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6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57" name="Group 1556"/>
          <p:cNvGrpSpPr/>
          <p:nvPr/>
        </p:nvGrpSpPr>
        <p:grpSpPr>
          <a:xfrm>
            <a:off x="0" y="420256"/>
            <a:ext cx="12188952" cy="3795497"/>
            <a:chOff x="0" y="420256"/>
            <a:chExt cx="12188952" cy="3795497"/>
          </a:xfrm>
        </p:grpSpPr>
        <p:cxnSp>
          <p:nvCxnSpPr>
            <p:cNvPr id="1558" name="Straight Connector 1557"/>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2" name="Straight Connector 1561"/>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68"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9"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0"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1"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2"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3"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4"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5"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6"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7"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8"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9"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0"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1"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2"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3"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4"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5"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6"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7"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8"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9"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0"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1"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2"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3"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4"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5"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6"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7"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8"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9"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0"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1"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2"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3"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4"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5"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6"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7"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8"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9" name="Oval 1608"/>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0"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1" name="Oval 161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2"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3"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4"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5"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6"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7"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8" name="Oval 1617"/>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9" name="Oval 1618"/>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0" name="Oval 1619"/>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1" name="Oval 1620"/>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2" name="Oval 1621"/>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3" name="Oval 1622"/>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4" name="Oval 1623"/>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6" name="Oval 1625"/>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7"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8" name="Oval 1627"/>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9"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0" name="Oval 1629"/>
          <p:cNvSpPr/>
          <p:nvPr/>
        </p:nvSpPr>
        <p:spPr>
          <a:xfrm>
            <a:off x="104920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1"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2" name="Oval 1631"/>
          <p:cNvSpPr/>
          <p:nvPr/>
        </p:nvSpPr>
        <p:spPr>
          <a:xfrm>
            <a:off x="96491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3"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4"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5" name="Oval 1634"/>
          <p:cNvSpPr/>
          <p:nvPr/>
        </p:nvSpPr>
        <p:spPr>
          <a:xfrm>
            <a:off x="113348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6"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7" name="Oval 1636"/>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8"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9" name="Oval 1638"/>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0" name="Oval 1639"/>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1" name="Oval 1640"/>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2" name="Oval 1641"/>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3" name="Oval 1642"/>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4" name="Oval 1643"/>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5" name="Oval 1644"/>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6" name="Oval 1645"/>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7" name="Oval 1646"/>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8" name="Oval 1647"/>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9" name="Oval 1648"/>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0" name="Oval 1649"/>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1" name="Oval 1650"/>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2"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3"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4"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5"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6"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7"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8"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9"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0"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1"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2"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3"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4"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6"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7" name="Oval 1666"/>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8" name="Oval 1667"/>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9" name="Oval 1668"/>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0" name="Oval 1669"/>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1" name="Oval 1670"/>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2" name="Oval 1671"/>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3" name="Oval 1672"/>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4" name="Oval 1673"/>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5" name="Oval 1674"/>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6" name="Oval 1675"/>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7" name="Oval 1676"/>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8" name="Oval 1677"/>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9" name="Oval 1678"/>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0"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1" name="Oval 1680"/>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2"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3"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4"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5"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6"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7"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8"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9"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0"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1"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2"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3"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4"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6"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7"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8"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9"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0"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1" name="Oval 170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3" name="Oval 1702"/>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4"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5"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6"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7"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8"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9"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0" name="Oval 1709"/>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1" name="Oval 1710"/>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2" name="Oval 1711"/>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3" name="Oval 1712"/>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4" name="Oval 1713"/>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5" name="Oval 1714"/>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6" name="Oval 1715"/>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7"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8" name="Oval 1717"/>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9"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0" name="Oval 1719"/>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1"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2" name="Oval 1721"/>
          <p:cNvSpPr/>
          <p:nvPr/>
        </p:nvSpPr>
        <p:spPr>
          <a:xfrm>
            <a:off x="104920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3"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4" name="Oval 1723"/>
          <p:cNvSpPr/>
          <p:nvPr/>
        </p:nvSpPr>
        <p:spPr>
          <a:xfrm>
            <a:off x="96491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5"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6"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7" name="Oval 1726"/>
          <p:cNvSpPr/>
          <p:nvPr/>
        </p:nvSpPr>
        <p:spPr>
          <a:xfrm>
            <a:off x="113348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8"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9" name="Oval 1728"/>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0" name="Oval 1729"/>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1" name="Oval 1730"/>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2" name="Oval 1731"/>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3" name="Oval 1732"/>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4" name="Oval 1733"/>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5" name="Oval 1734"/>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6" name="Oval 1735"/>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7" name="Oval 1736"/>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8" name="Oval 1737"/>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9" name="Oval 1738"/>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0" name="Oval 1739"/>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 name="Oval 1740"/>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2" name="Oval 1741"/>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2"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3"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4"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5"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6"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7"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8" name="Oval 1757"/>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9" name="Oval 1758"/>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0" name="Oval 1759"/>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1" name="Oval 1760"/>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2" name="Oval 1761"/>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3" name="Oval 1762"/>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4" name="Oval 1763"/>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5" name="Oval 1764"/>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6" name="Oval 1765"/>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7" name="Oval 1766"/>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8" name="Oval 1767"/>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9" name="Oval 1768"/>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0" name="Oval 1769"/>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1" name="Oval 1770"/>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2"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3" name="Oval 1772"/>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5" name="Oval 1774"/>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6"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7"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8"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9"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0"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1"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2" name="Oval 1781"/>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3" name="Oval 1782"/>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4" name="Oval 1783"/>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5" name="Oval 1784"/>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6" name="Oval 1785"/>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7" name="Oval 1786"/>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8" name="Oval 1787"/>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9"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0" name="Oval 1789"/>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1"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2" name="Oval 179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4" name="Oval 1793"/>
          <p:cNvSpPr/>
          <p:nvPr/>
        </p:nvSpPr>
        <p:spPr>
          <a:xfrm>
            <a:off x="104920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5"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6" name="Oval 1795"/>
          <p:cNvSpPr/>
          <p:nvPr/>
        </p:nvSpPr>
        <p:spPr>
          <a:xfrm>
            <a:off x="96491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7"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8"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9" name="Oval 1798"/>
          <p:cNvSpPr/>
          <p:nvPr/>
        </p:nvSpPr>
        <p:spPr>
          <a:xfrm>
            <a:off x="113348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0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1" name="Oval 1800"/>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2" name="Oval 1801"/>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3" name="Oval 1802"/>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4" name="Oval 1803"/>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5" name="Oval 1804"/>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6" name="Oval 1805"/>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7" name="Oval 1806"/>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8" name="Oval 1807"/>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9" name="Oval 1808"/>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0" name="Oval 1809"/>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1" name="Oval 1810"/>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2" name="Oval 1811"/>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3" name="Oval 1812"/>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4" name="Oval 1813"/>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5"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6"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7"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8"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9"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0"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1"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2"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3"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4"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5"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6"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7"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8"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9"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0" name="Oval 1829"/>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1" name="Oval 1830"/>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2" name="Oval 1831"/>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3" name="Oval 1832"/>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4" name="Oval 1833"/>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5" name="Oval 1834"/>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6" name="Oval 1835"/>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7" name="Oval 1836"/>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8" name="Oval 1837"/>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9" name="Oval 1838"/>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0" name="Oval 1839"/>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1" name="Oval 1840"/>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2" name="Oval 1841"/>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 name="Oval 1842"/>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4"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5" name="Oval 1844"/>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6"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7" name="Oval 1846"/>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8"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9"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0"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1"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2"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3"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4" name="Oval 1853"/>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5" name="Oval 1854"/>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6" name="Oval 1855"/>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7" name="Oval 1856"/>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8" name="Oval 1857"/>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9" name="Oval 1858"/>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0" name="Oval 1859"/>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1"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2" name="Oval 186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3"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4" name="Oval 1863"/>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5"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6" name="Oval 1865"/>
          <p:cNvSpPr/>
          <p:nvPr/>
        </p:nvSpPr>
        <p:spPr>
          <a:xfrm>
            <a:off x="104920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7"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8" name="Oval 1867"/>
          <p:cNvSpPr/>
          <p:nvPr/>
        </p:nvSpPr>
        <p:spPr>
          <a:xfrm>
            <a:off x="96491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9"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0"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1" name="Oval 1870"/>
          <p:cNvSpPr/>
          <p:nvPr/>
        </p:nvSpPr>
        <p:spPr>
          <a:xfrm>
            <a:off x="113348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72"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3" name="Oval 1872"/>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4" name="Oval 1873"/>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5" name="Oval 1874"/>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6" name="Oval 1875"/>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7" name="Oval 1876"/>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8" name="Oval 1877"/>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9" name="Oval 1878"/>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0" name="Oval 1879"/>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1" name="Oval 1880"/>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2" name="Oval 1881"/>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3" name="Oval 1882"/>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4" name="Oval 1883"/>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5" name="Oval 1884"/>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6" name="Oval 1885"/>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7"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8"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9"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0"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1"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2"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3"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4"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5"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6"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7"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8"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9"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0"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1"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2" name="Oval 190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3" name="Oval 190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4" name="Oval 190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5" name="Oval 190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6" name="Oval 190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7" name="Oval 190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8" name="Oval 190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9" name="Oval 190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0" name="Oval 190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1" name="Oval 191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2" name="Oval 191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3" name="Oval 1912"/>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4" name="Oval 1913"/>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5" name="Oval 1914"/>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6"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7" name="Oval 1916"/>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18"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9" name="Oval 1918"/>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0"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1"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2"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3"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4"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5"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6" name="Oval 192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7" name="Oval 192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8" name="Oval 192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9" name="Oval 192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0" name="Oval 192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1" name="Oval 193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2" name="Oval 193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4" name="Oval 1933"/>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5"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6" name="Oval 1935"/>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7"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8" name="Oval 1937"/>
          <p:cNvSpPr/>
          <p:nvPr/>
        </p:nvSpPr>
        <p:spPr>
          <a:xfrm>
            <a:off x="104920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9"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0" name="Oval 1939"/>
          <p:cNvSpPr/>
          <p:nvPr/>
        </p:nvSpPr>
        <p:spPr>
          <a:xfrm>
            <a:off x="96491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3" name="Oval 1942"/>
          <p:cNvSpPr/>
          <p:nvPr/>
        </p:nvSpPr>
        <p:spPr>
          <a:xfrm>
            <a:off x="113348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5" name="Oval 194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 name="Oval 194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7" name="Oval 194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8" name="Oval 194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9" name="Oval 194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0" name="Oval 194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1" name="Oval 195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2" name="Oval 195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3" name="Oval 195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4" name="Oval 195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5" name="Oval 1954"/>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6" name="Oval 1955"/>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7" name="Oval 1956"/>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8" name="Oval 1957"/>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9"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0"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1"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2"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3"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4"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5"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6"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7"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8"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9"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0"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1"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2"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3"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4" name="Oval 1973"/>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5" name="Oval 1974"/>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6" name="Oval 1975"/>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7" name="Oval 1976"/>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8" name="Oval 1977"/>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9" name="Oval 1978"/>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0" name="Oval 1979"/>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1" name="Oval 1980"/>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2" name="Oval 1981"/>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3" name="Oval 1982"/>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4" name="Oval 1983"/>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5" name="Oval 1984"/>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6" name="Oval 1985"/>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7" name="Oval 1986"/>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8"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9"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0"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1"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2"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3"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455A656-B57A-4EEE-87BA-B28491E01612}"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06090-9FDE-4154-956A-F7F9102A2E0C}"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5523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55A656-B57A-4EEE-87BA-B28491E01612}"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06090-9FDE-4154-956A-F7F9102A2E0C}" type="slidenum">
              <a:rPr lang="en-US" smtClean="0"/>
              <a:t>‹#›</a:t>
            </a:fld>
            <a:endParaRPr lang="en-US"/>
          </a:p>
        </p:txBody>
      </p:sp>
    </p:spTree>
    <p:extLst>
      <p:ext uri="{BB962C8B-B14F-4D97-AF65-F5344CB8AC3E}">
        <p14:creationId xmlns:p14="http://schemas.microsoft.com/office/powerpoint/2010/main" val="908247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55A656-B57A-4EEE-87BA-B28491E01612}"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06090-9FDE-4154-956A-F7F9102A2E0C}"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370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024128" y="1920240"/>
            <a:ext cx="9720071" cy="43891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55A656-B57A-4EEE-87BA-B28491E01612}"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06090-9FDE-4154-956A-F7F9102A2E0C}" type="slidenum">
              <a:rPr lang="en-US" smtClean="0"/>
              <a:t>‹#›</a:t>
            </a:fld>
            <a:endParaRPr lang="en-US"/>
          </a:p>
        </p:txBody>
      </p:sp>
    </p:spTree>
    <p:extLst>
      <p:ext uri="{BB962C8B-B14F-4D97-AF65-F5344CB8AC3E}">
        <p14:creationId xmlns:p14="http://schemas.microsoft.com/office/powerpoint/2010/main" val="1076237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526" name="Group 525"/>
          <p:cNvGrpSpPr/>
          <p:nvPr/>
        </p:nvGrpSpPr>
        <p:grpSpPr>
          <a:xfrm>
            <a:off x="0" y="420256"/>
            <a:ext cx="12188952" cy="3795497"/>
            <a:chOff x="0" y="420256"/>
            <a:chExt cx="12188952" cy="3795497"/>
          </a:xfrm>
        </p:grpSpPr>
        <p:cxnSp>
          <p:nvCxnSpPr>
            <p:cNvPr id="527" name="Straight Connector 526"/>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7"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Oval 598"/>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Oval 599"/>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Oval 600"/>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Oval 601"/>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Oval 602"/>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Oval 603"/>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Oval 604"/>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Oval 605"/>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Oval 621"/>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Oval 622"/>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Oval 623"/>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Oval 624"/>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Oval 625"/>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Oval 626"/>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Oval 627"/>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Oval 628"/>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Oval 629"/>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Oval 630"/>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Oval 669"/>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Oval 670"/>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Oval 671"/>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Oval 672"/>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Oval 673"/>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Oval 674"/>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698"/>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1" name="Oval 700"/>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2" name="Oval 701"/>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3" name="Oval 702"/>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4" name="Oval 703"/>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5" name="Oval 704"/>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 name="Oval 705"/>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7" name="Oval 706"/>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8" name="Oval 707"/>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9" name="Oval 708"/>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0" name="Oval 709"/>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1" name="Oval 710"/>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2" name="Oval 711"/>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3"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5"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8"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9"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0"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1"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2"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4"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5"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6"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8" name="Oval 727"/>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9" name="Oval 728"/>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0" name="Oval 729"/>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1" name="Oval 730"/>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2" name="Oval 731"/>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3" name="Oval 732"/>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4" name="Oval 733"/>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5" name="Oval 734"/>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6" name="Oval 735"/>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 name="Oval 736"/>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8" name="Oval 737"/>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9" name="Oval 738"/>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0" name="Oval 739"/>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1" name="Oval 740"/>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2"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3"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4"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5"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6"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7"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8"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9"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0"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1"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2"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3"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4"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5"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6"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 name="Oval 756"/>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8" name="Oval 757"/>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9" name="Oval 758"/>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0" name="Oval 759"/>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1" name="Oval 760"/>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2" name="Oval 761"/>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3" name="Oval 762"/>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4" name="Oval 763"/>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5" name="Oval 764"/>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6" name="Oval 765"/>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7" name="Oval 766"/>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 name="Oval 767"/>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9" name="Oval 768"/>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0" name="Oval 769"/>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1"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2"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4"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5"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6"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7"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9"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0"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1"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2"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3"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4"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5"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6" name="Oval 785"/>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7" name="Oval 786"/>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 name="Oval 787"/>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9" name="Oval 788"/>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0" name="Oval 789"/>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1" name="Oval 790"/>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2" name="Oval 791"/>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3" name="Oval 792"/>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4" name="Oval 793"/>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5" name="Oval 794"/>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6" name="Oval 795"/>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7" name="Oval 796"/>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 name="Oval 797"/>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9" name="Oval 798"/>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0"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1"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2"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3"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4"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5"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6"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7"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8"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9"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1"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2"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3"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4"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5" name="Oval 814"/>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6" name="Oval 815"/>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7" name="Oval 816"/>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8" name="Oval 817"/>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 name="Oval 818"/>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 name="Oval 819"/>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1" name="Oval 820"/>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 name="Oval 821"/>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3" name="Oval 822"/>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4" name="Oval 823"/>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 name="Oval 824"/>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6" name="Oval 825"/>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7" name="Oval 826"/>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8" name="Oval 827"/>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9"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0"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1"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2"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3"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4"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5"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6"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7"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8"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9"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0"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3"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4" name="Oval 843"/>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5" name="Oval 844"/>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6" name="Oval 845"/>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7" name="Oval 846"/>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8" name="Oval 847"/>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9" name="Oval 848"/>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0" name="Oval 849"/>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1" name="Oval 850"/>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2" name="Oval 851"/>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3" name="Oval 852"/>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4" name="Oval 853"/>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5" name="Oval 854"/>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6" name="Oval 855"/>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7" name="Oval 856"/>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8"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9"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1"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2"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3"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4"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5"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6"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7"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8"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9"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1"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2"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3" name="Oval 872"/>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4" name="Oval 873"/>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5" name="Oval 874"/>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6" name="Oval 875"/>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7" name="Oval 876"/>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8" name="Oval 877"/>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9" name="Oval 878"/>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0" name="Oval 879"/>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1" name="Oval 880"/>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2" name="Oval 881"/>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3" name="Oval 882"/>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4" name="Oval 883"/>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5" name="Oval 884"/>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6" name="Oval 885"/>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7"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8"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9"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0"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1"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2"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3" name="Oval 902"/>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4" name="Oval 903"/>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5" name="Oval 904"/>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6" name="Oval 905"/>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7" name="Oval 906"/>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8" name="Oval 907"/>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9" name="Oval 908"/>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0" name="Oval 909"/>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1" name="Oval 910"/>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2" name="Oval 911"/>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3" name="Oval 912"/>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4" name="Oval 913"/>
          <p:cNvSpPr/>
          <p:nvPr/>
        </p:nvSpPr>
        <p:spPr>
          <a:xfrm>
            <a:off x="104920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5" name="Oval 914"/>
          <p:cNvSpPr/>
          <p:nvPr/>
        </p:nvSpPr>
        <p:spPr>
          <a:xfrm>
            <a:off x="96491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6" name="Oval 915"/>
          <p:cNvSpPr/>
          <p:nvPr/>
        </p:nvSpPr>
        <p:spPr>
          <a:xfrm>
            <a:off x="113348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7" name="Oval 916"/>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8" name="Oval 917"/>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9" name="Oval 918"/>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0" name="Oval 919"/>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1" name="Oval 920"/>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2" name="Oval 921"/>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3" name="Oval 922"/>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4" name="Oval 923"/>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5" name="Oval 924"/>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6" name="Oval 925"/>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7" name="Oval 926"/>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8" name="Oval 927"/>
          <p:cNvSpPr/>
          <p:nvPr/>
        </p:nvSpPr>
        <p:spPr>
          <a:xfrm>
            <a:off x="104920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9" name="Oval 928"/>
          <p:cNvSpPr/>
          <p:nvPr/>
        </p:nvSpPr>
        <p:spPr>
          <a:xfrm>
            <a:off x="96491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0" name="Oval 929"/>
          <p:cNvSpPr/>
          <p:nvPr/>
        </p:nvSpPr>
        <p:spPr>
          <a:xfrm>
            <a:off x="113348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1" name="Oval 930"/>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2" name="Oval 931"/>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3" name="Oval 932"/>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4" name="Oval 933"/>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5" name="Oval 934"/>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6" name="Oval 935"/>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7" name="Oval 936"/>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8" name="Oval 937"/>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9" name="Oval 938"/>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0" name="Oval 939"/>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1" name="Oval 940"/>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2" name="Oval 941"/>
          <p:cNvSpPr/>
          <p:nvPr/>
        </p:nvSpPr>
        <p:spPr>
          <a:xfrm>
            <a:off x="104920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3" name="Oval 942"/>
          <p:cNvSpPr/>
          <p:nvPr/>
        </p:nvSpPr>
        <p:spPr>
          <a:xfrm>
            <a:off x="96491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4" name="Oval 943"/>
          <p:cNvSpPr/>
          <p:nvPr/>
        </p:nvSpPr>
        <p:spPr>
          <a:xfrm>
            <a:off x="113348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5" name="Oval 944"/>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6" name="Oval 945"/>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7" name="Oval 946"/>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8" name="Oval 947"/>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9" name="Oval 948"/>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0" name="Oval 949"/>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1" name="Oval 950"/>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2" name="Oval 951"/>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3" name="Oval 952"/>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4" name="Oval 953"/>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5" name="Oval 954"/>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6" name="Oval 955"/>
          <p:cNvSpPr/>
          <p:nvPr/>
        </p:nvSpPr>
        <p:spPr>
          <a:xfrm>
            <a:off x="104920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7" name="Oval 956"/>
          <p:cNvSpPr/>
          <p:nvPr/>
        </p:nvSpPr>
        <p:spPr>
          <a:xfrm>
            <a:off x="96491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8" name="Oval 957"/>
          <p:cNvSpPr/>
          <p:nvPr/>
        </p:nvSpPr>
        <p:spPr>
          <a:xfrm>
            <a:off x="113348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9" name="Oval 958"/>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0" name="Oval 959"/>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1" name="Oval 960"/>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2" name="Oval 961"/>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3" name="Oval 962"/>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4" name="Oval 963"/>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5" name="Oval 964"/>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6" name="Oval 965"/>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7" name="Oval 966"/>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8" name="Oval 967"/>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9" name="Oval 968"/>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0" name="Oval 969"/>
          <p:cNvSpPr/>
          <p:nvPr/>
        </p:nvSpPr>
        <p:spPr>
          <a:xfrm>
            <a:off x="104920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1" name="Oval 970"/>
          <p:cNvSpPr/>
          <p:nvPr/>
        </p:nvSpPr>
        <p:spPr>
          <a:xfrm>
            <a:off x="96491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2" name="Oval 971"/>
          <p:cNvSpPr/>
          <p:nvPr/>
        </p:nvSpPr>
        <p:spPr>
          <a:xfrm>
            <a:off x="113348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tIns="45720" rIns="91440" bIns="4572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55A656-B57A-4EEE-87BA-B28491E01612}"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06090-9FDE-4154-956A-F7F9102A2E0C}"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68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55A656-B57A-4EEE-87BA-B28491E01612}"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06090-9FDE-4154-956A-F7F9102A2E0C}" type="slidenum">
              <a:rPr lang="en-US" smtClean="0"/>
              <a:t>‹#›</a:t>
            </a:fld>
            <a:endParaRPr lang="en-US"/>
          </a:p>
        </p:txBody>
      </p:sp>
    </p:spTree>
    <p:extLst>
      <p:ext uri="{BB962C8B-B14F-4D97-AF65-F5344CB8AC3E}">
        <p14:creationId xmlns:p14="http://schemas.microsoft.com/office/powerpoint/2010/main" val="4100482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55A656-B57A-4EEE-87BA-B28491E01612}" type="datetimeFigureOut">
              <a:rPr lang="en-US" smtClean="0"/>
              <a:t>2/10/2022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06090-9FDE-4154-956A-F7F9102A2E0C}" type="slidenum">
              <a:rPr lang="en-US" smtClean="0"/>
              <a:t>‹#›</a:t>
            </a:fld>
            <a:endParaRPr lang="en-US"/>
          </a:p>
        </p:txBody>
      </p:sp>
    </p:spTree>
    <p:extLst>
      <p:ext uri="{BB962C8B-B14F-4D97-AF65-F5344CB8AC3E}">
        <p14:creationId xmlns:p14="http://schemas.microsoft.com/office/powerpoint/2010/main" val="3325674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55A656-B57A-4EEE-87BA-B28491E01612}" type="datetimeFigureOut">
              <a:rPr lang="en-US" smtClean="0"/>
              <a:t>2/10/2022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06090-9FDE-4154-956A-F7F9102A2E0C}" type="slidenum">
              <a:rPr lang="en-US" smtClean="0"/>
              <a:t>‹#›</a:t>
            </a:fld>
            <a:endParaRPr lang="en-US"/>
          </a:p>
        </p:txBody>
      </p:sp>
    </p:spTree>
    <p:extLst>
      <p:ext uri="{BB962C8B-B14F-4D97-AF65-F5344CB8AC3E}">
        <p14:creationId xmlns:p14="http://schemas.microsoft.com/office/powerpoint/2010/main" val="4215231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55A656-B57A-4EEE-87BA-B28491E01612}" type="datetimeFigureOut">
              <a:rPr lang="en-US" smtClean="0"/>
              <a:t>2/10/2022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06090-9FDE-4154-956A-F7F9102A2E0C}" type="slidenum">
              <a:rPr lang="en-US" smtClean="0"/>
              <a:t>‹#›</a:t>
            </a:fld>
            <a:endParaRPr lang="en-US"/>
          </a:p>
        </p:txBody>
      </p:sp>
    </p:spTree>
    <p:extLst>
      <p:ext uri="{BB962C8B-B14F-4D97-AF65-F5344CB8AC3E}">
        <p14:creationId xmlns:p14="http://schemas.microsoft.com/office/powerpoint/2010/main" val="150239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455A656-B57A-4EEE-87BA-B28491E01612}"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06090-9FDE-4154-956A-F7F9102A2E0C}" type="slidenum">
              <a:rPr lang="en-US" smtClean="0"/>
              <a:t>‹#›</a:t>
            </a:fld>
            <a:endParaRPr lang="en-US"/>
          </a:p>
        </p:txBody>
      </p:sp>
    </p:spTree>
    <p:extLst>
      <p:ext uri="{BB962C8B-B14F-4D97-AF65-F5344CB8AC3E}">
        <p14:creationId xmlns:p14="http://schemas.microsoft.com/office/powerpoint/2010/main" val="2321013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3">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55A656-B57A-4EEE-87BA-B28491E01612}"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06090-9FDE-4154-956A-F7F9102A2E0C}"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258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455A656-B57A-4EEE-87BA-B28491E01612}" type="datetimeFigureOut">
              <a:rPr lang="en-US" smtClean="0"/>
              <a:t>2/10/2022</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E406090-9FDE-4154-956A-F7F9102A2E0C}"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798091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C9751-9C59-485B-9D6A-8CFBEC2136AB}"/>
              </a:ext>
            </a:extLst>
          </p:cNvPr>
          <p:cNvSpPr>
            <a:spLocks noGrp="1"/>
          </p:cNvSpPr>
          <p:nvPr>
            <p:ph type="ctrTitle"/>
          </p:nvPr>
        </p:nvSpPr>
        <p:spPr>
          <a:xfrm>
            <a:off x="457200" y="4960137"/>
            <a:ext cx="7772400" cy="1463040"/>
          </a:xfrm>
        </p:spPr>
        <p:txBody>
          <a:bodyPr/>
          <a:lstStyle/>
          <a:p>
            <a:r>
              <a:rPr lang="hr-HR" dirty="0"/>
              <a:t>Imaginacija</a:t>
            </a:r>
            <a:endParaRPr lang="en-US" dirty="0"/>
          </a:p>
        </p:txBody>
      </p:sp>
      <p:sp>
        <p:nvSpPr>
          <p:cNvPr id="3" name="Subtitle 2">
            <a:extLst>
              <a:ext uri="{FF2B5EF4-FFF2-40B4-BE49-F238E27FC236}">
                <a16:creationId xmlns:a16="http://schemas.microsoft.com/office/drawing/2014/main" id="{721BA2C6-C0BE-4033-8E26-EF46184736DE}"/>
              </a:ext>
            </a:extLst>
          </p:cNvPr>
          <p:cNvSpPr>
            <a:spLocks noGrp="1"/>
          </p:cNvSpPr>
          <p:nvPr>
            <p:ph type="subTitle" idx="1"/>
          </p:nvPr>
        </p:nvSpPr>
        <p:spPr>
          <a:xfrm>
            <a:off x="8610600" y="4960137"/>
            <a:ext cx="3200400" cy="1463040"/>
          </a:xfrm>
        </p:spPr>
        <p:txBody>
          <a:bodyPr/>
          <a:lstStyle/>
          <a:p>
            <a:r>
              <a:rPr lang="hr-HR" dirty="0"/>
              <a:t>Antonija Vrdoljak</a:t>
            </a:r>
            <a:endParaRPr lang="en-US" dirty="0"/>
          </a:p>
        </p:txBody>
      </p:sp>
    </p:spTree>
    <p:extLst>
      <p:ext uri="{BB962C8B-B14F-4D97-AF65-F5344CB8AC3E}">
        <p14:creationId xmlns:p14="http://schemas.microsoft.com/office/powerpoint/2010/main" val="2516453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83DFB-1D87-4E25-B615-0AB25BD47A9A}"/>
              </a:ext>
            </a:extLst>
          </p:cNvPr>
          <p:cNvSpPr>
            <a:spLocks noGrp="1"/>
          </p:cNvSpPr>
          <p:nvPr>
            <p:ph type="title"/>
          </p:nvPr>
        </p:nvSpPr>
        <p:spPr/>
        <p:txBody>
          <a:bodyPr/>
          <a:lstStyle/>
          <a:p>
            <a:r>
              <a:rPr lang="hr-HR" dirty="0"/>
              <a:t>4. Mijenjanje predodžbi</a:t>
            </a:r>
            <a:endParaRPr lang="en-US" dirty="0"/>
          </a:p>
        </p:txBody>
      </p:sp>
      <p:sp>
        <p:nvSpPr>
          <p:cNvPr id="3" name="Content Placeholder 2">
            <a:extLst>
              <a:ext uri="{FF2B5EF4-FFF2-40B4-BE49-F238E27FC236}">
                <a16:creationId xmlns:a16="http://schemas.microsoft.com/office/drawing/2014/main" id="{42BFDE81-D76C-4793-8151-6BCD38D15486}"/>
              </a:ext>
            </a:extLst>
          </p:cNvPr>
          <p:cNvSpPr>
            <a:spLocks noGrp="1"/>
          </p:cNvSpPr>
          <p:nvPr>
            <p:ph idx="1"/>
          </p:nvPr>
        </p:nvSpPr>
        <p:spPr/>
        <p:txBody>
          <a:bodyPr/>
          <a:lstStyle/>
          <a:p>
            <a:r>
              <a:rPr lang="hr-HR" dirty="0"/>
              <a:t>Terapeut podučava klijenta identificiranju predodžbe te njezinom ponovnom dočaravanju s promjenom kraja. To dovodi do smanjenja uznemirenosti.</a:t>
            </a:r>
            <a:endParaRPr lang="en-US" dirty="0"/>
          </a:p>
        </p:txBody>
      </p:sp>
      <p:pic>
        <p:nvPicPr>
          <p:cNvPr id="4" name="Picture 3">
            <a:extLst>
              <a:ext uri="{FF2B5EF4-FFF2-40B4-BE49-F238E27FC236}">
                <a16:creationId xmlns:a16="http://schemas.microsoft.com/office/drawing/2014/main" id="{D0286EFF-C836-477B-A2EE-3A03F1F7C140}"/>
              </a:ext>
            </a:extLst>
          </p:cNvPr>
          <p:cNvPicPr>
            <a:picLocks noChangeAspect="1"/>
          </p:cNvPicPr>
          <p:nvPr/>
        </p:nvPicPr>
        <p:blipFill rotWithShape="1">
          <a:blip r:embed="rId2">
            <a:extLst>
              <a:ext uri="{28A0092B-C50C-407E-A947-70E740481C1C}">
                <a14:useLocalDpi xmlns:a14="http://schemas.microsoft.com/office/drawing/2010/main" val="0"/>
              </a:ext>
            </a:extLst>
          </a:blip>
          <a:srcRect l="65486" t="53355" b="6175"/>
          <a:stretch/>
        </p:blipFill>
        <p:spPr>
          <a:xfrm>
            <a:off x="1612692" y="4976455"/>
            <a:ext cx="1266689" cy="1485255"/>
          </a:xfrm>
          <a:prstGeom prst="rect">
            <a:avLst/>
          </a:prstGeom>
        </p:spPr>
      </p:pic>
      <p:pic>
        <p:nvPicPr>
          <p:cNvPr id="7" name="Picture 6">
            <a:extLst>
              <a:ext uri="{FF2B5EF4-FFF2-40B4-BE49-F238E27FC236}">
                <a16:creationId xmlns:a16="http://schemas.microsoft.com/office/drawing/2014/main" id="{4AB5FCB9-F669-4842-A42D-0723472BA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1133" y="4743355"/>
            <a:ext cx="2602952" cy="1648536"/>
          </a:xfrm>
          <a:prstGeom prst="rect">
            <a:avLst/>
          </a:prstGeom>
        </p:spPr>
      </p:pic>
      <p:pic>
        <p:nvPicPr>
          <p:cNvPr id="12" name="Picture 11">
            <a:extLst>
              <a:ext uri="{FF2B5EF4-FFF2-40B4-BE49-F238E27FC236}">
                <a16:creationId xmlns:a16="http://schemas.microsoft.com/office/drawing/2014/main" id="{146EBAFB-DAF9-4044-A3E4-F14799902094}"/>
              </a:ext>
            </a:extLst>
          </p:cNvPr>
          <p:cNvPicPr>
            <a:picLocks noChangeAspect="1"/>
          </p:cNvPicPr>
          <p:nvPr/>
        </p:nvPicPr>
        <p:blipFill rotWithShape="1">
          <a:blip r:embed="rId4">
            <a:extLst>
              <a:ext uri="{28A0092B-C50C-407E-A947-70E740481C1C}">
                <a14:useLocalDpi xmlns:a14="http://schemas.microsoft.com/office/drawing/2010/main" val="0"/>
              </a:ext>
            </a:extLst>
          </a:blip>
          <a:srcRect l="7673" r="73125" b="56495"/>
          <a:stretch/>
        </p:blipFill>
        <p:spPr>
          <a:xfrm>
            <a:off x="4155747" y="4884092"/>
            <a:ext cx="704739" cy="1596649"/>
          </a:xfrm>
          <a:prstGeom prst="rect">
            <a:avLst/>
          </a:prstGeom>
        </p:spPr>
      </p:pic>
      <p:sp>
        <p:nvSpPr>
          <p:cNvPr id="13" name="TextBox 12">
            <a:extLst>
              <a:ext uri="{FF2B5EF4-FFF2-40B4-BE49-F238E27FC236}">
                <a16:creationId xmlns:a16="http://schemas.microsoft.com/office/drawing/2014/main" id="{4B2BFC8F-8644-41E7-81A6-75A72C23AC1B}"/>
              </a:ext>
            </a:extLst>
          </p:cNvPr>
          <p:cNvSpPr txBox="1"/>
          <p:nvPr/>
        </p:nvSpPr>
        <p:spPr>
          <a:xfrm>
            <a:off x="1219200" y="2939846"/>
            <a:ext cx="4513006" cy="1815882"/>
          </a:xfrm>
          <a:prstGeom prst="rect">
            <a:avLst/>
          </a:prstGeom>
          <a:noFill/>
        </p:spPr>
        <p:txBody>
          <a:bodyPr wrap="square" rtlCol="0">
            <a:spAutoFit/>
          </a:bodyPr>
          <a:lstStyle/>
          <a:p>
            <a:pPr algn="ctr"/>
            <a:r>
              <a:rPr lang="hr-HR" sz="2200" dirty="0"/>
              <a:t>REALNA PROMJENA</a:t>
            </a:r>
          </a:p>
          <a:p>
            <a:r>
              <a:rPr lang="hr-HR" dirty="0"/>
              <a:t>Kako se sve može zamisliti pozitivniji ishod?</a:t>
            </a:r>
          </a:p>
          <a:p>
            <a:pPr marL="285750" indent="-285750">
              <a:buFont typeface="Wingdings" panose="05000000000000000000" pitchFamily="2" charset="2"/>
              <a:buChar char="à"/>
            </a:pPr>
            <a:r>
              <a:rPr lang="hr-HR" dirty="0">
                <a:sym typeface="Wingdings" panose="05000000000000000000" pitchFamily="2" charset="2"/>
              </a:rPr>
              <a:t>Što se može napraviti da se poveća vjerojatnost pozitivnog ishoda?</a:t>
            </a:r>
          </a:p>
          <a:p>
            <a:r>
              <a:rPr lang="hr-HR" dirty="0">
                <a:sym typeface="Wingdings" panose="05000000000000000000" pitchFamily="2" charset="2"/>
              </a:rPr>
              <a:t>Vodi produktivnijoj raspravi i rješavanju problema.</a:t>
            </a:r>
            <a:endParaRPr lang="en-US" dirty="0"/>
          </a:p>
        </p:txBody>
      </p:sp>
      <p:sp>
        <p:nvSpPr>
          <p:cNvPr id="14" name="TextBox 13">
            <a:extLst>
              <a:ext uri="{FF2B5EF4-FFF2-40B4-BE49-F238E27FC236}">
                <a16:creationId xmlns:a16="http://schemas.microsoft.com/office/drawing/2014/main" id="{E2ACE69E-8605-48C2-8C90-B287B3F2A465}"/>
              </a:ext>
            </a:extLst>
          </p:cNvPr>
          <p:cNvSpPr txBox="1"/>
          <p:nvPr/>
        </p:nvSpPr>
        <p:spPr>
          <a:xfrm>
            <a:off x="6459796" y="2941363"/>
            <a:ext cx="4513006" cy="1538883"/>
          </a:xfrm>
          <a:prstGeom prst="rect">
            <a:avLst/>
          </a:prstGeom>
          <a:noFill/>
        </p:spPr>
        <p:txBody>
          <a:bodyPr wrap="square" rtlCol="0">
            <a:spAutoFit/>
          </a:bodyPr>
          <a:lstStyle/>
          <a:p>
            <a:pPr algn="ctr"/>
            <a:r>
              <a:rPr lang="hr-HR" sz="2200" dirty="0"/>
              <a:t>MAŠTOVITA PROMJENA</a:t>
            </a:r>
          </a:p>
          <a:p>
            <a:r>
              <a:rPr lang="hr-HR" dirty="0"/>
              <a:t>Kako se predodžba može zamisliti na maštovit (npr., smiješan) način?</a:t>
            </a:r>
          </a:p>
          <a:p>
            <a:r>
              <a:rPr lang="hr-HR" dirty="0"/>
              <a:t>Vodi smanjivanju nemira i omogućava klijentu produktivnije ponašanje.</a:t>
            </a:r>
            <a:endParaRPr lang="en-US" dirty="0"/>
          </a:p>
        </p:txBody>
      </p:sp>
      <p:pic>
        <p:nvPicPr>
          <p:cNvPr id="15" name="Picture 14">
            <a:extLst>
              <a:ext uri="{FF2B5EF4-FFF2-40B4-BE49-F238E27FC236}">
                <a16:creationId xmlns:a16="http://schemas.microsoft.com/office/drawing/2014/main" id="{DB6590AC-FDB4-4A7B-B855-F32B14D33D87}"/>
              </a:ext>
            </a:extLst>
          </p:cNvPr>
          <p:cNvPicPr>
            <a:picLocks noChangeAspect="1"/>
          </p:cNvPicPr>
          <p:nvPr/>
        </p:nvPicPr>
        <p:blipFill rotWithShape="1">
          <a:blip r:embed="rId2">
            <a:extLst>
              <a:ext uri="{28A0092B-C50C-407E-A947-70E740481C1C}">
                <a14:useLocalDpi xmlns:a14="http://schemas.microsoft.com/office/drawing/2010/main" val="0"/>
              </a:ext>
            </a:extLst>
          </a:blip>
          <a:srcRect l="28105" t="1652" r="56409" b="56660"/>
          <a:stretch/>
        </p:blipFill>
        <p:spPr>
          <a:xfrm>
            <a:off x="3711176" y="4989755"/>
            <a:ext cx="568338" cy="1529964"/>
          </a:xfrm>
          <a:prstGeom prst="rect">
            <a:avLst/>
          </a:prstGeom>
        </p:spPr>
      </p:pic>
      <p:sp>
        <p:nvSpPr>
          <p:cNvPr id="16" name="TextBox 15">
            <a:extLst>
              <a:ext uri="{FF2B5EF4-FFF2-40B4-BE49-F238E27FC236}">
                <a16:creationId xmlns:a16="http://schemas.microsoft.com/office/drawing/2014/main" id="{9B2D6728-3352-4228-BC12-0C3060862F95}"/>
              </a:ext>
            </a:extLst>
          </p:cNvPr>
          <p:cNvSpPr txBox="1"/>
          <p:nvPr/>
        </p:nvSpPr>
        <p:spPr>
          <a:xfrm>
            <a:off x="3107984" y="5417490"/>
            <a:ext cx="374589" cy="461665"/>
          </a:xfrm>
          <a:prstGeom prst="rect">
            <a:avLst/>
          </a:prstGeom>
          <a:noFill/>
        </p:spPr>
        <p:txBody>
          <a:bodyPr wrap="square" rtlCol="0">
            <a:spAutoFit/>
          </a:bodyPr>
          <a:lstStyle/>
          <a:p>
            <a:r>
              <a:rPr lang="hr-HR" sz="2400" dirty="0">
                <a:sym typeface="Wingdings" panose="05000000000000000000" pitchFamily="2" charset="2"/>
              </a:rPr>
              <a:t></a:t>
            </a:r>
            <a:endParaRPr lang="en-US" sz="2400" dirty="0"/>
          </a:p>
        </p:txBody>
      </p:sp>
      <p:cxnSp>
        <p:nvCxnSpPr>
          <p:cNvPr id="17" name="Straight Connector 16">
            <a:extLst>
              <a:ext uri="{FF2B5EF4-FFF2-40B4-BE49-F238E27FC236}">
                <a16:creationId xmlns:a16="http://schemas.microsoft.com/office/drawing/2014/main" id="{69EFDC06-8DFA-4F30-AF23-7D740B52BA19}"/>
              </a:ext>
            </a:extLst>
          </p:cNvPr>
          <p:cNvCxnSpPr/>
          <p:nvPr/>
        </p:nvCxnSpPr>
        <p:spPr>
          <a:xfrm>
            <a:off x="5879690" y="2920181"/>
            <a:ext cx="0" cy="363793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61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75227-CB36-4714-9DDB-B4EB8097796D}"/>
              </a:ext>
            </a:extLst>
          </p:cNvPr>
          <p:cNvSpPr>
            <a:spLocks noGrp="1"/>
          </p:cNvSpPr>
          <p:nvPr>
            <p:ph type="title"/>
          </p:nvPr>
        </p:nvSpPr>
        <p:spPr/>
        <p:txBody>
          <a:bodyPr/>
          <a:lstStyle/>
          <a:p>
            <a:r>
              <a:rPr lang="hr-HR" dirty="0"/>
              <a:t>5. Testiranje stvarnosti predodžbe</a:t>
            </a:r>
            <a:endParaRPr lang="en-US" dirty="0"/>
          </a:p>
        </p:txBody>
      </p:sp>
      <p:sp>
        <p:nvSpPr>
          <p:cNvPr id="3" name="Content Placeholder 2">
            <a:extLst>
              <a:ext uri="{FF2B5EF4-FFF2-40B4-BE49-F238E27FC236}">
                <a16:creationId xmlns:a16="http://schemas.microsoft.com/office/drawing/2014/main" id="{F635A188-37C8-4ECE-81DC-A255C7BF5568}"/>
              </a:ext>
            </a:extLst>
          </p:cNvPr>
          <p:cNvSpPr>
            <a:spLocks noGrp="1"/>
          </p:cNvSpPr>
          <p:nvPr>
            <p:ph idx="1"/>
          </p:nvPr>
        </p:nvSpPr>
        <p:spPr/>
        <p:txBody>
          <a:bodyPr/>
          <a:lstStyle/>
          <a:p>
            <a:r>
              <a:rPr lang="hr-HR" dirty="0"/>
              <a:t>Prema predodžbi se odnosimo kao prema verbalnoj NAM, koristeći </a:t>
            </a:r>
            <a:r>
              <a:rPr lang="hr-HR" dirty="0" err="1"/>
              <a:t>sokratovski</a:t>
            </a:r>
            <a:r>
              <a:rPr lang="hr-HR" dirty="0"/>
              <a:t> dijalog.</a:t>
            </a:r>
          </a:p>
          <a:p>
            <a:pPr marL="176213" indent="-176213">
              <a:buFont typeface="Arial" panose="020B0604020202020204" pitchFamily="34" charset="0"/>
              <a:buChar char="•"/>
            </a:pPr>
            <a:r>
              <a:rPr lang="hr-HR" dirty="0"/>
              <a:t>Koji su dokazi da će se predočeno dogoditi? Koji su dokazi protiv?</a:t>
            </a:r>
          </a:p>
          <a:p>
            <a:pPr marL="176213" indent="-176213">
              <a:buFont typeface="Arial" panose="020B0604020202020204" pitchFamily="34" charset="0"/>
              <a:buChar char="•"/>
            </a:pPr>
            <a:r>
              <a:rPr lang="hr-HR" dirty="0"/>
              <a:t>Uspoređivanje spontane predodžbe sa stvarnosti</a:t>
            </a:r>
          </a:p>
          <a:p>
            <a:endParaRPr lang="hr-HR" dirty="0"/>
          </a:p>
          <a:p>
            <a:r>
              <a:rPr lang="hr-HR" dirty="0"/>
              <a:t>Poželjnije je koristiti druge vizualne tehnike, umjesto verbalnih </a:t>
            </a:r>
            <a:r>
              <a:rPr lang="hr-HR" dirty="0">
                <a:sym typeface="Wingdings" panose="05000000000000000000" pitchFamily="2" charset="2"/>
              </a:rPr>
              <a:t> slični procesi.</a:t>
            </a:r>
            <a:endParaRPr lang="en-US" dirty="0"/>
          </a:p>
        </p:txBody>
      </p:sp>
    </p:spTree>
    <p:extLst>
      <p:ext uri="{BB962C8B-B14F-4D97-AF65-F5344CB8AC3E}">
        <p14:creationId xmlns:p14="http://schemas.microsoft.com/office/powerpoint/2010/main" val="371777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3EE7-20E4-4C27-98F4-C4F8A409949B}"/>
              </a:ext>
            </a:extLst>
          </p:cNvPr>
          <p:cNvSpPr>
            <a:spLocks noGrp="1"/>
          </p:cNvSpPr>
          <p:nvPr>
            <p:ph type="title"/>
          </p:nvPr>
        </p:nvSpPr>
        <p:spPr/>
        <p:txBody>
          <a:bodyPr/>
          <a:lstStyle/>
          <a:p>
            <a:r>
              <a:rPr lang="hr-HR" dirty="0"/>
              <a:t>6. Ponavljanje predodžbi</a:t>
            </a:r>
            <a:endParaRPr lang="en-US" dirty="0"/>
          </a:p>
        </p:txBody>
      </p:sp>
      <p:sp>
        <p:nvSpPr>
          <p:cNvPr id="3" name="Content Placeholder 2">
            <a:extLst>
              <a:ext uri="{FF2B5EF4-FFF2-40B4-BE49-F238E27FC236}">
                <a16:creationId xmlns:a16="http://schemas.microsoft.com/office/drawing/2014/main" id="{194ECD55-937E-48B8-8300-5610BC131A18}"/>
              </a:ext>
            </a:extLst>
          </p:cNvPr>
          <p:cNvSpPr>
            <a:spLocks noGrp="1"/>
          </p:cNvSpPr>
          <p:nvPr>
            <p:ph idx="1"/>
          </p:nvPr>
        </p:nvSpPr>
        <p:spPr/>
        <p:txBody>
          <a:bodyPr/>
          <a:lstStyle/>
          <a:p>
            <a:r>
              <a:rPr lang="hr-HR" dirty="0"/>
              <a:t>Kod jasnog zamišljanja pretjeranih, ali </a:t>
            </a:r>
            <a:r>
              <a:rPr lang="hr-HR" dirty="0" err="1"/>
              <a:t>nekatastrofičnih</a:t>
            </a:r>
            <a:r>
              <a:rPr lang="hr-HR" dirty="0"/>
              <a:t> ishoda.</a:t>
            </a:r>
          </a:p>
          <a:p>
            <a:endParaRPr lang="hr-HR" dirty="0"/>
          </a:p>
          <a:p>
            <a:r>
              <a:rPr lang="hr-HR" dirty="0"/>
              <a:t>Klijent opetovano zamišlja predodžbu i opaža je li se izmijenila. Često klijenti automatski provjeravaju realnost i svaki sljedeći put realnije zamišljaju.</a:t>
            </a:r>
            <a:endParaRPr lang="en-US" dirty="0"/>
          </a:p>
        </p:txBody>
      </p:sp>
      <p:sp>
        <p:nvSpPr>
          <p:cNvPr id="4" name="Rectangle 3">
            <a:extLst>
              <a:ext uri="{FF2B5EF4-FFF2-40B4-BE49-F238E27FC236}">
                <a16:creationId xmlns:a16="http://schemas.microsoft.com/office/drawing/2014/main" id="{9946B14C-1267-4049-88E4-FD3DFBE74E9D}"/>
              </a:ext>
            </a:extLst>
          </p:cNvPr>
          <p:cNvSpPr/>
          <p:nvPr/>
        </p:nvSpPr>
        <p:spPr>
          <a:xfrm>
            <a:off x="1396181" y="3991897"/>
            <a:ext cx="2290916" cy="2317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Profesor viče, nagnuo se, maše rukama, govori: „Kako se usuđujete, Znali ste kada je rok. Ne mogu vjerovati da to pitate! Izlazite! Izlazite!”</a:t>
            </a:r>
            <a:endParaRPr lang="en-US" dirty="0"/>
          </a:p>
        </p:txBody>
      </p:sp>
      <p:sp>
        <p:nvSpPr>
          <p:cNvPr id="5" name="Rectangle 4">
            <a:extLst>
              <a:ext uri="{FF2B5EF4-FFF2-40B4-BE49-F238E27FC236}">
                <a16:creationId xmlns:a16="http://schemas.microsoft.com/office/drawing/2014/main" id="{339E670A-FF55-4BA2-A102-AA8350330FBD}"/>
              </a:ext>
            </a:extLst>
          </p:cNvPr>
          <p:cNvSpPr/>
          <p:nvPr/>
        </p:nvSpPr>
        <p:spPr>
          <a:xfrm>
            <a:off x="4738705" y="3991897"/>
            <a:ext cx="2290916" cy="2317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Profesor viče, govori da izađem, ali ne naginje se i ne maše rukama. Stoji rukama oslonjen na stol.</a:t>
            </a:r>
            <a:endParaRPr lang="en-US" dirty="0"/>
          </a:p>
        </p:txBody>
      </p:sp>
      <p:sp>
        <p:nvSpPr>
          <p:cNvPr id="6" name="Rectangle 5">
            <a:extLst>
              <a:ext uri="{FF2B5EF4-FFF2-40B4-BE49-F238E27FC236}">
                <a16:creationId xmlns:a16="http://schemas.microsoft.com/office/drawing/2014/main" id="{69A63983-5AF3-4BDB-92F1-D35C18081D38}"/>
              </a:ext>
            </a:extLst>
          </p:cNvPr>
          <p:cNvSpPr/>
          <p:nvPr/>
        </p:nvSpPr>
        <p:spPr>
          <a:xfrm>
            <a:off x="8081229" y="3991897"/>
            <a:ext cx="2290916" cy="2317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Profesor je naslonjen u stolici, gleda neraspoloženo, odbija zamolbu neljubaznim, ali ne i prijetećim tonom.</a:t>
            </a:r>
            <a:endParaRPr lang="en-US" dirty="0"/>
          </a:p>
        </p:txBody>
      </p:sp>
      <p:sp>
        <p:nvSpPr>
          <p:cNvPr id="7" name="TextBox 6">
            <a:extLst>
              <a:ext uri="{FF2B5EF4-FFF2-40B4-BE49-F238E27FC236}">
                <a16:creationId xmlns:a16="http://schemas.microsoft.com/office/drawing/2014/main" id="{8FF7CF56-C568-468B-B9A6-0A71C5E791C9}"/>
              </a:ext>
            </a:extLst>
          </p:cNvPr>
          <p:cNvSpPr txBox="1"/>
          <p:nvPr/>
        </p:nvSpPr>
        <p:spPr>
          <a:xfrm>
            <a:off x="4025606" y="4919795"/>
            <a:ext cx="374589" cy="461665"/>
          </a:xfrm>
          <a:prstGeom prst="rect">
            <a:avLst/>
          </a:prstGeom>
          <a:noFill/>
        </p:spPr>
        <p:txBody>
          <a:bodyPr wrap="square" rtlCol="0">
            <a:spAutoFit/>
          </a:bodyPr>
          <a:lstStyle/>
          <a:p>
            <a:r>
              <a:rPr lang="hr-HR" sz="2400" dirty="0">
                <a:sym typeface="Wingdings" panose="05000000000000000000" pitchFamily="2" charset="2"/>
              </a:rPr>
              <a:t></a:t>
            </a:r>
            <a:endParaRPr lang="en-US" sz="2400" dirty="0"/>
          </a:p>
        </p:txBody>
      </p:sp>
      <p:sp>
        <p:nvSpPr>
          <p:cNvPr id="8" name="TextBox 7">
            <a:extLst>
              <a:ext uri="{FF2B5EF4-FFF2-40B4-BE49-F238E27FC236}">
                <a16:creationId xmlns:a16="http://schemas.microsoft.com/office/drawing/2014/main" id="{B1F9FD2C-AEE2-4AC9-B8E8-9F0C6C3EA968}"/>
              </a:ext>
            </a:extLst>
          </p:cNvPr>
          <p:cNvSpPr txBox="1"/>
          <p:nvPr/>
        </p:nvSpPr>
        <p:spPr>
          <a:xfrm>
            <a:off x="7368130" y="4919795"/>
            <a:ext cx="374589" cy="461665"/>
          </a:xfrm>
          <a:prstGeom prst="rect">
            <a:avLst/>
          </a:prstGeom>
          <a:noFill/>
        </p:spPr>
        <p:txBody>
          <a:bodyPr wrap="square" rtlCol="0">
            <a:spAutoFit/>
          </a:bodyPr>
          <a:lstStyle/>
          <a:p>
            <a:r>
              <a:rPr lang="hr-HR" sz="2400" dirty="0">
                <a:sym typeface="Wingdings" panose="05000000000000000000" pitchFamily="2" charset="2"/>
              </a:rPr>
              <a:t></a:t>
            </a:r>
            <a:endParaRPr lang="en-US" sz="2400" dirty="0"/>
          </a:p>
        </p:txBody>
      </p:sp>
    </p:spTree>
    <p:extLst>
      <p:ext uri="{BB962C8B-B14F-4D97-AF65-F5344CB8AC3E}">
        <p14:creationId xmlns:p14="http://schemas.microsoft.com/office/powerpoint/2010/main" val="154458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42BF8-F861-421E-8576-05A564353A9B}"/>
              </a:ext>
            </a:extLst>
          </p:cNvPr>
          <p:cNvSpPr>
            <a:spLocks noGrp="1"/>
          </p:cNvSpPr>
          <p:nvPr>
            <p:ph type="title"/>
          </p:nvPr>
        </p:nvSpPr>
        <p:spPr/>
        <p:txBody>
          <a:bodyPr/>
          <a:lstStyle/>
          <a:p>
            <a:r>
              <a:rPr lang="hr-HR" dirty="0"/>
              <a:t>7. Zamjenjivanje, zaustavljanje i skretanje pažnje</a:t>
            </a:r>
            <a:endParaRPr lang="en-US" dirty="0"/>
          </a:p>
        </p:txBody>
      </p:sp>
      <p:sp>
        <p:nvSpPr>
          <p:cNvPr id="3" name="Content Placeholder 2">
            <a:extLst>
              <a:ext uri="{FF2B5EF4-FFF2-40B4-BE49-F238E27FC236}">
                <a16:creationId xmlns:a16="http://schemas.microsoft.com/office/drawing/2014/main" id="{34BA3355-B0E6-4917-A0D1-929C6B5255D5}"/>
              </a:ext>
            </a:extLst>
          </p:cNvPr>
          <p:cNvSpPr>
            <a:spLocks noGrp="1"/>
          </p:cNvSpPr>
          <p:nvPr>
            <p:ph idx="1"/>
          </p:nvPr>
        </p:nvSpPr>
        <p:spPr/>
        <p:txBody>
          <a:bodyPr/>
          <a:lstStyle/>
          <a:p>
            <a:r>
              <a:rPr lang="hr-HR" dirty="0"/>
              <a:t>Brzo olakšanje, ali bez </a:t>
            </a:r>
            <a:r>
              <a:rPr lang="hr-HR" dirty="0" err="1"/>
              <a:t>restrukturacije</a:t>
            </a:r>
            <a:r>
              <a:rPr lang="hr-HR" dirty="0"/>
              <a:t>. Korisne su ako se ne može raditi na uznemirujućoj predodžbi u trenutku kad se ona javi.</a:t>
            </a:r>
          </a:p>
          <a:p>
            <a:endParaRPr lang="hr-HR" dirty="0"/>
          </a:p>
          <a:p>
            <a:pPr marL="176213" indent="-176213">
              <a:buFont typeface="Arial" panose="020B0604020202020204" pitchFamily="34" charset="0"/>
              <a:buChar char="•"/>
            </a:pPr>
            <a:r>
              <a:rPr lang="hr-HR" dirty="0"/>
              <a:t>Zaustavljanje predodžbe – </a:t>
            </a:r>
            <a:r>
              <a:rPr lang="hr-HR" sz="2000" dirty="0"/>
              <a:t>analogno zaustavljanju misli. Prepoznaje se uznemirujuća predodžba i isključuje se (zamisliti znak stop i u sebi viknuti „Stop!”, napraviti neki pokret)</a:t>
            </a:r>
          </a:p>
          <a:p>
            <a:pPr marL="176213" indent="-176213">
              <a:buFont typeface="Arial" panose="020B0604020202020204" pitchFamily="34" charset="0"/>
              <a:buChar char="•"/>
            </a:pPr>
            <a:r>
              <a:rPr lang="hr-HR" dirty="0"/>
              <a:t>Distrakcija i </a:t>
            </a:r>
            <a:r>
              <a:rPr lang="hr-HR" dirty="0" err="1"/>
              <a:t>refokusiranje</a:t>
            </a:r>
            <a:r>
              <a:rPr lang="hr-HR" dirty="0"/>
              <a:t> </a:t>
            </a:r>
            <a:r>
              <a:rPr lang="hr-HR" sz="2000" dirty="0"/>
              <a:t>(npr., upaliti TV, usredotočiti se na sugovornika)</a:t>
            </a:r>
          </a:p>
          <a:p>
            <a:pPr marL="176213" indent="-176213">
              <a:spcAft>
                <a:spcPts val="1200"/>
              </a:spcAft>
              <a:buFont typeface="Arial" panose="020B0604020202020204" pitchFamily="34" charset="0"/>
              <a:buChar char="•"/>
            </a:pPr>
            <a:r>
              <a:rPr lang="hr-HR" dirty="0"/>
              <a:t>Zamjenjivanje ugodnijom predodžbom – </a:t>
            </a:r>
            <a:r>
              <a:rPr lang="hr-HR" sz="2000" dirty="0"/>
              <a:t>važno redovito vježbanje, može se kombinirati s relaksacijom. Prvo se detaljno zamišlja ugodna situacija, a zatim se vježba zamjena. Pomaže ako je uznemirenost niskog do srednjeg intenziteta. </a:t>
            </a:r>
          </a:p>
          <a:p>
            <a:pPr marL="0" indent="0" algn="ctr">
              <a:buNone/>
            </a:pPr>
            <a:r>
              <a:rPr lang="hr-HR" sz="1800" i="1" dirty="0"/>
              <a:t>Neki ljudi vole zamisliti da je uznemirujuća predodžba poput slike na televiziji. Tada zamisle promjenu programa na drugu scenu, poput sunčanja, šetnje šumom ili sjećanja na neku ugodnu aktivnost iz prošlosti.</a:t>
            </a:r>
          </a:p>
        </p:txBody>
      </p:sp>
    </p:spTree>
    <p:extLst>
      <p:ext uri="{BB962C8B-B14F-4D97-AF65-F5344CB8AC3E}">
        <p14:creationId xmlns:p14="http://schemas.microsoft.com/office/powerpoint/2010/main" val="254540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2436B-97EA-4529-B642-A37006E03500}"/>
              </a:ext>
            </a:extLst>
          </p:cNvPr>
          <p:cNvSpPr>
            <a:spLocks noGrp="1"/>
          </p:cNvSpPr>
          <p:nvPr>
            <p:ph type="title"/>
          </p:nvPr>
        </p:nvSpPr>
        <p:spPr>
          <a:xfrm>
            <a:off x="1024128" y="585216"/>
            <a:ext cx="10489446" cy="1499616"/>
          </a:xfrm>
        </p:spPr>
        <p:txBody>
          <a:bodyPr/>
          <a:lstStyle/>
          <a:p>
            <a:r>
              <a:rPr lang="hr-HR" dirty="0"/>
              <a:t>Izazivanje predodžbi kao terapijski postupak</a:t>
            </a:r>
            <a:endParaRPr lang="en-US" dirty="0"/>
          </a:p>
        </p:txBody>
      </p:sp>
      <p:sp>
        <p:nvSpPr>
          <p:cNvPr id="3" name="Content Placeholder 2">
            <a:extLst>
              <a:ext uri="{FF2B5EF4-FFF2-40B4-BE49-F238E27FC236}">
                <a16:creationId xmlns:a16="http://schemas.microsoft.com/office/drawing/2014/main" id="{EBE0C007-6EB5-4371-901D-B32B74BE574F}"/>
              </a:ext>
            </a:extLst>
          </p:cNvPr>
          <p:cNvSpPr>
            <a:spLocks noGrp="1"/>
          </p:cNvSpPr>
          <p:nvPr>
            <p:ph idx="1"/>
          </p:nvPr>
        </p:nvSpPr>
        <p:spPr/>
        <p:txBody>
          <a:bodyPr/>
          <a:lstStyle/>
          <a:p>
            <a:r>
              <a:rPr lang="hr-HR" dirty="0"/>
              <a:t>Predodžbe se mogu izazivati u svrhu različitih terapijskih ciljeva – ne kreće se od spontanih predodžbi.</a:t>
            </a:r>
          </a:p>
          <a:p>
            <a:endParaRPr lang="hr-HR" dirty="0"/>
          </a:p>
          <a:p>
            <a:r>
              <a:rPr lang="hr-HR" dirty="0"/>
              <a:t>Neke od tehnika izazivanja predodžbi:</a:t>
            </a:r>
          </a:p>
          <a:p>
            <a:pPr marL="457200" indent="-457200">
              <a:buFont typeface="+mj-lt"/>
              <a:buAutoNum type="arabicPeriod"/>
            </a:pPr>
            <a:r>
              <a:rPr lang="hr-HR" sz="2000" dirty="0"/>
              <a:t>Uvježbavanje tehnika za suočavanje</a:t>
            </a:r>
          </a:p>
          <a:p>
            <a:pPr marL="457200" indent="-457200">
              <a:buFont typeface="+mj-lt"/>
              <a:buAutoNum type="arabicPeriod"/>
            </a:pPr>
            <a:r>
              <a:rPr lang="hr-HR" sz="2000" dirty="0"/>
              <a:t>Udaljavanje</a:t>
            </a:r>
          </a:p>
          <a:p>
            <a:pPr marL="457200" indent="-457200">
              <a:buFont typeface="+mj-lt"/>
              <a:buAutoNum type="arabicPeriod"/>
            </a:pPr>
            <a:r>
              <a:rPr lang="hr-HR" sz="2000" dirty="0"/>
              <a:t>Smanjenje opažane prijetnje</a:t>
            </a:r>
            <a:endParaRPr lang="en-US" sz="2000" dirty="0"/>
          </a:p>
        </p:txBody>
      </p:sp>
    </p:spTree>
    <p:extLst>
      <p:ext uri="{BB962C8B-B14F-4D97-AF65-F5344CB8AC3E}">
        <p14:creationId xmlns:p14="http://schemas.microsoft.com/office/powerpoint/2010/main" val="293956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B4EDC-581D-4245-9E1C-470B3F346E61}"/>
              </a:ext>
            </a:extLst>
          </p:cNvPr>
          <p:cNvSpPr>
            <a:spLocks noGrp="1"/>
          </p:cNvSpPr>
          <p:nvPr>
            <p:ph type="title"/>
          </p:nvPr>
        </p:nvSpPr>
        <p:spPr/>
        <p:txBody>
          <a:bodyPr/>
          <a:lstStyle/>
          <a:p>
            <a:r>
              <a:rPr lang="hr-HR" dirty="0"/>
              <a:t>1. Uvježbavanje tehnika za suočavanje</a:t>
            </a:r>
            <a:endParaRPr lang="en-US" dirty="0"/>
          </a:p>
        </p:txBody>
      </p:sp>
      <p:sp>
        <p:nvSpPr>
          <p:cNvPr id="3" name="Content Placeholder 2">
            <a:extLst>
              <a:ext uri="{FF2B5EF4-FFF2-40B4-BE49-F238E27FC236}">
                <a16:creationId xmlns:a16="http://schemas.microsoft.com/office/drawing/2014/main" id="{6942FCD0-DA64-4CCA-A2F7-9C0A5835FCF0}"/>
              </a:ext>
            </a:extLst>
          </p:cNvPr>
          <p:cNvSpPr>
            <a:spLocks noGrp="1"/>
          </p:cNvSpPr>
          <p:nvPr>
            <p:ph idx="1"/>
          </p:nvPr>
        </p:nvSpPr>
        <p:spPr>
          <a:xfrm>
            <a:off x="1024128" y="1920240"/>
            <a:ext cx="9720071" cy="4389120"/>
          </a:xfrm>
        </p:spPr>
        <p:txBody>
          <a:bodyPr/>
          <a:lstStyle/>
          <a:p>
            <a:r>
              <a:rPr lang="hr-HR" dirty="0"/>
              <a:t>Terapeut na seansi </a:t>
            </a:r>
            <a:r>
              <a:rPr lang="hr-HR" b="1" dirty="0"/>
              <a:t>izaziva </a:t>
            </a:r>
            <a:r>
              <a:rPr lang="hr-HR" dirty="0"/>
              <a:t>predodžbu da bi klijent vježbao tehnike kognitivne terapije (za razliku od suočavanja u spontanoj predodžbi).</a:t>
            </a:r>
          </a:p>
          <a:p>
            <a:endParaRPr lang="hr-HR" dirty="0"/>
          </a:p>
          <a:p>
            <a:r>
              <a:rPr lang="hr-HR" dirty="0"/>
              <a:t>Prvo se potiče klijenta da zamisli situaciju u kojoj anksioznost raste, a zatim ga se pita da zamisli što bi mogao napraviti u toj situaciji te je li neki oblik suočavanja pomogao i koliko. Terapeut može ponuditi klijentu tehnike koje mu možda nisu pale na pamet.</a:t>
            </a:r>
          </a:p>
          <a:p>
            <a:endParaRPr lang="hr-HR" dirty="0"/>
          </a:p>
          <a:p>
            <a:r>
              <a:rPr lang="hr-HR" dirty="0"/>
              <a:t>Klijent zapisuje tehnike za koje je predvidio da bi mogle pomoći u sličnim situacijama.</a:t>
            </a:r>
            <a:endParaRPr lang="en-US" dirty="0"/>
          </a:p>
        </p:txBody>
      </p:sp>
    </p:spTree>
    <p:extLst>
      <p:ext uri="{BB962C8B-B14F-4D97-AF65-F5344CB8AC3E}">
        <p14:creationId xmlns:p14="http://schemas.microsoft.com/office/powerpoint/2010/main" val="94789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C315-738E-4192-83D8-5343F5A83ADA}"/>
              </a:ext>
            </a:extLst>
          </p:cNvPr>
          <p:cNvSpPr>
            <a:spLocks noGrp="1"/>
          </p:cNvSpPr>
          <p:nvPr>
            <p:ph type="title"/>
          </p:nvPr>
        </p:nvSpPr>
        <p:spPr/>
        <p:txBody>
          <a:bodyPr/>
          <a:lstStyle/>
          <a:p>
            <a:r>
              <a:rPr lang="hr-HR" dirty="0"/>
              <a:t>2. udaljavanje</a:t>
            </a:r>
            <a:endParaRPr lang="en-US" dirty="0"/>
          </a:p>
        </p:txBody>
      </p:sp>
      <p:sp>
        <p:nvSpPr>
          <p:cNvPr id="3" name="Content Placeholder 2">
            <a:extLst>
              <a:ext uri="{FF2B5EF4-FFF2-40B4-BE49-F238E27FC236}">
                <a16:creationId xmlns:a16="http://schemas.microsoft.com/office/drawing/2014/main" id="{8B68DD46-AF0F-404F-88B9-04578A6DF53A}"/>
              </a:ext>
            </a:extLst>
          </p:cNvPr>
          <p:cNvSpPr>
            <a:spLocks noGrp="1"/>
          </p:cNvSpPr>
          <p:nvPr>
            <p:ph idx="1"/>
          </p:nvPr>
        </p:nvSpPr>
        <p:spPr/>
        <p:txBody>
          <a:bodyPr/>
          <a:lstStyle/>
          <a:p>
            <a:r>
              <a:rPr lang="hr-HR" dirty="0"/>
              <a:t>Smanjuje se uznemirenost i pomaže klijentu da problem vidi u široj perspektivi.</a:t>
            </a:r>
          </a:p>
          <a:p>
            <a:endParaRPr lang="hr-HR" dirty="0"/>
          </a:p>
          <a:p>
            <a:pPr marL="176213" indent="-176213">
              <a:buFont typeface="Arial" panose="020B0604020202020204" pitchFamily="34" charset="0"/>
              <a:buChar char="•"/>
            </a:pPr>
            <a:r>
              <a:rPr lang="hr-HR" dirty="0"/>
              <a:t>Pomaže klijentu da uvidi kako su teškoće vjerojatno vremenski ograničene (nada) </a:t>
            </a:r>
          </a:p>
          <a:p>
            <a:pPr marL="349949" lvl="1" indent="-176213">
              <a:buFont typeface="Arial" panose="020B0604020202020204" pitchFamily="34" charset="0"/>
              <a:buChar char="•"/>
            </a:pPr>
            <a:r>
              <a:rPr lang="hr-HR" dirty="0"/>
              <a:t>Npr., klijent se teško privikava na fakultet - kako će izgledati jedan dan na fakultetu u idućem semestru? Kako će se klijent osjećati tada?</a:t>
            </a:r>
          </a:p>
          <a:p>
            <a:pPr marL="176213" indent="-176213">
              <a:buFont typeface="Arial" panose="020B0604020202020204" pitchFamily="34" charset="0"/>
              <a:buChar char="•"/>
            </a:pPr>
            <a:endParaRPr lang="hr-HR" dirty="0"/>
          </a:p>
          <a:p>
            <a:pPr marL="176213" indent="-176213">
              <a:buFont typeface="Arial" panose="020B0604020202020204" pitchFamily="34" charset="0"/>
              <a:buChar char="•"/>
            </a:pPr>
            <a:r>
              <a:rPr lang="hr-HR" dirty="0"/>
              <a:t>Pomaže klijentu u nošenju sa zamišljenim posljedicama neke katastrofe u različitim vremenskim razmacima (slično vremenskom skoku, ali uključuje veća razdoblja)</a:t>
            </a:r>
          </a:p>
          <a:p>
            <a:pPr marL="349949" lvl="1" indent="-176213">
              <a:buFont typeface="Arial" panose="020B0604020202020204" pitchFamily="34" charset="0"/>
              <a:buChar char="•"/>
            </a:pPr>
            <a:r>
              <a:rPr lang="hr-HR" dirty="0"/>
              <a:t>Npr., klijentica ima misao: „Ako umrem, moja će djeca biti zauvijek uništena” – pažljivo se vodi zamišljanje djece u većim vremenskim razmacima (6 </a:t>
            </a:r>
            <a:r>
              <a:rPr lang="hr-HR" dirty="0" err="1"/>
              <a:t>mj</a:t>
            </a:r>
            <a:r>
              <a:rPr lang="hr-HR" dirty="0"/>
              <a:t>, 2 godine… 20 godina nakon), klijentica vidi da početna bol opada i zamišlja kako se djeca mogu nositi s njom, što smanjuje strah.</a:t>
            </a:r>
            <a:endParaRPr lang="en-US" dirty="0"/>
          </a:p>
        </p:txBody>
      </p:sp>
    </p:spTree>
    <p:extLst>
      <p:ext uri="{BB962C8B-B14F-4D97-AF65-F5344CB8AC3E}">
        <p14:creationId xmlns:p14="http://schemas.microsoft.com/office/powerpoint/2010/main" val="157878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9CA79-03F0-4A1C-AA93-59AACFED48DE}"/>
              </a:ext>
            </a:extLst>
          </p:cNvPr>
          <p:cNvSpPr>
            <a:spLocks noGrp="1"/>
          </p:cNvSpPr>
          <p:nvPr>
            <p:ph type="title"/>
          </p:nvPr>
        </p:nvSpPr>
        <p:spPr/>
        <p:txBody>
          <a:bodyPr/>
          <a:lstStyle/>
          <a:p>
            <a:r>
              <a:rPr lang="hr-HR" dirty="0"/>
              <a:t>3. Smanjenje opažane prijetnje</a:t>
            </a:r>
            <a:endParaRPr lang="en-US" dirty="0"/>
          </a:p>
        </p:txBody>
      </p:sp>
      <p:sp>
        <p:nvSpPr>
          <p:cNvPr id="3" name="Content Placeholder 2">
            <a:extLst>
              <a:ext uri="{FF2B5EF4-FFF2-40B4-BE49-F238E27FC236}">
                <a16:creationId xmlns:a16="http://schemas.microsoft.com/office/drawing/2014/main" id="{F7DA3C8C-68D6-4D9D-80DF-3B10C11DBD0B}"/>
              </a:ext>
            </a:extLst>
          </p:cNvPr>
          <p:cNvSpPr>
            <a:spLocks noGrp="1"/>
          </p:cNvSpPr>
          <p:nvPr>
            <p:ph idx="1"/>
          </p:nvPr>
        </p:nvSpPr>
        <p:spPr/>
        <p:txBody>
          <a:bodyPr/>
          <a:lstStyle/>
          <a:p>
            <a:r>
              <a:rPr lang="hr-HR" dirty="0"/>
              <a:t>Klijent razmatra situaciju s realističnijom procjenom stvarne prijetnje.</a:t>
            </a:r>
            <a:endParaRPr lang="en-US" dirty="0"/>
          </a:p>
        </p:txBody>
      </p:sp>
      <p:sp>
        <p:nvSpPr>
          <p:cNvPr id="4" name="Rectangle 3">
            <a:extLst>
              <a:ext uri="{FF2B5EF4-FFF2-40B4-BE49-F238E27FC236}">
                <a16:creationId xmlns:a16="http://schemas.microsoft.com/office/drawing/2014/main" id="{DA8B0CBF-F65D-4C69-B243-E52243389192}"/>
              </a:ext>
            </a:extLst>
          </p:cNvPr>
          <p:cNvSpPr/>
          <p:nvPr/>
        </p:nvSpPr>
        <p:spPr>
          <a:xfrm>
            <a:off x="1447801" y="3233535"/>
            <a:ext cx="2290916" cy="1927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Negativna predodžba o izlaganju na predavanju</a:t>
            </a:r>
            <a:endParaRPr lang="en-US" dirty="0"/>
          </a:p>
        </p:txBody>
      </p:sp>
      <p:sp>
        <p:nvSpPr>
          <p:cNvPr id="5" name="Rectangle 4">
            <a:extLst>
              <a:ext uri="{FF2B5EF4-FFF2-40B4-BE49-F238E27FC236}">
                <a16:creationId xmlns:a16="http://schemas.microsoft.com/office/drawing/2014/main" id="{393AF705-00F2-452D-BC46-537C290D7120}"/>
              </a:ext>
            </a:extLst>
          </p:cNvPr>
          <p:cNvSpPr/>
          <p:nvPr/>
        </p:nvSpPr>
        <p:spPr>
          <a:xfrm>
            <a:off x="4790325" y="3233535"/>
            <a:ext cx="2290916" cy="1927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Zamišljanje ohrabrujućih lica prijatelja u predavaonici</a:t>
            </a:r>
            <a:endParaRPr lang="en-US" dirty="0"/>
          </a:p>
        </p:txBody>
      </p:sp>
      <p:sp>
        <p:nvSpPr>
          <p:cNvPr id="6" name="Rectangle 5">
            <a:extLst>
              <a:ext uri="{FF2B5EF4-FFF2-40B4-BE49-F238E27FC236}">
                <a16:creationId xmlns:a16="http://schemas.microsoft.com/office/drawing/2014/main" id="{8E4FF87F-DF12-4A63-9E53-956C287846DF}"/>
              </a:ext>
            </a:extLst>
          </p:cNvPr>
          <p:cNvSpPr/>
          <p:nvPr/>
        </p:nvSpPr>
        <p:spPr>
          <a:xfrm>
            <a:off x="8132849" y="3233535"/>
            <a:ext cx="2290916" cy="1927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Predodžba o izlaganju postaje pozitivnija</a:t>
            </a:r>
            <a:endParaRPr lang="en-US" dirty="0"/>
          </a:p>
        </p:txBody>
      </p:sp>
      <p:sp>
        <p:nvSpPr>
          <p:cNvPr id="7" name="TextBox 6">
            <a:extLst>
              <a:ext uri="{FF2B5EF4-FFF2-40B4-BE49-F238E27FC236}">
                <a16:creationId xmlns:a16="http://schemas.microsoft.com/office/drawing/2014/main" id="{7953B165-3966-4C04-B750-1D5C25B8DB0B}"/>
              </a:ext>
            </a:extLst>
          </p:cNvPr>
          <p:cNvSpPr txBox="1"/>
          <p:nvPr/>
        </p:nvSpPr>
        <p:spPr>
          <a:xfrm>
            <a:off x="4077226" y="3981011"/>
            <a:ext cx="374589" cy="461665"/>
          </a:xfrm>
          <a:prstGeom prst="rect">
            <a:avLst/>
          </a:prstGeom>
          <a:noFill/>
        </p:spPr>
        <p:txBody>
          <a:bodyPr wrap="square" rtlCol="0">
            <a:spAutoFit/>
          </a:bodyPr>
          <a:lstStyle/>
          <a:p>
            <a:r>
              <a:rPr lang="hr-HR" sz="2400" dirty="0">
                <a:sym typeface="Wingdings" panose="05000000000000000000" pitchFamily="2" charset="2"/>
              </a:rPr>
              <a:t></a:t>
            </a:r>
            <a:endParaRPr lang="en-US" sz="2400" dirty="0"/>
          </a:p>
        </p:txBody>
      </p:sp>
      <p:sp>
        <p:nvSpPr>
          <p:cNvPr id="8" name="TextBox 7">
            <a:extLst>
              <a:ext uri="{FF2B5EF4-FFF2-40B4-BE49-F238E27FC236}">
                <a16:creationId xmlns:a16="http://schemas.microsoft.com/office/drawing/2014/main" id="{56412CC6-D968-40BA-BA96-90D920630CB1}"/>
              </a:ext>
            </a:extLst>
          </p:cNvPr>
          <p:cNvSpPr txBox="1"/>
          <p:nvPr/>
        </p:nvSpPr>
        <p:spPr>
          <a:xfrm>
            <a:off x="7419750" y="3966263"/>
            <a:ext cx="374589" cy="461665"/>
          </a:xfrm>
          <a:prstGeom prst="rect">
            <a:avLst/>
          </a:prstGeom>
          <a:noFill/>
        </p:spPr>
        <p:txBody>
          <a:bodyPr wrap="square" rtlCol="0">
            <a:spAutoFit/>
          </a:bodyPr>
          <a:lstStyle/>
          <a:p>
            <a:r>
              <a:rPr lang="hr-HR" sz="2400" dirty="0">
                <a:sym typeface="Wingdings" panose="05000000000000000000" pitchFamily="2" charset="2"/>
              </a:rPr>
              <a:t></a:t>
            </a:r>
            <a:endParaRPr lang="en-US" sz="2400" dirty="0"/>
          </a:p>
        </p:txBody>
      </p:sp>
    </p:spTree>
    <p:extLst>
      <p:ext uri="{BB962C8B-B14F-4D97-AF65-F5344CB8AC3E}">
        <p14:creationId xmlns:p14="http://schemas.microsoft.com/office/powerpoint/2010/main" val="195438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8EF4B0-4B98-4F5A-8E71-863F52B62DFB}"/>
              </a:ext>
            </a:extLst>
          </p:cNvPr>
          <p:cNvSpPr>
            <a:spLocks noGrp="1"/>
          </p:cNvSpPr>
          <p:nvPr>
            <p:ph type="ctrTitle"/>
          </p:nvPr>
        </p:nvSpPr>
        <p:spPr/>
        <p:txBody>
          <a:bodyPr/>
          <a:lstStyle/>
          <a:p>
            <a:r>
              <a:rPr lang="hr-HR" dirty="0"/>
              <a:t>Hvala na pažnji</a:t>
            </a:r>
            <a:endParaRPr lang="en-US" dirty="0"/>
          </a:p>
        </p:txBody>
      </p:sp>
    </p:spTree>
    <p:extLst>
      <p:ext uri="{BB962C8B-B14F-4D97-AF65-F5344CB8AC3E}">
        <p14:creationId xmlns:p14="http://schemas.microsoft.com/office/powerpoint/2010/main" val="4262745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C5BFFF-C1E1-4E18-8971-582690779D1B}"/>
              </a:ext>
            </a:extLst>
          </p:cNvPr>
          <p:cNvPicPr>
            <a:picLocks noChangeAspect="1"/>
          </p:cNvPicPr>
          <p:nvPr/>
        </p:nvPicPr>
        <p:blipFill rotWithShape="1">
          <a:blip r:embed="rId2">
            <a:extLst>
              <a:ext uri="{28A0092B-C50C-407E-A947-70E740481C1C}">
                <a14:useLocalDpi xmlns:a14="http://schemas.microsoft.com/office/drawing/2010/main" val="0"/>
              </a:ext>
            </a:extLst>
          </a:blip>
          <a:srcRect l="44838" t="1737" r="36366" b="67641"/>
          <a:stretch/>
        </p:blipFill>
        <p:spPr>
          <a:xfrm>
            <a:off x="7552016" y="3274141"/>
            <a:ext cx="893894" cy="1387331"/>
          </a:xfrm>
          <a:prstGeom prst="rect">
            <a:avLst/>
          </a:prstGeom>
        </p:spPr>
      </p:pic>
      <p:sp>
        <p:nvSpPr>
          <p:cNvPr id="2" name="Title 1">
            <a:extLst>
              <a:ext uri="{FF2B5EF4-FFF2-40B4-BE49-F238E27FC236}">
                <a16:creationId xmlns:a16="http://schemas.microsoft.com/office/drawing/2014/main" id="{5B5E7340-B60B-4455-83CD-6142FD725C9E}"/>
              </a:ext>
            </a:extLst>
          </p:cNvPr>
          <p:cNvSpPr>
            <a:spLocks noGrp="1"/>
          </p:cNvSpPr>
          <p:nvPr>
            <p:ph type="title"/>
          </p:nvPr>
        </p:nvSpPr>
        <p:spPr/>
        <p:txBody>
          <a:bodyPr/>
          <a:lstStyle/>
          <a:p>
            <a:r>
              <a:rPr lang="hr-HR" dirty="0"/>
              <a:t>Što je imaginacija (predočavanje)?</a:t>
            </a:r>
            <a:endParaRPr lang="en-US" dirty="0"/>
          </a:p>
        </p:txBody>
      </p:sp>
      <p:sp>
        <p:nvSpPr>
          <p:cNvPr id="3" name="Content Placeholder 2">
            <a:extLst>
              <a:ext uri="{FF2B5EF4-FFF2-40B4-BE49-F238E27FC236}">
                <a16:creationId xmlns:a16="http://schemas.microsoft.com/office/drawing/2014/main" id="{A3716C50-E658-4D44-A218-B831C208C75B}"/>
              </a:ext>
            </a:extLst>
          </p:cNvPr>
          <p:cNvSpPr>
            <a:spLocks noGrp="1"/>
          </p:cNvSpPr>
          <p:nvPr>
            <p:ph idx="1"/>
          </p:nvPr>
        </p:nvSpPr>
        <p:spPr/>
        <p:txBody>
          <a:bodyPr/>
          <a:lstStyle/>
          <a:p>
            <a:r>
              <a:rPr lang="hr-HR" dirty="0"/>
              <a:t>Slikovne automatske misli – mentalne slike i predodžbe umjesto neizgovorenih riječi</a:t>
            </a:r>
            <a:endParaRPr lang="en-US" dirty="0"/>
          </a:p>
        </p:txBody>
      </p:sp>
      <p:pic>
        <p:nvPicPr>
          <p:cNvPr id="4" name="Picture 3">
            <a:extLst>
              <a:ext uri="{FF2B5EF4-FFF2-40B4-BE49-F238E27FC236}">
                <a16:creationId xmlns:a16="http://schemas.microsoft.com/office/drawing/2014/main" id="{12357A7F-1860-4163-BA25-781E892BF29F}"/>
              </a:ext>
            </a:extLst>
          </p:cNvPr>
          <p:cNvPicPr>
            <a:picLocks noChangeAspect="1"/>
          </p:cNvPicPr>
          <p:nvPr/>
        </p:nvPicPr>
        <p:blipFill rotWithShape="1">
          <a:blip r:embed="rId2">
            <a:extLst>
              <a:ext uri="{28A0092B-C50C-407E-A947-70E740481C1C}">
                <a14:useLocalDpi xmlns:a14="http://schemas.microsoft.com/office/drawing/2010/main" val="0"/>
              </a:ext>
            </a:extLst>
          </a:blip>
          <a:srcRect l="63834" t="50000" b="5834"/>
          <a:stretch/>
        </p:blipFill>
        <p:spPr>
          <a:xfrm>
            <a:off x="5023067" y="4661472"/>
            <a:ext cx="1722191" cy="2103122"/>
          </a:xfrm>
          <a:prstGeom prst="rect">
            <a:avLst/>
          </a:prstGeom>
        </p:spPr>
      </p:pic>
      <p:sp>
        <p:nvSpPr>
          <p:cNvPr id="5" name="Thought Bubble: Cloud 4">
            <a:extLst>
              <a:ext uri="{FF2B5EF4-FFF2-40B4-BE49-F238E27FC236}">
                <a16:creationId xmlns:a16="http://schemas.microsoft.com/office/drawing/2014/main" id="{9D631560-5B3D-4A65-9633-92F15718A496}"/>
              </a:ext>
            </a:extLst>
          </p:cNvPr>
          <p:cNvSpPr/>
          <p:nvPr/>
        </p:nvSpPr>
        <p:spPr>
          <a:xfrm>
            <a:off x="2514489" y="3126657"/>
            <a:ext cx="2740409" cy="1605706"/>
          </a:xfrm>
          <a:prstGeom prst="cloudCallout">
            <a:avLst>
              <a:gd name="adj1" fmla="val 54278"/>
              <a:gd name="adj2" fmla="val 769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ysClr val="windowText" lastClr="000000"/>
                </a:solidFill>
              </a:rPr>
              <a:t>Profesor će misliti da mu se namećem ako tražim pomoć.</a:t>
            </a:r>
            <a:endParaRPr lang="en-US" dirty="0">
              <a:solidFill>
                <a:sysClr val="windowText" lastClr="000000"/>
              </a:solidFill>
            </a:endParaRPr>
          </a:p>
        </p:txBody>
      </p:sp>
      <p:sp>
        <p:nvSpPr>
          <p:cNvPr id="6" name="Thought Bubble: Cloud 5">
            <a:extLst>
              <a:ext uri="{FF2B5EF4-FFF2-40B4-BE49-F238E27FC236}">
                <a16:creationId xmlns:a16="http://schemas.microsoft.com/office/drawing/2014/main" id="{2665316C-8EFF-46FC-ACBB-EEEE2D619B3D}"/>
              </a:ext>
            </a:extLst>
          </p:cNvPr>
          <p:cNvSpPr/>
          <p:nvPr/>
        </p:nvSpPr>
        <p:spPr>
          <a:xfrm>
            <a:off x="6745257" y="3126657"/>
            <a:ext cx="2508579" cy="1605706"/>
          </a:xfrm>
          <a:prstGeom prst="cloudCallout">
            <a:avLst>
              <a:gd name="adj1" fmla="val -59055"/>
              <a:gd name="adj2" fmla="val 8382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602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E7340-B60B-4455-83CD-6142FD725C9E}"/>
              </a:ext>
            </a:extLst>
          </p:cNvPr>
          <p:cNvSpPr>
            <a:spLocks noGrp="1"/>
          </p:cNvSpPr>
          <p:nvPr>
            <p:ph type="title"/>
          </p:nvPr>
        </p:nvSpPr>
        <p:spPr/>
        <p:txBody>
          <a:bodyPr/>
          <a:lstStyle/>
          <a:p>
            <a:r>
              <a:rPr lang="hr-HR" dirty="0"/>
              <a:t>Što je imaginacija (predočavanje)?</a:t>
            </a:r>
            <a:endParaRPr lang="en-US" dirty="0"/>
          </a:p>
        </p:txBody>
      </p:sp>
      <p:sp>
        <p:nvSpPr>
          <p:cNvPr id="3" name="Content Placeholder 2">
            <a:extLst>
              <a:ext uri="{FF2B5EF4-FFF2-40B4-BE49-F238E27FC236}">
                <a16:creationId xmlns:a16="http://schemas.microsoft.com/office/drawing/2014/main" id="{A3716C50-E658-4D44-A218-B831C208C75B}"/>
              </a:ext>
            </a:extLst>
          </p:cNvPr>
          <p:cNvSpPr>
            <a:spLocks noGrp="1"/>
          </p:cNvSpPr>
          <p:nvPr>
            <p:ph idx="1"/>
          </p:nvPr>
        </p:nvSpPr>
        <p:spPr/>
        <p:txBody>
          <a:bodyPr/>
          <a:lstStyle/>
          <a:p>
            <a:r>
              <a:rPr lang="hr-HR" dirty="0"/>
              <a:t>Slikovne automatske misli – mentalne slike i predodžbe umjesto neizgovorenih riječi</a:t>
            </a:r>
          </a:p>
          <a:p>
            <a:endParaRPr lang="hr-HR" dirty="0"/>
          </a:p>
          <a:p>
            <a:r>
              <a:rPr lang="hr-HR" dirty="0"/>
              <a:t>Klijenti rijetko spontano izvještavaju o predodžbama.</a:t>
            </a:r>
          </a:p>
          <a:p>
            <a:endParaRPr lang="hr-HR" dirty="0"/>
          </a:p>
          <a:p>
            <a:r>
              <a:rPr lang="hr-HR" dirty="0"/>
              <a:t>Obično vrlo kratke, često uznemirujuće </a:t>
            </a:r>
            <a:r>
              <a:rPr lang="hr-HR" dirty="0">
                <a:sym typeface="Wingdings" panose="05000000000000000000" pitchFamily="2" charset="2"/>
              </a:rPr>
              <a:t> ako ih ne uspijemo identificirati i odgovoriti na njih, klijent nastavlja osjećati nelagodu.</a:t>
            </a:r>
            <a:endParaRPr lang="hr-HR" dirty="0"/>
          </a:p>
        </p:txBody>
      </p:sp>
    </p:spTree>
    <p:extLst>
      <p:ext uri="{BB962C8B-B14F-4D97-AF65-F5344CB8AC3E}">
        <p14:creationId xmlns:p14="http://schemas.microsoft.com/office/powerpoint/2010/main" val="778724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58FF5-BB81-4BF8-9FE2-CD5A694C6749}"/>
              </a:ext>
            </a:extLst>
          </p:cNvPr>
          <p:cNvSpPr>
            <a:spLocks noGrp="1"/>
          </p:cNvSpPr>
          <p:nvPr>
            <p:ph type="title"/>
          </p:nvPr>
        </p:nvSpPr>
        <p:spPr/>
        <p:txBody>
          <a:bodyPr/>
          <a:lstStyle/>
          <a:p>
            <a:r>
              <a:rPr lang="hr-HR" dirty="0"/>
              <a:t>Identificiranje predodžbi</a:t>
            </a:r>
            <a:endParaRPr lang="en-US" dirty="0"/>
          </a:p>
        </p:txBody>
      </p:sp>
      <p:sp>
        <p:nvSpPr>
          <p:cNvPr id="3" name="Content Placeholder 2">
            <a:extLst>
              <a:ext uri="{FF2B5EF4-FFF2-40B4-BE49-F238E27FC236}">
                <a16:creationId xmlns:a16="http://schemas.microsoft.com/office/drawing/2014/main" id="{68F28090-850F-4404-9765-5D551A7475FC}"/>
              </a:ext>
            </a:extLst>
          </p:cNvPr>
          <p:cNvSpPr>
            <a:spLocks noGrp="1"/>
          </p:cNvSpPr>
          <p:nvPr>
            <p:ph idx="1"/>
          </p:nvPr>
        </p:nvSpPr>
        <p:spPr>
          <a:xfrm>
            <a:off x="807819" y="2275184"/>
            <a:ext cx="4855562" cy="4023360"/>
          </a:xfrm>
        </p:spPr>
        <p:txBody>
          <a:bodyPr/>
          <a:lstStyle/>
          <a:p>
            <a:pPr algn="ctr"/>
            <a:r>
              <a:rPr lang="hr-HR" dirty="0"/>
              <a:t>OTKRIVANJE SPONTANE PREDODŽBE</a:t>
            </a:r>
          </a:p>
          <a:p>
            <a:pPr marL="176213" indent="-176213">
              <a:buFont typeface="Tw Cen MT" panose="020B0602020104020603" pitchFamily="34" charset="-18"/>
              <a:buChar char="•"/>
            </a:pPr>
            <a:r>
              <a:rPr lang="hr-HR" sz="1800" dirty="0"/>
              <a:t>Tijekom identifikacije NAM provjeriti je li se uz verbalnu misao javila i slikovna.</a:t>
            </a:r>
          </a:p>
          <a:p>
            <a:pPr marL="176213" indent="-176213">
              <a:buFont typeface="Tw Cen MT" panose="020B0602020104020603" pitchFamily="34" charset="-18"/>
              <a:buChar char="•"/>
            </a:pPr>
            <a:r>
              <a:rPr lang="hr-HR" sz="1800" dirty="0"/>
              <a:t>Sinonimi: mentalne slike, dnevno sanjarenje, maštanje, zamišljanje, sjećanje</a:t>
            </a:r>
          </a:p>
          <a:p>
            <a:pPr marL="176213" indent="-176213">
              <a:buFont typeface="Tw Cen MT" panose="020B0602020104020603" pitchFamily="34" charset="-18"/>
              <a:buChar char="•"/>
            </a:pPr>
            <a:endParaRPr lang="hr-HR" sz="1800" dirty="0"/>
          </a:p>
          <a:p>
            <a:pPr marL="0" indent="0">
              <a:buNone/>
            </a:pPr>
            <a:endParaRPr lang="hr-HR" sz="1800" i="1" dirty="0"/>
          </a:p>
          <a:p>
            <a:pPr marL="0" indent="0">
              <a:buNone/>
            </a:pPr>
            <a:r>
              <a:rPr lang="hr-HR" sz="1800" i="1" dirty="0"/>
              <a:t>U trenutku kada ste to pomislili, jeste li zamislili nešto?</a:t>
            </a:r>
          </a:p>
        </p:txBody>
      </p:sp>
      <p:cxnSp>
        <p:nvCxnSpPr>
          <p:cNvPr id="5" name="Straight Connector 4">
            <a:extLst>
              <a:ext uri="{FF2B5EF4-FFF2-40B4-BE49-F238E27FC236}">
                <a16:creationId xmlns:a16="http://schemas.microsoft.com/office/drawing/2014/main" id="{5E450140-DDB0-4FAF-A4F6-1E7CF1094693}"/>
              </a:ext>
            </a:extLst>
          </p:cNvPr>
          <p:cNvCxnSpPr/>
          <p:nvPr/>
        </p:nvCxnSpPr>
        <p:spPr>
          <a:xfrm>
            <a:off x="5879690" y="2467897"/>
            <a:ext cx="0" cy="363793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AB670A9A-4B49-4D6E-ADF1-112FAE4CA9C1}"/>
              </a:ext>
            </a:extLst>
          </p:cNvPr>
          <p:cNvSpPr txBox="1">
            <a:spLocks/>
          </p:cNvSpPr>
          <p:nvPr/>
        </p:nvSpPr>
        <p:spPr>
          <a:xfrm>
            <a:off x="6096000" y="2275184"/>
            <a:ext cx="4855562"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a:lstStyle>
          <a:p>
            <a:pPr algn="ctr"/>
            <a:r>
              <a:rPr lang="hr-HR" dirty="0"/>
              <a:t>IZAZIVANJE PREDODŽBE NA SEANSI</a:t>
            </a:r>
          </a:p>
          <a:p>
            <a:pPr marL="176213" lvl="0" indent="-176213">
              <a:buClr>
                <a:srgbClr val="9CBEBD"/>
              </a:buClr>
              <a:buFont typeface="Tw Cen MT" panose="020B0602020104020603" pitchFamily="34" charset="-18"/>
              <a:buChar char="•"/>
            </a:pPr>
            <a:r>
              <a:rPr lang="hr-HR" sz="1800" dirty="0">
                <a:solidFill>
                  <a:prstClr val="black"/>
                </a:solidFill>
              </a:rPr>
              <a:t>Koristi se kada klijent ne uspije izvijestiti o spontanoj predodžbi (ako je cilj seanse pomoći u prepoznavanju predodžbi)</a:t>
            </a:r>
          </a:p>
          <a:p>
            <a:pPr marL="176213" lvl="0" indent="-176213">
              <a:buClr>
                <a:srgbClr val="9CBEBD"/>
              </a:buClr>
              <a:buFont typeface="Tw Cen MT" panose="020B0602020104020603" pitchFamily="34" charset="-18"/>
              <a:buChar char="•"/>
            </a:pPr>
            <a:r>
              <a:rPr lang="hr-HR" sz="1800" dirty="0">
                <a:solidFill>
                  <a:prstClr val="black"/>
                </a:solidFill>
              </a:rPr>
              <a:t>Terapeut potiče klijenta da zamisli neku situaciju, postavlja pitanja koja pomažu da ju što detaljnije i konkretnije zamisli.</a:t>
            </a:r>
          </a:p>
          <a:p>
            <a:pPr marL="0" lvl="0" indent="0">
              <a:lnSpc>
                <a:spcPct val="100000"/>
              </a:lnSpc>
              <a:buClr>
                <a:srgbClr val="9CBEBD"/>
              </a:buClr>
              <a:buNone/>
            </a:pPr>
            <a:endParaRPr lang="hr-HR" sz="1200" i="1" dirty="0">
              <a:solidFill>
                <a:prstClr val="black"/>
              </a:solidFill>
            </a:endParaRPr>
          </a:p>
          <a:p>
            <a:pPr marL="0" lvl="0" indent="0">
              <a:buClr>
                <a:srgbClr val="9CBEBD"/>
              </a:buClr>
              <a:buNone/>
            </a:pPr>
            <a:r>
              <a:rPr lang="hr-HR" sz="1800" i="1" dirty="0">
                <a:solidFill>
                  <a:prstClr val="black"/>
                </a:solidFill>
              </a:rPr>
              <a:t>Možete li to zamisliti? Utorak je, idete prema uredu profesora… jesu li vrata otvorena ili zatvorena?</a:t>
            </a:r>
            <a:endParaRPr lang="en-US" i="1" dirty="0"/>
          </a:p>
        </p:txBody>
      </p:sp>
    </p:spTree>
    <p:extLst>
      <p:ext uri="{BB962C8B-B14F-4D97-AF65-F5344CB8AC3E}">
        <p14:creationId xmlns:p14="http://schemas.microsoft.com/office/powerpoint/2010/main" val="9668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758CF-D7AA-454E-AB61-EA8D78A2BE37}"/>
              </a:ext>
            </a:extLst>
          </p:cNvPr>
          <p:cNvSpPr>
            <a:spLocks noGrp="1"/>
          </p:cNvSpPr>
          <p:nvPr>
            <p:ph type="title"/>
          </p:nvPr>
        </p:nvSpPr>
        <p:spPr/>
        <p:txBody>
          <a:bodyPr/>
          <a:lstStyle/>
          <a:p>
            <a:r>
              <a:rPr lang="hr-HR" dirty="0"/>
              <a:t>Educiranje o predodžbama</a:t>
            </a:r>
            <a:endParaRPr lang="en-US" dirty="0"/>
          </a:p>
        </p:txBody>
      </p:sp>
      <p:sp>
        <p:nvSpPr>
          <p:cNvPr id="3" name="Content Placeholder 2">
            <a:extLst>
              <a:ext uri="{FF2B5EF4-FFF2-40B4-BE49-F238E27FC236}">
                <a16:creationId xmlns:a16="http://schemas.microsoft.com/office/drawing/2014/main" id="{BA4025D0-9154-41BC-A45A-4BB41DC4522F}"/>
              </a:ext>
            </a:extLst>
          </p:cNvPr>
          <p:cNvSpPr>
            <a:spLocks noGrp="1"/>
          </p:cNvSpPr>
          <p:nvPr>
            <p:ph idx="1"/>
          </p:nvPr>
        </p:nvSpPr>
        <p:spPr/>
        <p:txBody>
          <a:bodyPr/>
          <a:lstStyle/>
          <a:p>
            <a:r>
              <a:rPr lang="hr-HR" dirty="0"/>
              <a:t>Klijentima može biti teško izreći posebno uznemirujuće predodžbe </a:t>
            </a:r>
            <a:r>
              <a:rPr lang="hr-HR" dirty="0">
                <a:sym typeface="Wingdings" panose="05000000000000000000" pitchFamily="2" charset="2"/>
              </a:rPr>
              <a:t> normalizacija i edukacija o predodžbama</a:t>
            </a:r>
          </a:p>
          <a:p>
            <a:pPr marL="128016" lvl="1" indent="0">
              <a:buNone/>
            </a:pPr>
            <a:r>
              <a:rPr lang="hr-HR" i="1" dirty="0">
                <a:sym typeface="Wingdings" panose="05000000000000000000" pitchFamily="2" charset="2"/>
              </a:rPr>
              <a:t>Većina ljudi ima predodžbe. One mogu biti neobične – tužne, strašne, čak i nasilne. Ako imate uznemirujuće predodžbe, poučit ću Vas što možete napraviti u svezi s tim.</a:t>
            </a:r>
          </a:p>
          <a:p>
            <a:endParaRPr lang="hr-HR" dirty="0">
              <a:sym typeface="Wingdings" panose="05000000000000000000" pitchFamily="2" charset="2"/>
            </a:endParaRPr>
          </a:p>
          <a:p>
            <a:r>
              <a:rPr lang="hr-HR" dirty="0">
                <a:sym typeface="Wingdings" panose="05000000000000000000" pitchFamily="2" charset="2"/>
              </a:rPr>
              <a:t>Normalizacija smanjuje anksioznost i pomaže u identifikaciji predodžbi.</a:t>
            </a:r>
          </a:p>
          <a:p>
            <a:r>
              <a:rPr lang="hr-HR" dirty="0">
                <a:sym typeface="Wingdings" panose="05000000000000000000" pitchFamily="2" charset="2"/>
              </a:rPr>
              <a:t>Tijekom educiranja terapeut može sam dočarati neku predodžbu (npr., </a:t>
            </a:r>
            <a:r>
              <a:rPr lang="hr-HR" i="1" dirty="0">
                <a:sym typeface="Wingdings" panose="05000000000000000000" pitchFamily="2" charset="2"/>
              </a:rPr>
              <a:t>dok mi opisujete ovu situaciju, zamišljam…</a:t>
            </a:r>
            <a:r>
              <a:rPr lang="hr-HR" dirty="0">
                <a:sym typeface="Wingdings" panose="05000000000000000000" pitchFamily="2" charset="2"/>
              </a:rPr>
              <a:t>) ili izazvati neku predodžbu kod klijenta.</a:t>
            </a:r>
          </a:p>
        </p:txBody>
      </p:sp>
    </p:spTree>
    <p:extLst>
      <p:ext uri="{BB962C8B-B14F-4D97-AF65-F5344CB8AC3E}">
        <p14:creationId xmlns:p14="http://schemas.microsoft.com/office/powerpoint/2010/main" val="13853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186AF-DCFD-40F5-9508-97759F2A3711}"/>
              </a:ext>
            </a:extLst>
          </p:cNvPr>
          <p:cNvSpPr>
            <a:spLocks noGrp="1"/>
          </p:cNvSpPr>
          <p:nvPr>
            <p:ph type="title"/>
          </p:nvPr>
        </p:nvSpPr>
        <p:spPr/>
        <p:txBody>
          <a:bodyPr/>
          <a:lstStyle/>
          <a:p>
            <a:r>
              <a:rPr lang="hr-HR" dirty="0"/>
              <a:t>Odgovaranje na spontane predodžbe</a:t>
            </a:r>
            <a:endParaRPr lang="en-US" dirty="0"/>
          </a:p>
        </p:txBody>
      </p:sp>
      <p:sp>
        <p:nvSpPr>
          <p:cNvPr id="3" name="Content Placeholder 2">
            <a:extLst>
              <a:ext uri="{FF2B5EF4-FFF2-40B4-BE49-F238E27FC236}">
                <a16:creationId xmlns:a16="http://schemas.microsoft.com/office/drawing/2014/main" id="{CB588934-6722-46A4-B25C-80141CAF4AE4}"/>
              </a:ext>
            </a:extLst>
          </p:cNvPr>
          <p:cNvSpPr>
            <a:spLocks noGrp="1"/>
          </p:cNvSpPr>
          <p:nvPr>
            <p:ph idx="1"/>
          </p:nvPr>
        </p:nvSpPr>
        <p:spPr/>
        <p:txBody>
          <a:bodyPr>
            <a:normAutofit/>
          </a:bodyPr>
          <a:lstStyle/>
          <a:p>
            <a:r>
              <a:rPr lang="hr-HR" dirty="0"/>
              <a:t>Ako klijent ima česte i uznemirujuće predodžbe</a:t>
            </a:r>
          </a:p>
          <a:p>
            <a:r>
              <a:rPr lang="hr-HR" dirty="0"/>
              <a:t>Tehnike:</a:t>
            </a:r>
          </a:p>
          <a:p>
            <a:pPr marL="630936" lvl="1" indent="-457200">
              <a:lnSpc>
                <a:spcPct val="100000"/>
              </a:lnSpc>
              <a:spcBef>
                <a:spcPts val="600"/>
              </a:spcBef>
              <a:buFont typeface="+mj-lt"/>
              <a:buAutoNum type="arabicPeriod"/>
            </a:pPr>
            <a:r>
              <a:rPr lang="hr-HR" dirty="0"/>
              <a:t>Praćenje predodžbe do završetka</a:t>
            </a:r>
          </a:p>
          <a:p>
            <a:pPr marL="630936" lvl="1" indent="-457200">
              <a:lnSpc>
                <a:spcPct val="100000"/>
              </a:lnSpc>
              <a:spcBef>
                <a:spcPts val="600"/>
              </a:spcBef>
              <a:buFont typeface="+mj-lt"/>
              <a:buAutoNum type="arabicPeriod"/>
            </a:pPr>
            <a:r>
              <a:rPr lang="hr-HR" dirty="0"/>
              <a:t>Vremenski skok unaprijed</a:t>
            </a:r>
          </a:p>
          <a:p>
            <a:pPr marL="630936" lvl="1" indent="-457200">
              <a:lnSpc>
                <a:spcPct val="100000"/>
              </a:lnSpc>
              <a:spcBef>
                <a:spcPts val="600"/>
              </a:spcBef>
              <a:buFont typeface="+mj-lt"/>
              <a:buAutoNum type="arabicPeriod"/>
            </a:pPr>
            <a:r>
              <a:rPr lang="hr-HR" dirty="0"/>
              <a:t>Suočavanje u predodžbi</a:t>
            </a:r>
          </a:p>
          <a:p>
            <a:pPr marL="630936" lvl="1" indent="-457200">
              <a:lnSpc>
                <a:spcPct val="100000"/>
              </a:lnSpc>
              <a:spcBef>
                <a:spcPts val="600"/>
              </a:spcBef>
              <a:buFont typeface="+mj-lt"/>
              <a:buAutoNum type="arabicPeriod"/>
            </a:pPr>
            <a:r>
              <a:rPr lang="hr-HR" dirty="0"/>
              <a:t>Mijenjanje predodžbi</a:t>
            </a:r>
          </a:p>
          <a:p>
            <a:pPr marL="630936" lvl="1" indent="-457200">
              <a:lnSpc>
                <a:spcPct val="100000"/>
              </a:lnSpc>
              <a:spcBef>
                <a:spcPts val="600"/>
              </a:spcBef>
              <a:buFont typeface="+mj-lt"/>
              <a:buAutoNum type="arabicPeriod"/>
            </a:pPr>
            <a:r>
              <a:rPr lang="hr-HR" dirty="0"/>
              <a:t>Testiranje stvarnosti predodžbe</a:t>
            </a:r>
          </a:p>
          <a:p>
            <a:pPr marL="630936" lvl="1" indent="-457200">
              <a:lnSpc>
                <a:spcPct val="100000"/>
              </a:lnSpc>
              <a:spcBef>
                <a:spcPts val="600"/>
              </a:spcBef>
              <a:buFont typeface="+mj-lt"/>
              <a:buAutoNum type="arabicPeriod"/>
            </a:pPr>
            <a:r>
              <a:rPr lang="hr-HR" dirty="0"/>
              <a:t>Ponavljanje predodžbi</a:t>
            </a:r>
          </a:p>
          <a:p>
            <a:pPr marL="630936" lvl="1" indent="-457200">
              <a:lnSpc>
                <a:spcPct val="100000"/>
              </a:lnSpc>
              <a:spcBef>
                <a:spcPts val="600"/>
              </a:spcBef>
              <a:buFont typeface="+mj-lt"/>
              <a:buAutoNum type="arabicPeriod"/>
            </a:pPr>
            <a:r>
              <a:rPr lang="hr-HR" dirty="0"/>
              <a:t>Zamjenjivanje, zaustavljanje i skretanje pažnje od predodžbe</a:t>
            </a:r>
          </a:p>
          <a:p>
            <a:pPr marL="0" indent="0">
              <a:lnSpc>
                <a:spcPct val="100000"/>
              </a:lnSpc>
              <a:spcBef>
                <a:spcPts val="1800"/>
              </a:spcBef>
              <a:buNone/>
            </a:pPr>
            <a:r>
              <a:rPr lang="hr-HR" dirty="0">
                <a:solidFill>
                  <a:prstClr val="black"/>
                </a:solidFill>
              </a:rPr>
              <a:t>Dobro je poučiti klijenta dvjema ili više tehnika </a:t>
            </a:r>
            <a:r>
              <a:rPr lang="hr-HR" dirty="0">
                <a:solidFill>
                  <a:prstClr val="black"/>
                </a:solidFill>
                <a:sym typeface="Wingdings" panose="05000000000000000000" pitchFamily="2" charset="2"/>
              </a:rPr>
              <a:t> lista tehnika</a:t>
            </a:r>
            <a:endParaRPr lang="en-US" dirty="0"/>
          </a:p>
        </p:txBody>
      </p:sp>
      <p:sp>
        <p:nvSpPr>
          <p:cNvPr id="4" name="Right Brace 3">
            <a:extLst>
              <a:ext uri="{FF2B5EF4-FFF2-40B4-BE49-F238E27FC236}">
                <a16:creationId xmlns:a16="http://schemas.microsoft.com/office/drawing/2014/main" id="{989288D4-F55A-4650-ADEC-1FF95DDFC32E}"/>
              </a:ext>
            </a:extLst>
          </p:cNvPr>
          <p:cNvSpPr/>
          <p:nvPr/>
        </p:nvSpPr>
        <p:spPr>
          <a:xfrm>
            <a:off x="5219698" y="2851639"/>
            <a:ext cx="247037" cy="2300464"/>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49476D02-26B0-4219-BC5E-8335D14C7476}"/>
              </a:ext>
            </a:extLst>
          </p:cNvPr>
          <p:cNvSpPr txBox="1"/>
          <p:nvPr/>
        </p:nvSpPr>
        <p:spPr>
          <a:xfrm>
            <a:off x="5592881" y="3606334"/>
            <a:ext cx="3325281" cy="646331"/>
          </a:xfrm>
          <a:prstGeom prst="rect">
            <a:avLst/>
          </a:prstGeom>
          <a:noFill/>
        </p:spPr>
        <p:txBody>
          <a:bodyPr wrap="square" rtlCol="0">
            <a:spAutoFit/>
          </a:bodyPr>
          <a:lstStyle/>
          <a:p>
            <a:r>
              <a:rPr lang="hr-HR" dirty="0"/>
              <a:t>Promatranje situacije na različite načine</a:t>
            </a:r>
            <a:endParaRPr lang="en-US" dirty="0"/>
          </a:p>
        </p:txBody>
      </p:sp>
      <p:sp>
        <p:nvSpPr>
          <p:cNvPr id="6" name="Right Brace 5">
            <a:extLst>
              <a:ext uri="{FF2B5EF4-FFF2-40B4-BE49-F238E27FC236}">
                <a16:creationId xmlns:a16="http://schemas.microsoft.com/office/drawing/2014/main" id="{7926BD2F-AC53-44A1-A3BF-004A62EF2DAD}"/>
              </a:ext>
            </a:extLst>
          </p:cNvPr>
          <p:cNvSpPr/>
          <p:nvPr/>
        </p:nvSpPr>
        <p:spPr>
          <a:xfrm>
            <a:off x="7373730" y="5161935"/>
            <a:ext cx="195759" cy="52101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D5B3CE55-873D-4F7C-9162-9591BA31A39A}"/>
              </a:ext>
            </a:extLst>
          </p:cNvPr>
          <p:cNvSpPr txBox="1"/>
          <p:nvPr/>
        </p:nvSpPr>
        <p:spPr>
          <a:xfrm>
            <a:off x="7864013" y="5237774"/>
            <a:ext cx="2635045" cy="369332"/>
          </a:xfrm>
          <a:prstGeom prst="rect">
            <a:avLst/>
          </a:prstGeom>
          <a:noFill/>
        </p:spPr>
        <p:txBody>
          <a:bodyPr wrap="square" rtlCol="0">
            <a:spAutoFit/>
          </a:bodyPr>
          <a:lstStyle/>
          <a:p>
            <a:r>
              <a:rPr lang="hr-HR" dirty="0"/>
              <a:t>Distrakcija</a:t>
            </a:r>
            <a:endParaRPr lang="en-US" dirty="0"/>
          </a:p>
        </p:txBody>
      </p:sp>
    </p:spTree>
    <p:extLst>
      <p:ext uri="{BB962C8B-B14F-4D97-AF65-F5344CB8AC3E}">
        <p14:creationId xmlns:p14="http://schemas.microsoft.com/office/powerpoint/2010/main" val="286284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CE89B-5107-45A4-87FA-7175B31693A7}"/>
              </a:ext>
            </a:extLst>
          </p:cNvPr>
          <p:cNvSpPr>
            <a:spLocks noGrp="1"/>
          </p:cNvSpPr>
          <p:nvPr>
            <p:ph type="title"/>
          </p:nvPr>
        </p:nvSpPr>
        <p:spPr/>
        <p:txBody>
          <a:bodyPr/>
          <a:lstStyle/>
          <a:p>
            <a:r>
              <a:rPr lang="hr-HR" dirty="0"/>
              <a:t>1. Praćenje predodžbe do završetka</a:t>
            </a:r>
            <a:endParaRPr lang="en-US" dirty="0"/>
          </a:p>
        </p:txBody>
      </p:sp>
      <p:sp>
        <p:nvSpPr>
          <p:cNvPr id="3" name="Content Placeholder 2">
            <a:extLst>
              <a:ext uri="{FF2B5EF4-FFF2-40B4-BE49-F238E27FC236}">
                <a16:creationId xmlns:a16="http://schemas.microsoft.com/office/drawing/2014/main" id="{6F541A4D-9A86-4729-86C1-2316ADA2D5BB}"/>
              </a:ext>
            </a:extLst>
          </p:cNvPr>
          <p:cNvSpPr>
            <a:spLocks noGrp="1"/>
          </p:cNvSpPr>
          <p:nvPr>
            <p:ph idx="1"/>
          </p:nvPr>
        </p:nvSpPr>
        <p:spPr/>
        <p:txBody>
          <a:bodyPr/>
          <a:lstStyle/>
          <a:p>
            <a:r>
              <a:rPr lang="hr-HR" dirty="0"/>
              <a:t>Često najkorisnija, dovodi do kognitivne </a:t>
            </a:r>
            <a:r>
              <a:rPr lang="hr-HR" dirty="0" err="1"/>
              <a:t>restrukturacije</a:t>
            </a:r>
            <a:r>
              <a:rPr lang="hr-HR" dirty="0"/>
              <a:t>. Dobro je koristiti ju prvu.</a:t>
            </a:r>
          </a:p>
          <a:p>
            <a:r>
              <a:rPr lang="hr-HR" dirty="0"/>
              <a:t>Terapeut potiče klijenta da nastavi zamišljati spontanu predodžbu:</a:t>
            </a:r>
          </a:p>
          <a:p>
            <a:pPr marL="128016" lvl="1" indent="0">
              <a:buNone/>
            </a:pPr>
            <a:r>
              <a:rPr lang="hr-HR" i="1" dirty="0"/>
              <a:t>Prestali ste razmišljati u najgorem trenutku. Ono što želim je da nastavite zamišljati što se dogodilo dalje.</a:t>
            </a:r>
          </a:p>
          <a:p>
            <a:endParaRPr lang="hr-HR" dirty="0"/>
          </a:p>
          <a:p>
            <a:r>
              <a:rPr lang="hr-HR" dirty="0"/>
              <a:t>Dva ishoda:</a:t>
            </a:r>
          </a:p>
          <a:p>
            <a:pPr marL="457200" indent="-457200">
              <a:buFont typeface="+mj-lt"/>
              <a:buAutoNum type="arabicPeriod"/>
            </a:pPr>
            <a:r>
              <a:rPr lang="hr-HR" dirty="0"/>
              <a:t>K zamišljanjem prolazi kroz krizu i osjeća se bolje</a:t>
            </a:r>
          </a:p>
          <a:p>
            <a:pPr marL="630936" lvl="1" indent="-457200">
              <a:buFont typeface="Arial" panose="020B0604020202020204" pitchFamily="34" charset="0"/>
              <a:buChar char="•"/>
            </a:pPr>
            <a:r>
              <a:rPr lang="hr-HR" dirty="0"/>
              <a:t>K na poticaj samostalno nastavi zamišljati situaciju sve dok se ne osjeća bolje</a:t>
            </a:r>
          </a:p>
          <a:p>
            <a:pPr marL="630936" lvl="1" indent="-457200">
              <a:buFont typeface="Arial" panose="020B0604020202020204" pitchFamily="34" charset="0"/>
              <a:buChar char="•"/>
            </a:pPr>
            <a:r>
              <a:rPr lang="hr-HR" dirty="0"/>
              <a:t>K ne može sam završiti </a:t>
            </a:r>
            <a:r>
              <a:rPr lang="hr-HR" dirty="0">
                <a:sym typeface="Wingdings" panose="05000000000000000000" pitchFamily="2" charset="2"/>
              </a:rPr>
              <a:t> T predlaže modifikacije predodžbe dok K ne uspije nastaviti sam</a:t>
            </a:r>
            <a:endParaRPr lang="hr-HR" dirty="0"/>
          </a:p>
          <a:p>
            <a:pPr marL="457200" indent="-457200">
              <a:buFont typeface="+mj-lt"/>
              <a:buAutoNum type="arabicPeriod"/>
            </a:pPr>
            <a:r>
              <a:rPr lang="hr-HR" dirty="0"/>
              <a:t>K zamišlja krajnju katastrofu (npr. smrt)</a:t>
            </a:r>
          </a:p>
          <a:p>
            <a:pPr marL="630936" lvl="1" indent="-457200"/>
            <a:r>
              <a:rPr lang="hr-HR" dirty="0"/>
              <a:t>T obzirno nastavlja ispitivati kako bi odredio značenje zamišljene katastrofe</a:t>
            </a:r>
            <a:br>
              <a:rPr lang="hr-HR" dirty="0"/>
            </a:br>
            <a:r>
              <a:rPr lang="hr-HR" dirty="0"/>
              <a:t>T: </a:t>
            </a:r>
            <a:r>
              <a:rPr lang="hr-HR" i="1" dirty="0"/>
              <a:t>Koji je najgori dio u vezi smrti u sudaru?	</a:t>
            </a:r>
            <a:r>
              <a:rPr lang="hr-HR" dirty="0"/>
              <a:t>K: </a:t>
            </a:r>
            <a:r>
              <a:rPr lang="hr-HR" i="1" dirty="0"/>
              <a:t>Moja djeca. Neće više imati majku.</a:t>
            </a:r>
            <a:endParaRPr lang="hr-HR" dirty="0"/>
          </a:p>
        </p:txBody>
      </p:sp>
    </p:spTree>
    <p:extLst>
      <p:ext uri="{BB962C8B-B14F-4D97-AF65-F5344CB8AC3E}">
        <p14:creationId xmlns:p14="http://schemas.microsoft.com/office/powerpoint/2010/main" val="413020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40DE8-2117-438C-8810-5FC57CA99987}"/>
              </a:ext>
            </a:extLst>
          </p:cNvPr>
          <p:cNvSpPr>
            <a:spLocks noGrp="1"/>
          </p:cNvSpPr>
          <p:nvPr>
            <p:ph type="title"/>
          </p:nvPr>
        </p:nvSpPr>
        <p:spPr/>
        <p:txBody>
          <a:bodyPr/>
          <a:lstStyle/>
          <a:p>
            <a:r>
              <a:rPr lang="hr-HR" dirty="0"/>
              <a:t>2. Vremenski skok unaprijed</a:t>
            </a:r>
            <a:endParaRPr lang="en-US" dirty="0"/>
          </a:p>
        </p:txBody>
      </p:sp>
      <p:sp>
        <p:nvSpPr>
          <p:cNvPr id="3" name="Content Placeholder 2">
            <a:extLst>
              <a:ext uri="{FF2B5EF4-FFF2-40B4-BE49-F238E27FC236}">
                <a16:creationId xmlns:a16="http://schemas.microsoft.com/office/drawing/2014/main" id="{78E5004B-92CD-44E8-B31F-9697FBC23F64}"/>
              </a:ext>
            </a:extLst>
          </p:cNvPr>
          <p:cNvSpPr>
            <a:spLocks noGrp="1"/>
          </p:cNvSpPr>
          <p:nvPr>
            <p:ph idx="1"/>
          </p:nvPr>
        </p:nvSpPr>
        <p:spPr/>
        <p:txBody>
          <a:bodyPr/>
          <a:lstStyle/>
          <a:p>
            <a:r>
              <a:rPr lang="hr-HR" dirty="0"/>
              <a:t>Koristi se kada praćenje predodžbe dovodi do toga da klijent može zamisliti jako puno prepreka ili uznemirujućih događaja.</a:t>
            </a:r>
          </a:p>
          <a:p>
            <a:endParaRPr lang="hr-HR" dirty="0"/>
          </a:p>
          <a:p>
            <a:r>
              <a:rPr lang="hr-HR" dirty="0"/>
              <a:t>Terapeut traži klijenta da sebe zamisli u nekom vremenu u bliskoj budućnosti (npr., kako će se osjećati kada riješi ispit, preda seminar…)</a:t>
            </a:r>
            <a:endParaRPr lang="en-US" dirty="0"/>
          </a:p>
        </p:txBody>
      </p:sp>
      <p:pic>
        <p:nvPicPr>
          <p:cNvPr id="5" name="Picture 4">
            <a:extLst>
              <a:ext uri="{FF2B5EF4-FFF2-40B4-BE49-F238E27FC236}">
                <a16:creationId xmlns:a16="http://schemas.microsoft.com/office/drawing/2014/main" id="{28D95BDE-0211-4F82-AF4C-64F9760D7A99}"/>
              </a:ext>
            </a:extLst>
          </p:cNvPr>
          <p:cNvPicPr>
            <a:picLocks noChangeAspect="1"/>
          </p:cNvPicPr>
          <p:nvPr/>
        </p:nvPicPr>
        <p:blipFill rotWithShape="1">
          <a:blip r:embed="rId2">
            <a:extLst>
              <a:ext uri="{28A0092B-C50C-407E-A947-70E740481C1C}">
                <a14:useLocalDpi xmlns:a14="http://schemas.microsoft.com/office/drawing/2010/main" val="0"/>
              </a:ext>
            </a:extLst>
          </a:blip>
          <a:srcRect l="55575" b="55936"/>
          <a:stretch/>
        </p:blipFill>
        <p:spPr>
          <a:xfrm>
            <a:off x="4826422" y="4114800"/>
            <a:ext cx="2115481" cy="2098276"/>
          </a:xfrm>
          <a:prstGeom prst="rect">
            <a:avLst/>
          </a:prstGeom>
        </p:spPr>
      </p:pic>
    </p:spTree>
    <p:extLst>
      <p:ext uri="{BB962C8B-B14F-4D97-AF65-F5344CB8AC3E}">
        <p14:creationId xmlns:p14="http://schemas.microsoft.com/office/powerpoint/2010/main" val="2170144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A624E-EAFE-40D4-BC5B-6615676B6A43}"/>
              </a:ext>
            </a:extLst>
          </p:cNvPr>
          <p:cNvSpPr>
            <a:spLocks noGrp="1"/>
          </p:cNvSpPr>
          <p:nvPr>
            <p:ph type="title"/>
          </p:nvPr>
        </p:nvSpPr>
        <p:spPr/>
        <p:txBody>
          <a:bodyPr/>
          <a:lstStyle/>
          <a:p>
            <a:r>
              <a:rPr lang="hr-HR" dirty="0"/>
              <a:t>3. Suočavanje u predodžbi</a:t>
            </a:r>
            <a:endParaRPr lang="en-US" dirty="0"/>
          </a:p>
        </p:txBody>
      </p:sp>
      <p:sp>
        <p:nvSpPr>
          <p:cNvPr id="3" name="Content Placeholder 2">
            <a:extLst>
              <a:ext uri="{FF2B5EF4-FFF2-40B4-BE49-F238E27FC236}">
                <a16:creationId xmlns:a16="http://schemas.microsoft.com/office/drawing/2014/main" id="{77E69C00-C055-48A3-992C-645AD0B08599}"/>
              </a:ext>
            </a:extLst>
          </p:cNvPr>
          <p:cNvSpPr>
            <a:spLocks noGrp="1"/>
          </p:cNvSpPr>
          <p:nvPr>
            <p:ph idx="1"/>
          </p:nvPr>
        </p:nvSpPr>
        <p:spPr/>
        <p:txBody>
          <a:bodyPr/>
          <a:lstStyle/>
          <a:p>
            <a:r>
              <a:rPr lang="hr-HR" dirty="0"/>
              <a:t>Omogućava klijentu da se u samoj predodžbi suoči s teškom situacijom koju je spontano zamislio.</a:t>
            </a:r>
          </a:p>
          <a:p>
            <a:endParaRPr lang="hr-HR" dirty="0"/>
          </a:p>
          <a:p>
            <a:r>
              <a:rPr lang="hr-HR" dirty="0"/>
              <a:t>Terapeut potiče klijenta da zamisli kako bi se suočio s problemom na kojeg nailazi u predodžbi, sve dok suočavanje nije uspješno.</a:t>
            </a:r>
          </a:p>
          <a:p>
            <a:endParaRPr lang="hr-HR" dirty="0"/>
          </a:p>
          <a:p>
            <a:r>
              <a:rPr lang="hr-HR" dirty="0"/>
              <a:t>Terapeut može postavljati pitanja kako bi pomogao, predložiti korištenje tehnika koje su naučene ranije u terapiji i sl.</a:t>
            </a:r>
            <a:endParaRPr lang="en-US" dirty="0"/>
          </a:p>
        </p:txBody>
      </p:sp>
    </p:spTree>
    <p:extLst>
      <p:ext uri="{BB962C8B-B14F-4D97-AF65-F5344CB8AC3E}">
        <p14:creationId xmlns:p14="http://schemas.microsoft.com/office/powerpoint/2010/main" val="186361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4">
      <a:dk1>
        <a:sysClr val="windowText" lastClr="000000"/>
      </a:dk1>
      <a:lt1>
        <a:sysClr val="window" lastClr="FFFFFF"/>
      </a:lt1>
      <a:dk2>
        <a:srgbClr val="514949"/>
      </a:dk2>
      <a:lt2>
        <a:srgbClr val="E1E1DB"/>
      </a:lt2>
      <a:accent1>
        <a:srgbClr val="9DBFBE"/>
      </a:accent1>
      <a:accent2>
        <a:srgbClr val="DB8631"/>
      </a:accent2>
      <a:accent3>
        <a:srgbClr val="9CBEBD"/>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docProps/app.xml><?xml version="1.0" encoding="utf-8"?>
<Properties xmlns="http://schemas.openxmlformats.org/officeDocument/2006/extended-properties" xmlns:vt="http://schemas.openxmlformats.org/officeDocument/2006/docPropsVTypes">
  <Template>Integral</Template>
  <TotalTime>1114</TotalTime>
  <Words>1233</Words>
  <Application>Microsoft Office PowerPoint</Application>
  <PresentationFormat>Widescreen</PresentationFormat>
  <Paragraphs>124</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Tw Cen MT</vt:lpstr>
      <vt:lpstr>Tw Cen MT Condensed</vt:lpstr>
      <vt:lpstr>Wingdings</vt:lpstr>
      <vt:lpstr>Wingdings 3</vt:lpstr>
      <vt:lpstr>Integral</vt:lpstr>
      <vt:lpstr>Imaginacija</vt:lpstr>
      <vt:lpstr>Što je imaginacija (predočavanje)?</vt:lpstr>
      <vt:lpstr>Što je imaginacija (predočavanje)?</vt:lpstr>
      <vt:lpstr>Identificiranje predodžbi</vt:lpstr>
      <vt:lpstr>Educiranje o predodžbama</vt:lpstr>
      <vt:lpstr>Odgovaranje na spontane predodžbe</vt:lpstr>
      <vt:lpstr>1. Praćenje predodžbe do završetka</vt:lpstr>
      <vt:lpstr>2. Vremenski skok unaprijed</vt:lpstr>
      <vt:lpstr>3. Suočavanje u predodžbi</vt:lpstr>
      <vt:lpstr>4. Mijenjanje predodžbi</vt:lpstr>
      <vt:lpstr>5. Testiranje stvarnosti predodžbe</vt:lpstr>
      <vt:lpstr>6. Ponavljanje predodžbi</vt:lpstr>
      <vt:lpstr>7. Zamjenjivanje, zaustavljanje i skretanje pažnje</vt:lpstr>
      <vt:lpstr>Izazivanje predodžbi kao terapijski postupak</vt:lpstr>
      <vt:lpstr>1. Uvježbavanje tehnika za suočavanje</vt:lpstr>
      <vt:lpstr>2. udaljavanje</vt:lpstr>
      <vt:lpstr>3. Smanjenje opažane prijetnje</vt:lpstr>
      <vt:lpstr>Hvala na pažnji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Imaginacija</dc:title>
  <dc:creator>Antonija Vrdoljak</dc:creator>
  <cp:lastModifiedBy>hubikotvr@outlook.com</cp:lastModifiedBy>
  <cp:revision>23</cp:revision>
  <dcterms:created xsi:type="dcterms:W3CDTF">2022-01-29T18:35:43Z</dcterms:created>
  <dcterms:modified xsi:type="dcterms:W3CDTF">2022-02-10T14:49:03Z</dcterms:modified>
</cp:coreProperties>
</file>