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67" r:id="rId15"/>
    <p:sldId id="266" r:id="rId16"/>
    <p:sldId id="26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PROCJENA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hr-HR" dirty="0" smtClean="0"/>
          </a:p>
          <a:p>
            <a:pPr algn="r"/>
            <a:r>
              <a:rPr lang="hr-HR" dirty="0" smtClean="0"/>
              <a:t>Maja Radošević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644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3.DIO – POSTAVLJANJE OPĆIH CILJEVA I PLANA TRETMANA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Dijagnostički dojmovi – davanje nade da možemo pomoći klijentu</a:t>
            </a:r>
          </a:p>
          <a:p>
            <a:r>
              <a:rPr lang="hr-HR" dirty="0" smtClean="0"/>
              <a:t>Postavljamo opće ciljeve i sukladno tome, plan tretmana</a:t>
            </a:r>
          </a:p>
          <a:p>
            <a:r>
              <a:rPr lang="hr-HR" dirty="0" smtClean="0"/>
              <a:t>Razumljivo i smisleno predočiti klijentu</a:t>
            </a:r>
          </a:p>
          <a:p>
            <a:r>
              <a:rPr lang="hr-HR" dirty="0" smtClean="0"/>
              <a:t>Traženje povratne informacije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2767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4.DIO – AKCIJSKI PLAN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Važno za klijenta kako bi shvatio da između seansi mora raditi samostalno</a:t>
            </a:r>
          </a:p>
          <a:p>
            <a:r>
              <a:rPr lang="hr-HR" dirty="0" smtClean="0"/>
              <a:t>Dogovor sa klijentom o načinu i vremenu provedbe plana</a:t>
            </a:r>
          </a:p>
          <a:p>
            <a:r>
              <a:rPr lang="hr-HR" dirty="0" smtClean="0"/>
              <a:t>Samonagrađivanje za svaku aktivnost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3717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5.DIO – OČEKIVANJA OD TRETMANA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Razumna i realna očekivanja – manja mogućnost odustajanja i bolji ishodi tretmana</a:t>
            </a:r>
          </a:p>
          <a:p>
            <a:r>
              <a:rPr lang="hr-HR" dirty="0" smtClean="0"/>
              <a:t>Predvidjeti trajanje i dinamiku tretmana</a:t>
            </a:r>
          </a:p>
          <a:p>
            <a:r>
              <a:rPr lang="hr-HR" dirty="0" smtClean="0"/>
              <a:t>Naglasiti važnost malih koraka prema poboljšanju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9380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6.DIO – SAŽIMANJE I TRAŽENJE POVRATNE INFORMACIJE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Sažimanje procjene radi davanja jasne slike klijentu o postignutom</a:t>
            </a:r>
          </a:p>
          <a:p>
            <a:r>
              <a:rPr lang="hr-HR" dirty="0" smtClean="0"/>
              <a:t>Podsjećamo klijenta kada počinjemo s tretmanom</a:t>
            </a:r>
          </a:p>
          <a:p>
            <a:r>
              <a:rPr lang="hr-HR" dirty="0" smtClean="0"/>
              <a:t>Traženje povratne informacije od klijenta</a:t>
            </a:r>
          </a:p>
          <a:p>
            <a:r>
              <a:rPr lang="hr-HR" dirty="0" smtClean="0"/>
              <a:t>Prije prvog terapijskog susreta piše se izvješće o procjeni i početni plan tretmana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925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Judith S. Beck: Cognitive behavior therapy. Basics and beyond. The Guilford press, New York, London.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3866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4000" dirty="0" smtClean="0"/>
              <a:t>HVALA NA PAŽNJI!!!</a:t>
            </a:r>
            <a:endParaRPr lang="hr-HR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4445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670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SVRHA PROCJENE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Formuliranje problema, konceptualizacija, plan tretmana</a:t>
            </a:r>
          </a:p>
          <a:p>
            <a:r>
              <a:rPr lang="hr-HR" dirty="0" smtClean="0"/>
              <a:t>Otkrivanje ključnih kognicija, ponašajne strategije i faktore održavanja za pojedini problem</a:t>
            </a:r>
          </a:p>
          <a:p>
            <a:r>
              <a:rPr lang="hr-HR" dirty="0" smtClean="0"/>
              <a:t>Usmjeravanje na trenutne probleme klijenta, način funkcioniranja, simptome, prošlost klijenta, vrijednosti i snage klijenta</a:t>
            </a:r>
          </a:p>
          <a:p>
            <a:r>
              <a:rPr lang="hr-HR" dirty="0" smtClean="0"/>
              <a:t>Održava se prije prve terapijske seanse u trajanju od 1-2 sata, ali je moguće i naknadno tražiti dodatne podatke da bi potvrdili, mijenjali ili nadopunili dijagnozu i konceptualizaciju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4808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 PROCJENE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89517"/>
            <a:ext cx="9601196" cy="3683479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Prikupljanje informacija potrebnih za postavljanje točne dijagnoze, početnu kognitivnu konceptualizaciju i plan tretmana</a:t>
            </a:r>
          </a:p>
          <a:p>
            <a:r>
              <a:rPr lang="hr-HR" dirty="0" smtClean="0"/>
              <a:t>Odrediti da li ćemo za tog klijenta i njegove probleme biti prikladan terapeut</a:t>
            </a:r>
          </a:p>
          <a:p>
            <a:r>
              <a:rPr lang="hr-HR" dirty="0" smtClean="0"/>
              <a:t>Odrediti da li će biti potrebne dodatne usluge za klijenta i još neki način liječenja (farmakoterapija)</a:t>
            </a:r>
          </a:p>
          <a:p>
            <a:r>
              <a:rPr lang="hr-HR" dirty="0" smtClean="0"/>
              <a:t>Uspostava terapijakog odnosa sa klijentom i članovima obitelji ako je to potrebno</a:t>
            </a:r>
          </a:p>
          <a:p>
            <a:r>
              <a:rPr lang="hr-HR" dirty="0" smtClean="0"/>
              <a:t>Educirati klijenta o KBT-u</a:t>
            </a:r>
          </a:p>
          <a:p>
            <a:r>
              <a:rPr lang="hr-HR" dirty="0" smtClean="0"/>
              <a:t>Odrediti izvedivi plan aktivnosti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1789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 PROCJENE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285998"/>
            <a:ext cx="9601196" cy="3589869"/>
          </a:xfrm>
        </p:spPr>
        <p:txBody>
          <a:bodyPr/>
          <a:lstStyle/>
          <a:p>
            <a:r>
              <a:rPr lang="hr-HR" dirty="0" smtClean="0"/>
              <a:t>Prije procjene potrebno je prikupiti što više informacija o klijentu iz svih mogućih izvora (kliničari, obiteljski liječnik, specijalist…) kako bi se za klijentove teškoće mogli isključiti organski uzroci (bilo bi dobro da prethodno napravi liječnički pregled)</a:t>
            </a:r>
          </a:p>
          <a:p>
            <a:r>
              <a:rPr lang="hr-HR" dirty="0" smtClean="0"/>
              <a:t>Mogućnost sudjelovanja člana obitelji ili druge bliske osobe</a:t>
            </a:r>
          </a:p>
          <a:p>
            <a:r>
              <a:rPr lang="hr-HR" dirty="0" smtClean="0"/>
              <a:t>Upoznati klijenta sa svrhom procjene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14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STRUKTURA PROCJENE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Pozdraviti klijenta</a:t>
            </a:r>
          </a:p>
          <a:p>
            <a:r>
              <a:rPr lang="hr-HR" dirty="0" smtClean="0"/>
              <a:t>Sudjelovanje druge osobe</a:t>
            </a:r>
          </a:p>
          <a:p>
            <a:r>
              <a:rPr lang="hr-HR" dirty="0" smtClean="0"/>
              <a:t>Postavljanje dnevnog reda i iskazivanje očekivanja od seanse</a:t>
            </a:r>
          </a:p>
          <a:p>
            <a:r>
              <a:rPr lang="hr-HR" dirty="0" smtClean="0"/>
              <a:t>Provođenje psihosocijalne procjene</a:t>
            </a:r>
          </a:p>
          <a:p>
            <a:r>
              <a:rPr lang="hr-HR" dirty="0" smtClean="0"/>
              <a:t>Postavljanje glavnih ciljeva </a:t>
            </a:r>
          </a:p>
          <a:p>
            <a:r>
              <a:rPr lang="hr-HR" dirty="0" smtClean="0"/>
              <a:t>Povezivanje početne dijagnoze s općim planom tretmana</a:t>
            </a:r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Edukacija klijenta o KBT-u</a:t>
            </a:r>
          </a:p>
          <a:p>
            <a:r>
              <a:rPr lang="hr-HR" dirty="0" smtClean="0"/>
              <a:t>Zajedničko osmišljavanje akcijskog plana</a:t>
            </a:r>
          </a:p>
          <a:p>
            <a:r>
              <a:rPr lang="hr-HR" dirty="0" smtClean="0"/>
              <a:t>Izražavanje očekivanja od tretmana</a:t>
            </a:r>
          </a:p>
          <a:p>
            <a:r>
              <a:rPr lang="hr-HR" dirty="0" smtClean="0"/>
              <a:t>Sažimanje seanse i traženje povratne informacije od klijenta</a:t>
            </a:r>
          </a:p>
          <a:p>
            <a:r>
              <a:rPr lang="hr-HR" dirty="0" smtClean="0"/>
              <a:t>Tražiti od klijenta informirani pristanak za provođenje tretmana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88735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DIO: POČETAK PROCJENE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Pregledati dostupne informacije o klijentu</a:t>
            </a:r>
          </a:p>
          <a:p>
            <a:r>
              <a:rPr lang="hr-HR" dirty="0" smtClean="0"/>
              <a:t>Prvi susret s klijentom nasamo; pitati da li želi da netko dolazi s njima</a:t>
            </a:r>
          </a:p>
          <a:p>
            <a:r>
              <a:rPr lang="hr-HR" dirty="0" smtClean="0"/>
              <a:t>Pratnju možemo uvesti pri kraju i dobiti njegovo viđenje problema klijenta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8631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SASTAVLJANJE DNEVNOG REDA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Objasniti klijentu što su zadaci i ciljevi procjene – utvrđivanje problema</a:t>
            </a:r>
          </a:p>
          <a:p>
            <a:r>
              <a:rPr lang="hr-HR" dirty="0" smtClean="0"/>
              <a:t>Objasniti koje podatke tražimo i zašto su nam važni</a:t>
            </a:r>
          </a:p>
          <a:p>
            <a:r>
              <a:rPr lang="hr-HR" dirty="0" smtClean="0"/>
              <a:t>Zatim ćemo klijentu predstaviti njegovu dijagnozu i pregledati upitnike koje je eventualno ispunio</a:t>
            </a:r>
          </a:p>
          <a:p>
            <a:r>
              <a:rPr lang="hr-HR" dirty="0" smtClean="0"/>
              <a:t>Ukazati na što bi se trebali usmjeriti u tretmanu</a:t>
            </a:r>
          </a:p>
          <a:p>
            <a:r>
              <a:rPr lang="hr-HR" dirty="0" smtClean="0"/>
              <a:t>Upoznavati ćemo klijenta s KBT-om i pitati za povratne informacije</a:t>
            </a:r>
          </a:p>
          <a:p>
            <a:r>
              <a:rPr lang="hr-HR" dirty="0" smtClean="0"/>
              <a:t>Na kraju postavljamo glavne ciljeve</a:t>
            </a:r>
          </a:p>
          <a:p>
            <a:r>
              <a:rPr lang="hr-HR" dirty="0" smtClean="0"/>
              <a:t>Očekivano trajanje tretmana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6444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2. DIO – PROCJENA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PODRUČJA PROCJENE</a:t>
            </a:r>
          </a:p>
          <a:p>
            <a:r>
              <a:rPr lang="hr-HR" dirty="0" smtClean="0"/>
              <a:t>Opći podaci: dob, spol, radni status…</a:t>
            </a:r>
          </a:p>
          <a:p>
            <a:r>
              <a:rPr lang="hr-HR" dirty="0" smtClean="0"/>
              <a:t>Glavni simptomi: emocionalni, kognitivni, ponašajni, fiziološki</a:t>
            </a:r>
          </a:p>
          <a:p>
            <a:r>
              <a:rPr lang="hr-HR" dirty="0" smtClean="0"/>
              <a:t>Mentalni status</a:t>
            </a:r>
          </a:p>
          <a:p>
            <a:r>
              <a:rPr lang="hr-HR" dirty="0" smtClean="0"/>
              <a:t>Dijagnoza</a:t>
            </a:r>
          </a:p>
          <a:p>
            <a:r>
              <a:rPr lang="hr-HR" dirty="0" smtClean="0"/>
              <a:t>Trenutna psihijatrijska terapija ili neki drugi tretman</a:t>
            </a:r>
          </a:p>
          <a:p>
            <a:r>
              <a:rPr lang="hr-HR" dirty="0" smtClean="0"/>
              <a:t>Trenutni značajni odnosi – obitelj, prijatelji, kolege…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4497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PROCJENA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Informacije iz prošlosti klijenta</a:t>
            </a:r>
          </a:p>
          <a:p>
            <a:r>
              <a:rPr lang="hr-HR" dirty="0" smtClean="0"/>
              <a:t>Opis uobičajenog dana – naglasak na aktivnostima, soc.odnosima, promjenama u raspoloženju, opći nivo funkcioniranja, provođenje slobodnog vremena, briga o sebi, aktivnosti koje pružaju zadovoljstvo i koje izbjegavaju</a:t>
            </a:r>
          </a:p>
          <a:p>
            <a:r>
              <a:rPr lang="hr-HR" dirty="0" smtClean="0"/>
              <a:t>Reakcija na beznađe i skepticizam klijenta (psihoedukacija)</a:t>
            </a:r>
          </a:p>
          <a:p>
            <a:r>
              <a:rPr lang="hr-HR" dirty="0" smtClean="0"/>
              <a:t>Isticanje jakih strana, ohrabrivanje klijenta</a:t>
            </a:r>
          </a:p>
          <a:p>
            <a:r>
              <a:rPr lang="hr-HR" dirty="0" smtClean="0"/>
              <a:t>Traženje dodatnih informacija od klijenta</a:t>
            </a:r>
          </a:p>
          <a:p>
            <a:r>
              <a:rPr lang="hr-HR" dirty="0" smtClean="0"/>
              <a:t>Uključivanje osobe u pratnji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490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123</TotalTime>
  <Words>619</Words>
  <Application>Microsoft Office PowerPoint</Application>
  <PresentationFormat>Widescreen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Garamond</vt:lpstr>
      <vt:lpstr>Organic</vt:lpstr>
      <vt:lpstr>PROCJENA</vt:lpstr>
      <vt:lpstr>SVRHA PROCJENE</vt:lpstr>
      <vt:lpstr>CILJ PROCJENE</vt:lpstr>
      <vt:lpstr>CILJ PROCJENE</vt:lpstr>
      <vt:lpstr>STRUKTURA PROCJENE</vt:lpstr>
      <vt:lpstr>1. DIO: POČETAK PROCJENE</vt:lpstr>
      <vt:lpstr>SASTAVLJANJE DNEVNOG REDA</vt:lpstr>
      <vt:lpstr>2. DIO – PROCJENA</vt:lpstr>
      <vt:lpstr>PROCJENA</vt:lpstr>
      <vt:lpstr>3.DIO – POSTAVLJANJE OPĆIH CILJEVA I PLANA TRETMANA</vt:lpstr>
      <vt:lpstr>4.DIO – AKCIJSKI PLAN</vt:lpstr>
      <vt:lpstr>5.DIO – OČEKIVANJA OD TRETMANA</vt:lpstr>
      <vt:lpstr>6.DIO – SAŽIMANJE I TRAŽENJE POVRATNE INFORMACIJE</vt:lpstr>
      <vt:lpstr>LITERATURA</vt:lpstr>
      <vt:lpstr>HVALA NA PAŽNJI!!!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PROCJENA</dc:title>
  <dc:creator>mpuge</dc:creator>
  <cp:lastModifiedBy>hubikotvr@outlook.com</cp:lastModifiedBy>
  <cp:revision>14</cp:revision>
  <dcterms:created xsi:type="dcterms:W3CDTF">2021-11-14T10:45:34Z</dcterms:created>
  <dcterms:modified xsi:type="dcterms:W3CDTF">2021-11-22T15:43:43Z</dcterms:modified>
</cp:coreProperties>
</file>