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319842"/>
            <a:ext cx="6815669" cy="2337755"/>
          </a:xfrm>
        </p:spPr>
        <p:txBody>
          <a:bodyPr/>
          <a:lstStyle/>
          <a:p>
            <a:r>
              <a:rPr lang="hr-HR" sz="4800"/>
              <a:t>STRUKTURA PRVE TERAPIJSKE SEANSE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r>
              <a:rPr lang="hr-HR" dirty="0"/>
              <a:t>Maja Radošević</a:t>
            </a:r>
          </a:p>
        </p:txBody>
      </p:sp>
    </p:spTree>
    <p:extLst>
      <p:ext uri="{BB962C8B-B14F-4D97-AF65-F5344CB8AC3E}">
        <p14:creationId xmlns:p14="http://schemas.microsoft.com/office/powerpoint/2010/main" val="383890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PSIHOEDUKACIJA O KOGNITIVNOM MODELU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Objašnjavanje, slikoviti prikaz primjena kognitivnog modela na klijentovim primjerima (njegovim riječima)</a:t>
            </a:r>
          </a:p>
          <a:p>
            <a:r>
              <a:rPr lang="hr-HR" dirty="0"/>
              <a:t>Povezivanje misli, emocija i ponašanja</a:t>
            </a:r>
          </a:p>
          <a:p>
            <a:r>
              <a:rPr lang="hr-HR" dirty="0"/>
              <a:t>Objasniti kako promjena AM dovodi do promjena u emocijama i ponašanju</a:t>
            </a:r>
          </a:p>
          <a:p>
            <a:r>
              <a:rPr lang="hr-HR" dirty="0"/>
              <a:t>Važnost identifikacije AM – vještina koja se uči (vježba, uloga terapije)</a:t>
            </a:r>
          </a:p>
          <a:p>
            <a:r>
              <a:rPr lang="hr-HR" dirty="0"/>
              <a:t>Procjena točnosti AM</a:t>
            </a:r>
          </a:p>
        </p:txBody>
      </p:sp>
    </p:spTree>
    <p:extLst>
      <p:ext uri="{BB962C8B-B14F-4D97-AF65-F5344CB8AC3E}">
        <p14:creationId xmlns:p14="http://schemas.microsoft.com/office/powerpoint/2010/main" val="287680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AKCIJSKI PLAN PREMA KOGNITIVNOM MODELU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Praćenje AM tijekom tjedna, predviđanje AM, provjera točnosti</a:t>
            </a:r>
          </a:p>
          <a:p>
            <a:r>
              <a:rPr lang="hr-HR" dirty="0"/>
              <a:t>Zapisivanje u obrazac</a:t>
            </a:r>
          </a:p>
          <a:p>
            <a:r>
              <a:rPr lang="hr-HR" dirty="0"/>
              <a:t>Pitanje „Što mi je upravo prošlo kroz glavu?” umjesto „Na što ste tada pomislili?”</a:t>
            </a:r>
          </a:p>
          <a:p>
            <a:r>
              <a:rPr lang="hr-HR" dirty="0"/>
              <a:t>Podsjetnik na aktivnosti</a:t>
            </a:r>
          </a:p>
        </p:txBody>
      </p:sp>
    </p:spTree>
    <p:extLst>
      <p:ext uri="{BB962C8B-B14F-4D97-AF65-F5344CB8AC3E}">
        <p14:creationId xmlns:p14="http://schemas.microsoft.com/office/powerpoint/2010/main" val="336151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VRIJEDNOSTI I TEŽNJE KLIJENTA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/>
              <a:t>VRIJEDNOSTI</a:t>
            </a:r>
          </a:p>
          <a:p>
            <a:r>
              <a:rPr lang="hr-HR" dirty="0"/>
              <a:t>„Što vam je (bilo) zaista važno u vašem životu?”</a:t>
            </a:r>
          </a:p>
          <a:p>
            <a:r>
              <a:rPr lang="hr-HR" dirty="0"/>
              <a:t>Ispitati bitna područja – obitelj, prijatelji, produktivnost…</a:t>
            </a:r>
          </a:p>
          <a:p>
            <a:r>
              <a:rPr lang="hr-HR" dirty="0"/>
              <a:t>Pomaže u postavljanju ciljeva</a:t>
            </a:r>
          </a:p>
          <a:p>
            <a:r>
              <a:rPr lang="hr-HR" dirty="0"/>
              <a:t>Nada, motivacija</a:t>
            </a:r>
          </a:p>
        </p:txBody>
      </p:sp>
    </p:spTree>
    <p:extLst>
      <p:ext uri="{BB962C8B-B14F-4D97-AF65-F5344CB8AC3E}">
        <p14:creationId xmlns:p14="http://schemas.microsoft.com/office/powerpoint/2010/main" val="300024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VRIJEDNOSTI I TEŽNJE KLIJENTA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/>
              <a:t>TEŽNJE</a:t>
            </a:r>
          </a:p>
          <a:p>
            <a:r>
              <a:rPr lang="hr-HR" dirty="0"/>
              <a:t>„Što želite u svom životu?”, „Kako bi htjeli da vam budućnost izgleda?”….</a:t>
            </a:r>
          </a:p>
          <a:p>
            <a:r>
              <a:rPr lang="hr-HR" dirty="0"/>
              <a:t>Zaključci o njihovim težnjama – u terminima poboljšanja života, slike o sebi, osjećaja svrhe i kontrole, povezanosti s drugima…</a:t>
            </a:r>
          </a:p>
          <a:p>
            <a:r>
              <a:rPr lang="hr-HR" dirty="0"/>
              <a:t>Pr. „Kako bi se osjećali da se sve to ostvari?”</a:t>
            </a:r>
          </a:p>
          <a:p>
            <a:r>
              <a:rPr lang="hr-HR" dirty="0"/>
              <a:t>Predodžba o ispunjenju svojih želja sa svrhom izazivanja pozitivnih emocija klijenta (zamislite jedan dan u budućnosti….) - detaljno</a:t>
            </a:r>
          </a:p>
        </p:txBody>
      </p:sp>
    </p:spTree>
    <p:extLst>
      <p:ext uri="{BB962C8B-B14F-4D97-AF65-F5344CB8AC3E}">
        <p14:creationId xmlns:p14="http://schemas.microsoft.com/office/powerpoint/2010/main" val="290721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POSTAVLJANJE CILJEVA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Tijekom identificiranja vrijednosti i težnji klijenta</a:t>
            </a:r>
          </a:p>
          <a:p>
            <a:r>
              <a:rPr lang="hr-HR" dirty="0"/>
              <a:t>Postavljene ciljeve zapisujemo</a:t>
            </a:r>
          </a:p>
          <a:p>
            <a:r>
              <a:rPr lang="hr-HR" dirty="0"/>
              <a:t>Konkretniji od onih postavljenih tijekom procjene</a:t>
            </a:r>
          </a:p>
          <a:p>
            <a:r>
              <a:rPr lang="hr-HR" dirty="0"/>
              <a:t>Manji broj ciljeva u početku</a:t>
            </a:r>
          </a:p>
          <a:p>
            <a:r>
              <a:rPr lang="hr-HR" dirty="0"/>
              <a:t>Višestruka korist za klijenta – potiče se razmišljanje o ciljevima povezanim sa područjima života koja su im važna</a:t>
            </a:r>
          </a:p>
          <a:p>
            <a:r>
              <a:rPr lang="hr-HR" dirty="0"/>
              <a:t>Pretvaranje problema u cilj</a:t>
            </a:r>
          </a:p>
        </p:txBody>
      </p:sp>
    </p:spTree>
    <p:extLst>
      <p:ext uri="{BB962C8B-B14F-4D97-AF65-F5344CB8AC3E}">
        <p14:creationId xmlns:p14="http://schemas.microsoft.com/office/powerpoint/2010/main" val="242523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AM KOJE OMETAJU POSTAVLJANJE CILJEVA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Važnije je usmjeriti se na AM i odgovoriti na nju nego nastaviti s postavljanjem ciljeva</a:t>
            </a:r>
          </a:p>
          <a:p>
            <a:r>
              <a:rPr lang="hr-HR" dirty="0"/>
              <a:t>Ukazati na pristranost i upitnu točnost AM, naglasiti klijentu da ima podršku, pomoć od tretmana, dolazak na tretman prikazati kao pokazatelj snage klijenta</a:t>
            </a:r>
          </a:p>
          <a:p>
            <a:r>
              <a:rPr lang="hr-HR" dirty="0"/>
              <a:t>Pohvaliti klijenta za učinjeno, poticati ga da izvšava aktivnosti iz akcijskog plana, nada u poboljšanje, postupnost promjene</a:t>
            </a:r>
          </a:p>
          <a:p>
            <a:r>
              <a:rPr lang="hr-HR" dirty="0"/>
              <a:t>Naglasak na učenju vještina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932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POTEŠKOĆE U POSTAVLJANJU CILJEVA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/>
              <a:t>1. Klijent ima poteškoća u smišljanju ciljeva</a:t>
            </a:r>
          </a:p>
          <a:p>
            <a:r>
              <a:rPr lang="hr-HR" dirty="0"/>
              <a:t>Pitanja tipa „Zamislite da se sutra probudite bez depresije…”</a:t>
            </a:r>
          </a:p>
          <a:p>
            <a:r>
              <a:rPr lang="hr-HR" b="1" dirty="0"/>
              <a:t>2. Klijent postavlja ciljeve koji su preopćeniti</a:t>
            </a:r>
          </a:p>
          <a:p>
            <a:r>
              <a:rPr lang="hr-HR" dirty="0"/>
              <a:t>„Želim se osjećati sretnije.” → „Kada bi se osjećali sretnije, što bi radili drugačije?”</a:t>
            </a:r>
          </a:p>
          <a:p>
            <a:r>
              <a:rPr lang="hr-HR" b="1" dirty="0"/>
              <a:t>3. Klijent postavlja ciljeve za druge</a:t>
            </a:r>
          </a:p>
          <a:p>
            <a:r>
              <a:rPr lang="hr-HR" dirty="0"/>
              <a:t>Pr. „Htio bi da je partner ljubazniji prema meni.”</a:t>
            </a:r>
          </a:p>
          <a:p>
            <a:r>
              <a:rPr lang="hr-HR" dirty="0"/>
              <a:t>Pomoći im da izraze cilj kao nešto nad čime imaju kontrolu</a:t>
            </a:r>
          </a:p>
        </p:txBody>
      </p:sp>
    </p:spTree>
    <p:extLst>
      <p:ext uri="{BB962C8B-B14F-4D97-AF65-F5344CB8AC3E}">
        <p14:creationId xmlns:p14="http://schemas.microsoft.com/office/powerpoint/2010/main" val="123483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Aktivnosti do sljedeće seanse</a:t>
            </a:r>
          </a:p>
          <a:p>
            <a:r>
              <a:rPr lang="hr-HR" dirty="0"/>
              <a:t>Samonagrađivanje za male pomake</a:t>
            </a:r>
          </a:p>
          <a:p>
            <a:r>
              <a:rPr lang="hr-HR" dirty="0"/>
              <a:t>Provjeriti koliko klijent vjeruje da će uspjeti izvršiti navedene aktivnosti</a:t>
            </a:r>
          </a:p>
        </p:txBody>
      </p:sp>
    </p:spTree>
    <p:extLst>
      <p:ext uri="{BB962C8B-B14F-4D97-AF65-F5344CB8AC3E}">
        <p14:creationId xmlns:p14="http://schemas.microsoft.com/office/powerpoint/2010/main" val="368794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Teme sa seanse i naglasak na važnije dijelove</a:t>
            </a:r>
          </a:p>
          <a:p>
            <a:r>
              <a:rPr lang="hr-HR" dirty="0"/>
              <a:t>Prvotno terapeut, kasnije tijekom tretmana klijent</a:t>
            </a:r>
          </a:p>
          <a:p>
            <a:r>
              <a:rPr lang="hr-HR" dirty="0"/>
              <a:t>Provjera da li je sve bilo razumljivo za klijenta i terapeuta</a:t>
            </a:r>
          </a:p>
          <a:p>
            <a:r>
              <a:rPr lang="hr-HR" dirty="0"/>
              <a:t>Važnost pisanog akcijskog plana i/ili obrazac za ispunjavanje</a:t>
            </a:r>
          </a:p>
        </p:txBody>
      </p:sp>
    </p:spTree>
    <p:extLst>
      <p:ext uri="{BB962C8B-B14F-4D97-AF65-F5344CB8AC3E}">
        <p14:creationId xmlns:p14="http://schemas.microsoft.com/office/powerpoint/2010/main" val="260684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POVRATNA INFORMACIJA KLIJENTA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Šalje klijentu poruku da nam je njegovo mišljenje važno</a:t>
            </a:r>
          </a:p>
          <a:p>
            <a:r>
              <a:rPr lang="hr-HR" dirty="0"/>
              <a:t>Prilika za izražavanje nerazumijevanja klijenta – nalaženje rješenja</a:t>
            </a:r>
          </a:p>
          <a:p>
            <a:r>
              <a:rPr lang="hr-HR" dirty="0"/>
              <a:t>Usmeno ili na obrascu</a:t>
            </a:r>
          </a:p>
          <a:p>
            <a:r>
              <a:rPr lang="hr-HR" dirty="0"/>
              <a:t>Da li bi nešto mijenjao i da li bi nam to otvoreno rekao</a:t>
            </a:r>
          </a:p>
          <a:p>
            <a:endParaRPr lang="hr-HR" dirty="0"/>
          </a:p>
          <a:p>
            <a:r>
              <a:rPr lang="hr-HR" dirty="0"/>
              <a:t>Dogovor idućeg termina</a:t>
            </a:r>
          </a:p>
        </p:txBody>
      </p:sp>
    </p:spTree>
    <p:extLst>
      <p:ext uri="{BB962C8B-B14F-4D97-AF65-F5344CB8AC3E}">
        <p14:creationId xmlns:p14="http://schemas.microsoft.com/office/powerpoint/2010/main" val="9619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PRVA TERAPIJSKA SEANSA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Najvažniji je cilj pobuditi nadu kod klijenta kroz psihoedukaciju i ponavljanje općeg plana tretmana</a:t>
            </a:r>
          </a:p>
          <a:p>
            <a:r>
              <a:rPr lang="hr-HR" dirty="0"/>
              <a:t>Izražavamo uvjerenje da možemo pomoći klijentu da se osjeća bolje</a:t>
            </a:r>
          </a:p>
          <a:p>
            <a:r>
              <a:rPr lang="hr-HR" dirty="0"/>
              <a:t>Identificiramo vrijednosti, težnje i ciljeve klijenta</a:t>
            </a:r>
          </a:p>
          <a:p>
            <a:r>
              <a:rPr lang="hr-HR" dirty="0"/>
              <a:t>Usposatvlja se odnos povjerenja</a:t>
            </a:r>
          </a:p>
          <a:p>
            <a:r>
              <a:rPr lang="hr-HR" dirty="0"/>
              <a:t>Upoznajemo klijenta s tretmanom</a:t>
            </a:r>
          </a:p>
          <a:p>
            <a:r>
              <a:rPr lang="hr-HR" dirty="0"/>
              <a:t>Radimo provjeru raspoloženja</a:t>
            </a:r>
          </a:p>
          <a:p>
            <a:r>
              <a:rPr lang="hr-HR" dirty="0"/>
              <a:t>Prikupljamo dodatne podatke potrebne za konceptualizaciju</a:t>
            </a:r>
          </a:p>
          <a:p>
            <a:r>
              <a:rPr lang="hr-HR" dirty="0"/>
              <a:t>Učimo klijenta o kognitivnom modelu</a:t>
            </a:r>
          </a:p>
        </p:txBody>
      </p:sp>
    </p:spTree>
    <p:extLst>
      <p:ext uri="{BB962C8B-B14F-4D97-AF65-F5344CB8AC3E}">
        <p14:creationId xmlns:p14="http://schemas.microsoft.com/office/powerpoint/2010/main" val="56530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842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PRVA TERAPIJSKA SEANSA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Radi se raspored aktivnosti i/ili radimo na određenom problemu</a:t>
            </a:r>
          </a:p>
          <a:p>
            <a:r>
              <a:rPr lang="hr-HR" dirty="0"/>
              <a:t>Kreira se novi akcijski plan</a:t>
            </a:r>
          </a:p>
          <a:p>
            <a:r>
              <a:rPr lang="hr-HR" dirty="0"/>
              <a:t>Tražimo povratnu informaciju od klijenta</a:t>
            </a:r>
          </a:p>
          <a:p>
            <a:r>
              <a:rPr lang="hr-HR" dirty="0"/>
              <a:t>Traje inače 45-50 minuta, ali za prvu oko 1 sat</a:t>
            </a:r>
          </a:p>
          <a:p>
            <a:r>
              <a:rPr lang="hr-HR" dirty="0"/>
              <a:t>Identifikacija jedne ili više AM klijenta tijekom susreta</a:t>
            </a:r>
          </a:p>
          <a:p>
            <a:r>
              <a:rPr lang="hr-HR" dirty="0"/>
              <a:t>Tražimo priliku za stvaranje pozitivnih emocija kod klijenta</a:t>
            </a:r>
          </a:p>
        </p:txBody>
      </p:sp>
    </p:spTree>
    <p:extLst>
      <p:ext uri="{BB962C8B-B14F-4D97-AF65-F5344CB8AC3E}">
        <p14:creationId xmlns:p14="http://schemas.microsoft.com/office/powerpoint/2010/main" val="412481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PROVJERA RASPOLOŽENJA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Korištenje dostupnih skala za procjenu raspoloženja (BDI, BAI, BHS…)</a:t>
            </a:r>
          </a:p>
          <a:p>
            <a:r>
              <a:rPr lang="hr-HR" dirty="0"/>
              <a:t>Raspoloženje na skali od 1-10</a:t>
            </a:r>
          </a:p>
          <a:p>
            <a:r>
              <a:rPr lang="hr-HR" dirty="0"/>
              <a:t>Procjena stupnja vlastite dobrobiti klijenta</a:t>
            </a:r>
          </a:p>
          <a:p>
            <a:r>
              <a:rPr lang="hr-HR" dirty="0">
                <a:solidFill>
                  <a:srgbClr val="FF0000"/>
                </a:solidFill>
              </a:rPr>
              <a:t>Procjena suicidalnosti – VRLO VAŽNO (procjena rizika)</a:t>
            </a:r>
          </a:p>
          <a:p>
            <a:r>
              <a:rPr lang="hr-HR" dirty="0">
                <a:solidFill>
                  <a:schemeClr val="tx1"/>
                </a:solidFill>
              </a:rPr>
              <a:t>Kratko trajanje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914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PODACI O LIJEKOVIMA/DRUGIM TRETMANIMA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 li uzima terapiju, koliko redovito, nuspojave?</a:t>
            </a:r>
          </a:p>
          <a:p>
            <a:r>
              <a:rPr lang="hr-HR" dirty="0"/>
              <a:t>Pitamo o drugim tretmanima (dozvola klijenta za kontakt sa drugim stručnjakom radi dodatnih informacija)</a:t>
            </a:r>
          </a:p>
          <a:p>
            <a:r>
              <a:rPr lang="hr-HR" dirty="0"/>
              <a:t>Procjena potrebe liječničkog pregleda ili pregleda psihijatra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719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DNEVNI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Vrlo brzo odredimo dnevni red</a:t>
            </a:r>
          </a:p>
          <a:p>
            <a:r>
              <a:rPr lang="hr-HR" dirty="0"/>
              <a:t>Uglavnom terapeut strukturira seansu – obrazložimo klijentu koji onda aktivnije sudjeluje</a:t>
            </a:r>
          </a:p>
          <a:p>
            <a:r>
              <a:rPr lang="hr-HR" dirty="0"/>
              <a:t>Odredimo točke dnevnog reda</a:t>
            </a:r>
          </a:p>
          <a:p>
            <a:r>
              <a:rPr lang="hr-HR" dirty="0"/>
              <a:t>Što se događalo između dvije seanse</a:t>
            </a:r>
          </a:p>
          <a:p>
            <a:r>
              <a:rPr lang="hr-HR" dirty="0"/>
              <a:t>Provjeriti što je odrađeno iz akcijskog plana</a:t>
            </a:r>
          </a:p>
          <a:p>
            <a:r>
              <a:rPr lang="hr-HR" dirty="0"/>
              <a:t>Razgovor o dijagnozi</a:t>
            </a:r>
          </a:p>
          <a:p>
            <a:r>
              <a:rPr lang="hr-HR" dirty="0"/>
              <a:t>Definiranje ciljeva</a:t>
            </a:r>
          </a:p>
          <a:p>
            <a:r>
              <a:rPr lang="hr-HR" dirty="0"/>
              <a:t>Tražimo povratnu informaciju od klijenta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39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PREGLED I NADOPUNA AKCIJSKOG PLANA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Pitamo za pozitivna i negativna iskustva između dvije seanse</a:t>
            </a:r>
          </a:p>
          <a:p>
            <a:r>
              <a:rPr lang="hr-HR" dirty="0"/>
              <a:t>Moguće promjene akcijskog plana</a:t>
            </a:r>
          </a:p>
          <a:p>
            <a:r>
              <a:rPr lang="hr-HR" dirty="0"/>
              <a:t>Ponavljamo kognitivni model (odgovaranje na AM)</a:t>
            </a:r>
          </a:p>
          <a:p>
            <a:r>
              <a:rPr lang="hr-HR" dirty="0"/>
              <a:t>Klijent navodi što je učinio iz akcijskog plana nakon procjene</a:t>
            </a:r>
          </a:p>
          <a:p>
            <a:r>
              <a:rPr lang="hr-HR" dirty="0"/>
              <a:t>Na kraju sažimamo podatke da bi tijek terapije bio razumljiviji klijentu</a:t>
            </a:r>
          </a:p>
        </p:txBody>
      </p:sp>
    </p:spTree>
    <p:extLst>
      <p:ext uri="{BB962C8B-B14F-4D97-AF65-F5344CB8AC3E}">
        <p14:creationId xmlns:p14="http://schemas.microsoft.com/office/powerpoint/2010/main" val="356925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PSIHOEDUKACIJA O DIJAGNOZI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Utvrđivanje primarne dijagnoze (provjera simptoma)</a:t>
            </a:r>
          </a:p>
          <a:p>
            <a:r>
              <a:rPr lang="hr-HR" dirty="0"/>
              <a:t>Objasniti klijentu kako smo do nje došli</a:t>
            </a:r>
          </a:p>
          <a:p>
            <a:r>
              <a:rPr lang="hr-HR" dirty="0"/>
              <a:t>Psihoedukacija o dijagnozi/poremećaju/tegobama/AM</a:t>
            </a:r>
          </a:p>
          <a:p>
            <a:r>
              <a:rPr lang="hr-HR" dirty="0"/>
              <a:t>Cilj je da klijent pripiše probleme svom poremećaju, a ne karakteru (motivacija) – analogija s upalom pluća</a:t>
            </a:r>
          </a:p>
          <a:p>
            <a:r>
              <a:rPr lang="hr-HR" dirty="0"/>
              <a:t>Davanje nade u uspjeh tretmana</a:t>
            </a:r>
          </a:p>
        </p:txBody>
      </p:sp>
    </p:spTree>
    <p:extLst>
      <p:ext uri="{BB962C8B-B14F-4D97-AF65-F5344CB8AC3E}">
        <p14:creationId xmlns:p14="http://schemas.microsoft.com/office/powerpoint/2010/main" val="282934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PSIHOEDUKACIJA O PLANU TRETMANA I DEPRESIVNOM MIŠLJENJU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Procjena istinitosti depresivnih misli</a:t>
            </a:r>
          </a:p>
          <a:p>
            <a:r>
              <a:rPr lang="hr-HR" dirty="0"/>
              <a:t>Korištenje analogija</a:t>
            </a:r>
          </a:p>
          <a:p>
            <a:r>
              <a:rPr lang="hr-HR" dirty="0"/>
              <a:t>Formiranje terapijske bilješke (čitati svaki dan) klijentovim riječima</a:t>
            </a:r>
          </a:p>
          <a:p>
            <a:r>
              <a:rPr lang="hr-HR" dirty="0"/>
              <a:t>Tako se provjerava stupanj razumijevanja klijenta i njegovo aktivno sudjelovanje</a:t>
            </a:r>
          </a:p>
          <a:p>
            <a:r>
              <a:rPr lang="hr-HR" dirty="0"/>
              <a:t>Potiče se adaptivni odgovor u njegovim mislima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2633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859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STRUKTURA PRVE TERAPIJSKE SEANSE</vt:lpstr>
      <vt:lpstr>PRVA TERAPIJSKA SEANSA</vt:lpstr>
      <vt:lpstr>PRVA TERAPIJSKA SEANSA</vt:lpstr>
      <vt:lpstr>1. PROVJERA RASPOLOŽENJA</vt:lpstr>
      <vt:lpstr>PODACI O LIJEKOVIMA/DRUGIM TRETMANIMA</vt:lpstr>
      <vt:lpstr>DNEVNI RED</vt:lpstr>
      <vt:lpstr>PREGLED I NADOPUNA AKCIJSKOG PLANA</vt:lpstr>
      <vt:lpstr>PSIHOEDUKACIJA O DIJAGNOZI</vt:lpstr>
      <vt:lpstr>PSIHOEDUKACIJA O PLANU TRETMANA I DEPRESIVNOM MIŠLJENJU</vt:lpstr>
      <vt:lpstr>PSIHOEDUKACIJA O KOGNITIVNOM MODELU</vt:lpstr>
      <vt:lpstr>AKCIJSKI PLAN PREMA KOGNITIVNOM MODELU</vt:lpstr>
      <vt:lpstr>VRIJEDNOSTI I TEŽNJE KLIJENTA</vt:lpstr>
      <vt:lpstr>VRIJEDNOSTI I TEŽNJE KLIJENTA</vt:lpstr>
      <vt:lpstr>POSTAVLJANJE CILJEVA</vt:lpstr>
      <vt:lpstr>AM KOJE OMETAJU POSTAVLJANJE CILJEVA</vt:lpstr>
      <vt:lpstr>POTEŠKOĆE U POSTAVLJANJU CILJEVA</vt:lpstr>
      <vt:lpstr>PLANIRANJE AKTIVNOSTI</vt:lpstr>
      <vt:lpstr>SAŽETAK</vt:lpstr>
      <vt:lpstr>POVRATNA INFORMACIJA KLIJENTA</vt:lpstr>
      <vt:lpstr>HVALA NA PAŽNJI!!!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PRVE TERAPIJSKE SEANSE</dc:title>
  <dc:creator>mpuge</dc:creator>
  <cp:lastModifiedBy>hubikotvr@outlook.com</cp:lastModifiedBy>
  <cp:revision>15</cp:revision>
  <dcterms:created xsi:type="dcterms:W3CDTF">2021-11-18T19:37:58Z</dcterms:created>
  <dcterms:modified xsi:type="dcterms:W3CDTF">2021-11-22T15:43:01Z</dcterms:modified>
</cp:coreProperties>
</file>