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5" r:id="rId9"/>
    <p:sldId id="263" r:id="rId10"/>
    <p:sldId id="262" r:id="rId11"/>
    <p:sldId id="266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327477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027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644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795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63037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522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169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963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46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769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322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048866F-E0A2-40F6-B5C7-94B97C843D53}" type="datetimeFigureOut">
              <a:rPr lang="hr-HR" smtClean="0"/>
              <a:t>20.01.2022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E3B7F29-40C2-47FF-A749-035D91A49EA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394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PLANIRANJE TRETMANA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150469" y="4862146"/>
            <a:ext cx="2706333" cy="716701"/>
          </a:xfrm>
        </p:spPr>
        <p:txBody>
          <a:bodyPr/>
          <a:lstStyle/>
          <a:p>
            <a:r>
              <a:rPr lang="hr-HR" dirty="0"/>
              <a:t>Dora Herkov Barišić</a:t>
            </a:r>
          </a:p>
        </p:txBody>
      </p:sp>
    </p:spTree>
    <p:extLst>
      <p:ext uri="{BB962C8B-B14F-4D97-AF65-F5344CB8AC3E}">
        <p14:creationId xmlns:p14="http://schemas.microsoft.com/office/powerpoint/2010/main" val="94841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Identifikacija problematičnih situacija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1600" y="1688123"/>
            <a:ext cx="10172700" cy="4730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1. navođenje problema od strane klijenta </a:t>
            </a:r>
          </a:p>
          <a:p>
            <a:pPr marL="0" indent="0">
              <a:buNone/>
            </a:pPr>
            <a:r>
              <a:rPr lang="hr-HR" dirty="0"/>
              <a:t>2. hipotetsko rješavanje svakog od njih</a:t>
            </a:r>
          </a:p>
          <a:p>
            <a:pPr marL="0" indent="0">
              <a:buNone/>
            </a:pPr>
            <a:r>
              <a:rPr lang="hr-HR" dirty="0"/>
              <a:t>3. određivanje razine stresa/opuštenosti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            -&gt;   </a:t>
            </a:r>
            <a:r>
              <a:rPr lang="hr-HR" u="sng" dirty="0"/>
              <a:t>određivanje specifičnog problema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Napomena: </a:t>
            </a:r>
          </a:p>
          <a:p>
            <a:pPr marL="0" indent="0">
              <a:buNone/>
            </a:pPr>
            <a:r>
              <a:rPr lang="hr-HR" dirty="0"/>
              <a:t>- </a:t>
            </a:r>
            <a:r>
              <a:rPr lang="hr-HR" i="1" dirty="0"/>
              <a:t>ovisno o situaciji i klijentu, ako intervencija nije uspješna/klijent je u većem stresu, možemo se fokusirati na drugi cilj od inicijalno određenog </a:t>
            </a:r>
          </a:p>
        </p:txBody>
      </p:sp>
    </p:spTree>
    <p:extLst>
      <p:ext uri="{BB962C8B-B14F-4D97-AF65-F5344CB8AC3E}">
        <p14:creationId xmlns:p14="http://schemas.microsoft.com/office/powerpoint/2010/main" val="3916502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6" name="Naslov 5">
            <a:extLst>
              <a:ext uri="{FF2B5EF4-FFF2-40B4-BE49-F238E27FC236}">
                <a16:creationId xmlns:a16="http://schemas.microsoft.com/office/drawing/2014/main" id="{30C47C22-E4FE-4B6D-8116-8D721B227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9" y="1480930"/>
            <a:ext cx="8447964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cap="all" dirty="0" err="1"/>
              <a:t>Hvala</a:t>
            </a:r>
            <a:r>
              <a:rPr lang="en-US" sz="6600" cap="all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487854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074770-0F61-4050-8193-24EDD30BF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16" y="290146"/>
            <a:ext cx="7587762" cy="729762"/>
          </a:xfrm>
        </p:spPr>
        <p:txBody>
          <a:bodyPr/>
          <a:lstStyle/>
          <a:p>
            <a:r>
              <a:rPr lang="hr-HR" dirty="0"/>
              <a:t>Učinkovito planiranje tretmana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F6A4ED-40AA-4058-8217-FA56BC179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022" y="1327637"/>
            <a:ext cx="11227777" cy="531934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         - zahtjeva određivanje problema, odnosno postavljanje dijagnoze i formulaciju,</a:t>
            </a:r>
          </a:p>
          <a:p>
            <a:pPr marL="0" indent="0">
              <a:buNone/>
            </a:pPr>
            <a:r>
              <a:rPr lang="hr-HR" dirty="0" smtClean="0"/>
              <a:t>           uzimanje u obzir </a:t>
            </a:r>
            <a:r>
              <a:rPr lang="hr-HR" dirty="0" err="1" smtClean="0"/>
              <a:t>klijentovih</a:t>
            </a:r>
            <a:r>
              <a:rPr lang="hr-HR" dirty="0" smtClean="0"/>
              <a:t> karakteristika, aspiracija, vrijednosti ...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Tretman se </a:t>
            </a:r>
            <a:r>
              <a:rPr lang="hr-HR" u="sng" dirty="0" smtClean="0"/>
              <a:t>prilagođava</a:t>
            </a:r>
            <a:r>
              <a:rPr lang="hr-HR" dirty="0" smtClean="0"/>
              <a:t> pojedincu, razvija se cjelokupna strategija, ali i konkretan plan za svaku seansu. </a:t>
            </a: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Cilj je značajno popraviti </a:t>
            </a:r>
            <a:r>
              <a:rPr lang="hr-HR" dirty="0" err="1" smtClean="0"/>
              <a:t>klijentovo</a:t>
            </a:r>
            <a:r>
              <a:rPr lang="hr-HR" dirty="0" smtClean="0"/>
              <a:t> raspoloženje, </a:t>
            </a:r>
          </a:p>
          <a:p>
            <a:pPr marL="0" indent="0">
              <a:buNone/>
            </a:pPr>
            <a:r>
              <a:rPr lang="hr-HR" dirty="0" smtClean="0"/>
              <a:t>                                                           funkcioniranje i </a:t>
            </a:r>
          </a:p>
          <a:p>
            <a:pPr marL="0" indent="0">
              <a:buNone/>
            </a:pPr>
            <a:r>
              <a:rPr lang="hr-HR" dirty="0" smtClean="0"/>
              <a:t>                                                           otpornost te </a:t>
            </a:r>
          </a:p>
          <a:p>
            <a:pPr marL="0" indent="0">
              <a:buNone/>
            </a:pPr>
            <a:r>
              <a:rPr lang="hr-HR" dirty="0" smtClean="0"/>
              <a:t>                                                           prevenirati povrat simptoma.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905" y="3153873"/>
            <a:ext cx="3165963" cy="349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9962" y="144262"/>
            <a:ext cx="9601200" cy="672483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Postizanje ciljeva: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31398" y="878889"/>
            <a:ext cx="9601200" cy="57260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/>
              <a:t>izgradnja odnosa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/>
              <a:t>izrada strukture i procesa terapije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/>
              <a:t>provjera napretka i po potrebi modifikacija plana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/>
              <a:t>poučavanje o kognitivnom modelu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 smtClean="0"/>
              <a:t>ublažavanje </a:t>
            </a:r>
            <a:r>
              <a:rPr lang="hr-HR" dirty="0"/>
              <a:t>problema kroz različite intervencije – kognitivno restrukturiranje, tehnike rješavanja problema, trening vještina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/>
              <a:t>povećavanje pozitivnog afekta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/>
              <a:t>rad na </a:t>
            </a:r>
            <a:r>
              <a:rPr lang="hr-HR" dirty="0" err="1"/>
              <a:t>klijentovim</a:t>
            </a:r>
            <a:r>
              <a:rPr lang="hr-HR" dirty="0"/>
              <a:t> adaptivnim vjerovanjima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dirty="0"/>
              <a:t>podučavanje o KBT-u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13"/>
          <a:stretch/>
        </p:blipFill>
        <p:spPr>
          <a:xfrm>
            <a:off x="7275871" y="144262"/>
            <a:ext cx="4916129" cy="320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4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018786" y="193430"/>
            <a:ext cx="9601200" cy="826478"/>
          </a:xfrm>
        </p:spPr>
        <p:txBody>
          <a:bodyPr/>
          <a:lstStyle/>
          <a:p>
            <a:r>
              <a:rPr lang="hr-HR" dirty="0"/>
              <a:t>Planiranje tretmana 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1"/>
          </p:nvPr>
        </p:nvSpPr>
        <p:spPr>
          <a:xfrm>
            <a:off x="783654" y="1554481"/>
            <a:ext cx="5368952" cy="4690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b="1" u="sng" dirty="0"/>
              <a:t>1</a:t>
            </a:r>
            <a:r>
              <a:rPr lang="hr-H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odnos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identifikacija aspiracija, vrijednosti, ciljeva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identifikacija koraka prema cilju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rješavanje prepreka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edukacija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jačanje snaga i pozitivnih vjerovanja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edukacija o AM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poučavanje vještinama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planiranje aktivnosti </a:t>
            </a:r>
          </a:p>
          <a:p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7088107" y="606669"/>
            <a:ext cx="4640830" cy="2438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b="1" u="sng" dirty="0"/>
              <a:t>2.</a:t>
            </a:r>
            <a:r>
              <a:rPr lang="hr-HR" u="sng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rad na ciljevima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jačanje adaptivnih, pozitivnih vjerovanja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identifikacija, evaluacija i modifikacija </a:t>
            </a:r>
            <a:r>
              <a:rPr lang="hr-HR" dirty="0" err="1"/>
              <a:t>disfunkcionalnih</a:t>
            </a:r>
            <a:r>
              <a:rPr lang="hr-HR" dirty="0"/>
              <a:t> vjerovanja </a:t>
            </a:r>
          </a:p>
        </p:txBody>
      </p:sp>
      <p:sp>
        <p:nvSpPr>
          <p:cNvPr id="7" name="Rezervirano mjesto sadržaja 5"/>
          <p:cNvSpPr txBox="1">
            <a:spLocks/>
          </p:cNvSpPr>
          <p:nvPr/>
        </p:nvSpPr>
        <p:spPr>
          <a:xfrm>
            <a:off x="7088107" y="3458308"/>
            <a:ext cx="4640830" cy="2787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b="1" u="sng" dirty="0"/>
              <a:t>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rad na ciljevima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povećavanje osjećaja dobrobiti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poboljšanje otpornosti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prevencija </a:t>
            </a:r>
            <a:r>
              <a:rPr lang="hr-HR" dirty="0" err="1"/>
              <a:t>relapsa</a:t>
            </a:r>
            <a:r>
              <a:rPr lang="hr-H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aktivnija uloga klijenta </a:t>
            </a:r>
          </a:p>
        </p:txBody>
      </p:sp>
    </p:spTree>
    <p:extLst>
      <p:ext uri="{BB962C8B-B14F-4D97-AF65-F5344CB8AC3E}">
        <p14:creationId xmlns:p14="http://schemas.microsoft.com/office/powerpoint/2010/main" val="396646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056968" y="331839"/>
            <a:ext cx="9601200" cy="848032"/>
          </a:xfrm>
        </p:spPr>
        <p:txBody>
          <a:bodyPr/>
          <a:lstStyle/>
          <a:p>
            <a:r>
              <a:rPr lang="hr-HR" dirty="0"/>
              <a:t>Stvaranje plana tretmana</a:t>
            </a:r>
          </a:p>
        </p:txBody>
      </p:sp>
      <p:sp>
        <p:nvSpPr>
          <p:cNvPr id="10" name="Rezervirano mjesto sadržaja 9"/>
          <p:cNvSpPr>
            <a:spLocks noGrp="1"/>
          </p:cNvSpPr>
          <p:nvPr>
            <p:ph sz="half" idx="1"/>
          </p:nvPr>
        </p:nvSpPr>
        <p:spPr>
          <a:xfrm>
            <a:off x="958644" y="1735391"/>
            <a:ext cx="5383161" cy="461624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 temelju: 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dijagnostičke </a:t>
            </a:r>
            <a:r>
              <a:rPr lang="hr-HR" dirty="0" err="1" smtClean="0"/>
              <a:t>evualuacije</a:t>
            </a:r>
            <a:r>
              <a:rPr lang="hr-HR" dirty="0" smtClean="0"/>
              <a:t> i kognitivne formulacije poremećaja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principa tretmana i strategija za konkretan problem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konceptualizacije klijenta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err="1" smtClean="0"/>
              <a:t>klijentovih</a:t>
            </a:r>
            <a:r>
              <a:rPr lang="hr-HR" dirty="0" smtClean="0"/>
              <a:t> aspiracija, snaga, vrijednosti, osjećaja smisla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prepreka prema cilju </a:t>
            </a:r>
          </a:p>
          <a:p>
            <a:endParaRPr lang="hr-HR" dirty="0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2"/>
          </p:nvPr>
        </p:nvSpPr>
        <p:spPr>
          <a:xfrm>
            <a:off x="7213661" y="3283975"/>
            <a:ext cx="4447786" cy="471948"/>
          </a:xfr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Tretman se </a:t>
            </a:r>
            <a:r>
              <a:rPr lang="hr-HR" u="sng" dirty="0" smtClean="0"/>
              <a:t>prilagođava</a:t>
            </a:r>
            <a:r>
              <a:rPr lang="hr-HR" dirty="0" smtClean="0"/>
              <a:t> pojedincu.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689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 rot="5400000" flipV="1">
            <a:off x="-2014678" y="2920200"/>
            <a:ext cx="4499871" cy="470515"/>
          </a:xfrm>
        </p:spPr>
        <p:txBody>
          <a:bodyPr>
            <a:normAutofit fontScale="90000"/>
          </a:bodyPr>
          <a:lstStyle/>
          <a:p>
            <a:r>
              <a:rPr lang="hr-HR" sz="3200" i="1" dirty="0"/>
              <a:t>Primjer inicijalnog tretmana 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>
          <a:xfrm>
            <a:off x="794551" y="71021"/>
            <a:ext cx="11270201" cy="66582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/>
              <a:t>PLAN TRETMANA</a:t>
            </a:r>
          </a:p>
          <a:p>
            <a:r>
              <a:rPr lang="hr-HR" dirty="0"/>
              <a:t>smanjenje depresije i anksioznosti, povećanje optimizma i nade; poboljšanje funkcioniranja, socijalnih interakcija, brige o sebi ....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/>
              <a:t>VRIJEDNOSTI, ASPIRACIJE I CILJEVI</a:t>
            </a:r>
          </a:p>
          <a:p>
            <a:pPr marL="0" indent="0">
              <a:buNone/>
            </a:pPr>
            <a:r>
              <a:rPr lang="hr-HR" i="1" dirty="0"/>
              <a:t>Vrijednosti</a:t>
            </a:r>
            <a:r>
              <a:rPr lang="hr-HR" dirty="0"/>
              <a:t>: obitelj, biti dobra osoba, odgovorna, korisna</a:t>
            </a:r>
          </a:p>
          <a:p>
            <a:pPr marL="0" indent="0">
              <a:buNone/>
            </a:pPr>
            <a:r>
              <a:rPr lang="hr-HR" i="1" dirty="0"/>
              <a:t>Aspiracije</a:t>
            </a:r>
            <a:r>
              <a:rPr lang="hr-HR" dirty="0"/>
              <a:t>: „vratiti starog sebe”, imati kontrolu, biti produktivan, mentalno zdrav …</a:t>
            </a:r>
          </a:p>
          <a:p>
            <a:pPr marL="0" indent="0">
              <a:buNone/>
            </a:pPr>
            <a:r>
              <a:rPr lang="hr-HR" i="1" dirty="0"/>
              <a:t>Ciljevi</a:t>
            </a:r>
            <a:r>
              <a:rPr lang="hr-HR" dirty="0"/>
              <a:t>: zaposliti se, provoditi više vremena s djecom i unucima, bolje brinuti o sebi …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POTENCIJALNE PREPREKE</a:t>
            </a:r>
          </a:p>
          <a:p>
            <a:r>
              <a:rPr lang="hr-HR" dirty="0"/>
              <a:t>pesimizam, nedostatak nade, manjak motivacije, nedostatak energije, samokritičnost …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/>
              <a:t>POTENCIJALNE INTERVENCIJE</a:t>
            </a:r>
          </a:p>
          <a:p>
            <a:r>
              <a:rPr lang="hr-HR" dirty="0" err="1"/>
              <a:t>psihoedukacija</a:t>
            </a:r>
            <a:r>
              <a:rPr lang="hr-HR" dirty="0"/>
              <a:t>, povećanje pozitivnih emocija stvaranjem pozitivnih iskustava (planiranje aktivnosti), povezivanje s prijateljima i obitelji, smanjivanje vremena provedenog u krevetu kao i pasivnih aktivnosti poput gledanja TV-a, procijeniti prednosti i nedostatke pri donošenju odluka</a:t>
            </a:r>
            <a:r>
              <a:rPr lang="hr-HR"/>
              <a:t>, </a:t>
            </a:r>
            <a:r>
              <a:rPr lang="hr-HR" smtClean="0"/>
              <a:t>vježbati </a:t>
            </a:r>
            <a:r>
              <a:rPr lang="hr-HR" dirty="0" err="1"/>
              <a:t>mindfulness</a:t>
            </a:r>
            <a:r>
              <a:rPr lang="hr-HR" dirty="0"/>
              <a:t>…. </a:t>
            </a:r>
          </a:p>
        </p:txBody>
      </p:sp>
    </p:spTree>
    <p:extLst>
      <p:ext uri="{BB962C8B-B14F-4D97-AF65-F5344CB8AC3E}">
        <p14:creationId xmlns:p14="http://schemas.microsoft.com/office/powerpoint/2010/main" val="33664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16200000">
            <a:off x="-1895382" y="2940728"/>
            <a:ext cx="4372252" cy="441664"/>
          </a:xfrm>
        </p:spPr>
        <p:txBody>
          <a:bodyPr>
            <a:normAutofit fontScale="90000"/>
          </a:bodyPr>
          <a:lstStyle/>
          <a:p>
            <a:r>
              <a:rPr lang="hr-HR" sz="2800" i="1" dirty="0"/>
              <a:t>Primjer plana za specifičan cilj </a:t>
            </a:r>
            <a:br>
              <a:rPr lang="hr-HR" sz="2800" i="1" dirty="0"/>
            </a:br>
            <a:endParaRPr lang="hr-HR" sz="2800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07868" y="1019082"/>
            <a:ext cx="11194742" cy="5665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u="sng" dirty="0"/>
              <a:t>Prvi korak</a:t>
            </a:r>
            <a:r>
              <a:rPr lang="hr-HR" dirty="0"/>
              <a:t>: </a:t>
            </a:r>
            <a:r>
              <a:rPr lang="hr-HR" i="1" dirty="0"/>
              <a:t>ažuriranje životopisa </a:t>
            </a:r>
          </a:p>
          <a:p>
            <a:pPr marL="0" indent="0">
              <a:buNone/>
            </a:pPr>
            <a:r>
              <a:rPr lang="hr-HR" b="1" dirty="0"/>
              <a:t>Potencijalne prepreke</a:t>
            </a:r>
            <a:r>
              <a:rPr lang="hr-HR" dirty="0"/>
              <a:t>: </a:t>
            </a:r>
            <a:r>
              <a:rPr lang="hr-HR" sz="1800" dirty="0"/>
              <a:t>AM – „Neću to napraviti dobro.”, „Ionako neću pronaći posao.”; nedostatak vještina – kako opisati prijašnje iskustvo  </a:t>
            </a:r>
            <a:endParaRPr lang="hr-HR" dirty="0"/>
          </a:p>
          <a:p>
            <a:pPr marL="0" indent="0">
              <a:buNone/>
            </a:pPr>
            <a:r>
              <a:rPr lang="hr-HR" b="1" dirty="0"/>
              <a:t>Plan za rješavanje prepreka</a:t>
            </a:r>
            <a:r>
              <a:rPr lang="hr-HR" dirty="0"/>
              <a:t>: </a:t>
            </a:r>
            <a:r>
              <a:rPr lang="hr-HR" sz="1800" dirty="0"/>
              <a:t>evaluacija AM, pretraživanje primjera životopisa, pitati sina za pomoć, evaluacija AM koje se pri tome javljaju …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u="sng" dirty="0"/>
              <a:t>Drugi korak</a:t>
            </a:r>
            <a:r>
              <a:rPr lang="hr-HR" dirty="0"/>
              <a:t>: </a:t>
            </a:r>
            <a:r>
              <a:rPr lang="hr-HR" i="1" dirty="0"/>
              <a:t>pronalazak oglasa za poslove i prijavljivanje na njih </a:t>
            </a:r>
          </a:p>
          <a:p>
            <a:pPr marL="0" indent="0">
              <a:buNone/>
            </a:pPr>
            <a:r>
              <a:rPr lang="hr-HR" b="1" dirty="0"/>
              <a:t>Potencijalne prepreke:</a:t>
            </a:r>
            <a:r>
              <a:rPr lang="hr-HR" dirty="0"/>
              <a:t> </a:t>
            </a:r>
            <a:r>
              <a:rPr lang="hr-HR" sz="1800" dirty="0"/>
              <a:t>AM – „Ljudi će saznati da tražim posao pa će imati lošije mišljenje o meni”, nedostatak vještina – kako pretražiti online poslove </a:t>
            </a:r>
          </a:p>
          <a:p>
            <a:pPr marL="0" indent="0">
              <a:buNone/>
            </a:pPr>
            <a:r>
              <a:rPr lang="hr-HR" b="1" dirty="0"/>
              <a:t>Plan za rješavanje prepreka</a:t>
            </a:r>
            <a:r>
              <a:rPr lang="hr-HR" dirty="0"/>
              <a:t>: </a:t>
            </a:r>
            <a:r>
              <a:rPr lang="hr-HR" sz="1800" dirty="0"/>
              <a:t>evaluacija AM, pitati sina za pomoć 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u="sng" dirty="0"/>
              <a:t>Treći korak</a:t>
            </a:r>
            <a:r>
              <a:rPr lang="hr-HR" dirty="0"/>
              <a:t>: </a:t>
            </a:r>
            <a:r>
              <a:rPr lang="hr-HR" i="1" dirty="0"/>
              <a:t>intervjui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b="1" dirty="0"/>
              <a:t>Potencijalne prepreke</a:t>
            </a:r>
            <a:r>
              <a:rPr lang="hr-HR" dirty="0"/>
              <a:t>: </a:t>
            </a:r>
            <a:r>
              <a:rPr lang="hr-HR" sz="1800" dirty="0"/>
              <a:t>AM – „Ostavit ću loš dojam.”</a:t>
            </a:r>
            <a:endParaRPr lang="hr-HR" dirty="0"/>
          </a:p>
          <a:p>
            <a:pPr marL="0" indent="0">
              <a:buNone/>
            </a:pPr>
            <a:r>
              <a:rPr lang="hr-HR" b="1" dirty="0"/>
              <a:t>Plan za rješavanja prepreka</a:t>
            </a:r>
            <a:r>
              <a:rPr lang="hr-HR" dirty="0"/>
              <a:t>: </a:t>
            </a:r>
            <a:r>
              <a:rPr lang="hr-HR" sz="1800" dirty="0"/>
              <a:t>igra uloga, rad na neverbalnoj komunikaciji </a:t>
            </a:r>
            <a:endParaRPr lang="hr-HR" dirty="0"/>
          </a:p>
          <a:p>
            <a:endParaRPr lang="hr-HR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8D99D88-10DC-4EB0-9EA5-6BC4CAB05F79}"/>
              </a:ext>
            </a:extLst>
          </p:cNvPr>
          <p:cNvSpPr txBox="1"/>
          <p:nvPr/>
        </p:nvSpPr>
        <p:spPr>
          <a:xfrm>
            <a:off x="4856086" y="79730"/>
            <a:ext cx="2352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/>
              <a:t>CILJ: pronalazak posla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E69F3AC-6AE4-4912-AEB5-8659A1666374}"/>
              </a:ext>
            </a:extLst>
          </p:cNvPr>
          <p:cNvSpPr txBox="1"/>
          <p:nvPr/>
        </p:nvSpPr>
        <p:spPr>
          <a:xfrm>
            <a:off x="807868" y="516131"/>
            <a:ext cx="99518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/>
              <a:t>Identifikacija koraka i potencijalnih prepreka; izrada plana za rješavanje prepreka </a:t>
            </a:r>
          </a:p>
        </p:txBody>
      </p:sp>
    </p:spTree>
    <p:extLst>
      <p:ext uri="{BB962C8B-B14F-4D97-AF65-F5344CB8AC3E}">
        <p14:creationId xmlns:p14="http://schemas.microsoft.com/office/powerpoint/2010/main" val="244139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3BC060-6418-4DE7-B5BF-945A6DE50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297" y="292509"/>
            <a:ext cx="9601200" cy="671052"/>
          </a:xfrm>
        </p:spPr>
        <p:txBody>
          <a:bodyPr>
            <a:normAutofit fontScale="90000"/>
          </a:bodyPr>
          <a:lstStyle/>
          <a:p>
            <a:r>
              <a:rPr lang="hr-HR" dirty="0"/>
              <a:t>Planiranje individualne seanse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EB3349-6BF7-4524-917D-84E8B8EB4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9864" y="2109017"/>
            <a:ext cx="6516007" cy="4380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REFLEKTIRANJE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endParaRPr lang="hr-HR" dirty="0"/>
          </a:p>
          <a:p>
            <a:pPr marL="457200" indent="-457200">
              <a:buAutoNum type="arabicPeriod"/>
            </a:pPr>
            <a:r>
              <a:rPr lang="hr-HR" dirty="0"/>
              <a:t>p</a:t>
            </a:r>
            <a:r>
              <a:rPr lang="hr-HR" dirty="0" smtClean="0"/>
              <a:t>rije </a:t>
            </a:r>
            <a:r>
              <a:rPr lang="hr-HR" dirty="0"/>
              <a:t>seanse</a:t>
            </a:r>
          </a:p>
          <a:p>
            <a:pPr marL="457200" indent="-457200">
              <a:buAutoNum type="arabicPeriod"/>
            </a:pPr>
            <a:r>
              <a:rPr lang="hr-HR" dirty="0" smtClean="0"/>
              <a:t>na </a:t>
            </a:r>
            <a:r>
              <a:rPr lang="hr-HR" dirty="0"/>
              <a:t>početku </a:t>
            </a:r>
            <a:r>
              <a:rPr lang="hr-HR" dirty="0" smtClean="0"/>
              <a:t>seanse prilikom provjere </a:t>
            </a:r>
            <a:r>
              <a:rPr lang="hr-HR" dirty="0" err="1" smtClean="0"/>
              <a:t>klijentovog</a:t>
            </a:r>
            <a:r>
              <a:rPr lang="hr-HR" dirty="0" smtClean="0"/>
              <a:t> raspoloženja </a:t>
            </a:r>
            <a:endParaRPr lang="hr-HR" dirty="0"/>
          </a:p>
          <a:p>
            <a:pPr marL="457200" indent="-457200">
              <a:buAutoNum type="arabicPeriod"/>
            </a:pPr>
            <a:r>
              <a:rPr lang="hr-HR" dirty="0" smtClean="0"/>
              <a:t>tijekom </a:t>
            </a:r>
            <a:r>
              <a:rPr lang="hr-HR" dirty="0" err="1"/>
              <a:t>klijentovog</a:t>
            </a:r>
            <a:r>
              <a:rPr lang="hr-HR" dirty="0"/>
              <a:t> opisivanja tjedna</a:t>
            </a:r>
          </a:p>
          <a:p>
            <a:pPr marL="457200" indent="-457200">
              <a:buAutoNum type="arabicPeriod"/>
            </a:pPr>
            <a:r>
              <a:rPr lang="hr-HR" dirty="0" smtClean="0"/>
              <a:t>tijekom provjera </a:t>
            </a:r>
            <a:r>
              <a:rPr lang="hr-HR" dirty="0"/>
              <a:t>zlouporabe sredstava ovisnosti</a:t>
            </a:r>
          </a:p>
          <a:p>
            <a:pPr marL="457200" indent="-457200">
              <a:buAutoNum type="arabicPeriod"/>
            </a:pPr>
            <a:r>
              <a:rPr lang="hr-HR" dirty="0" smtClean="0"/>
              <a:t>tijekom </a:t>
            </a:r>
            <a:r>
              <a:rPr lang="hr-HR" dirty="0"/>
              <a:t>postavljanja ciljeva </a:t>
            </a:r>
          </a:p>
          <a:p>
            <a:pPr marL="457200" indent="-457200">
              <a:buAutoNum type="arabicPeriod"/>
            </a:pPr>
            <a:r>
              <a:rPr lang="hr-HR" dirty="0"/>
              <a:t>t</a:t>
            </a:r>
            <a:r>
              <a:rPr lang="hr-HR" dirty="0" smtClean="0"/>
              <a:t>ijekom </a:t>
            </a:r>
            <a:r>
              <a:rPr lang="hr-HR" dirty="0"/>
              <a:t>određivanja prioriteta</a:t>
            </a:r>
          </a:p>
          <a:p>
            <a:pPr marL="530352" lvl="1" indent="0">
              <a:buNone/>
            </a:pPr>
            <a:endParaRPr lang="hr-HR" dirty="0"/>
          </a:p>
          <a:p>
            <a:pPr marL="457200" indent="-457200">
              <a:buAutoNum type="arabicPeriod"/>
            </a:pPr>
            <a:endParaRPr lang="hr-HR" dirty="0"/>
          </a:p>
          <a:p>
            <a:pPr marL="457200" indent="-457200">
              <a:buAutoNum type="arabicPeriod"/>
            </a:pPr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E216796-F0E4-4E42-9A0B-4A162672B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59468" y="2109018"/>
            <a:ext cx="4663706" cy="438027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 startAt="7"/>
            </a:pPr>
            <a:r>
              <a:rPr lang="hr-HR" dirty="0"/>
              <a:t>t</a:t>
            </a:r>
            <a:r>
              <a:rPr lang="hr-HR" dirty="0" smtClean="0"/>
              <a:t>ijekom </a:t>
            </a:r>
            <a:r>
              <a:rPr lang="hr-HR" dirty="0"/>
              <a:t>provjere </a:t>
            </a:r>
            <a:r>
              <a:rPr lang="hr-HR" dirty="0" smtClean="0"/>
              <a:t>Akcijskog </a:t>
            </a:r>
            <a:r>
              <a:rPr lang="hr-HR" dirty="0"/>
              <a:t>plana</a:t>
            </a:r>
          </a:p>
          <a:p>
            <a:pPr marL="457200" indent="-457200">
              <a:buAutoNum type="arabicPeriod" startAt="7"/>
            </a:pPr>
            <a:r>
              <a:rPr lang="hr-HR" dirty="0" smtClean="0"/>
              <a:t>tijekom raspravljanja prvog cilja</a:t>
            </a:r>
          </a:p>
          <a:p>
            <a:pPr marL="987552" lvl="1" indent="-457200">
              <a:buAutoNum type="arabicPeriod"/>
            </a:pPr>
            <a:r>
              <a:rPr lang="hr-HR" dirty="0" smtClean="0"/>
              <a:t>definiranje problema ili cilja</a:t>
            </a:r>
          </a:p>
          <a:p>
            <a:pPr marL="987552" lvl="1" indent="-457200">
              <a:buAutoNum type="arabicPeriod"/>
            </a:pPr>
            <a:r>
              <a:rPr lang="hr-HR" dirty="0" smtClean="0"/>
              <a:t>osmišljavanje strategije</a:t>
            </a:r>
          </a:p>
          <a:p>
            <a:pPr marL="987552" lvl="1" indent="-457200">
              <a:buAutoNum type="arabicPeriod"/>
            </a:pPr>
            <a:r>
              <a:rPr lang="hr-HR" dirty="0" smtClean="0"/>
              <a:t>odabir tehnika</a:t>
            </a:r>
          </a:p>
          <a:p>
            <a:pPr marL="987552" lvl="1" indent="-457200">
              <a:buAutoNum type="arabicPeriod"/>
            </a:pPr>
            <a:r>
              <a:rPr lang="hr-HR" dirty="0" smtClean="0"/>
              <a:t>provjera procesa </a:t>
            </a:r>
          </a:p>
          <a:p>
            <a:pPr marL="457200" indent="-457200">
              <a:buAutoNum type="arabicPeriod" startAt="7"/>
            </a:pPr>
            <a:r>
              <a:rPr lang="hr-HR" dirty="0" smtClean="0"/>
              <a:t>tijekom razgovora o ciljevima </a:t>
            </a:r>
          </a:p>
          <a:p>
            <a:pPr marL="457200" indent="-457200">
              <a:buAutoNum type="arabicPeriod" startAt="7"/>
            </a:pPr>
            <a:r>
              <a:rPr lang="hr-HR" dirty="0" smtClean="0"/>
              <a:t>prije završavanja seanse </a:t>
            </a:r>
          </a:p>
          <a:p>
            <a:pPr marL="457200" indent="-457200">
              <a:buAutoNum type="arabicPeriod" startAt="7"/>
            </a:pPr>
            <a:r>
              <a:rPr lang="hr-HR" dirty="0" smtClean="0"/>
              <a:t>nakon seanse </a:t>
            </a:r>
          </a:p>
          <a:p>
            <a:endParaRPr lang="hr-HR" dirty="0"/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E8EB3349-6BF7-4524-917D-84E8B8EB4474}"/>
              </a:ext>
            </a:extLst>
          </p:cNvPr>
          <p:cNvSpPr txBox="1">
            <a:spLocks/>
          </p:cNvSpPr>
          <p:nvPr/>
        </p:nvSpPr>
        <p:spPr>
          <a:xfrm>
            <a:off x="3352467" y="1289250"/>
            <a:ext cx="5752204" cy="45474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Franklin Gothic Book" panose="020B0503020102020204" pitchFamily="34" charset="0"/>
              <a:buNone/>
            </a:pPr>
            <a:r>
              <a:rPr lang="hr-HR" b="1" dirty="0" smtClean="0"/>
              <a:t>Što želim postići i kako to najučinkovitije napraviti? </a:t>
            </a:r>
          </a:p>
          <a:p>
            <a:endParaRPr lang="hr-HR" dirty="0" smtClean="0"/>
          </a:p>
          <a:p>
            <a:pPr marL="530352" lvl="1" indent="0">
              <a:buFont typeface="Franklin Gothic Book" panose="020B0503020102020204" pitchFamily="34" charset="0"/>
              <a:buNone/>
            </a:pPr>
            <a:endParaRPr lang="hr-HR" dirty="0" smtClean="0"/>
          </a:p>
          <a:p>
            <a:pPr marL="457200" indent="-457200">
              <a:buFont typeface="Franklin Gothic Book" panose="020B0503020102020204" pitchFamily="34" charset="0"/>
              <a:buAutoNum type="arabicPeriod"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80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 ili cilj?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32034" y="1730477"/>
            <a:ext cx="10181540" cy="4719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Na kojim problemima ili ciljevima možemo raditi kako bi se klijent osjećao bolje na kraju seanse i imao bolji tjedan? 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Izbjegavamo: </a:t>
            </a:r>
          </a:p>
          <a:p>
            <a:pPr>
              <a:buFontTx/>
              <a:buChar char="-"/>
            </a:pPr>
            <a:r>
              <a:rPr lang="hr-HR" dirty="0" smtClean="0"/>
              <a:t>probleme koje klijent može sam riješiti </a:t>
            </a:r>
          </a:p>
          <a:p>
            <a:pPr>
              <a:buFontTx/>
              <a:buChar char="-"/>
            </a:pPr>
            <a:r>
              <a:rPr lang="hr-HR" dirty="0" smtClean="0"/>
              <a:t>izolirane incidente za koje je malo vjerojatno da će se ponoviti  </a:t>
            </a:r>
          </a:p>
          <a:p>
            <a:pPr>
              <a:buFontTx/>
              <a:buChar char="-"/>
            </a:pPr>
            <a:r>
              <a:rPr lang="hr-HR" dirty="0" smtClean="0"/>
              <a:t>probleme koji nisu toliko stresni za klijenta ili povezani s </a:t>
            </a:r>
            <a:r>
              <a:rPr lang="hr-HR" dirty="0" err="1" smtClean="0"/>
              <a:t>disfunkcionalnim</a:t>
            </a:r>
            <a:r>
              <a:rPr lang="hr-HR" dirty="0" smtClean="0"/>
              <a:t> ponašanjem</a:t>
            </a:r>
          </a:p>
          <a:p>
            <a:pPr>
              <a:buFontTx/>
              <a:buChar char="-"/>
            </a:pPr>
            <a:r>
              <a:rPr lang="hr-HR" dirty="0" smtClean="0"/>
              <a:t>problemi zbog kojih neće doći do napredovanja dok postoje stresniji</a:t>
            </a:r>
          </a:p>
          <a:p>
            <a:pPr>
              <a:buFontTx/>
              <a:buChar char="-"/>
            </a:pPr>
            <a:r>
              <a:rPr lang="hr-HR" dirty="0" smtClean="0"/>
              <a:t>probleme na kojima klijent ne želi raditi 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1332034" y="1608991"/>
            <a:ext cx="9803423" cy="844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299719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TM10001105[[fn=Obrezivanje]]</Template>
  <TotalTime>601</TotalTime>
  <Words>691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Franklin Gothic Book</vt:lpstr>
      <vt:lpstr>Wingdings</vt:lpstr>
      <vt:lpstr>Crop</vt:lpstr>
      <vt:lpstr>PLANIRANJE TRETMANA</vt:lpstr>
      <vt:lpstr>Učinkovito planiranje tretmana</vt:lpstr>
      <vt:lpstr>Postizanje ciljeva: </vt:lpstr>
      <vt:lpstr>Planiranje tretmana </vt:lpstr>
      <vt:lpstr>Stvaranje plana tretmana</vt:lpstr>
      <vt:lpstr>Primjer inicijalnog tretmana </vt:lpstr>
      <vt:lpstr>Primjer plana za specifičan cilj  </vt:lpstr>
      <vt:lpstr>Planiranje individualne seanse </vt:lpstr>
      <vt:lpstr>Problem ili cilj? </vt:lpstr>
      <vt:lpstr>Identifikacija problematičnih situacija</vt:lpstr>
      <vt:lpstr>Hvala!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TRETMANA</dc:title>
  <dc:creator>Windows korisnik</dc:creator>
  <cp:lastModifiedBy>hubikotvr@outlook.com</cp:lastModifiedBy>
  <cp:revision>68</cp:revision>
  <dcterms:created xsi:type="dcterms:W3CDTF">2022-01-04T11:58:06Z</dcterms:created>
  <dcterms:modified xsi:type="dcterms:W3CDTF">2022-01-20T10:43:44Z</dcterms:modified>
</cp:coreProperties>
</file>