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0C76137-24E6-4959-BD78-BEC23A3C2169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54" clrIdx="0">
    <p:extLst>
      <p:ext uri="{19B8F6BF-5375-455C-9EA6-DF929625EA0E}">
        <p15:presenceInfo xmlns:p15="http://schemas.microsoft.com/office/powerpoint/2012/main" userId="c1b5124203b58be3" providerId="Windows Live"/>
      </p:ext>
    </p:extLst>
  </p:cmAuthor>
  <p:cmAuthor id="2" name="Vekito" initials="V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41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324F085-F9CE-442D-85C7-E7D1F0EB07F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978734-ABA8-47FD-9A1D-E09D00A8AB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9000" dirty="0"/>
              <a:t>Procjena	</a:t>
            </a:r>
            <a:endParaRPr lang="en-US" sz="9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3500" dirty="0"/>
              <a:t>Vedran Budulica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17618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3) Dijagnoza, postavljanje širih ciljeva i plan tretmana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Dijagnoza:</a:t>
            </a:r>
          </a:p>
          <a:p>
            <a:pPr lvl="0"/>
            <a:r>
              <a:rPr lang="hr-HR" dirty="0"/>
              <a:t>ako nismo sigurni koja je klijentova dijagnoza, možemo reći da nam treba vremena da proučimo bilješke, anamnezu i </a:t>
            </a:r>
            <a:r>
              <a:rPr lang="hr-HR" dirty="0" smtClean="0"/>
              <a:t>slično</a:t>
            </a:r>
            <a:endParaRPr lang="en-US" dirty="0"/>
          </a:p>
          <a:p>
            <a:pPr lvl="0"/>
            <a:r>
              <a:rPr lang="hr-HR" dirty="0"/>
              <a:t>za puno </a:t>
            </a:r>
            <a:r>
              <a:rPr lang="hr-HR" dirty="0" smtClean="0"/>
              <a:t>klijenata je </a:t>
            </a:r>
            <a:r>
              <a:rPr lang="hr-HR" dirty="0"/>
              <a:t>prikladno reći prvi dojam i </a:t>
            </a:r>
            <a:r>
              <a:rPr lang="hr-HR" dirty="0" smtClean="0"/>
              <a:t>objasniti </a:t>
            </a:r>
            <a:r>
              <a:rPr lang="hr-HR" b="1" dirty="0"/>
              <a:t>kako im možemo pomoći</a:t>
            </a:r>
            <a:r>
              <a:rPr lang="hr-HR" dirty="0"/>
              <a:t> terapijom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 descr="C:\Users\Vekito\Desktop\790a6496e96ef7096663f449479b98c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257" y="3347221"/>
            <a:ext cx="2603135" cy="3453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64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3) Dijagnoza, postavljanje širih ciljeva i plan tretmana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/>
              <a:t>Postavljanje širih ciljeva i generalnog plana tretmana:</a:t>
            </a:r>
            <a:endParaRPr lang="en-US" dirty="0"/>
          </a:p>
          <a:p>
            <a:pPr lvl="0"/>
            <a:r>
              <a:rPr lang="hr-HR" dirty="0"/>
              <a:t>postavljanje ciljeva i načina kako doći do njih daje </a:t>
            </a:r>
            <a:r>
              <a:rPr lang="hr-HR" b="1" dirty="0"/>
              <a:t>nadu</a:t>
            </a:r>
            <a:r>
              <a:rPr lang="hr-HR" dirty="0"/>
              <a:t> klijentima</a:t>
            </a:r>
            <a:endParaRPr lang="en-US" dirty="0"/>
          </a:p>
          <a:p>
            <a:pPr lvl="0"/>
            <a:r>
              <a:rPr lang="hr-HR" dirty="0"/>
              <a:t>kada postavljamo ciljeve, pišemo ih negdje kako bi ih klijent mogao proučavati kad je </a:t>
            </a:r>
            <a:r>
              <a:rPr lang="hr-HR" dirty="0" smtClean="0"/>
              <a:t>kod kuće</a:t>
            </a:r>
            <a:endParaRPr lang="en-US" dirty="0"/>
          </a:p>
          <a:p>
            <a:pPr lvl="0"/>
            <a:r>
              <a:rPr lang="hr-HR" dirty="0"/>
              <a:t>o</a:t>
            </a:r>
            <a:r>
              <a:rPr lang="hr-HR" dirty="0" smtClean="0"/>
              <a:t>bjašnjavamo klijentu da ćemo ići </a:t>
            </a:r>
            <a:r>
              <a:rPr lang="hr-HR" b="1" dirty="0" smtClean="0"/>
              <a:t>korak </a:t>
            </a:r>
            <a:r>
              <a:rPr lang="hr-HR" b="1" dirty="0"/>
              <a:t>po </a:t>
            </a:r>
            <a:r>
              <a:rPr lang="hr-HR" b="1" dirty="0" smtClean="0"/>
              <a:t>korak,</a:t>
            </a:r>
            <a:r>
              <a:rPr lang="hr-HR" dirty="0" smtClean="0"/>
              <a:t> kako </a:t>
            </a:r>
            <a:r>
              <a:rPr lang="hr-HR" dirty="0"/>
              <a:t>ga ne </a:t>
            </a:r>
            <a:r>
              <a:rPr lang="hr-HR" dirty="0" smtClean="0"/>
              <a:t>bismo </a:t>
            </a:r>
            <a:r>
              <a:rPr lang="hr-HR" dirty="0"/>
              <a:t>preplavili</a:t>
            </a:r>
            <a:endParaRPr lang="en-US" dirty="0"/>
          </a:p>
          <a:p>
            <a:pPr lvl="0"/>
            <a:r>
              <a:rPr lang="hr-HR" dirty="0"/>
              <a:t>počinjemo od širih ciljeva poput „poradit ćemo na negativnim mislima“  i najavljujemo specifične ciljeve koje ćemo </a:t>
            </a:r>
            <a:r>
              <a:rPr lang="hr-HR" dirty="0" smtClean="0"/>
              <a:t>postavljati </a:t>
            </a:r>
            <a:r>
              <a:rPr lang="hr-HR" dirty="0"/>
              <a:t>kroz iduće susrete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25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4) Plan </a:t>
            </a:r>
            <a:r>
              <a:rPr lang="hr-HR" dirty="0" smtClean="0"/>
              <a:t>aktivnosti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postavljanje </a:t>
            </a:r>
            <a:r>
              <a:rPr lang="hr-HR" b="1" dirty="0"/>
              <a:t>jasnih koraka </a:t>
            </a:r>
            <a:r>
              <a:rPr lang="hr-HR" dirty="0"/>
              <a:t>koje </a:t>
            </a:r>
            <a:r>
              <a:rPr lang="hr-HR" dirty="0" smtClean="0"/>
              <a:t>će klijent poduzimati između </a:t>
            </a:r>
            <a:r>
              <a:rPr lang="hr-HR" dirty="0"/>
              <a:t>2 susreta</a:t>
            </a:r>
            <a:endParaRPr lang="en-US" dirty="0"/>
          </a:p>
          <a:p>
            <a:r>
              <a:rPr lang="hr-HR" dirty="0"/>
              <a:t>zapisati ih negdje uz uputu da ih drži negdje gdje će ih svaki dan moći vidjeti (npr. kod aparata za kavu), klijent bi trebao čitati to </a:t>
            </a:r>
            <a:r>
              <a:rPr lang="hr-HR" b="1" dirty="0"/>
              <a:t>jednom ujutro i jednom kasnije u danu</a:t>
            </a:r>
            <a:endParaRPr lang="en-US" b="1" dirty="0"/>
          </a:p>
          <a:p>
            <a:r>
              <a:rPr lang="hr-HR" dirty="0"/>
              <a:t>neki od koraka mogu biti „odvedi djecu na sladoled“ (nešto što usrećuje klijenta), „daj si zaslugu za stvari koje radiš iako su ti teške“ i </a:t>
            </a:r>
            <a:r>
              <a:rPr lang="hr-HR" dirty="0" smtClean="0"/>
              <a:t>slično</a:t>
            </a:r>
            <a:endParaRPr lang="en-US" dirty="0"/>
          </a:p>
          <a:p>
            <a:r>
              <a:rPr lang="hr-HR" dirty="0"/>
              <a:t>plan akcija sastavljamo skupa u suradnji s </a:t>
            </a:r>
            <a:r>
              <a:rPr lang="hr-HR" dirty="0" smtClean="0"/>
              <a:t>klijentom, a povezan je sa širim ciljevima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C:\Users\Vekito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307" y="4441092"/>
            <a:ext cx="5859463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7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5) Postavljanje očekivanja tretmana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postavljenje realističnih očekivanja smanjuje šansu da će klijent odustati od terapije i </a:t>
            </a:r>
            <a:r>
              <a:rPr lang="hr-HR" b="1" dirty="0"/>
              <a:t>povećava šansu za uspjeh</a:t>
            </a:r>
            <a:endParaRPr lang="en-US" b="1" dirty="0"/>
          </a:p>
          <a:p>
            <a:r>
              <a:rPr lang="hr-HR" dirty="0"/>
              <a:t>razni poremećaji trebaju različit intenzitet i trajanje terapije, ali to također ovisi  i o pojedincima pa je bitno dati </a:t>
            </a:r>
            <a:r>
              <a:rPr lang="hr-HR" b="1"/>
              <a:t>raspon</a:t>
            </a:r>
            <a:r>
              <a:rPr lang="hr-HR"/>
              <a:t> (npr. </a:t>
            </a:r>
            <a:r>
              <a:rPr lang="hr-HR" dirty="0"/>
              <a:t>2-4 mjeseca) koliko će terapija trajati</a:t>
            </a:r>
            <a:endParaRPr lang="en-US" dirty="0"/>
          </a:p>
          <a:p>
            <a:r>
              <a:rPr lang="hr-HR" dirty="0"/>
              <a:t>na početku će neki klijenti trebati češće susrete, ali kako terapija odmiče, oni se obično prorijeđuju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5" name="Picture 3" descr="C:\Users\Vekito\Desktop\0e0b64110366435.Y3JvcCwxNDgzLDExNjAsMTU3LD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985" y="4058330"/>
            <a:ext cx="5073041" cy="286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43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6) Sažimanje i traženje feedbacka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sažimamo susret kako </a:t>
            </a:r>
            <a:r>
              <a:rPr lang="hr-HR" dirty="0" smtClean="0"/>
              <a:t>bismo </a:t>
            </a:r>
            <a:r>
              <a:rPr lang="hr-HR" dirty="0"/>
              <a:t>dali jasnu sliku što smo postigli i podsjećamo kada je idući susret</a:t>
            </a:r>
            <a:endParaRPr lang="en-US" dirty="0"/>
          </a:p>
          <a:p>
            <a:r>
              <a:rPr lang="hr-HR" dirty="0"/>
              <a:t>tražimo klijenta </a:t>
            </a:r>
            <a:r>
              <a:rPr lang="hr-HR" b="1" dirty="0"/>
              <a:t>feedback</a:t>
            </a:r>
            <a:r>
              <a:rPr lang="hr-HR" dirty="0"/>
              <a:t> o susretu kako </a:t>
            </a:r>
            <a:r>
              <a:rPr lang="hr-HR" dirty="0" smtClean="0"/>
              <a:t>bismo </a:t>
            </a:r>
            <a:r>
              <a:rPr lang="hr-HR" dirty="0"/>
              <a:t>znali što on misli i kako se moramo prilagoditi ukoliko je potrebno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81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Prije prvog terapijskog susreta: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hr-HR" dirty="0"/>
              <a:t>pišemo izvještaj procjene i prvi plan tretmana</a:t>
            </a:r>
            <a:endParaRPr lang="en-US" dirty="0"/>
          </a:p>
          <a:p>
            <a:pPr lvl="0"/>
            <a:r>
              <a:rPr lang="hr-HR" dirty="0"/>
              <a:t>saznajemo sve podatke o zdravlju klijenta, ako ih nismo već dobili</a:t>
            </a:r>
            <a:endParaRPr lang="en-US" dirty="0"/>
          </a:p>
          <a:p>
            <a:pPr lvl="0"/>
            <a:r>
              <a:rPr lang="hr-HR" dirty="0"/>
              <a:t>razgovaramo s drugim </a:t>
            </a:r>
            <a:r>
              <a:rPr lang="hr-HR" b="1" dirty="0"/>
              <a:t>profesionalnim osobama </a:t>
            </a:r>
            <a:r>
              <a:rPr lang="hr-HR" dirty="0"/>
              <a:t>s kojima je klijent u kontaktu (npr. psihijatar)</a:t>
            </a:r>
            <a:endParaRPr lang="en-US" dirty="0"/>
          </a:p>
          <a:p>
            <a:pPr lvl="0"/>
            <a:r>
              <a:rPr lang="hr-HR" dirty="0"/>
              <a:t>radimo koginitivnu konceptualizaciju i prvi plan tretmana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94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je procjena bitna?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0862" y="1600200"/>
            <a:ext cx="9956800" cy="4873752"/>
          </a:xfrm>
        </p:spPr>
        <p:txBody>
          <a:bodyPr>
            <a:normAutofit/>
          </a:bodyPr>
          <a:lstStyle/>
          <a:p>
            <a:pPr lvl="0"/>
            <a:r>
              <a:rPr lang="hr-HR" sz="2000" dirty="0"/>
              <a:t>procjena je bitna za konceptualizaciju i plan tretmana</a:t>
            </a:r>
            <a:endParaRPr lang="en-US" sz="2000" dirty="0"/>
          </a:p>
          <a:p>
            <a:pPr lvl="0"/>
            <a:r>
              <a:rPr lang="hr-HR" sz="2000" dirty="0"/>
              <a:t>procjena se </a:t>
            </a:r>
            <a:r>
              <a:rPr lang="hr-HR" sz="2000" dirty="0" smtClean="0"/>
              <a:t>provodi prije </a:t>
            </a:r>
            <a:r>
              <a:rPr lang="hr-HR" sz="2000" dirty="0"/>
              <a:t>prvog terapijskog susreta, ali </a:t>
            </a:r>
            <a:r>
              <a:rPr lang="hr-HR" sz="2000" b="1" dirty="0"/>
              <a:t>ne prestaje </a:t>
            </a:r>
            <a:r>
              <a:rPr lang="hr-HR" sz="2000" dirty="0" smtClean="0"/>
              <a:t>tamo, </a:t>
            </a:r>
            <a:r>
              <a:rPr lang="hr-HR" sz="2000" dirty="0"/>
              <a:t>već se nastavlja kroz svaki susret kako bi prilagodili pristup individualnim klijentima</a:t>
            </a:r>
            <a:endParaRPr lang="en-US" sz="2000" dirty="0"/>
          </a:p>
          <a:p>
            <a:pPr lvl="0"/>
            <a:r>
              <a:rPr lang="hr-HR" sz="2000" dirty="0"/>
              <a:t>u slučaju da imamo </a:t>
            </a:r>
            <a:r>
              <a:rPr lang="hr-HR" sz="2000" dirty="0" smtClean="0"/>
              <a:t>nepotpune informacije</a:t>
            </a:r>
            <a:r>
              <a:rPr lang="hr-HR" sz="2000" dirty="0"/>
              <a:t>, pripišemo ih krivom poremećaju ili nam je klijent </a:t>
            </a:r>
            <a:r>
              <a:rPr lang="hr-HR" sz="2000" dirty="0" smtClean="0"/>
              <a:t>uskratio neke informacije, </a:t>
            </a:r>
            <a:r>
              <a:rPr lang="hr-HR" sz="2000" dirty="0"/>
              <a:t>možemo </a:t>
            </a:r>
            <a:r>
              <a:rPr lang="hr-HR" sz="2000" dirty="0" smtClean="0"/>
              <a:t>pogrešno postaviti </a:t>
            </a:r>
            <a:r>
              <a:rPr lang="hr-HR" sz="2000" dirty="0"/>
              <a:t>dijagnozu, a time </a:t>
            </a:r>
            <a:r>
              <a:rPr lang="hr-HR" sz="2000" dirty="0" smtClean="0"/>
              <a:t>i pogrešno isplanirati </a:t>
            </a:r>
            <a:r>
              <a:rPr lang="hr-HR" sz="2000" dirty="0"/>
              <a:t>tretman</a:t>
            </a:r>
            <a:endParaRPr lang="en-US" sz="2000" dirty="0"/>
          </a:p>
          <a:p>
            <a:pPr lvl="0"/>
            <a:r>
              <a:rPr lang="hr-HR" sz="2000" dirty="0"/>
              <a:t>ukoliko je netko drugi napravio procjenu, mi ju i dalje </a:t>
            </a:r>
            <a:r>
              <a:rPr lang="hr-HR" sz="2000" dirty="0" smtClean="0"/>
              <a:t>trebamo napraviti </a:t>
            </a:r>
            <a:r>
              <a:rPr lang="hr-HR" sz="2000" dirty="0"/>
              <a:t>za BKT kako bi skupili sve informacije bitne za naš pristup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00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procjene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1785" y="1633416"/>
            <a:ext cx="10902828" cy="4665786"/>
          </a:xfrm>
        </p:spPr>
        <p:txBody>
          <a:bodyPr>
            <a:noAutofit/>
          </a:bodyPr>
          <a:lstStyle/>
          <a:p>
            <a:pPr lvl="0"/>
            <a:r>
              <a:rPr lang="hr-HR" sz="2000" dirty="0"/>
              <a:t>prikupiti informacije, kako </a:t>
            </a:r>
            <a:r>
              <a:rPr lang="hr-HR" sz="2000" dirty="0" smtClean="0"/>
              <a:t>bismo </a:t>
            </a:r>
            <a:r>
              <a:rPr lang="hr-HR" sz="2000" dirty="0"/>
              <a:t>napravili točnu dijagnozu i početnu kognitivnu konceptualizaciju, kao i plan tretmana</a:t>
            </a:r>
            <a:endParaRPr lang="en-US" sz="2000" dirty="0"/>
          </a:p>
          <a:p>
            <a:pPr lvl="1"/>
            <a:r>
              <a:rPr lang="hr-HR" sz="2000" dirty="0"/>
              <a:t>prikupiti što više podataka prije same </a:t>
            </a:r>
            <a:r>
              <a:rPr lang="hr-HR" sz="2000" dirty="0" smtClean="0"/>
              <a:t>procjene (anamneza </a:t>
            </a:r>
            <a:r>
              <a:rPr lang="hr-HR" sz="2000" dirty="0"/>
              <a:t>bolesti i prijašnje </a:t>
            </a:r>
            <a:r>
              <a:rPr lang="hr-HR" sz="2000" dirty="0" smtClean="0"/>
              <a:t>terapije)</a:t>
            </a:r>
            <a:endParaRPr lang="en-US" sz="2000" dirty="0"/>
          </a:p>
          <a:p>
            <a:pPr lvl="1"/>
            <a:r>
              <a:rPr lang="hr-HR" sz="2000" dirty="0"/>
              <a:t>bitno je da klijenti prije terapije </a:t>
            </a:r>
            <a:r>
              <a:rPr lang="hr-HR" sz="2000" dirty="0" smtClean="0"/>
              <a:t>obave medicinske pretrage, </a:t>
            </a:r>
            <a:r>
              <a:rPr lang="hr-HR" sz="2000" dirty="0"/>
              <a:t>kako bi se utvrdilo da njihove smetnje nisu uzrokovane </a:t>
            </a:r>
            <a:r>
              <a:rPr lang="hr-HR" sz="2000" b="1" dirty="0"/>
              <a:t>organskim problemima</a:t>
            </a:r>
            <a:endParaRPr lang="en-US" sz="2000" b="1" dirty="0"/>
          </a:p>
          <a:p>
            <a:pPr lvl="0"/>
            <a:r>
              <a:rPr lang="hr-HR" sz="2000" dirty="0"/>
              <a:t>utvrditi jesmo li mi pravi terapeut za ovog klijenta </a:t>
            </a:r>
            <a:r>
              <a:rPr lang="hr-HR" sz="2000" dirty="0" smtClean="0"/>
              <a:t>i možemo li se </a:t>
            </a:r>
            <a:r>
              <a:rPr lang="hr-HR" sz="2000" dirty="0"/>
              <a:t>prilagoditi klijentovim potrebama – učestalost, trajanje susreta</a:t>
            </a:r>
            <a:endParaRPr lang="en-US" sz="2000" dirty="0"/>
          </a:p>
          <a:p>
            <a:pPr lvl="0"/>
            <a:r>
              <a:rPr lang="hr-HR" sz="2000" dirty="0"/>
              <a:t>p</a:t>
            </a:r>
            <a:r>
              <a:rPr lang="hr-HR" sz="2000" dirty="0" smtClean="0"/>
              <a:t>rocijeniti jesu </a:t>
            </a:r>
            <a:r>
              <a:rPr lang="hr-HR" sz="2000" dirty="0"/>
              <a:t>li potrebni dodatni pristupi, npr. Farmakoterapija</a:t>
            </a:r>
            <a:endParaRPr lang="en-US" sz="2000" dirty="0"/>
          </a:p>
          <a:p>
            <a:pPr lvl="0"/>
            <a:r>
              <a:rPr lang="hr-HR" sz="2000" dirty="0"/>
              <a:t>z</a:t>
            </a:r>
            <a:r>
              <a:rPr lang="hr-HR" sz="2000" dirty="0" smtClean="0"/>
              <a:t>apočeti uspostavljanje odnosa s </a:t>
            </a:r>
            <a:r>
              <a:rPr lang="hr-HR" sz="2000" dirty="0"/>
              <a:t>klijentom (i drugim ljudima u njegovom životu po potrebi)</a:t>
            </a:r>
            <a:endParaRPr lang="en-US" sz="2000" dirty="0"/>
          </a:p>
          <a:p>
            <a:pPr lvl="0"/>
            <a:r>
              <a:rPr lang="hr-HR" sz="2000" dirty="0"/>
              <a:t>educirati klijenta o BKT-u</a:t>
            </a:r>
            <a:endParaRPr lang="en-US" sz="2000" dirty="0"/>
          </a:p>
          <a:p>
            <a:pPr lvl="0"/>
            <a:r>
              <a:rPr lang="hr-HR" sz="2000" dirty="0"/>
              <a:t>k</a:t>
            </a:r>
            <a:r>
              <a:rPr lang="hr-HR" sz="2000" dirty="0" smtClean="0"/>
              <a:t>reirati plan aktivnosti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61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Struktura procjene: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36431" y="1774092"/>
            <a:ext cx="10168182" cy="4137135"/>
          </a:xfrm>
        </p:spPr>
        <p:txBody>
          <a:bodyPr>
            <a:normAutofit/>
          </a:bodyPr>
          <a:lstStyle/>
          <a:p>
            <a:pPr lvl="0"/>
            <a:r>
              <a:rPr lang="hr-HR" sz="2200" dirty="0"/>
              <a:t>pozdravljamo klijenta</a:t>
            </a:r>
            <a:endParaRPr lang="en-US" sz="2200" dirty="0"/>
          </a:p>
          <a:p>
            <a:pPr lvl="0"/>
            <a:r>
              <a:rPr lang="hr-HR" sz="2200" dirty="0"/>
              <a:t>zajedno s klijentom odlučujemo </a:t>
            </a:r>
            <a:r>
              <a:rPr lang="hr-HR" sz="2200" dirty="0" smtClean="0"/>
              <a:t>treba li još netko od klijentu bliskih ljudi sudjelovati </a:t>
            </a:r>
            <a:r>
              <a:rPr lang="hr-HR" sz="2200" dirty="0"/>
              <a:t>u ovom susretu</a:t>
            </a:r>
            <a:endParaRPr lang="en-US" sz="2200" dirty="0"/>
          </a:p>
          <a:p>
            <a:pPr lvl="0"/>
            <a:r>
              <a:rPr lang="hr-HR" sz="2200" dirty="0"/>
              <a:t>postavljamo očekivanja za sami susret</a:t>
            </a:r>
            <a:endParaRPr lang="en-US" sz="2200" dirty="0"/>
          </a:p>
          <a:p>
            <a:pPr lvl="0"/>
            <a:r>
              <a:rPr lang="hr-HR" sz="2200" dirty="0"/>
              <a:t>psihosocijalna procjena</a:t>
            </a:r>
            <a:endParaRPr lang="en-US" sz="2200" dirty="0"/>
          </a:p>
          <a:p>
            <a:pPr lvl="0"/>
            <a:r>
              <a:rPr lang="hr-HR" sz="2200" dirty="0"/>
              <a:t>postavljamo šire ciljeve</a:t>
            </a:r>
            <a:endParaRPr lang="en-US" sz="2200" dirty="0"/>
          </a:p>
          <a:p>
            <a:pPr lvl="0"/>
            <a:r>
              <a:rPr lang="hr-HR" sz="2200" dirty="0"/>
              <a:t>komuniciramo dijagnozu, plan tretmana i učimo klijenta o BKT-u</a:t>
            </a:r>
            <a:endParaRPr lang="en-US" sz="2200" dirty="0"/>
          </a:p>
          <a:p>
            <a:pPr lvl="0"/>
            <a:r>
              <a:rPr lang="hr-HR" sz="2200" dirty="0"/>
              <a:t>zajedno postavljamo </a:t>
            </a:r>
            <a:r>
              <a:rPr lang="hr-HR" sz="2200" dirty="0" smtClean="0"/>
              <a:t>plan aktivnosti</a:t>
            </a:r>
            <a:endParaRPr lang="en-US" sz="2200" dirty="0"/>
          </a:p>
          <a:p>
            <a:pPr lvl="0"/>
            <a:r>
              <a:rPr lang="hr-HR" sz="2200" dirty="0"/>
              <a:t>postavljamo očekivanja za tretman</a:t>
            </a:r>
            <a:endParaRPr lang="en-US" sz="2200" dirty="0"/>
          </a:p>
          <a:p>
            <a:pPr lvl="0"/>
            <a:r>
              <a:rPr lang="hr-HR" sz="2200" dirty="0"/>
              <a:t>sažimamo susret i tražimo feedback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0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1) Početak procjene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1969" y="1891323"/>
            <a:ext cx="10402645" cy="4019903"/>
          </a:xfrm>
        </p:spPr>
        <p:txBody>
          <a:bodyPr>
            <a:normAutofit/>
          </a:bodyPr>
          <a:lstStyle/>
          <a:p>
            <a:pPr lvl="0"/>
            <a:r>
              <a:rPr lang="hr-HR" sz="2200" dirty="0"/>
              <a:t>proučiti svu </a:t>
            </a:r>
            <a:r>
              <a:rPr lang="hr-HR" sz="2200" b="1" dirty="0"/>
              <a:t>dokumentaciju</a:t>
            </a:r>
            <a:r>
              <a:rPr lang="hr-HR" sz="2200" dirty="0"/>
              <a:t> koju nam je klijent poslao (ako je poslao išta)</a:t>
            </a:r>
            <a:endParaRPr lang="en-US" sz="2200" dirty="0"/>
          </a:p>
          <a:p>
            <a:pPr lvl="0"/>
            <a:r>
              <a:rPr lang="hr-HR" sz="2200" dirty="0"/>
              <a:t>prvo se upoznajemo sa samim klijentom, zatim odlučujemo </a:t>
            </a:r>
            <a:r>
              <a:rPr lang="hr-HR" sz="2200" dirty="0" smtClean="0"/>
              <a:t>zajedno s klijentom hoće li osoba koja je u pratnji klijenta biti uključena u određeni dio seanse</a:t>
            </a:r>
            <a:endParaRPr lang="en-US" sz="2200" dirty="0" smtClean="0"/>
          </a:p>
          <a:p>
            <a:pPr lvl="0"/>
            <a:r>
              <a:rPr lang="hr-HR" sz="2200" dirty="0" smtClean="0"/>
              <a:t>objašnjavamo klijentu da ovo </a:t>
            </a:r>
            <a:r>
              <a:rPr lang="hr-HR" sz="2200" b="1" dirty="0" smtClean="0"/>
              <a:t>nije terapijska seansa </a:t>
            </a:r>
            <a:r>
              <a:rPr lang="hr-HR" sz="2200" dirty="0" smtClean="0"/>
              <a:t>i da ćemo danas skupljati informacije, da su moguća pitanja koja se ne čine relevantna, ali da su nužna kako bi dobili dobar uvid u problem klijenta</a:t>
            </a:r>
            <a:endParaRPr lang="en-US" sz="2200" dirty="0" smtClean="0"/>
          </a:p>
          <a:p>
            <a:pPr lvl="0"/>
            <a:r>
              <a:rPr lang="hr-HR" sz="2200" dirty="0" smtClean="0"/>
              <a:t>postavljamo </a:t>
            </a:r>
            <a:r>
              <a:rPr lang="hr-HR" sz="2200" dirty="0"/>
              <a:t>očekivanja od samog susreta, kažemo klijentu zašto smo tu i što može očekivati od susreta</a:t>
            </a:r>
            <a:endParaRPr lang="en-US" sz="2200" dirty="0"/>
          </a:p>
          <a:p>
            <a:pPr lvl="0"/>
            <a:r>
              <a:rPr lang="hr-HR" sz="2200" dirty="0"/>
              <a:t>dopuštamo klijentu da postavlja pitanja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2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2) Provedba procjene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45665" y="1719385"/>
            <a:ext cx="10558951" cy="4923692"/>
          </a:xfrm>
        </p:spPr>
        <p:txBody>
          <a:bodyPr>
            <a:noAutofit/>
          </a:bodyPr>
          <a:lstStyle/>
          <a:p>
            <a:pPr lvl="0"/>
            <a:r>
              <a:rPr lang="hr-HR" sz="1800" dirty="0" smtClean="0"/>
              <a:t>bitno je saznati o što više informacija iz različitih aspekata života klijenta, prošlim i sadašnjim iskustvima, kako bismo utvrdili dobar plan tretmana</a:t>
            </a:r>
            <a:endParaRPr lang="en-US" sz="1800" dirty="0" smtClean="0"/>
          </a:p>
          <a:p>
            <a:pPr lvl="0"/>
            <a:r>
              <a:rPr lang="hr-HR" sz="1800" dirty="0" smtClean="0"/>
              <a:t>važno je također utvrditi je li klijent suicidalan ili homicidalan </a:t>
            </a:r>
            <a:endParaRPr lang="en-US" sz="1800" dirty="0" smtClean="0"/>
          </a:p>
          <a:p>
            <a:pPr lvl="0"/>
            <a:r>
              <a:rPr lang="hr-HR" sz="1800" dirty="0" smtClean="0"/>
              <a:t>u ovom dijelu, osim o njegovim iskustvima, pitamo klijenta kako tipično provodi svoje vrijeme kako bismo dobili uvid u njegovo svakodnevno funkcioniranje i vidjeli s kojim aktivnostima provodi premalo vremena, a koje izbjegava</a:t>
            </a:r>
            <a:endParaRPr lang="en-US" sz="1800" dirty="0" smtClean="0"/>
          </a:p>
          <a:p>
            <a:pPr lvl="0"/>
            <a:r>
              <a:rPr lang="hr-HR" sz="1800" dirty="0" smtClean="0"/>
              <a:t>dok klijent ovo opisuje mi prikupljamo podatke o:</a:t>
            </a:r>
            <a:endParaRPr lang="en-US" sz="1800" dirty="0" smtClean="0"/>
          </a:p>
          <a:p>
            <a:pPr lvl="1"/>
            <a:r>
              <a:rPr lang="hr-HR" sz="1800" dirty="0" smtClean="0"/>
              <a:t>promjenama raspoloženja</a:t>
            </a:r>
            <a:endParaRPr lang="en-US" sz="1800" dirty="0" smtClean="0"/>
          </a:p>
          <a:p>
            <a:pPr lvl="1"/>
            <a:r>
              <a:rPr lang="hr-HR" sz="1800" dirty="0" smtClean="0"/>
              <a:t>interakciji s drugim ljudima</a:t>
            </a:r>
            <a:endParaRPr lang="en-US" sz="1800" dirty="0" smtClean="0"/>
          </a:p>
          <a:p>
            <a:pPr lvl="1"/>
            <a:r>
              <a:rPr lang="hr-HR" sz="1800" dirty="0" smtClean="0"/>
              <a:t>koliko su funkcionalni na poslu, kod kuće, u drugim situacijama</a:t>
            </a:r>
            <a:endParaRPr lang="en-US" sz="1800" dirty="0" smtClean="0"/>
          </a:p>
          <a:p>
            <a:pPr lvl="1"/>
            <a:r>
              <a:rPr lang="hr-HR" sz="1800" dirty="0" smtClean="0"/>
              <a:t>kako provode slobodno vrijeme</a:t>
            </a:r>
            <a:endParaRPr lang="en-US" sz="1800" dirty="0" smtClean="0"/>
          </a:p>
          <a:p>
            <a:pPr lvl="1"/>
            <a:r>
              <a:rPr lang="hr-HR" sz="1800" dirty="0" smtClean="0"/>
              <a:t>koje ih aktivnosti ispunjavaju, donose zadovoljstvo, osjećaj postignuća</a:t>
            </a:r>
            <a:endParaRPr lang="en-US" sz="1800" dirty="0" smtClean="0"/>
          </a:p>
          <a:p>
            <a:pPr lvl="1"/>
            <a:r>
              <a:rPr lang="hr-HR" sz="1800" dirty="0" smtClean="0"/>
              <a:t>aktivnostima brige za sebe</a:t>
            </a:r>
          </a:p>
          <a:p>
            <a:pPr lvl="1"/>
            <a:r>
              <a:rPr lang="hr-HR" sz="1800" dirty="0" smtClean="0"/>
              <a:t>aktivnostima koje izbjegavaju</a:t>
            </a:r>
          </a:p>
          <a:p>
            <a:pPr lvl="1"/>
            <a:r>
              <a:rPr lang="hr-HR" sz="1800" dirty="0" smtClean="0"/>
              <a:t>pitamo razlikuju li se njihovi vikendi od radnih dana</a:t>
            </a:r>
            <a:endParaRPr lang="en-US" sz="1800" dirty="0" smtClean="0"/>
          </a:p>
          <a:p>
            <a:pPr marL="457200" lvl="1" indent="0">
              <a:buNone/>
            </a:pPr>
            <a:endParaRPr lang="en-US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6698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2) Provedba procjene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04985" y="1781908"/>
            <a:ext cx="10699627" cy="4129314"/>
          </a:xfrm>
        </p:spPr>
        <p:txBody>
          <a:bodyPr>
            <a:normAutofit/>
          </a:bodyPr>
          <a:lstStyle/>
          <a:p>
            <a:pPr lvl="0"/>
            <a:r>
              <a:rPr lang="hr-HR" sz="2000" dirty="0" smtClean="0"/>
              <a:t>ukoliko </a:t>
            </a:r>
            <a:r>
              <a:rPr lang="hr-HR" sz="2000" dirty="0"/>
              <a:t>klijent daje previše informacija koje nisu bitne, možemo ga pokušati strukturirati </a:t>
            </a:r>
            <a:r>
              <a:rPr lang="hr-HR" sz="2000" dirty="0" smtClean="0"/>
              <a:t>s </a:t>
            </a:r>
            <a:r>
              <a:rPr lang="hr-HR" sz="2000" dirty="0"/>
              <a:t>npr. </a:t>
            </a:r>
            <a:r>
              <a:rPr lang="hr-HR" sz="2000" dirty="0" smtClean="0"/>
              <a:t>„Na </a:t>
            </a:r>
            <a:r>
              <a:rPr lang="hr-HR" sz="2000" dirty="0"/>
              <a:t>idućih nekoliko pitanja bih volio da mi odgovorite sa da ili ne, ok?“ ili kada krene pričati o nekim manje bitnim detaljima možemo prekinuti kako </a:t>
            </a:r>
            <a:r>
              <a:rPr lang="hr-HR" sz="2000" dirty="0" smtClean="0"/>
              <a:t>bismo </a:t>
            </a:r>
            <a:r>
              <a:rPr lang="hr-HR" sz="2000" dirty="0"/>
              <a:t>rekli </a:t>
            </a:r>
            <a:r>
              <a:rPr lang="hr-HR" sz="2000" dirty="0" smtClean="0"/>
              <a:t>„Oprostite </a:t>
            </a:r>
            <a:r>
              <a:rPr lang="hr-HR" sz="2000" dirty="0"/>
              <a:t>što prekidam, ali bitno je da znam...“</a:t>
            </a:r>
            <a:endParaRPr lang="en-US" sz="2000" dirty="0"/>
          </a:p>
          <a:p>
            <a:pPr lvl="0"/>
            <a:r>
              <a:rPr lang="hr-HR" sz="2000" dirty="0"/>
              <a:t>na kraju procjene je bitno pitati dva pitanja – </a:t>
            </a:r>
            <a:r>
              <a:rPr lang="hr-HR" sz="2000" dirty="0" smtClean="0"/>
              <a:t>„Postoji li još </a:t>
            </a:r>
            <a:r>
              <a:rPr lang="hr-HR" sz="2000" dirty="0"/>
              <a:t>nešto važno što </a:t>
            </a:r>
            <a:r>
              <a:rPr lang="hr-HR" sz="2000" dirty="0" smtClean="0"/>
              <a:t>bih </a:t>
            </a:r>
            <a:r>
              <a:rPr lang="hr-HR" sz="2000" dirty="0"/>
              <a:t>trebao </a:t>
            </a:r>
            <a:r>
              <a:rPr lang="hr-HR" sz="2000" dirty="0" smtClean="0"/>
              <a:t>znati?“ </a:t>
            </a:r>
            <a:r>
              <a:rPr lang="hr-HR" sz="2000" dirty="0"/>
              <a:t>i </a:t>
            </a:r>
            <a:r>
              <a:rPr lang="hr-HR" sz="2000" dirty="0" smtClean="0"/>
              <a:t>„Postoji </a:t>
            </a:r>
            <a:r>
              <a:rPr lang="hr-HR" sz="2000" dirty="0"/>
              <a:t>li nešto što </a:t>
            </a:r>
            <a:r>
              <a:rPr lang="hr-HR" sz="2000" dirty="0" smtClean="0"/>
              <a:t>vam je teško u ovom trenutku podijeliti sa mnom?“ </a:t>
            </a:r>
            <a:r>
              <a:rPr lang="hr-HR" sz="2000" dirty="0"/>
              <a:t>s naglaskom da nam ne mora </a:t>
            </a:r>
            <a:r>
              <a:rPr lang="hr-HR" sz="2000" dirty="0" smtClean="0"/>
              <a:t>reći </a:t>
            </a:r>
            <a:r>
              <a:rPr lang="hr-HR" sz="2000" dirty="0"/>
              <a:t>što to je, samo da želimo znati </a:t>
            </a:r>
            <a:r>
              <a:rPr lang="hr-HR" sz="2000" dirty="0" smtClean="0"/>
              <a:t>ima li još </a:t>
            </a:r>
            <a:r>
              <a:rPr lang="hr-HR" sz="2000" dirty="0"/>
              <a:t>nešto za </a:t>
            </a:r>
            <a:r>
              <a:rPr lang="hr-HR" sz="2000" dirty="0" smtClean="0"/>
              <a:t>reći što možda možemo otkriti u budućnosti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28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Druge osobe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1" y="2274277"/>
            <a:ext cx="10126134" cy="3851886"/>
          </a:xfrm>
        </p:spPr>
        <p:txBody>
          <a:bodyPr>
            <a:normAutofit/>
          </a:bodyPr>
          <a:lstStyle/>
          <a:p>
            <a:pPr lvl="0"/>
            <a:r>
              <a:rPr lang="hr-HR" dirty="0"/>
              <a:t>Nakon prikupljanja informacija s klijentom se možemo dogovoriti hoćemo li pozvati u sobu osobu koja je došla s njim i želi li da neke od informacija koje je podijelio </a:t>
            </a:r>
            <a:r>
              <a:rPr lang="hr-HR" dirty="0" smtClean="0"/>
              <a:t>s nama ne </a:t>
            </a:r>
            <a:r>
              <a:rPr lang="hr-HR" dirty="0"/>
              <a:t>iznosimo pred tom </a:t>
            </a:r>
            <a:r>
              <a:rPr lang="hr-HR" dirty="0" smtClean="0"/>
              <a:t>osobom - pitamo </a:t>
            </a:r>
            <a:r>
              <a:rPr lang="hr-HR" dirty="0"/>
              <a:t>klijenta </a:t>
            </a:r>
            <a:r>
              <a:rPr lang="hr-HR" b="1" dirty="0"/>
              <a:t>za dopuštenje </a:t>
            </a:r>
            <a:r>
              <a:rPr lang="hr-HR" dirty="0" smtClean="0"/>
              <a:t>da:</a:t>
            </a:r>
            <a:endParaRPr lang="en-US" dirty="0"/>
          </a:p>
          <a:p>
            <a:pPr lvl="1"/>
            <a:r>
              <a:rPr lang="hr-HR" dirty="0"/>
              <a:t>p</a:t>
            </a:r>
            <a:r>
              <a:rPr lang="hr-HR" dirty="0" smtClean="0"/>
              <a:t>itamo što </a:t>
            </a:r>
            <a:r>
              <a:rPr lang="hr-HR" dirty="0"/>
              <a:t>ta osoba misli da je važno </a:t>
            </a:r>
            <a:r>
              <a:rPr lang="hr-HR" dirty="0" smtClean="0"/>
              <a:t>znati </a:t>
            </a:r>
            <a:r>
              <a:rPr lang="hr-HR" dirty="0"/>
              <a:t>o klijentu</a:t>
            </a:r>
            <a:endParaRPr lang="en-US" dirty="0"/>
          </a:p>
          <a:p>
            <a:pPr lvl="1"/>
            <a:r>
              <a:rPr lang="hr-HR" dirty="0"/>
              <a:t>p</a:t>
            </a:r>
            <a:r>
              <a:rPr lang="hr-HR" dirty="0" smtClean="0"/>
              <a:t>itamo koje </a:t>
            </a:r>
            <a:r>
              <a:rPr lang="hr-HR" dirty="0"/>
              <a:t>su klijentove pozitivne kvalitete, snage i strategije suočavanja</a:t>
            </a:r>
            <a:endParaRPr lang="en-US" dirty="0"/>
          </a:p>
          <a:p>
            <a:pPr lvl="1"/>
            <a:r>
              <a:rPr lang="hr-HR" dirty="0"/>
              <a:t>r</a:t>
            </a:r>
            <a:r>
              <a:rPr lang="hr-HR" dirty="0" smtClean="0"/>
              <a:t>azgovaramo o inicijalnoj dijagnozi</a:t>
            </a:r>
            <a:endParaRPr lang="en-US" dirty="0"/>
          </a:p>
          <a:p>
            <a:pPr lvl="1"/>
            <a:r>
              <a:rPr lang="hr-HR" dirty="0"/>
              <a:t>p</a:t>
            </a:r>
            <a:r>
              <a:rPr lang="hr-HR" dirty="0" smtClean="0"/>
              <a:t>redstavimo okvirni plan tretmana i tražimo feedback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42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Problemi i otpor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7755" y="1844431"/>
            <a:ext cx="10816858" cy="430627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hr-HR" dirty="0"/>
              <a:t>skeptičnost i manjak nade prepoznati i pričati o tome, istaknuti da je </a:t>
            </a:r>
            <a:r>
              <a:rPr lang="hr-HR" b="1" dirty="0"/>
              <a:t>terapija pravo mjesto </a:t>
            </a:r>
            <a:r>
              <a:rPr lang="hr-HR" dirty="0"/>
              <a:t>za rješavanje takvih problema, osnažiti klijenta</a:t>
            </a:r>
          </a:p>
          <a:p>
            <a:pPr lvl="0"/>
            <a:r>
              <a:rPr lang="hr-HR" dirty="0"/>
              <a:t>ukoliko klijent ima loša iskustva s terapijom, trebamo ga pozitivno potkrijepiti </a:t>
            </a:r>
            <a:r>
              <a:rPr lang="hr-HR" dirty="0" smtClean="0"/>
              <a:t>(„Dobro </a:t>
            </a:r>
            <a:r>
              <a:rPr lang="hr-HR" dirty="0"/>
              <a:t>je da ste mi to </a:t>
            </a:r>
            <a:r>
              <a:rPr lang="hr-HR" dirty="0" smtClean="0"/>
              <a:t>rekli.“) </a:t>
            </a:r>
            <a:r>
              <a:rPr lang="hr-HR" dirty="0"/>
              <a:t>te zatim pitamo o odnosu </a:t>
            </a:r>
            <a:r>
              <a:rPr lang="hr-HR" dirty="0" smtClean="0"/>
              <a:t>s </a:t>
            </a:r>
            <a:r>
              <a:rPr lang="hr-HR" dirty="0"/>
              <a:t>prošlim terapeutom i </a:t>
            </a:r>
            <a:r>
              <a:rPr lang="hr-HR" dirty="0" smtClean="0"/>
              <a:t>je li </a:t>
            </a:r>
            <a:r>
              <a:rPr lang="hr-HR" dirty="0"/>
              <a:t>taj terapeut na svakom susretu radio iduće:</a:t>
            </a:r>
            <a:endParaRPr lang="en-US" dirty="0"/>
          </a:p>
          <a:p>
            <a:pPr lvl="1"/>
            <a:r>
              <a:rPr lang="hr-HR" dirty="0"/>
              <a:t>postavio očekivanja</a:t>
            </a:r>
            <a:endParaRPr lang="en-US" dirty="0"/>
          </a:p>
          <a:p>
            <a:pPr lvl="1"/>
            <a:r>
              <a:rPr lang="hr-HR" dirty="0"/>
              <a:t>radio na tome </a:t>
            </a:r>
            <a:r>
              <a:rPr lang="hr-HR" dirty="0" smtClean="0"/>
              <a:t>kako može poboljšati </a:t>
            </a:r>
            <a:r>
              <a:rPr lang="hr-HR" dirty="0"/>
              <a:t>klijentov tjedan</a:t>
            </a:r>
            <a:endParaRPr lang="en-US" dirty="0"/>
          </a:p>
          <a:p>
            <a:pPr lvl="1"/>
            <a:r>
              <a:rPr lang="hr-HR" dirty="0"/>
              <a:t>pobrinuo se da su najbitniji dijelovi susreta negdje zapisani kako bi klijent mogao doma ih ponovno proučavati</a:t>
            </a:r>
            <a:endParaRPr lang="en-US" dirty="0"/>
          </a:p>
          <a:p>
            <a:pPr lvl="1"/>
            <a:r>
              <a:rPr lang="hr-HR" dirty="0"/>
              <a:t>naučio ih kako </a:t>
            </a:r>
            <a:r>
              <a:rPr lang="hr-HR" dirty="0" smtClean="0"/>
              <a:t>procjenjivati svoje misli i odgovarati na njih </a:t>
            </a:r>
          </a:p>
          <a:p>
            <a:pPr lvl="1"/>
            <a:r>
              <a:rPr lang="hr-HR" dirty="0" smtClean="0"/>
              <a:t>motivirao ih kako promjeniti ponašanje</a:t>
            </a:r>
            <a:endParaRPr lang="en-US" dirty="0" smtClean="0"/>
          </a:p>
          <a:p>
            <a:pPr lvl="1"/>
            <a:r>
              <a:rPr lang="hr-HR" dirty="0" smtClean="0"/>
              <a:t>pitao </a:t>
            </a:r>
            <a:r>
              <a:rPr lang="hr-HR" dirty="0"/>
              <a:t>ih za feedback</a:t>
            </a:r>
            <a:endParaRPr lang="en-US" dirty="0"/>
          </a:p>
          <a:p>
            <a:pPr lvl="0"/>
            <a:r>
              <a:rPr lang="hr-HR" dirty="0"/>
              <a:t>većina klijenata </a:t>
            </a:r>
            <a:r>
              <a:rPr lang="hr-HR" b="1" dirty="0"/>
              <a:t>nije prošla kroz ovakvu vrstu terapije</a:t>
            </a:r>
            <a:r>
              <a:rPr lang="hr-HR" dirty="0"/>
              <a:t> te u tom trenutku možemo istaknuti da će se ova terapija ipak razlikovati od tih prošlih te ih nagovoriti da daju </a:t>
            </a:r>
            <a:r>
              <a:rPr lang="hr-HR" dirty="0" smtClean="0"/>
              <a:t>priliku terapiji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39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1226</Words>
  <Application>Microsoft Office PowerPoint</Application>
  <PresentationFormat>Widescreen</PresentationFormat>
  <Paragraphs>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Wingdings</vt:lpstr>
      <vt:lpstr>Wingdings 2</vt:lpstr>
      <vt:lpstr>Oriel</vt:lpstr>
      <vt:lpstr>Procjena </vt:lpstr>
      <vt:lpstr>Zašto je procjena bitna?</vt:lpstr>
      <vt:lpstr>Ciljevi procjene</vt:lpstr>
      <vt:lpstr>Struktura procjene:</vt:lpstr>
      <vt:lpstr>1) Početak procjene</vt:lpstr>
      <vt:lpstr>2) Provedba procjene</vt:lpstr>
      <vt:lpstr>2) Provedba procjene (1)</vt:lpstr>
      <vt:lpstr>Druge osobe</vt:lpstr>
      <vt:lpstr>Problemi i otpor</vt:lpstr>
      <vt:lpstr>3) Dijagnoza, postavljanje širih ciljeva i plan tretmana</vt:lpstr>
      <vt:lpstr>3) Dijagnoza, postavljanje širih ciljeva i plan tretmana (1)</vt:lpstr>
      <vt:lpstr>4) Plan aktivnosti</vt:lpstr>
      <vt:lpstr>5) Postavljanje očekivanja tretmana</vt:lpstr>
      <vt:lpstr>6) Sažimanje i traženje feedbacka</vt:lpstr>
      <vt:lpstr>Prije prvog terapijskog susreta: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</dc:title>
  <dc:creator>Vekito</dc:creator>
  <cp:lastModifiedBy>hubikotvr@outlook.com</cp:lastModifiedBy>
  <cp:revision>49</cp:revision>
  <dcterms:created xsi:type="dcterms:W3CDTF">2021-11-19T22:56:20Z</dcterms:created>
  <dcterms:modified xsi:type="dcterms:W3CDTF">2021-11-29T16:38:24Z</dcterms:modified>
</cp:coreProperties>
</file>