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40" r:id="rId1"/>
  </p:sldMasterIdLst>
  <p:notesMasterIdLst>
    <p:notesMasterId r:id="rId25"/>
  </p:notesMasterIdLst>
  <p:handoutMasterIdLst>
    <p:handoutMasterId r:id="rId26"/>
  </p:handoutMasterIdLst>
  <p:sldIdLst>
    <p:sldId id="256" r:id="rId2"/>
    <p:sldId id="280" r:id="rId3"/>
    <p:sldId id="272" r:id="rId4"/>
    <p:sldId id="264" r:id="rId5"/>
    <p:sldId id="273" r:id="rId6"/>
    <p:sldId id="274" r:id="rId7"/>
    <p:sldId id="282" r:id="rId8"/>
    <p:sldId id="258" r:id="rId9"/>
    <p:sldId id="283" r:id="rId10"/>
    <p:sldId id="284" r:id="rId11"/>
    <p:sldId id="265" r:id="rId12"/>
    <p:sldId id="266" r:id="rId13"/>
    <p:sldId id="269" r:id="rId14"/>
    <p:sldId id="268" r:id="rId15"/>
    <p:sldId id="267" r:id="rId16"/>
    <p:sldId id="270" r:id="rId17"/>
    <p:sldId id="271" r:id="rId18"/>
    <p:sldId id="277" r:id="rId19"/>
    <p:sldId id="257" r:id="rId20"/>
    <p:sldId id="278" r:id="rId21"/>
    <p:sldId id="285" r:id="rId22"/>
    <p:sldId id="275" r:id="rId23"/>
    <p:sldId id="27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orisnik" initials="K" lastIdx="11" clrIdx="0">
    <p:extLst>
      <p:ext uri="{19B8F6BF-5375-455C-9EA6-DF929625EA0E}">
        <p15:presenceInfo xmlns:p15="http://schemas.microsoft.com/office/powerpoint/2012/main" userId="Korisnik"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DA37D80-6434-44D0-A028-1B22A696006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16" autoAdjust="0"/>
    <p:restoredTop sz="96374" autoAdjust="0"/>
  </p:normalViewPr>
  <p:slideViewPr>
    <p:cSldViewPr snapToGrid="0">
      <p:cViewPr varScale="1">
        <p:scale>
          <a:sx n="112" d="100"/>
          <a:sy n="112" d="100"/>
        </p:scale>
        <p:origin x="306" y="96"/>
      </p:cViewPr>
      <p:guideLst>
        <p:guide orient="horz" pos="2160"/>
        <p:guide pos="3840"/>
      </p:guideLst>
    </p:cSldViewPr>
  </p:slideViewPr>
  <p:notesTextViewPr>
    <p:cViewPr>
      <p:scale>
        <a:sx n="1" d="1"/>
        <a:sy n="1" d="1"/>
      </p:scale>
      <p:origin x="0" y="0"/>
    </p:cViewPr>
  </p:notesTextViewPr>
  <p:notesViewPr>
    <p:cSldViewPr snapToGrid="0">
      <p:cViewPr varScale="1">
        <p:scale>
          <a:sx n="63" d="100"/>
          <a:sy n="63" d="100"/>
        </p:scale>
        <p:origin x="1986"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E8BA35-3511-4EDC-AFCA-EAB8F2C245AB}" type="doc">
      <dgm:prSet loTypeId="urn:microsoft.com/office/officeart/2005/8/layout/default" loCatId="list" qsTypeId="urn:microsoft.com/office/officeart/2005/8/quickstyle/simple1" qsCatId="simple" csTypeId="urn:microsoft.com/office/officeart/2005/8/colors/accent3_1" csCatId="accent3" phldr="1"/>
      <dgm:spPr/>
      <dgm:t>
        <a:bodyPr/>
        <a:lstStyle/>
        <a:p>
          <a:endParaRPr lang="hr-HR"/>
        </a:p>
      </dgm:t>
    </dgm:pt>
    <dgm:pt modelId="{4EF675D7-2045-4E09-B0B1-57EA237D63A3}">
      <dgm:prSet phldrT="[Text]"/>
      <dgm:spPr/>
      <dgm:t>
        <a:bodyPr/>
        <a:lstStyle/>
        <a:p>
          <a:r>
            <a:rPr lang="hr-HR" b="1" dirty="0"/>
            <a:t>Praćenje predodžbe do završetka</a:t>
          </a:r>
          <a:r>
            <a:rPr lang="hr-HR" dirty="0"/>
            <a:t> </a:t>
          </a:r>
        </a:p>
        <a:p>
          <a:r>
            <a:rPr lang="hr-HR" dirty="0"/>
            <a:t>(prolaz kroz krizu ili krajnja katastrofa – značenje, novi problem)</a:t>
          </a:r>
        </a:p>
      </dgm:t>
    </dgm:pt>
    <dgm:pt modelId="{62AAA397-8D93-4551-8824-8C737EB00BCB}" type="parTrans" cxnId="{0E9FF012-E554-4DA7-B4F8-CE96CB45D46B}">
      <dgm:prSet/>
      <dgm:spPr/>
      <dgm:t>
        <a:bodyPr/>
        <a:lstStyle/>
        <a:p>
          <a:endParaRPr lang="hr-HR"/>
        </a:p>
      </dgm:t>
    </dgm:pt>
    <dgm:pt modelId="{06B0FFEF-8929-44CF-937E-41E57D3682E5}" type="sibTrans" cxnId="{0E9FF012-E554-4DA7-B4F8-CE96CB45D46B}">
      <dgm:prSet/>
      <dgm:spPr/>
      <dgm:t>
        <a:bodyPr/>
        <a:lstStyle/>
        <a:p>
          <a:endParaRPr lang="hr-HR"/>
        </a:p>
      </dgm:t>
    </dgm:pt>
    <dgm:pt modelId="{C7A16E82-AB89-4E16-A311-BFB4219AB4E8}">
      <dgm:prSet phldrT="[Text]"/>
      <dgm:spPr/>
      <dgm:t>
        <a:bodyPr/>
        <a:lstStyle/>
        <a:p>
          <a:r>
            <a:rPr lang="hr-HR" b="1" dirty="0"/>
            <a:t>Vremenski skok unaprijed</a:t>
          </a:r>
        </a:p>
      </dgm:t>
    </dgm:pt>
    <dgm:pt modelId="{B9DE8585-63AF-4EAE-9670-A6BB0D7CA230}" type="parTrans" cxnId="{51D17BF3-BA82-48BC-88F3-AC580F9793FC}">
      <dgm:prSet/>
      <dgm:spPr/>
      <dgm:t>
        <a:bodyPr/>
        <a:lstStyle/>
        <a:p>
          <a:endParaRPr lang="hr-HR"/>
        </a:p>
      </dgm:t>
    </dgm:pt>
    <dgm:pt modelId="{0E7211C7-4A86-43E7-BC7B-CCCAECFEDC21}" type="sibTrans" cxnId="{51D17BF3-BA82-48BC-88F3-AC580F9793FC}">
      <dgm:prSet/>
      <dgm:spPr/>
      <dgm:t>
        <a:bodyPr/>
        <a:lstStyle/>
        <a:p>
          <a:endParaRPr lang="hr-HR"/>
        </a:p>
      </dgm:t>
    </dgm:pt>
    <dgm:pt modelId="{867CDE42-55F6-421B-819E-CA77031AEE11}">
      <dgm:prSet phldrT="[Text]"/>
      <dgm:spPr/>
      <dgm:t>
        <a:bodyPr/>
        <a:lstStyle/>
        <a:p>
          <a:r>
            <a:rPr lang="hr-HR" b="1" dirty="0"/>
            <a:t>Suočavanje u predodžbi</a:t>
          </a:r>
        </a:p>
        <a:p>
          <a:r>
            <a:rPr lang="hr-HR" dirty="0">
              <a:sym typeface="Wingdings" panose="05000000000000000000" pitchFamily="2" charset="2"/>
            </a:rPr>
            <a:t> klijent stvara sliku sebe kako se kompetentno suočava sa zastrašujućom osobom ili situacijom</a:t>
          </a:r>
        </a:p>
      </dgm:t>
    </dgm:pt>
    <dgm:pt modelId="{D5F4F0C8-BBBF-4BD3-AED8-05759DD0F309}" type="parTrans" cxnId="{FBB163EE-9311-4741-8EF2-4975474C60B4}">
      <dgm:prSet/>
      <dgm:spPr/>
      <dgm:t>
        <a:bodyPr/>
        <a:lstStyle/>
        <a:p>
          <a:endParaRPr lang="hr-HR"/>
        </a:p>
      </dgm:t>
    </dgm:pt>
    <dgm:pt modelId="{88991D9C-D5DE-4533-8443-A85A00832AB3}" type="sibTrans" cxnId="{FBB163EE-9311-4741-8EF2-4975474C60B4}">
      <dgm:prSet/>
      <dgm:spPr/>
      <dgm:t>
        <a:bodyPr/>
        <a:lstStyle/>
        <a:p>
          <a:endParaRPr lang="hr-HR"/>
        </a:p>
      </dgm:t>
    </dgm:pt>
    <dgm:pt modelId="{809012A1-F910-453E-8B4F-B3DB11C39A9A}">
      <dgm:prSet phldrT="[Text]"/>
      <dgm:spPr/>
      <dgm:t>
        <a:bodyPr/>
        <a:lstStyle/>
        <a:p>
          <a:r>
            <a:rPr lang="hr-HR" b="1" dirty="0"/>
            <a:t>Mijenjanje predodžbi</a:t>
          </a:r>
        </a:p>
        <a:p>
          <a:r>
            <a:rPr lang="hr-HR" dirty="0"/>
            <a:t>(realno i maštovito; promjena kraja)</a:t>
          </a:r>
        </a:p>
      </dgm:t>
    </dgm:pt>
    <dgm:pt modelId="{C1F55E60-9BA1-442C-8CF1-2917C8565641}" type="parTrans" cxnId="{8A21E638-6F5A-4928-B30D-9239465247D5}">
      <dgm:prSet/>
      <dgm:spPr/>
      <dgm:t>
        <a:bodyPr/>
        <a:lstStyle/>
        <a:p>
          <a:endParaRPr lang="hr-HR"/>
        </a:p>
      </dgm:t>
    </dgm:pt>
    <dgm:pt modelId="{72AE098F-B4BD-4528-94F1-29FDA66CF79D}" type="sibTrans" cxnId="{8A21E638-6F5A-4928-B30D-9239465247D5}">
      <dgm:prSet/>
      <dgm:spPr/>
      <dgm:t>
        <a:bodyPr/>
        <a:lstStyle/>
        <a:p>
          <a:endParaRPr lang="hr-HR"/>
        </a:p>
      </dgm:t>
    </dgm:pt>
    <dgm:pt modelId="{20224A42-567A-4696-9998-D6C351762710}">
      <dgm:prSet phldrT="[Text]"/>
      <dgm:spPr/>
      <dgm:t>
        <a:bodyPr/>
        <a:lstStyle/>
        <a:p>
          <a:r>
            <a:rPr lang="hr-HR" b="1" dirty="0"/>
            <a:t>Testiranje stvarnosti predodžbe</a:t>
          </a:r>
        </a:p>
        <a:p>
          <a:r>
            <a:rPr lang="hr-HR" dirty="0"/>
            <a:t>- </a:t>
          </a:r>
          <a:r>
            <a:rPr lang="hr-HR" dirty="0" err="1"/>
            <a:t>sokratovski</a:t>
          </a:r>
          <a:r>
            <a:rPr lang="hr-HR" dirty="0"/>
            <a:t> dijalog, kao s verbalnom AM </a:t>
          </a:r>
        </a:p>
      </dgm:t>
    </dgm:pt>
    <dgm:pt modelId="{8CA23712-9A7A-495E-97F5-A846997A1EAB}" type="parTrans" cxnId="{22BF6763-9398-4172-8922-6564F55E091A}">
      <dgm:prSet/>
      <dgm:spPr/>
      <dgm:t>
        <a:bodyPr/>
        <a:lstStyle/>
        <a:p>
          <a:endParaRPr lang="hr-HR"/>
        </a:p>
      </dgm:t>
    </dgm:pt>
    <dgm:pt modelId="{FC3BD75A-5802-44CB-AA2D-6D702EC0F02D}" type="sibTrans" cxnId="{22BF6763-9398-4172-8922-6564F55E091A}">
      <dgm:prSet/>
      <dgm:spPr/>
      <dgm:t>
        <a:bodyPr/>
        <a:lstStyle/>
        <a:p>
          <a:endParaRPr lang="hr-HR"/>
        </a:p>
      </dgm:t>
    </dgm:pt>
    <dgm:pt modelId="{0F63625A-6E69-495C-88FD-31B5BCB4BD09}">
      <dgm:prSet phldrT="[Text]"/>
      <dgm:spPr/>
      <dgm:t>
        <a:bodyPr/>
        <a:lstStyle/>
        <a:p>
          <a:r>
            <a:rPr lang="hr-HR" b="1" dirty="0"/>
            <a:t>Ponavljanje predodžbi </a:t>
          </a:r>
        </a:p>
        <a:p>
          <a:r>
            <a:rPr lang="hr-HR" dirty="0"/>
            <a:t>(za pretjerane, </a:t>
          </a:r>
          <a:r>
            <a:rPr lang="hr-HR" dirty="0" err="1"/>
            <a:t>nekatastrofične</a:t>
          </a:r>
          <a:r>
            <a:rPr lang="hr-HR" dirty="0"/>
            <a:t> ishode)</a:t>
          </a:r>
        </a:p>
      </dgm:t>
    </dgm:pt>
    <dgm:pt modelId="{206E346C-3C87-4642-A5EB-C3BA51D66E4B}" type="parTrans" cxnId="{80632CD5-7F96-45C3-82D1-D5F3DCC575B4}">
      <dgm:prSet/>
      <dgm:spPr/>
      <dgm:t>
        <a:bodyPr/>
        <a:lstStyle/>
        <a:p>
          <a:endParaRPr lang="hr-HR"/>
        </a:p>
      </dgm:t>
    </dgm:pt>
    <dgm:pt modelId="{0FA0782A-1A2C-43EF-978C-04C6EDF6D2BE}" type="sibTrans" cxnId="{80632CD5-7F96-45C3-82D1-D5F3DCC575B4}">
      <dgm:prSet/>
      <dgm:spPr/>
      <dgm:t>
        <a:bodyPr/>
        <a:lstStyle/>
        <a:p>
          <a:endParaRPr lang="hr-HR"/>
        </a:p>
      </dgm:t>
    </dgm:pt>
    <dgm:pt modelId="{DE1116FA-8ED7-4B6D-8D8E-4914BCBC5B56}">
      <dgm:prSet phldrT="[Text]"/>
      <dgm:spPr>
        <a:solidFill>
          <a:schemeClr val="accent6">
            <a:lumMod val="20000"/>
            <a:lumOff val="80000"/>
          </a:schemeClr>
        </a:solidFill>
      </dgm:spPr>
      <dgm:t>
        <a:bodyPr/>
        <a:lstStyle/>
        <a:p>
          <a:r>
            <a:rPr lang="hr-HR" b="1" dirty="0"/>
            <a:t>Zamjena, zaustavljanje i skretanje pažnje od predodžbe </a:t>
          </a:r>
        </a:p>
        <a:p>
          <a:r>
            <a:rPr lang="hr-HR" dirty="0"/>
            <a:t>– brzo olakšanje, vrlo mala ili nikakva kog. </a:t>
          </a:r>
          <a:r>
            <a:rPr lang="hr-HR" dirty="0" err="1"/>
            <a:t>restrukturacija</a:t>
          </a:r>
          <a:endParaRPr lang="hr-HR" dirty="0"/>
        </a:p>
      </dgm:t>
    </dgm:pt>
    <dgm:pt modelId="{15B62D47-37AC-4ED6-9DEF-023B24EDEBE4}" type="parTrans" cxnId="{10868C86-A0E6-4188-8777-5637FE774C67}">
      <dgm:prSet/>
      <dgm:spPr/>
      <dgm:t>
        <a:bodyPr/>
        <a:lstStyle/>
        <a:p>
          <a:endParaRPr lang="hr-HR"/>
        </a:p>
      </dgm:t>
    </dgm:pt>
    <dgm:pt modelId="{F99E99F9-225F-4B65-97B5-2687CED295A2}" type="sibTrans" cxnId="{10868C86-A0E6-4188-8777-5637FE774C67}">
      <dgm:prSet/>
      <dgm:spPr/>
      <dgm:t>
        <a:bodyPr/>
        <a:lstStyle/>
        <a:p>
          <a:endParaRPr lang="hr-HR"/>
        </a:p>
      </dgm:t>
    </dgm:pt>
    <dgm:pt modelId="{4034391B-6B19-4146-9205-CDCEE4E23E7C}" type="pres">
      <dgm:prSet presAssocID="{04E8BA35-3511-4EDC-AFCA-EAB8F2C245AB}" presName="diagram" presStyleCnt="0">
        <dgm:presLayoutVars>
          <dgm:dir/>
          <dgm:resizeHandles val="exact"/>
        </dgm:presLayoutVars>
      </dgm:prSet>
      <dgm:spPr/>
      <dgm:t>
        <a:bodyPr/>
        <a:lstStyle/>
        <a:p>
          <a:endParaRPr lang="en-US"/>
        </a:p>
      </dgm:t>
    </dgm:pt>
    <dgm:pt modelId="{2D3093D4-B32E-40B0-B140-E78026D9D3E0}" type="pres">
      <dgm:prSet presAssocID="{4EF675D7-2045-4E09-B0B1-57EA237D63A3}" presName="node" presStyleLbl="node1" presStyleIdx="0" presStyleCnt="7">
        <dgm:presLayoutVars>
          <dgm:bulletEnabled val="1"/>
        </dgm:presLayoutVars>
      </dgm:prSet>
      <dgm:spPr/>
      <dgm:t>
        <a:bodyPr/>
        <a:lstStyle/>
        <a:p>
          <a:endParaRPr lang="en-US"/>
        </a:p>
      </dgm:t>
    </dgm:pt>
    <dgm:pt modelId="{08C48C9F-022C-40F3-8E02-992DBD4B4A5B}" type="pres">
      <dgm:prSet presAssocID="{06B0FFEF-8929-44CF-937E-41E57D3682E5}" presName="sibTrans" presStyleCnt="0"/>
      <dgm:spPr/>
    </dgm:pt>
    <dgm:pt modelId="{018E53A6-8EDE-4A95-BEF5-E7B79C2365AC}" type="pres">
      <dgm:prSet presAssocID="{C7A16E82-AB89-4E16-A311-BFB4219AB4E8}" presName="node" presStyleLbl="node1" presStyleIdx="1" presStyleCnt="7">
        <dgm:presLayoutVars>
          <dgm:bulletEnabled val="1"/>
        </dgm:presLayoutVars>
      </dgm:prSet>
      <dgm:spPr/>
      <dgm:t>
        <a:bodyPr/>
        <a:lstStyle/>
        <a:p>
          <a:endParaRPr lang="en-US"/>
        </a:p>
      </dgm:t>
    </dgm:pt>
    <dgm:pt modelId="{6F0A46EB-72D8-4B22-B952-992BE8980B57}" type="pres">
      <dgm:prSet presAssocID="{0E7211C7-4A86-43E7-BC7B-CCCAECFEDC21}" presName="sibTrans" presStyleCnt="0"/>
      <dgm:spPr/>
    </dgm:pt>
    <dgm:pt modelId="{231EF139-1B78-4592-B43E-F639DA6B3B2D}" type="pres">
      <dgm:prSet presAssocID="{867CDE42-55F6-421B-819E-CA77031AEE11}" presName="node" presStyleLbl="node1" presStyleIdx="2" presStyleCnt="7">
        <dgm:presLayoutVars>
          <dgm:bulletEnabled val="1"/>
        </dgm:presLayoutVars>
      </dgm:prSet>
      <dgm:spPr/>
      <dgm:t>
        <a:bodyPr/>
        <a:lstStyle/>
        <a:p>
          <a:endParaRPr lang="en-US"/>
        </a:p>
      </dgm:t>
    </dgm:pt>
    <dgm:pt modelId="{D838B81C-D254-4BC3-8759-55FCCE604084}" type="pres">
      <dgm:prSet presAssocID="{88991D9C-D5DE-4533-8443-A85A00832AB3}" presName="sibTrans" presStyleCnt="0"/>
      <dgm:spPr/>
    </dgm:pt>
    <dgm:pt modelId="{17289C6A-E58D-465B-94DD-856D154533C6}" type="pres">
      <dgm:prSet presAssocID="{809012A1-F910-453E-8B4F-B3DB11C39A9A}" presName="node" presStyleLbl="node1" presStyleIdx="3" presStyleCnt="7">
        <dgm:presLayoutVars>
          <dgm:bulletEnabled val="1"/>
        </dgm:presLayoutVars>
      </dgm:prSet>
      <dgm:spPr/>
      <dgm:t>
        <a:bodyPr/>
        <a:lstStyle/>
        <a:p>
          <a:endParaRPr lang="en-US"/>
        </a:p>
      </dgm:t>
    </dgm:pt>
    <dgm:pt modelId="{E3D87385-80D9-41B5-9D82-40C8729A8074}" type="pres">
      <dgm:prSet presAssocID="{72AE098F-B4BD-4528-94F1-29FDA66CF79D}" presName="sibTrans" presStyleCnt="0"/>
      <dgm:spPr/>
    </dgm:pt>
    <dgm:pt modelId="{7C808F6A-7166-424F-B13A-F5812BAC5894}" type="pres">
      <dgm:prSet presAssocID="{20224A42-567A-4696-9998-D6C351762710}" presName="node" presStyleLbl="node1" presStyleIdx="4" presStyleCnt="7">
        <dgm:presLayoutVars>
          <dgm:bulletEnabled val="1"/>
        </dgm:presLayoutVars>
      </dgm:prSet>
      <dgm:spPr/>
      <dgm:t>
        <a:bodyPr/>
        <a:lstStyle/>
        <a:p>
          <a:endParaRPr lang="en-US"/>
        </a:p>
      </dgm:t>
    </dgm:pt>
    <dgm:pt modelId="{F6CFDB44-7E9C-4FF5-97A6-867F299EFE61}" type="pres">
      <dgm:prSet presAssocID="{FC3BD75A-5802-44CB-AA2D-6D702EC0F02D}" presName="sibTrans" presStyleCnt="0"/>
      <dgm:spPr/>
    </dgm:pt>
    <dgm:pt modelId="{CBE8C567-0680-4894-BC98-CF4C310080BD}" type="pres">
      <dgm:prSet presAssocID="{0F63625A-6E69-495C-88FD-31B5BCB4BD09}" presName="node" presStyleLbl="node1" presStyleIdx="5" presStyleCnt="7">
        <dgm:presLayoutVars>
          <dgm:bulletEnabled val="1"/>
        </dgm:presLayoutVars>
      </dgm:prSet>
      <dgm:spPr/>
      <dgm:t>
        <a:bodyPr/>
        <a:lstStyle/>
        <a:p>
          <a:endParaRPr lang="en-US"/>
        </a:p>
      </dgm:t>
    </dgm:pt>
    <dgm:pt modelId="{DE8D8FC2-A0E2-46EB-AEB0-7DEA5BDC5145}" type="pres">
      <dgm:prSet presAssocID="{0FA0782A-1A2C-43EF-978C-04C6EDF6D2BE}" presName="sibTrans" presStyleCnt="0"/>
      <dgm:spPr/>
    </dgm:pt>
    <dgm:pt modelId="{683F6408-66A3-412E-A6BF-C16C35815265}" type="pres">
      <dgm:prSet presAssocID="{DE1116FA-8ED7-4B6D-8D8E-4914BCBC5B56}" presName="node" presStyleLbl="node1" presStyleIdx="6" presStyleCnt="7">
        <dgm:presLayoutVars>
          <dgm:bulletEnabled val="1"/>
        </dgm:presLayoutVars>
      </dgm:prSet>
      <dgm:spPr/>
      <dgm:t>
        <a:bodyPr/>
        <a:lstStyle/>
        <a:p>
          <a:endParaRPr lang="en-US"/>
        </a:p>
      </dgm:t>
    </dgm:pt>
  </dgm:ptLst>
  <dgm:cxnLst>
    <dgm:cxn modelId="{8A21E638-6F5A-4928-B30D-9239465247D5}" srcId="{04E8BA35-3511-4EDC-AFCA-EAB8F2C245AB}" destId="{809012A1-F910-453E-8B4F-B3DB11C39A9A}" srcOrd="3" destOrd="0" parTransId="{C1F55E60-9BA1-442C-8CF1-2917C8565641}" sibTransId="{72AE098F-B4BD-4528-94F1-29FDA66CF79D}"/>
    <dgm:cxn modelId="{76C33187-9A94-4411-AA1D-E55045090232}" type="presOf" srcId="{0F63625A-6E69-495C-88FD-31B5BCB4BD09}" destId="{CBE8C567-0680-4894-BC98-CF4C310080BD}" srcOrd="0" destOrd="0" presId="urn:microsoft.com/office/officeart/2005/8/layout/default"/>
    <dgm:cxn modelId="{10868C86-A0E6-4188-8777-5637FE774C67}" srcId="{04E8BA35-3511-4EDC-AFCA-EAB8F2C245AB}" destId="{DE1116FA-8ED7-4B6D-8D8E-4914BCBC5B56}" srcOrd="6" destOrd="0" parTransId="{15B62D47-37AC-4ED6-9DEF-023B24EDEBE4}" sibTransId="{F99E99F9-225F-4B65-97B5-2687CED295A2}"/>
    <dgm:cxn modelId="{FCE42C7E-0369-4ED8-B3B3-B5426CED5232}" type="presOf" srcId="{C7A16E82-AB89-4E16-A311-BFB4219AB4E8}" destId="{018E53A6-8EDE-4A95-BEF5-E7B79C2365AC}" srcOrd="0" destOrd="0" presId="urn:microsoft.com/office/officeart/2005/8/layout/default"/>
    <dgm:cxn modelId="{51D17BF3-BA82-48BC-88F3-AC580F9793FC}" srcId="{04E8BA35-3511-4EDC-AFCA-EAB8F2C245AB}" destId="{C7A16E82-AB89-4E16-A311-BFB4219AB4E8}" srcOrd="1" destOrd="0" parTransId="{B9DE8585-63AF-4EAE-9670-A6BB0D7CA230}" sibTransId="{0E7211C7-4A86-43E7-BC7B-CCCAECFEDC21}"/>
    <dgm:cxn modelId="{80632CD5-7F96-45C3-82D1-D5F3DCC575B4}" srcId="{04E8BA35-3511-4EDC-AFCA-EAB8F2C245AB}" destId="{0F63625A-6E69-495C-88FD-31B5BCB4BD09}" srcOrd="5" destOrd="0" parTransId="{206E346C-3C87-4642-A5EB-C3BA51D66E4B}" sibTransId="{0FA0782A-1A2C-43EF-978C-04C6EDF6D2BE}"/>
    <dgm:cxn modelId="{95CC5962-5346-4052-8445-346FF1925A54}" type="presOf" srcId="{20224A42-567A-4696-9998-D6C351762710}" destId="{7C808F6A-7166-424F-B13A-F5812BAC5894}" srcOrd="0" destOrd="0" presId="urn:microsoft.com/office/officeart/2005/8/layout/default"/>
    <dgm:cxn modelId="{0E9FF012-E554-4DA7-B4F8-CE96CB45D46B}" srcId="{04E8BA35-3511-4EDC-AFCA-EAB8F2C245AB}" destId="{4EF675D7-2045-4E09-B0B1-57EA237D63A3}" srcOrd="0" destOrd="0" parTransId="{62AAA397-8D93-4551-8824-8C737EB00BCB}" sibTransId="{06B0FFEF-8929-44CF-937E-41E57D3682E5}"/>
    <dgm:cxn modelId="{D4BCDCA2-6BD8-40D7-B1CB-24D042B57301}" type="presOf" srcId="{4EF675D7-2045-4E09-B0B1-57EA237D63A3}" destId="{2D3093D4-B32E-40B0-B140-E78026D9D3E0}" srcOrd="0" destOrd="0" presId="urn:microsoft.com/office/officeart/2005/8/layout/default"/>
    <dgm:cxn modelId="{55F57F45-120C-4F6C-9E1C-64807C41610C}" type="presOf" srcId="{DE1116FA-8ED7-4B6D-8D8E-4914BCBC5B56}" destId="{683F6408-66A3-412E-A6BF-C16C35815265}" srcOrd="0" destOrd="0" presId="urn:microsoft.com/office/officeart/2005/8/layout/default"/>
    <dgm:cxn modelId="{FBB163EE-9311-4741-8EF2-4975474C60B4}" srcId="{04E8BA35-3511-4EDC-AFCA-EAB8F2C245AB}" destId="{867CDE42-55F6-421B-819E-CA77031AEE11}" srcOrd="2" destOrd="0" parTransId="{D5F4F0C8-BBBF-4BD3-AED8-05759DD0F309}" sibTransId="{88991D9C-D5DE-4533-8443-A85A00832AB3}"/>
    <dgm:cxn modelId="{E40EC7DD-C0ED-4AB5-A201-2641E90A04E5}" type="presOf" srcId="{867CDE42-55F6-421B-819E-CA77031AEE11}" destId="{231EF139-1B78-4592-B43E-F639DA6B3B2D}" srcOrd="0" destOrd="0" presId="urn:microsoft.com/office/officeart/2005/8/layout/default"/>
    <dgm:cxn modelId="{5D4F48B3-25C0-4F20-AFE6-3E74773F0BA2}" type="presOf" srcId="{04E8BA35-3511-4EDC-AFCA-EAB8F2C245AB}" destId="{4034391B-6B19-4146-9205-CDCEE4E23E7C}" srcOrd="0" destOrd="0" presId="urn:microsoft.com/office/officeart/2005/8/layout/default"/>
    <dgm:cxn modelId="{0502D8CB-83F9-4753-8D60-E81638F93525}" type="presOf" srcId="{809012A1-F910-453E-8B4F-B3DB11C39A9A}" destId="{17289C6A-E58D-465B-94DD-856D154533C6}" srcOrd="0" destOrd="0" presId="urn:microsoft.com/office/officeart/2005/8/layout/default"/>
    <dgm:cxn modelId="{22BF6763-9398-4172-8922-6564F55E091A}" srcId="{04E8BA35-3511-4EDC-AFCA-EAB8F2C245AB}" destId="{20224A42-567A-4696-9998-D6C351762710}" srcOrd="4" destOrd="0" parTransId="{8CA23712-9A7A-495E-97F5-A846997A1EAB}" sibTransId="{FC3BD75A-5802-44CB-AA2D-6D702EC0F02D}"/>
    <dgm:cxn modelId="{D8694174-67C0-4608-9F7E-68C7724DD603}" type="presParOf" srcId="{4034391B-6B19-4146-9205-CDCEE4E23E7C}" destId="{2D3093D4-B32E-40B0-B140-E78026D9D3E0}" srcOrd="0" destOrd="0" presId="urn:microsoft.com/office/officeart/2005/8/layout/default"/>
    <dgm:cxn modelId="{BC06767B-A5E1-4352-BFE2-4704C8B63343}" type="presParOf" srcId="{4034391B-6B19-4146-9205-CDCEE4E23E7C}" destId="{08C48C9F-022C-40F3-8E02-992DBD4B4A5B}" srcOrd="1" destOrd="0" presId="urn:microsoft.com/office/officeart/2005/8/layout/default"/>
    <dgm:cxn modelId="{AF38E035-051D-4B1C-A823-E68E94BE59D3}" type="presParOf" srcId="{4034391B-6B19-4146-9205-CDCEE4E23E7C}" destId="{018E53A6-8EDE-4A95-BEF5-E7B79C2365AC}" srcOrd="2" destOrd="0" presId="urn:microsoft.com/office/officeart/2005/8/layout/default"/>
    <dgm:cxn modelId="{97EB53FB-B376-4CFB-845C-0C5552E8D474}" type="presParOf" srcId="{4034391B-6B19-4146-9205-CDCEE4E23E7C}" destId="{6F0A46EB-72D8-4B22-B952-992BE8980B57}" srcOrd="3" destOrd="0" presId="urn:microsoft.com/office/officeart/2005/8/layout/default"/>
    <dgm:cxn modelId="{1BD34A23-19C1-4B90-AE19-3260AB074B37}" type="presParOf" srcId="{4034391B-6B19-4146-9205-CDCEE4E23E7C}" destId="{231EF139-1B78-4592-B43E-F639DA6B3B2D}" srcOrd="4" destOrd="0" presId="urn:microsoft.com/office/officeart/2005/8/layout/default"/>
    <dgm:cxn modelId="{A7A96993-76BE-485F-A7AE-84EB3BEEA576}" type="presParOf" srcId="{4034391B-6B19-4146-9205-CDCEE4E23E7C}" destId="{D838B81C-D254-4BC3-8759-55FCCE604084}" srcOrd="5" destOrd="0" presId="urn:microsoft.com/office/officeart/2005/8/layout/default"/>
    <dgm:cxn modelId="{3FC345FB-2F80-42A8-8256-6D320FCA7672}" type="presParOf" srcId="{4034391B-6B19-4146-9205-CDCEE4E23E7C}" destId="{17289C6A-E58D-465B-94DD-856D154533C6}" srcOrd="6" destOrd="0" presId="urn:microsoft.com/office/officeart/2005/8/layout/default"/>
    <dgm:cxn modelId="{FA1292E3-1450-4450-824F-62979C4C9109}" type="presParOf" srcId="{4034391B-6B19-4146-9205-CDCEE4E23E7C}" destId="{E3D87385-80D9-41B5-9D82-40C8729A8074}" srcOrd="7" destOrd="0" presId="urn:microsoft.com/office/officeart/2005/8/layout/default"/>
    <dgm:cxn modelId="{25DC78B2-A91E-45D4-91B5-ACB5E5844644}" type="presParOf" srcId="{4034391B-6B19-4146-9205-CDCEE4E23E7C}" destId="{7C808F6A-7166-424F-B13A-F5812BAC5894}" srcOrd="8" destOrd="0" presId="urn:microsoft.com/office/officeart/2005/8/layout/default"/>
    <dgm:cxn modelId="{A9070370-212B-44A5-BD15-A0DFFE48C54D}" type="presParOf" srcId="{4034391B-6B19-4146-9205-CDCEE4E23E7C}" destId="{F6CFDB44-7E9C-4FF5-97A6-867F299EFE61}" srcOrd="9" destOrd="0" presId="urn:microsoft.com/office/officeart/2005/8/layout/default"/>
    <dgm:cxn modelId="{FA3505C1-05E1-4412-ADFA-C7AC4DD5FC61}" type="presParOf" srcId="{4034391B-6B19-4146-9205-CDCEE4E23E7C}" destId="{CBE8C567-0680-4894-BC98-CF4C310080BD}" srcOrd="10" destOrd="0" presId="urn:microsoft.com/office/officeart/2005/8/layout/default"/>
    <dgm:cxn modelId="{7DDD9E9C-0E73-467B-BAB4-A14B60DAE89D}" type="presParOf" srcId="{4034391B-6B19-4146-9205-CDCEE4E23E7C}" destId="{DE8D8FC2-A0E2-46EB-AEB0-7DEA5BDC5145}" srcOrd="11" destOrd="0" presId="urn:microsoft.com/office/officeart/2005/8/layout/default"/>
    <dgm:cxn modelId="{FC15CEAF-0037-46E2-80B4-C4A0FAAADA91}" type="presParOf" srcId="{4034391B-6B19-4146-9205-CDCEE4E23E7C}" destId="{683F6408-66A3-412E-A6BF-C16C35815265}"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5672C4-C847-4E21-916F-545D57C3AEA2}" type="doc">
      <dgm:prSet loTypeId="urn:microsoft.com/office/officeart/2005/8/layout/architecture" loCatId="list" qsTypeId="urn:microsoft.com/office/officeart/2005/8/quickstyle/simple1" qsCatId="simple" csTypeId="urn:microsoft.com/office/officeart/2005/8/colors/accent2_1" csCatId="accent2" phldr="1"/>
      <dgm:spPr/>
      <dgm:t>
        <a:bodyPr/>
        <a:lstStyle/>
        <a:p>
          <a:endParaRPr lang="hr-HR"/>
        </a:p>
      </dgm:t>
    </dgm:pt>
    <dgm:pt modelId="{2886FB9B-6CEC-43D5-919D-05BFBA4E2136}">
      <dgm:prSet phldrT="[Text]"/>
      <dgm:spPr/>
      <dgm:t>
        <a:bodyPr/>
        <a:lstStyle/>
        <a:p>
          <a:r>
            <a:rPr lang="hr-HR" dirty="0"/>
            <a:t>INTERVENCIJE ZA INDUCIRANJE POZITIVNIH PREDODŽBI</a:t>
          </a:r>
        </a:p>
      </dgm:t>
    </dgm:pt>
    <dgm:pt modelId="{483B79CA-0B13-4946-9133-1759E4C46402}" type="parTrans" cxnId="{1043F24B-0DB2-4D54-B6F7-0A7426F35591}">
      <dgm:prSet/>
      <dgm:spPr/>
      <dgm:t>
        <a:bodyPr/>
        <a:lstStyle/>
        <a:p>
          <a:endParaRPr lang="hr-HR"/>
        </a:p>
      </dgm:t>
    </dgm:pt>
    <dgm:pt modelId="{7D7AC3E7-D954-4ADA-A171-4577CEA870F2}" type="sibTrans" cxnId="{1043F24B-0DB2-4D54-B6F7-0A7426F35591}">
      <dgm:prSet/>
      <dgm:spPr/>
      <dgm:t>
        <a:bodyPr/>
        <a:lstStyle/>
        <a:p>
          <a:endParaRPr lang="hr-HR"/>
        </a:p>
      </dgm:t>
    </dgm:pt>
    <dgm:pt modelId="{31CA2777-22E2-4FAE-9209-F130D6ACD1B3}">
      <dgm:prSet phldrT="[Text]"/>
      <dgm:spPr/>
      <dgm:t>
        <a:bodyPr/>
        <a:lstStyle/>
        <a:p>
          <a:r>
            <a:rPr lang="hr-HR" b="1" dirty="0"/>
            <a:t>Usmjeravanje na pozitivna sjećanja </a:t>
          </a:r>
          <a:r>
            <a:rPr lang="hr-HR" dirty="0"/>
            <a:t>(kada su se uspješno suočili sa sličnom situacijom ili doživjeli uspjeh)</a:t>
          </a:r>
        </a:p>
      </dgm:t>
    </dgm:pt>
    <dgm:pt modelId="{99364133-7C9E-4227-924D-07EBBBA09F34}" type="parTrans" cxnId="{3C244A4E-FFC1-4848-A474-D48775FE9953}">
      <dgm:prSet/>
      <dgm:spPr/>
      <dgm:t>
        <a:bodyPr/>
        <a:lstStyle/>
        <a:p>
          <a:endParaRPr lang="hr-HR"/>
        </a:p>
      </dgm:t>
    </dgm:pt>
    <dgm:pt modelId="{28650F29-F73A-44F3-9810-EA01116C4D75}" type="sibTrans" cxnId="{3C244A4E-FFC1-4848-A474-D48775FE9953}">
      <dgm:prSet/>
      <dgm:spPr/>
      <dgm:t>
        <a:bodyPr/>
        <a:lstStyle/>
        <a:p>
          <a:endParaRPr lang="hr-HR"/>
        </a:p>
      </dgm:t>
    </dgm:pt>
    <dgm:pt modelId="{E1715442-66D6-404F-941F-F2A35B501811}">
      <dgm:prSet phldrT="[Text]"/>
      <dgm:spPr/>
      <dgm:t>
        <a:bodyPr/>
        <a:lstStyle/>
        <a:p>
          <a:r>
            <a:rPr lang="hr-HR" b="1" dirty="0"/>
            <a:t>Udaljavanje</a:t>
          </a:r>
        </a:p>
        <a:p>
          <a:r>
            <a:rPr lang="hr-HR" b="0" dirty="0"/>
            <a:t>(šira perspektiva)</a:t>
          </a:r>
        </a:p>
      </dgm:t>
    </dgm:pt>
    <dgm:pt modelId="{4BA16FDE-76CC-4A16-A716-EF82FC1FB1E3}" type="parTrans" cxnId="{BCE3A747-E900-4AEE-B0FB-DB95039ED849}">
      <dgm:prSet/>
      <dgm:spPr/>
      <dgm:t>
        <a:bodyPr/>
        <a:lstStyle/>
        <a:p>
          <a:endParaRPr lang="hr-HR"/>
        </a:p>
      </dgm:t>
    </dgm:pt>
    <dgm:pt modelId="{9C370A0C-672C-4123-BE5D-83EC2800829A}" type="sibTrans" cxnId="{BCE3A747-E900-4AEE-B0FB-DB95039ED849}">
      <dgm:prSet/>
      <dgm:spPr/>
      <dgm:t>
        <a:bodyPr/>
        <a:lstStyle/>
        <a:p>
          <a:endParaRPr lang="hr-HR"/>
        </a:p>
      </dgm:t>
    </dgm:pt>
    <dgm:pt modelId="{C42091D4-6291-48FC-A2D9-CA4E71A4801C}">
      <dgm:prSet phldrT="[Text]"/>
      <dgm:spPr/>
      <dgm:t>
        <a:bodyPr/>
        <a:lstStyle/>
        <a:p>
          <a:r>
            <a:rPr lang="hr-HR" b="1" dirty="0"/>
            <a:t>Uvježbavanje adaptivnih tehnika suočavanja</a:t>
          </a:r>
        </a:p>
        <a:p>
          <a:r>
            <a:rPr lang="hr-HR" b="0" dirty="0"/>
            <a:t>(npr. na </a:t>
          </a:r>
          <a:r>
            <a:rPr lang="hr-HR" b="0" i="1" dirty="0" err="1"/>
            <a:t>booster</a:t>
          </a:r>
          <a:r>
            <a:rPr lang="hr-HR" b="0" dirty="0"/>
            <a:t> seansama)</a:t>
          </a:r>
        </a:p>
      </dgm:t>
    </dgm:pt>
    <dgm:pt modelId="{9736EBE7-896E-49FA-8206-3C918EE141F7}" type="parTrans" cxnId="{C75C5C7C-6155-45E5-8740-A7E4CF49960B}">
      <dgm:prSet/>
      <dgm:spPr/>
      <dgm:t>
        <a:bodyPr/>
        <a:lstStyle/>
        <a:p>
          <a:endParaRPr lang="hr-HR"/>
        </a:p>
      </dgm:t>
    </dgm:pt>
    <dgm:pt modelId="{880477E4-F370-429E-A4A7-E165DF3CD29B}" type="sibTrans" cxnId="{C75C5C7C-6155-45E5-8740-A7E4CF49960B}">
      <dgm:prSet/>
      <dgm:spPr/>
      <dgm:t>
        <a:bodyPr/>
        <a:lstStyle/>
        <a:p>
          <a:endParaRPr lang="hr-HR"/>
        </a:p>
      </dgm:t>
    </dgm:pt>
    <dgm:pt modelId="{17C7F183-36E8-4AD8-80BD-AFAFD3403581}">
      <dgm:prSet phldrT="[Text]"/>
      <dgm:spPr/>
      <dgm:t>
        <a:bodyPr/>
        <a:lstStyle/>
        <a:p>
          <a:r>
            <a:rPr lang="hr-HR" b="1" dirty="0"/>
            <a:t>Usmjeravanje na pozitivne aspekte situacije</a:t>
          </a:r>
        </a:p>
      </dgm:t>
    </dgm:pt>
    <dgm:pt modelId="{9550667B-06CD-4D8E-A5DE-37C9AEB9B2FD}" type="parTrans" cxnId="{EA52EEED-0521-431D-81F0-6C873603C3F7}">
      <dgm:prSet/>
      <dgm:spPr/>
      <dgm:t>
        <a:bodyPr/>
        <a:lstStyle/>
        <a:p>
          <a:endParaRPr lang="hr-HR"/>
        </a:p>
      </dgm:t>
    </dgm:pt>
    <dgm:pt modelId="{30237E2C-7453-4467-BFBE-52064443F764}" type="sibTrans" cxnId="{EA52EEED-0521-431D-81F0-6C873603C3F7}">
      <dgm:prSet/>
      <dgm:spPr/>
      <dgm:t>
        <a:bodyPr/>
        <a:lstStyle/>
        <a:p>
          <a:endParaRPr lang="hr-HR"/>
        </a:p>
      </dgm:t>
    </dgm:pt>
    <dgm:pt modelId="{2C7A6C37-CB89-42DB-9AED-40807BF02615}">
      <dgm:prSet/>
      <dgm:spPr/>
      <dgm:t>
        <a:bodyPr/>
        <a:lstStyle/>
        <a:p>
          <a:r>
            <a:rPr lang="hr-HR" b="1" dirty="0"/>
            <a:t>Umanjivanje zastrašujuće slike </a:t>
          </a:r>
          <a:r>
            <a:rPr lang="hr-HR" dirty="0"/>
            <a:t>(klijent stvara sliku zastrašujuće osobe ili stvari što je moguće manjom i slabijom, umjesto veće i snažnije od pacijenta)</a:t>
          </a:r>
        </a:p>
      </dgm:t>
    </dgm:pt>
    <dgm:pt modelId="{625DFDCC-F10C-44E8-B183-E740AAF63944}" type="parTrans" cxnId="{4B5E5E2C-4D52-4A43-931F-B79FCEA3F25E}">
      <dgm:prSet/>
      <dgm:spPr/>
      <dgm:t>
        <a:bodyPr/>
        <a:lstStyle/>
        <a:p>
          <a:endParaRPr lang="hr-HR"/>
        </a:p>
      </dgm:t>
    </dgm:pt>
    <dgm:pt modelId="{1BDCC93A-85F7-46BA-9362-41C5AC3BEE1D}" type="sibTrans" cxnId="{4B5E5E2C-4D52-4A43-931F-B79FCEA3F25E}">
      <dgm:prSet/>
      <dgm:spPr/>
      <dgm:t>
        <a:bodyPr/>
        <a:lstStyle/>
        <a:p>
          <a:endParaRPr lang="hr-HR"/>
        </a:p>
      </dgm:t>
    </dgm:pt>
    <dgm:pt modelId="{9671E281-529C-461D-AB02-02CB162B6CC1}">
      <dgm:prSet/>
      <dgm:spPr/>
      <dgm:t>
        <a:bodyPr/>
        <a:lstStyle/>
        <a:p>
          <a:r>
            <a:rPr lang="hr-HR" b="1" dirty="0"/>
            <a:t>Supstitucija pozitivnom predodžbom </a:t>
          </a:r>
        </a:p>
      </dgm:t>
    </dgm:pt>
    <dgm:pt modelId="{34F86295-E547-4DCB-A69B-04AFE56BBFE2}" type="sibTrans" cxnId="{F92871A5-C78D-4768-96A6-82918749EB51}">
      <dgm:prSet/>
      <dgm:spPr/>
      <dgm:t>
        <a:bodyPr/>
        <a:lstStyle/>
        <a:p>
          <a:endParaRPr lang="hr-HR"/>
        </a:p>
      </dgm:t>
    </dgm:pt>
    <dgm:pt modelId="{D15C0D78-F31C-4706-BB51-E1CE9401DDBD}" type="parTrans" cxnId="{F92871A5-C78D-4768-96A6-82918749EB51}">
      <dgm:prSet/>
      <dgm:spPr/>
      <dgm:t>
        <a:bodyPr/>
        <a:lstStyle/>
        <a:p>
          <a:endParaRPr lang="hr-HR"/>
        </a:p>
      </dgm:t>
    </dgm:pt>
    <dgm:pt modelId="{0139E007-F043-41CB-9833-D9DAF5DF694D}" type="pres">
      <dgm:prSet presAssocID="{835672C4-C847-4E21-916F-545D57C3AEA2}" presName="Name0" presStyleCnt="0">
        <dgm:presLayoutVars>
          <dgm:chPref val="1"/>
          <dgm:dir/>
          <dgm:animOne val="branch"/>
          <dgm:animLvl val="lvl"/>
          <dgm:resizeHandles/>
        </dgm:presLayoutVars>
      </dgm:prSet>
      <dgm:spPr/>
      <dgm:t>
        <a:bodyPr/>
        <a:lstStyle/>
        <a:p>
          <a:endParaRPr lang="en-US"/>
        </a:p>
      </dgm:t>
    </dgm:pt>
    <dgm:pt modelId="{9AA85029-3083-4820-AE2E-862965FBAD68}" type="pres">
      <dgm:prSet presAssocID="{2886FB9B-6CEC-43D5-919D-05BFBA4E2136}" presName="vertOne" presStyleCnt="0"/>
      <dgm:spPr/>
    </dgm:pt>
    <dgm:pt modelId="{3544D0DC-598A-4693-9BAB-26DDAED24677}" type="pres">
      <dgm:prSet presAssocID="{2886FB9B-6CEC-43D5-919D-05BFBA4E2136}" presName="txOne" presStyleLbl="node0" presStyleIdx="0" presStyleCnt="1">
        <dgm:presLayoutVars>
          <dgm:chPref val="3"/>
        </dgm:presLayoutVars>
      </dgm:prSet>
      <dgm:spPr/>
      <dgm:t>
        <a:bodyPr/>
        <a:lstStyle/>
        <a:p>
          <a:endParaRPr lang="en-US"/>
        </a:p>
      </dgm:t>
    </dgm:pt>
    <dgm:pt modelId="{A009290D-F7FE-427B-9FE6-6037EEBE3FA0}" type="pres">
      <dgm:prSet presAssocID="{2886FB9B-6CEC-43D5-919D-05BFBA4E2136}" presName="parTransOne" presStyleCnt="0"/>
      <dgm:spPr/>
    </dgm:pt>
    <dgm:pt modelId="{920145CE-821F-45BC-AB94-A0E198F89FCB}" type="pres">
      <dgm:prSet presAssocID="{2886FB9B-6CEC-43D5-919D-05BFBA4E2136}" presName="horzOne" presStyleCnt="0"/>
      <dgm:spPr/>
    </dgm:pt>
    <dgm:pt modelId="{B5891C34-D529-4B8A-94DC-3730BDFC5118}" type="pres">
      <dgm:prSet presAssocID="{31CA2777-22E2-4FAE-9209-F130D6ACD1B3}" presName="vertTwo" presStyleCnt="0"/>
      <dgm:spPr/>
    </dgm:pt>
    <dgm:pt modelId="{919AF273-AA6B-42CA-AEBB-F80497C2808B}" type="pres">
      <dgm:prSet presAssocID="{31CA2777-22E2-4FAE-9209-F130D6ACD1B3}" presName="txTwo" presStyleLbl="node2" presStyleIdx="0" presStyleCnt="2">
        <dgm:presLayoutVars>
          <dgm:chPref val="3"/>
        </dgm:presLayoutVars>
      </dgm:prSet>
      <dgm:spPr/>
      <dgm:t>
        <a:bodyPr/>
        <a:lstStyle/>
        <a:p>
          <a:endParaRPr lang="en-US"/>
        </a:p>
      </dgm:t>
    </dgm:pt>
    <dgm:pt modelId="{C49E8378-5899-4604-B944-4E67543FCB7A}" type="pres">
      <dgm:prSet presAssocID="{31CA2777-22E2-4FAE-9209-F130D6ACD1B3}" presName="parTransTwo" presStyleCnt="0"/>
      <dgm:spPr/>
    </dgm:pt>
    <dgm:pt modelId="{CE52AC65-DD1B-4FB6-AB9A-6C998D3A7B31}" type="pres">
      <dgm:prSet presAssocID="{31CA2777-22E2-4FAE-9209-F130D6ACD1B3}" presName="horzTwo" presStyleCnt="0"/>
      <dgm:spPr/>
    </dgm:pt>
    <dgm:pt modelId="{FF416BA4-C3B4-47EF-9951-F016DDA87C18}" type="pres">
      <dgm:prSet presAssocID="{E1715442-66D6-404F-941F-F2A35B501811}" presName="vertThree" presStyleCnt="0"/>
      <dgm:spPr/>
    </dgm:pt>
    <dgm:pt modelId="{C36562CC-AC26-4641-9B68-6282C00B9BE0}" type="pres">
      <dgm:prSet presAssocID="{E1715442-66D6-404F-941F-F2A35B501811}" presName="txThree" presStyleLbl="node3" presStyleIdx="0" presStyleCnt="4">
        <dgm:presLayoutVars>
          <dgm:chPref val="3"/>
        </dgm:presLayoutVars>
      </dgm:prSet>
      <dgm:spPr/>
      <dgm:t>
        <a:bodyPr/>
        <a:lstStyle/>
        <a:p>
          <a:endParaRPr lang="en-US"/>
        </a:p>
      </dgm:t>
    </dgm:pt>
    <dgm:pt modelId="{B8637001-7DB7-4D7F-93CA-0BC6AF5A07FE}" type="pres">
      <dgm:prSet presAssocID="{E1715442-66D6-404F-941F-F2A35B501811}" presName="horzThree" presStyleCnt="0"/>
      <dgm:spPr/>
    </dgm:pt>
    <dgm:pt modelId="{C5873DA2-D0A1-4AB8-B09C-94661A061908}" type="pres">
      <dgm:prSet presAssocID="{9C370A0C-672C-4123-BE5D-83EC2800829A}" presName="sibSpaceThree" presStyleCnt="0"/>
      <dgm:spPr/>
    </dgm:pt>
    <dgm:pt modelId="{2C7E9092-2022-402D-B39F-00A94BBCD4FC}" type="pres">
      <dgm:prSet presAssocID="{2C7A6C37-CB89-42DB-9AED-40807BF02615}" presName="vertThree" presStyleCnt="0"/>
      <dgm:spPr/>
    </dgm:pt>
    <dgm:pt modelId="{83DA5E57-8B37-4BF5-B8B5-61FF503EFB4D}" type="pres">
      <dgm:prSet presAssocID="{2C7A6C37-CB89-42DB-9AED-40807BF02615}" presName="txThree" presStyleLbl="node3" presStyleIdx="1" presStyleCnt="4">
        <dgm:presLayoutVars>
          <dgm:chPref val="3"/>
        </dgm:presLayoutVars>
      </dgm:prSet>
      <dgm:spPr/>
      <dgm:t>
        <a:bodyPr/>
        <a:lstStyle/>
        <a:p>
          <a:endParaRPr lang="en-US"/>
        </a:p>
      </dgm:t>
    </dgm:pt>
    <dgm:pt modelId="{6889559B-3CD5-4AFD-BCFE-BC496E764CEF}" type="pres">
      <dgm:prSet presAssocID="{2C7A6C37-CB89-42DB-9AED-40807BF02615}" presName="horzThree" presStyleCnt="0"/>
      <dgm:spPr/>
    </dgm:pt>
    <dgm:pt modelId="{8D778657-5641-4695-8EE4-8AAF0C8B5BEE}" type="pres">
      <dgm:prSet presAssocID="{1BDCC93A-85F7-46BA-9362-41C5AC3BEE1D}" presName="sibSpaceThree" presStyleCnt="0"/>
      <dgm:spPr/>
    </dgm:pt>
    <dgm:pt modelId="{6A278C37-5522-4613-B901-224356788951}" type="pres">
      <dgm:prSet presAssocID="{9671E281-529C-461D-AB02-02CB162B6CC1}" presName="vertThree" presStyleCnt="0"/>
      <dgm:spPr/>
    </dgm:pt>
    <dgm:pt modelId="{5F7891E5-6DD2-4FEC-B0D3-88BC6B27E598}" type="pres">
      <dgm:prSet presAssocID="{9671E281-529C-461D-AB02-02CB162B6CC1}" presName="txThree" presStyleLbl="node3" presStyleIdx="2" presStyleCnt="4" custLinFactNeighborY="-1600">
        <dgm:presLayoutVars>
          <dgm:chPref val="3"/>
        </dgm:presLayoutVars>
      </dgm:prSet>
      <dgm:spPr/>
      <dgm:t>
        <a:bodyPr/>
        <a:lstStyle/>
        <a:p>
          <a:endParaRPr lang="en-US"/>
        </a:p>
      </dgm:t>
    </dgm:pt>
    <dgm:pt modelId="{C051B87C-8F86-4159-BE6F-70D6B7B7316E}" type="pres">
      <dgm:prSet presAssocID="{9671E281-529C-461D-AB02-02CB162B6CC1}" presName="horzThree" presStyleCnt="0"/>
      <dgm:spPr/>
    </dgm:pt>
    <dgm:pt modelId="{7F048F8E-3B96-45AE-9734-5E3F23FECC6E}" type="pres">
      <dgm:prSet presAssocID="{28650F29-F73A-44F3-9810-EA01116C4D75}" presName="sibSpaceTwo" presStyleCnt="0"/>
      <dgm:spPr/>
    </dgm:pt>
    <dgm:pt modelId="{108F84E3-55C8-4883-8CA5-F43056126D03}" type="pres">
      <dgm:prSet presAssocID="{C42091D4-6291-48FC-A2D9-CA4E71A4801C}" presName="vertTwo" presStyleCnt="0"/>
      <dgm:spPr/>
    </dgm:pt>
    <dgm:pt modelId="{E32FF95B-917B-45D5-BB9A-64EB8534EBEF}" type="pres">
      <dgm:prSet presAssocID="{C42091D4-6291-48FC-A2D9-CA4E71A4801C}" presName="txTwo" presStyleLbl="node2" presStyleIdx="1" presStyleCnt="2">
        <dgm:presLayoutVars>
          <dgm:chPref val="3"/>
        </dgm:presLayoutVars>
      </dgm:prSet>
      <dgm:spPr/>
      <dgm:t>
        <a:bodyPr/>
        <a:lstStyle/>
        <a:p>
          <a:endParaRPr lang="en-US"/>
        </a:p>
      </dgm:t>
    </dgm:pt>
    <dgm:pt modelId="{5084BE0A-DB43-4E94-BFD7-FEAA716BB356}" type="pres">
      <dgm:prSet presAssocID="{C42091D4-6291-48FC-A2D9-CA4E71A4801C}" presName="parTransTwo" presStyleCnt="0"/>
      <dgm:spPr/>
    </dgm:pt>
    <dgm:pt modelId="{97C2329D-0E55-4F36-AD99-48C24398D4D8}" type="pres">
      <dgm:prSet presAssocID="{C42091D4-6291-48FC-A2D9-CA4E71A4801C}" presName="horzTwo" presStyleCnt="0"/>
      <dgm:spPr/>
    </dgm:pt>
    <dgm:pt modelId="{8F8B6B11-0E33-48FE-9ECE-ACA76F7DC5D0}" type="pres">
      <dgm:prSet presAssocID="{17C7F183-36E8-4AD8-80BD-AFAFD3403581}" presName="vertThree" presStyleCnt="0"/>
      <dgm:spPr/>
    </dgm:pt>
    <dgm:pt modelId="{88ABC1B3-5F4B-4B15-A1F9-27D0B0463E9F}" type="pres">
      <dgm:prSet presAssocID="{17C7F183-36E8-4AD8-80BD-AFAFD3403581}" presName="txThree" presStyleLbl="node3" presStyleIdx="3" presStyleCnt="4">
        <dgm:presLayoutVars>
          <dgm:chPref val="3"/>
        </dgm:presLayoutVars>
      </dgm:prSet>
      <dgm:spPr/>
      <dgm:t>
        <a:bodyPr/>
        <a:lstStyle/>
        <a:p>
          <a:endParaRPr lang="en-US"/>
        </a:p>
      </dgm:t>
    </dgm:pt>
    <dgm:pt modelId="{B1D61803-5E30-4E37-856B-ABD26AAE5AAE}" type="pres">
      <dgm:prSet presAssocID="{17C7F183-36E8-4AD8-80BD-AFAFD3403581}" presName="horzThree" presStyleCnt="0"/>
      <dgm:spPr/>
    </dgm:pt>
  </dgm:ptLst>
  <dgm:cxnLst>
    <dgm:cxn modelId="{0E064286-A7CB-461F-89A8-6DED33CFED31}" type="presOf" srcId="{31CA2777-22E2-4FAE-9209-F130D6ACD1B3}" destId="{919AF273-AA6B-42CA-AEBB-F80497C2808B}" srcOrd="0" destOrd="0" presId="urn:microsoft.com/office/officeart/2005/8/layout/architecture"/>
    <dgm:cxn modelId="{BCE3A747-E900-4AEE-B0FB-DB95039ED849}" srcId="{31CA2777-22E2-4FAE-9209-F130D6ACD1B3}" destId="{E1715442-66D6-404F-941F-F2A35B501811}" srcOrd="0" destOrd="0" parTransId="{4BA16FDE-76CC-4A16-A716-EF82FC1FB1E3}" sibTransId="{9C370A0C-672C-4123-BE5D-83EC2800829A}"/>
    <dgm:cxn modelId="{7744A210-9E14-4BEF-9327-43337DF079B6}" type="presOf" srcId="{2C7A6C37-CB89-42DB-9AED-40807BF02615}" destId="{83DA5E57-8B37-4BF5-B8B5-61FF503EFB4D}" srcOrd="0" destOrd="0" presId="urn:microsoft.com/office/officeart/2005/8/layout/architecture"/>
    <dgm:cxn modelId="{C75C5C7C-6155-45E5-8740-A7E4CF49960B}" srcId="{2886FB9B-6CEC-43D5-919D-05BFBA4E2136}" destId="{C42091D4-6291-48FC-A2D9-CA4E71A4801C}" srcOrd="1" destOrd="0" parTransId="{9736EBE7-896E-49FA-8206-3C918EE141F7}" sibTransId="{880477E4-F370-429E-A4A7-E165DF3CD29B}"/>
    <dgm:cxn modelId="{63DA528C-BBED-4E90-8CAD-ED5C6FEDFD9E}" type="presOf" srcId="{E1715442-66D6-404F-941F-F2A35B501811}" destId="{C36562CC-AC26-4641-9B68-6282C00B9BE0}" srcOrd="0" destOrd="0" presId="urn:microsoft.com/office/officeart/2005/8/layout/architecture"/>
    <dgm:cxn modelId="{0B11DCAD-8423-427C-A964-02FDA1496846}" type="presOf" srcId="{835672C4-C847-4E21-916F-545D57C3AEA2}" destId="{0139E007-F043-41CB-9833-D9DAF5DF694D}" srcOrd="0" destOrd="0" presId="urn:microsoft.com/office/officeart/2005/8/layout/architecture"/>
    <dgm:cxn modelId="{2991943C-8D8C-4653-B94E-1753AF9F4243}" type="presOf" srcId="{17C7F183-36E8-4AD8-80BD-AFAFD3403581}" destId="{88ABC1B3-5F4B-4B15-A1F9-27D0B0463E9F}" srcOrd="0" destOrd="0" presId="urn:microsoft.com/office/officeart/2005/8/layout/architecture"/>
    <dgm:cxn modelId="{4B5E5E2C-4D52-4A43-931F-B79FCEA3F25E}" srcId="{31CA2777-22E2-4FAE-9209-F130D6ACD1B3}" destId="{2C7A6C37-CB89-42DB-9AED-40807BF02615}" srcOrd="1" destOrd="0" parTransId="{625DFDCC-F10C-44E8-B183-E740AAF63944}" sibTransId="{1BDCC93A-85F7-46BA-9362-41C5AC3BEE1D}"/>
    <dgm:cxn modelId="{EA52EEED-0521-431D-81F0-6C873603C3F7}" srcId="{C42091D4-6291-48FC-A2D9-CA4E71A4801C}" destId="{17C7F183-36E8-4AD8-80BD-AFAFD3403581}" srcOrd="0" destOrd="0" parTransId="{9550667B-06CD-4D8E-A5DE-37C9AEB9B2FD}" sibTransId="{30237E2C-7453-4467-BFBE-52064443F764}"/>
    <dgm:cxn modelId="{3C244A4E-FFC1-4848-A474-D48775FE9953}" srcId="{2886FB9B-6CEC-43D5-919D-05BFBA4E2136}" destId="{31CA2777-22E2-4FAE-9209-F130D6ACD1B3}" srcOrd="0" destOrd="0" parTransId="{99364133-7C9E-4227-924D-07EBBBA09F34}" sibTransId="{28650F29-F73A-44F3-9810-EA01116C4D75}"/>
    <dgm:cxn modelId="{1043F24B-0DB2-4D54-B6F7-0A7426F35591}" srcId="{835672C4-C847-4E21-916F-545D57C3AEA2}" destId="{2886FB9B-6CEC-43D5-919D-05BFBA4E2136}" srcOrd="0" destOrd="0" parTransId="{483B79CA-0B13-4946-9133-1759E4C46402}" sibTransId="{7D7AC3E7-D954-4ADA-A171-4577CEA870F2}"/>
    <dgm:cxn modelId="{80035003-CD4D-4593-8E42-B34CC006DC1D}" type="presOf" srcId="{9671E281-529C-461D-AB02-02CB162B6CC1}" destId="{5F7891E5-6DD2-4FEC-B0D3-88BC6B27E598}" srcOrd="0" destOrd="0" presId="urn:microsoft.com/office/officeart/2005/8/layout/architecture"/>
    <dgm:cxn modelId="{F9FBFFF5-D48D-4BB8-8DE9-755814B22AC4}" type="presOf" srcId="{C42091D4-6291-48FC-A2D9-CA4E71A4801C}" destId="{E32FF95B-917B-45D5-BB9A-64EB8534EBEF}" srcOrd="0" destOrd="0" presId="urn:microsoft.com/office/officeart/2005/8/layout/architecture"/>
    <dgm:cxn modelId="{2C38DE0A-F9D9-49B0-99EB-A9821981AAAD}" type="presOf" srcId="{2886FB9B-6CEC-43D5-919D-05BFBA4E2136}" destId="{3544D0DC-598A-4693-9BAB-26DDAED24677}" srcOrd="0" destOrd="0" presId="urn:microsoft.com/office/officeart/2005/8/layout/architecture"/>
    <dgm:cxn modelId="{F92871A5-C78D-4768-96A6-82918749EB51}" srcId="{31CA2777-22E2-4FAE-9209-F130D6ACD1B3}" destId="{9671E281-529C-461D-AB02-02CB162B6CC1}" srcOrd="2" destOrd="0" parTransId="{D15C0D78-F31C-4706-BB51-E1CE9401DDBD}" sibTransId="{34F86295-E547-4DCB-A69B-04AFE56BBFE2}"/>
    <dgm:cxn modelId="{36F0A08D-04AE-4FD8-90AA-E62D8B4D396A}" type="presParOf" srcId="{0139E007-F043-41CB-9833-D9DAF5DF694D}" destId="{9AA85029-3083-4820-AE2E-862965FBAD68}" srcOrd="0" destOrd="0" presId="urn:microsoft.com/office/officeart/2005/8/layout/architecture"/>
    <dgm:cxn modelId="{0919439E-7FF0-4DC9-940A-21F419C5915F}" type="presParOf" srcId="{9AA85029-3083-4820-AE2E-862965FBAD68}" destId="{3544D0DC-598A-4693-9BAB-26DDAED24677}" srcOrd="0" destOrd="0" presId="urn:microsoft.com/office/officeart/2005/8/layout/architecture"/>
    <dgm:cxn modelId="{61452D88-26C3-45D0-A6B6-C6B3E72E16AA}" type="presParOf" srcId="{9AA85029-3083-4820-AE2E-862965FBAD68}" destId="{A009290D-F7FE-427B-9FE6-6037EEBE3FA0}" srcOrd="1" destOrd="0" presId="urn:microsoft.com/office/officeart/2005/8/layout/architecture"/>
    <dgm:cxn modelId="{07470ACF-3ED5-48A9-AB9C-0BFD326AF8F7}" type="presParOf" srcId="{9AA85029-3083-4820-AE2E-862965FBAD68}" destId="{920145CE-821F-45BC-AB94-A0E198F89FCB}" srcOrd="2" destOrd="0" presId="urn:microsoft.com/office/officeart/2005/8/layout/architecture"/>
    <dgm:cxn modelId="{922B34E0-DE74-4785-B68D-FCE0E2B6A9A4}" type="presParOf" srcId="{920145CE-821F-45BC-AB94-A0E198F89FCB}" destId="{B5891C34-D529-4B8A-94DC-3730BDFC5118}" srcOrd="0" destOrd="0" presId="urn:microsoft.com/office/officeart/2005/8/layout/architecture"/>
    <dgm:cxn modelId="{8ABAF3E5-D81E-4F2E-AA13-B5CE1D1A114D}" type="presParOf" srcId="{B5891C34-D529-4B8A-94DC-3730BDFC5118}" destId="{919AF273-AA6B-42CA-AEBB-F80497C2808B}" srcOrd="0" destOrd="0" presId="urn:microsoft.com/office/officeart/2005/8/layout/architecture"/>
    <dgm:cxn modelId="{C2F8486C-0425-42D1-9E21-A90D51E54854}" type="presParOf" srcId="{B5891C34-D529-4B8A-94DC-3730BDFC5118}" destId="{C49E8378-5899-4604-B944-4E67543FCB7A}" srcOrd="1" destOrd="0" presId="urn:microsoft.com/office/officeart/2005/8/layout/architecture"/>
    <dgm:cxn modelId="{B3EF162D-4A64-4595-AD0F-C9ACE367D9AA}" type="presParOf" srcId="{B5891C34-D529-4B8A-94DC-3730BDFC5118}" destId="{CE52AC65-DD1B-4FB6-AB9A-6C998D3A7B31}" srcOrd="2" destOrd="0" presId="urn:microsoft.com/office/officeart/2005/8/layout/architecture"/>
    <dgm:cxn modelId="{F527E2AA-5E5C-46C8-B2B4-D8CE8ED46582}" type="presParOf" srcId="{CE52AC65-DD1B-4FB6-AB9A-6C998D3A7B31}" destId="{FF416BA4-C3B4-47EF-9951-F016DDA87C18}" srcOrd="0" destOrd="0" presId="urn:microsoft.com/office/officeart/2005/8/layout/architecture"/>
    <dgm:cxn modelId="{B2B2FC24-A072-4668-88F5-9490086B40E4}" type="presParOf" srcId="{FF416BA4-C3B4-47EF-9951-F016DDA87C18}" destId="{C36562CC-AC26-4641-9B68-6282C00B9BE0}" srcOrd="0" destOrd="0" presId="urn:microsoft.com/office/officeart/2005/8/layout/architecture"/>
    <dgm:cxn modelId="{DC2D22C0-CA15-4E46-A21E-33719D39B8DF}" type="presParOf" srcId="{FF416BA4-C3B4-47EF-9951-F016DDA87C18}" destId="{B8637001-7DB7-4D7F-93CA-0BC6AF5A07FE}" srcOrd="1" destOrd="0" presId="urn:microsoft.com/office/officeart/2005/8/layout/architecture"/>
    <dgm:cxn modelId="{A997D797-CE5B-427C-9099-D8B92390B320}" type="presParOf" srcId="{CE52AC65-DD1B-4FB6-AB9A-6C998D3A7B31}" destId="{C5873DA2-D0A1-4AB8-B09C-94661A061908}" srcOrd="1" destOrd="0" presId="urn:microsoft.com/office/officeart/2005/8/layout/architecture"/>
    <dgm:cxn modelId="{B539D08F-C880-409E-BF80-C404571512D6}" type="presParOf" srcId="{CE52AC65-DD1B-4FB6-AB9A-6C998D3A7B31}" destId="{2C7E9092-2022-402D-B39F-00A94BBCD4FC}" srcOrd="2" destOrd="0" presId="urn:microsoft.com/office/officeart/2005/8/layout/architecture"/>
    <dgm:cxn modelId="{5A683C07-8A90-415E-AE9A-71333AF50225}" type="presParOf" srcId="{2C7E9092-2022-402D-B39F-00A94BBCD4FC}" destId="{83DA5E57-8B37-4BF5-B8B5-61FF503EFB4D}" srcOrd="0" destOrd="0" presId="urn:microsoft.com/office/officeart/2005/8/layout/architecture"/>
    <dgm:cxn modelId="{4682AA12-C24A-43AD-9D77-88DEC4040BC5}" type="presParOf" srcId="{2C7E9092-2022-402D-B39F-00A94BBCD4FC}" destId="{6889559B-3CD5-4AFD-BCFE-BC496E764CEF}" srcOrd="1" destOrd="0" presId="urn:microsoft.com/office/officeart/2005/8/layout/architecture"/>
    <dgm:cxn modelId="{3C54231F-3D83-4DF2-9185-E88D1CAA336E}" type="presParOf" srcId="{CE52AC65-DD1B-4FB6-AB9A-6C998D3A7B31}" destId="{8D778657-5641-4695-8EE4-8AAF0C8B5BEE}" srcOrd="3" destOrd="0" presId="urn:microsoft.com/office/officeart/2005/8/layout/architecture"/>
    <dgm:cxn modelId="{8FE9EB04-21F9-4AB9-A02B-AAD6AC1A43DC}" type="presParOf" srcId="{CE52AC65-DD1B-4FB6-AB9A-6C998D3A7B31}" destId="{6A278C37-5522-4613-B901-224356788951}" srcOrd="4" destOrd="0" presId="urn:microsoft.com/office/officeart/2005/8/layout/architecture"/>
    <dgm:cxn modelId="{C131EA32-CB13-43FF-A753-CA8D9DC9E02A}" type="presParOf" srcId="{6A278C37-5522-4613-B901-224356788951}" destId="{5F7891E5-6DD2-4FEC-B0D3-88BC6B27E598}" srcOrd="0" destOrd="0" presId="urn:microsoft.com/office/officeart/2005/8/layout/architecture"/>
    <dgm:cxn modelId="{8ED5748D-42C3-4EDB-BADC-E905D91F8271}" type="presParOf" srcId="{6A278C37-5522-4613-B901-224356788951}" destId="{C051B87C-8F86-4159-BE6F-70D6B7B7316E}" srcOrd="1" destOrd="0" presId="urn:microsoft.com/office/officeart/2005/8/layout/architecture"/>
    <dgm:cxn modelId="{2EEAEBD5-98A2-497D-B1F5-ED5D3D3F8DDB}" type="presParOf" srcId="{920145CE-821F-45BC-AB94-A0E198F89FCB}" destId="{7F048F8E-3B96-45AE-9734-5E3F23FECC6E}" srcOrd="1" destOrd="0" presId="urn:microsoft.com/office/officeart/2005/8/layout/architecture"/>
    <dgm:cxn modelId="{03A8D04C-986C-4B23-8505-2627DAB8C60E}" type="presParOf" srcId="{920145CE-821F-45BC-AB94-A0E198F89FCB}" destId="{108F84E3-55C8-4883-8CA5-F43056126D03}" srcOrd="2" destOrd="0" presId="urn:microsoft.com/office/officeart/2005/8/layout/architecture"/>
    <dgm:cxn modelId="{ADE94542-672D-4BFA-9010-9590CA80CBA8}" type="presParOf" srcId="{108F84E3-55C8-4883-8CA5-F43056126D03}" destId="{E32FF95B-917B-45D5-BB9A-64EB8534EBEF}" srcOrd="0" destOrd="0" presId="urn:microsoft.com/office/officeart/2005/8/layout/architecture"/>
    <dgm:cxn modelId="{C73E1581-9AD1-49AD-9906-A00747F58F2B}" type="presParOf" srcId="{108F84E3-55C8-4883-8CA5-F43056126D03}" destId="{5084BE0A-DB43-4E94-BFD7-FEAA716BB356}" srcOrd="1" destOrd="0" presId="urn:microsoft.com/office/officeart/2005/8/layout/architecture"/>
    <dgm:cxn modelId="{12DA62A0-1472-468C-909E-7C7D5866C4D4}" type="presParOf" srcId="{108F84E3-55C8-4883-8CA5-F43056126D03}" destId="{97C2329D-0E55-4F36-AD99-48C24398D4D8}" srcOrd="2" destOrd="0" presId="urn:microsoft.com/office/officeart/2005/8/layout/architecture"/>
    <dgm:cxn modelId="{EFF164DE-C110-49B9-8B04-E735D6777A92}" type="presParOf" srcId="{97C2329D-0E55-4F36-AD99-48C24398D4D8}" destId="{8F8B6B11-0E33-48FE-9ECE-ACA76F7DC5D0}" srcOrd="0" destOrd="0" presId="urn:microsoft.com/office/officeart/2005/8/layout/architecture"/>
    <dgm:cxn modelId="{38567C22-D34E-40F8-9A47-7D2EDD2AB48E}" type="presParOf" srcId="{8F8B6B11-0E33-48FE-9ECE-ACA76F7DC5D0}" destId="{88ABC1B3-5F4B-4B15-A1F9-27D0B0463E9F}" srcOrd="0" destOrd="0" presId="urn:microsoft.com/office/officeart/2005/8/layout/architecture"/>
    <dgm:cxn modelId="{0E52C7E6-726D-47A4-99EA-630ACB190FA6}" type="presParOf" srcId="{8F8B6B11-0E33-48FE-9ECE-ACA76F7DC5D0}" destId="{B1D61803-5E30-4E37-856B-ABD26AAE5AAE}" srcOrd="1" destOrd="0" presId="urn:microsoft.com/office/officeart/2005/8/layout/architectur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3093D4-B32E-40B0-B140-E78026D9D3E0}">
      <dsp:nvSpPr>
        <dsp:cNvPr id="0" name=""/>
        <dsp:cNvSpPr/>
      </dsp:nvSpPr>
      <dsp:spPr>
        <a:xfrm>
          <a:off x="2785" y="634309"/>
          <a:ext cx="2210128" cy="1326077"/>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b="1" kern="1200" dirty="0"/>
            <a:t>Praćenje predodžbe do završetka</a:t>
          </a:r>
          <a:r>
            <a:rPr lang="hr-HR" sz="1300" kern="1200" dirty="0"/>
            <a:t> </a:t>
          </a:r>
        </a:p>
        <a:p>
          <a:pPr lvl="0" algn="ctr" defTabSz="577850">
            <a:lnSpc>
              <a:spcPct val="90000"/>
            </a:lnSpc>
            <a:spcBef>
              <a:spcPct val="0"/>
            </a:spcBef>
            <a:spcAft>
              <a:spcPct val="35000"/>
            </a:spcAft>
          </a:pPr>
          <a:r>
            <a:rPr lang="hr-HR" sz="1300" kern="1200" dirty="0"/>
            <a:t>(prolaz kroz krizu ili krajnja katastrofa – značenje, novi problem)</a:t>
          </a:r>
        </a:p>
      </dsp:txBody>
      <dsp:txXfrm>
        <a:off x="2785" y="634309"/>
        <a:ext cx="2210128" cy="1326077"/>
      </dsp:txXfrm>
    </dsp:sp>
    <dsp:sp modelId="{018E53A6-8EDE-4A95-BEF5-E7B79C2365AC}">
      <dsp:nvSpPr>
        <dsp:cNvPr id="0" name=""/>
        <dsp:cNvSpPr/>
      </dsp:nvSpPr>
      <dsp:spPr>
        <a:xfrm>
          <a:off x="2433927" y="634309"/>
          <a:ext cx="2210128" cy="1326077"/>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b="1" kern="1200" dirty="0"/>
            <a:t>Vremenski skok unaprijed</a:t>
          </a:r>
        </a:p>
      </dsp:txBody>
      <dsp:txXfrm>
        <a:off x="2433927" y="634309"/>
        <a:ext cx="2210128" cy="1326077"/>
      </dsp:txXfrm>
    </dsp:sp>
    <dsp:sp modelId="{231EF139-1B78-4592-B43E-F639DA6B3B2D}">
      <dsp:nvSpPr>
        <dsp:cNvPr id="0" name=""/>
        <dsp:cNvSpPr/>
      </dsp:nvSpPr>
      <dsp:spPr>
        <a:xfrm>
          <a:off x="4865068" y="634309"/>
          <a:ext cx="2210128" cy="1326077"/>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b="1" kern="1200" dirty="0"/>
            <a:t>Suočavanje u predodžbi</a:t>
          </a:r>
        </a:p>
        <a:p>
          <a:pPr lvl="0" algn="ctr" defTabSz="577850">
            <a:lnSpc>
              <a:spcPct val="90000"/>
            </a:lnSpc>
            <a:spcBef>
              <a:spcPct val="0"/>
            </a:spcBef>
            <a:spcAft>
              <a:spcPct val="35000"/>
            </a:spcAft>
          </a:pPr>
          <a:r>
            <a:rPr lang="hr-HR" sz="1300" kern="1200" dirty="0">
              <a:sym typeface="Wingdings" panose="05000000000000000000" pitchFamily="2" charset="2"/>
            </a:rPr>
            <a:t> klijent stvara sliku sebe kako se kompetentno suočava sa zastrašujućom osobom ili situacijom</a:t>
          </a:r>
        </a:p>
      </dsp:txBody>
      <dsp:txXfrm>
        <a:off x="4865068" y="634309"/>
        <a:ext cx="2210128" cy="1326077"/>
      </dsp:txXfrm>
    </dsp:sp>
    <dsp:sp modelId="{17289C6A-E58D-465B-94DD-856D154533C6}">
      <dsp:nvSpPr>
        <dsp:cNvPr id="0" name=""/>
        <dsp:cNvSpPr/>
      </dsp:nvSpPr>
      <dsp:spPr>
        <a:xfrm>
          <a:off x="7296210" y="634309"/>
          <a:ext cx="2210128" cy="1326077"/>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b="1" kern="1200" dirty="0"/>
            <a:t>Mijenjanje predodžbi</a:t>
          </a:r>
        </a:p>
        <a:p>
          <a:pPr lvl="0" algn="ctr" defTabSz="577850">
            <a:lnSpc>
              <a:spcPct val="90000"/>
            </a:lnSpc>
            <a:spcBef>
              <a:spcPct val="0"/>
            </a:spcBef>
            <a:spcAft>
              <a:spcPct val="35000"/>
            </a:spcAft>
          </a:pPr>
          <a:r>
            <a:rPr lang="hr-HR" sz="1300" kern="1200" dirty="0"/>
            <a:t>(realno i maštovito; promjena kraja)</a:t>
          </a:r>
        </a:p>
      </dsp:txBody>
      <dsp:txXfrm>
        <a:off x="7296210" y="634309"/>
        <a:ext cx="2210128" cy="1326077"/>
      </dsp:txXfrm>
    </dsp:sp>
    <dsp:sp modelId="{7C808F6A-7166-424F-B13A-F5812BAC5894}">
      <dsp:nvSpPr>
        <dsp:cNvPr id="0" name=""/>
        <dsp:cNvSpPr/>
      </dsp:nvSpPr>
      <dsp:spPr>
        <a:xfrm>
          <a:off x="1218356" y="2181399"/>
          <a:ext cx="2210128" cy="1326077"/>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b="1" kern="1200" dirty="0"/>
            <a:t>Testiranje stvarnosti predodžbe</a:t>
          </a:r>
        </a:p>
        <a:p>
          <a:pPr lvl="0" algn="ctr" defTabSz="577850">
            <a:lnSpc>
              <a:spcPct val="90000"/>
            </a:lnSpc>
            <a:spcBef>
              <a:spcPct val="0"/>
            </a:spcBef>
            <a:spcAft>
              <a:spcPct val="35000"/>
            </a:spcAft>
          </a:pPr>
          <a:r>
            <a:rPr lang="hr-HR" sz="1300" kern="1200" dirty="0"/>
            <a:t>- </a:t>
          </a:r>
          <a:r>
            <a:rPr lang="hr-HR" sz="1300" kern="1200" dirty="0" err="1"/>
            <a:t>sokratovski</a:t>
          </a:r>
          <a:r>
            <a:rPr lang="hr-HR" sz="1300" kern="1200" dirty="0"/>
            <a:t> dijalog, kao s verbalnom AM </a:t>
          </a:r>
        </a:p>
      </dsp:txBody>
      <dsp:txXfrm>
        <a:off x="1218356" y="2181399"/>
        <a:ext cx="2210128" cy="1326077"/>
      </dsp:txXfrm>
    </dsp:sp>
    <dsp:sp modelId="{CBE8C567-0680-4894-BC98-CF4C310080BD}">
      <dsp:nvSpPr>
        <dsp:cNvPr id="0" name=""/>
        <dsp:cNvSpPr/>
      </dsp:nvSpPr>
      <dsp:spPr>
        <a:xfrm>
          <a:off x="3649498" y="2181399"/>
          <a:ext cx="2210128" cy="1326077"/>
        </a:xfrm>
        <a:prstGeom prst="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b="1" kern="1200" dirty="0"/>
            <a:t>Ponavljanje predodžbi </a:t>
          </a:r>
        </a:p>
        <a:p>
          <a:pPr lvl="0" algn="ctr" defTabSz="577850">
            <a:lnSpc>
              <a:spcPct val="90000"/>
            </a:lnSpc>
            <a:spcBef>
              <a:spcPct val="0"/>
            </a:spcBef>
            <a:spcAft>
              <a:spcPct val="35000"/>
            </a:spcAft>
          </a:pPr>
          <a:r>
            <a:rPr lang="hr-HR" sz="1300" kern="1200" dirty="0"/>
            <a:t>(za pretjerane, </a:t>
          </a:r>
          <a:r>
            <a:rPr lang="hr-HR" sz="1300" kern="1200" dirty="0" err="1"/>
            <a:t>nekatastrofične</a:t>
          </a:r>
          <a:r>
            <a:rPr lang="hr-HR" sz="1300" kern="1200" dirty="0"/>
            <a:t> ishode)</a:t>
          </a:r>
        </a:p>
      </dsp:txBody>
      <dsp:txXfrm>
        <a:off x="3649498" y="2181399"/>
        <a:ext cx="2210128" cy="1326077"/>
      </dsp:txXfrm>
    </dsp:sp>
    <dsp:sp modelId="{683F6408-66A3-412E-A6BF-C16C35815265}">
      <dsp:nvSpPr>
        <dsp:cNvPr id="0" name=""/>
        <dsp:cNvSpPr/>
      </dsp:nvSpPr>
      <dsp:spPr>
        <a:xfrm>
          <a:off x="6080639" y="2181399"/>
          <a:ext cx="2210128" cy="1326077"/>
        </a:xfrm>
        <a:prstGeom prst="rect">
          <a:avLst/>
        </a:prstGeom>
        <a:solidFill>
          <a:schemeClr val="accent6">
            <a:lumMod val="20000"/>
            <a:lumOff val="8000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b="1" kern="1200" dirty="0"/>
            <a:t>Zamjena, zaustavljanje i skretanje pažnje od predodžbe </a:t>
          </a:r>
        </a:p>
        <a:p>
          <a:pPr lvl="0" algn="ctr" defTabSz="577850">
            <a:lnSpc>
              <a:spcPct val="90000"/>
            </a:lnSpc>
            <a:spcBef>
              <a:spcPct val="0"/>
            </a:spcBef>
            <a:spcAft>
              <a:spcPct val="35000"/>
            </a:spcAft>
          </a:pPr>
          <a:r>
            <a:rPr lang="hr-HR" sz="1300" kern="1200" dirty="0"/>
            <a:t>– brzo olakšanje, vrlo mala ili nikakva kog. </a:t>
          </a:r>
          <a:r>
            <a:rPr lang="hr-HR" sz="1300" kern="1200" dirty="0" err="1"/>
            <a:t>restrukturacija</a:t>
          </a:r>
          <a:endParaRPr lang="hr-HR" sz="1300" kern="1200" dirty="0"/>
        </a:p>
      </dsp:txBody>
      <dsp:txXfrm>
        <a:off x="6080639" y="2181399"/>
        <a:ext cx="2210128" cy="13260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44D0DC-598A-4693-9BAB-26DDAED24677}">
      <dsp:nvSpPr>
        <dsp:cNvPr id="0" name=""/>
        <dsp:cNvSpPr/>
      </dsp:nvSpPr>
      <dsp:spPr>
        <a:xfrm>
          <a:off x="3510" y="2869203"/>
          <a:ext cx="9502104" cy="1270040"/>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hr-HR" sz="3500" kern="1200" dirty="0"/>
            <a:t>INTERVENCIJE ZA INDUCIRANJE POZITIVNIH PREDODŽBI</a:t>
          </a:r>
        </a:p>
      </dsp:txBody>
      <dsp:txXfrm>
        <a:off x="40708" y="2906401"/>
        <a:ext cx="9427708" cy="1195644"/>
      </dsp:txXfrm>
    </dsp:sp>
    <dsp:sp modelId="{919AF273-AA6B-42CA-AEBB-F80497C2808B}">
      <dsp:nvSpPr>
        <dsp:cNvPr id="0" name=""/>
        <dsp:cNvSpPr/>
      </dsp:nvSpPr>
      <dsp:spPr>
        <a:xfrm>
          <a:off x="3510" y="1435873"/>
          <a:ext cx="7030827" cy="1270040"/>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hr-HR" sz="1500" b="1" kern="1200" dirty="0"/>
            <a:t>Usmjeravanje na pozitivna sjećanja </a:t>
          </a:r>
          <a:r>
            <a:rPr lang="hr-HR" sz="1500" kern="1200" dirty="0"/>
            <a:t>(kada su se uspješno suočili sa sličnom situacijom ili doživjeli uspjeh)</a:t>
          </a:r>
        </a:p>
      </dsp:txBody>
      <dsp:txXfrm>
        <a:off x="40708" y="1473071"/>
        <a:ext cx="6956431" cy="1195644"/>
      </dsp:txXfrm>
    </dsp:sp>
    <dsp:sp modelId="{C36562CC-AC26-4641-9B68-6282C00B9BE0}">
      <dsp:nvSpPr>
        <dsp:cNvPr id="0" name=""/>
        <dsp:cNvSpPr/>
      </dsp:nvSpPr>
      <dsp:spPr>
        <a:xfrm>
          <a:off x="3510" y="2543"/>
          <a:ext cx="2279775" cy="1270040"/>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b="1" kern="1200" dirty="0"/>
            <a:t>Udaljavanje</a:t>
          </a:r>
        </a:p>
        <a:p>
          <a:pPr lvl="0" algn="ctr" defTabSz="577850">
            <a:lnSpc>
              <a:spcPct val="90000"/>
            </a:lnSpc>
            <a:spcBef>
              <a:spcPct val="0"/>
            </a:spcBef>
            <a:spcAft>
              <a:spcPct val="35000"/>
            </a:spcAft>
          </a:pPr>
          <a:r>
            <a:rPr lang="hr-HR" sz="1300" b="0" kern="1200" dirty="0"/>
            <a:t>(šira perspektiva)</a:t>
          </a:r>
        </a:p>
      </dsp:txBody>
      <dsp:txXfrm>
        <a:off x="40708" y="39741"/>
        <a:ext cx="2205379" cy="1195644"/>
      </dsp:txXfrm>
    </dsp:sp>
    <dsp:sp modelId="{83DA5E57-8B37-4BF5-B8B5-61FF503EFB4D}">
      <dsp:nvSpPr>
        <dsp:cNvPr id="0" name=""/>
        <dsp:cNvSpPr/>
      </dsp:nvSpPr>
      <dsp:spPr>
        <a:xfrm>
          <a:off x="2379036" y="2543"/>
          <a:ext cx="2279775" cy="1270040"/>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b="1" kern="1200" dirty="0"/>
            <a:t>Umanjivanje zastrašujuće slike </a:t>
          </a:r>
          <a:r>
            <a:rPr lang="hr-HR" sz="1300" kern="1200" dirty="0"/>
            <a:t>(klijent stvara sliku zastrašujuće osobe ili stvari što je moguće manjom i slabijom, umjesto veće i snažnije od pacijenta)</a:t>
          </a:r>
        </a:p>
      </dsp:txBody>
      <dsp:txXfrm>
        <a:off x="2416234" y="39741"/>
        <a:ext cx="2205379" cy="1195644"/>
      </dsp:txXfrm>
    </dsp:sp>
    <dsp:sp modelId="{5F7891E5-6DD2-4FEC-B0D3-88BC6B27E598}">
      <dsp:nvSpPr>
        <dsp:cNvPr id="0" name=""/>
        <dsp:cNvSpPr/>
      </dsp:nvSpPr>
      <dsp:spPr>
        <a:xfrm>
          <a:off x="4754562" y="0"/>
          <a:ext cx="2279775" cy="1270040"/>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b="1" kern="1200" dirty="0"/>
            <a:t>Supstitucija pozitivnom predodžbom </a:t>
          </a:r>
        </a:p>
      </dsp:txBody>
      <dsp:txXfrm>
        <a:off x="4791760" y="37198"/>
        <a:ext cx="2205379" cy="1195644"/>
      </dsp:txXfrm>
    </dsp:sp>
    <dsp:sp modelId="{E32FF95B-917B-45D5-BB9A-64EB8534EBEF}">
      <dsp:nvSpPr>
        <dsp:cNvPr id="0" name=""/>
        <dsp:cNvSpPr/>
      </dsp:nvSpPr>
      <dsp:spPr>
        <a:xfrm>
          <a:off x="7225839" y="1435873"/>
          <a:ext cx="2279775" cy="1270040"/>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hr-HR" sz="1500" b="1" kern="1200" dirty="0"/>
            <a:t>Uvježbavanje adaptivnih tehnika suočavanja</a:t>
          </a:r>
        </a:p>
        <a:p>
          <a:pPr lvl="0" algn="ctr" defTabSz="666750">
            <a:lnSpc>
              <a:spcPct val="90000"/>
            </a:lnSpc>
            <a:spcBef>
              <a:spcPct val="0"/>
            </a:spcBef>
            <a:spcAft>
              <a:spcPct val="35000"/>
            </a:spcAft>
          </a:pPr>
          <a:r>
            <a:rPr lang="hr-HR" sz="1500" b="0" kern="1200" dirty="0"/>
            <a:t>(npr. na </a:t>
          </a:r>
          <a:r>
            <a:rPr lang="hr-HR" sz="1500" b="0" i="1" kern="1200" dirty="0" err="1"/>
            <a:t>booster</a:t>
          </a:r>
          <a:r>
            <a:rPr lang="hr-HR" sz="1500" b="0" kern="1200" dirty="0"/>
            <a:t> seansama)</a:t>
          </a:r>
        </a:p>
      </dsp:txBody>
      <dsp:txXfrm>
        <a:off x="7263037" y="1473071"/>
        <a:ext cx="2205379" cy="1195644"/>
      </dsp:txXfrm>
    </dsp:sp>
    <dsp:sp modelId="{88ABC1B3-5F4B-4B15-A1F9-27D0B0463E9F}">
      <dsp:nvSpPr>
        <dsp:cNvPr id="0" name=""/>
        <dsp:cNvSpPr/>
      </dsp:nvSpPr>
      <dsp:spPr>
        <a:xfrm>
          <a:off x="7225839" y="2543"/>
          <a:ext cx="2279775" cy="1270040"/>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hr-HR" sz="1300" b="1" kern="1200" dirty="0"/>
            <a:t>Usmjeravanje na pozitivne aspekte situacije</a:t>
          </a:r>
        </a:p>
      </dsp:txBody>
      <dsp:txXfrm>
        <a:off x="7263037" y="39741"/>
        <a:ext cx="2205379" cy="119564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chitecture">
  <dgm:title val="Architecture Layout"/>
  <dgm:desc val="Use to show hierarchical relationships that build from the bottom up. This layout works well for showing architectural components or objects that build on other objects."/>
  <dgm:catLst>
    <dgm:cat type="hierarchy" pri="4500"/>
    <dgm:cat type="list" pri="24500"/>
    <dgm:cat type="relationship" pri="10500"/>
    <dgm:cat type="officeonline" pri="7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b"/>
        </dgm:alg>
      </dgm:if>
      <dgm:else name="Name3">
        <dgm:alg type="lin">
          <dgm:param type="linDir" val="fromR"/>
          <dgm:param type="nodeVertAlign" val="b"/>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B"/>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b"/>
              </dgm:alg>
            </dgm:if>
            <dgm:else name="Name1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B"/>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b"/>
                    </dgm:alg>
                  </dgm:if>
                  <dgm:else name="Name17">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B"/>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b"/>
                          </dgm:alg>
                        </dgm:if>
                        <dgm:else name="Name24">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B"/>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b"/>
                                </dgm:alg>
                              </dgm:if>
                              <dgm:else name="Name30">
                                <dgm:alg type="lin">
                                  <dgm:param type="linDir" val="fromR"/>
                                  <dgm:param type="nodeVertAlign" val="b"/>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E71268B-8AC2-4239-8FAF-7C144C210720}" type="datetimeFigureOut">
              <a:rPr lang="en-US"/>
              <a:t>5/20/2022</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02BA2C8-71FC-43D0-BD87-0547616971FA}" type="slidenum">
              <a:rPr/>
              <a:t>‹#›</a:t>
            </a:fld>
            <a:endParaRPr/>
          </a:p>
        </p:txBody>
      </p:sp>
    </p:spTree>
    <p:extLst>
      <p:ext uri="{BB962C8B-B14F-4D97-AF65-F5344CB8AC3E}">
        <p14:creationId xmlns:p14="http://schemas.microsoft.com/office/powerpoint/2010/main" val="3729213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AD8362-6D63-40AC-BAA9-90C3AE6D5875}" type="datetimeFigureOut">
              <a:rPr lang="en-US"/>
              <a:t>5/20/2022</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539446-6953-447E-A4E3-E7CFBF870046}" type="slidenum">
              <a:rPr/>
              <a:t>‹#›</a:t>
            </a:fld>
            <a:endParaRPr/>
          </a:p>
        </p:txBody>
      </p:sp>
    </p:spTree>
    <p:extLst>
      <p:ext uri="{BB962C8B-B14F-4D97-AF65-F5344CB8AC3E}">
        <p14:creationId xmlns:p14="http://schemas.microsoft.com/office/powerpoint/2010/main" val="1423929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fld id="{C6539446-6953-447E-A4E3-E7CFBF870046}" type="slidenum">
              <a:rPr lang="hr-HR" smtClean="0"/>
              <a:t>3</a:t>
            </a:fld>
            <a:endParaRPr lang="hr-HR"/>
          </a:p>
        </p:txBody>
      </p:sp>
    </p:spTree>
    <p:extLst>
      <p:ext uri="{BB962C8B-B14F-4D97-AF65-F5344CB8AC3E}">
        <p14:creationId xmlns:p14="http://schemas.microsoft.com/office/powerpoint/2010/main" val="17574808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capacity to experience mental</a:t>
            </a:r>
          </a:p>
          <a:p>
            <a:r>
              <a:rPr lang="en-US" sz="1200" b="0" i="0" u="none" strike="noStrike" kern="1200" baseline="0" dirty="0">
                <a:solidFill>
                  <a:schemeClr val="tx1"/>
                </a:solidFill>
                <a:latin typeface="+mn-lt"/>
                <a:ea typeface="+mn-ea"/>
                <a:cs typeface="+mn-cs"/>
              </a:rPr>
              <a:t>imagery varies, and it is important to note that some clients</a:t>
            </a:r>
          </a:p>
          <a:p>
            <a:r>
              <a:rPr lang="en-US" sz="1200" b="0" i="0" u="none" strike="noStrike" kern="1200" baseline="0" dirty="0">
                <a:solidFill>
                  <a:schemeClr val="tx1"/>
                </a:solidFill>
                <a:latin typeface="+mn-lt"/>
                <a:ea typeface="+mn-ea"/>
                <a:cs typeface="+mn-cs"/>
              </a:rPr>
              <a:t>may not tend to use mental imagery in daily life; some may</a:t>
            </a:r>
          </a:p>
          <a:p>
            <a:r>
              <a:rPr lang="en-US" sz="1200" b="0" i="0" u="none" strike="noStrike" kern="1200" baseline="0" dirty="0">
                <a:solidFill>
                  <a:schemeClr val="tx1"/>
                </a:solidFill>
                <a:latin typeface="+mn-lt"/>
                <a:ea typeface="+mn-ea"/>
                <a:cs typeface="+mn-cs"/>
              </a:rPr>
              <a:t>have difficulty generating mental imagery as part of an intervention,</a:t>
            </a:r>
          </a:p>
          <a:p>
            <a:r>
              <a:rPr lang="en-US" sz="1200" b="0" i="0" u="none" strike="noStrike" kern="1200" baseline="0" dirty="0">
                <a:solidFill>
                  <a:schemeClr val="tx1"/>
                </a:solidFill>
                <a:latin typeface="+mn-lt"/>
                <a:ea typeface="+mn-ea"/>
                <a:cs typeface="+mn-cs"/>
              </a:rPr>
              <a:t>and some may report not being able to experience</a:t>
            </a:r>
          </a:p>
          <a:p>
            <a:r>
              <a:rPr lang="en-US" sz="1200" b="0" i="0" u="none" strike="noStrike" kern="1200" baseline="0" dirty="0">
                <a:solidFill>
                  <a:schemeClr val="tx1"/>
                </a:solidFill>
                <a:latin typeface="+mn-lt"/>
                <a:ea typeface="+mn-ea"/>
                <a:cs typeface="+mn-cs"/>
              </a:rPr>
              <a:t>any mental imagery. As such, mental imagery-based interventions</a:t>
            </a:r>
          </a:p>
          <a:p>
            <a:r>
              <a:rPr lang="en-US" sz="1200" b="0" i="0" u="none" strike="noStrike" kern="1200" baseline="0" dirty="0">
                <a:solidFill>
                  <a:schemeClr val="tx1"/>
                </a:solidFill>
                <a:latin typeface="+mn-lt"/>
                <a:ea typeface="+mn-ea"/>
                <a:cs typeface="+mn-cs"/>
              </a:rPr>
              <a:t>may not be optimal for every client. There is preliminary</a:t>
            </a:r>
          </a:p>
          <a:p>
            <a:r>
              <a:rPr lang="en-US" sz="1200" b="0" i="0" u="none" strike="noStrike" kern="1200" baseline="0" dirty="0">
                <a:solidFill>
                  <a:schemeClr val="tx1"/>
                </a:solidFill>
                <a:latin typeface="+mn-lt"/>
                <a:ea typeface="+mn-ea"/>
                <a:cs typeface="+mn-cs"/>
              </a:rPr>
              <a:t>evidence to suggest that a natural tendency to use</a:t>
            </a:r>
          </a:p>
          <a:p>
            <a:r>
              <a:rPr lang="en-US" sz="1200" b="0" i="0" u="none" strike="noStrike" kern="1200" baseline="0" dirty="0">
                <a:solidFill>
                  <a:schemeClr val="tx1"/>
                </a:solidFill>
                <a:latin typeface="+mn-lt"/>
                <a:ea typeface="+mn-ea"/>
                <a:cs typeface="+mn-cs"/>
              </a:rPr>
              <a:t>imagery in daily life is not associated with response to imagery</a:t>
            </a:r>
          </a:p>
          <a:p>
            <a:r>
              <a:rPr lang="en-US" sz="1200" b="0" i="0" u="none" strike="noStrike" kern="1200" baseline="0" dirty="0">
                <a:solidFill>
                  <a:schemeClr val="tx1"/>
                </a:solidFill>
                <a:latin typeface="+mn-lt"/>
                <a:ea typeface="+mn-ea"/>
                <a:cs typeface="+mn-cs"/>
              </a:rPr>
              <a:t>interventions, and poor general ability to generate vivid</a:t>
            </a:r>
          </a:p>
          <a:p>
            <a:r>
              <a:rPr lang="en-US" sz="1200" b="0" i="0" u="none" strike="noStrike" kern="1200" baseline="0" dirty="0">
                <a:solidFill>
                  <a:schemeClr val="tx1"/>
                </a:solidFill>
                <a:latin typeface="+mn-lt"/>
                <a:ea typeface="+mn-ea"/>
                <a:cs typeface="+mn-cs"/>
              </a:rPr>
              <a:t>imagery does not necessarily inhibit response to imagery</a:t>
            </a:r>
          </a:p>
          <a:p>
            <a:r>
              <a:rPr lang="en-US" sz="1200" b="0" i="0" u="none" strike="noStrike" kern="1200" baseline="0" dirty="0">
                <a:solidFill>
                  <a:schemeClr val="tx1"/>
                </a:solidFill>
                <a:latin typeface="+mn-lt"/>
                <a:ea typeface="+mn-ea"/>
                <a:cs typeface="+mn-cs"/>
              </a:rPr>
              <a:t>interventions, however superior imagery ability may facilitate</a:t>
            </a:r>
          </a:p>
          <a:p>
            <a:r>
              <a:rPr lang="en-US" sz="1200" b="0" i="0" u="none" strike="noStrike" kern="1200" baseline="0" dirty="0">
                <a:solidFill>
                  <a:schemeClr val="tx1"/>
                </a:solidFill>
                <a:latin typeface="+mn-lt"/>
                <a:ea typeface="+mn-ea"/>
                <a:cs typeface="+mn-cs"/>
              </a:rPr>
              <a:t>an enhanced treatment response (McEvoy, Erceg-</a:t>
            </a:r>
            <a:r>
              <a:rPr lang="en-US" sz="1200" b="0" i="0" u="none" strike="noStrike" kern="1200" baseline="0" dirty="0" err="1">
                <a:solidFill>
                  <a:schemeClr val="tx1"/>
                </a:solidFill>
                <a:latin typeface="+mn-lt"/>
                <a:ea typeface="+mn-ea"/>
                <a:cs typeface="+mn-cs"/>
              </a:rPr>
              <a:t>Hurn</a:t>
            </a:r>
            <a:r>
              <a:rPr lang="en-US" sz="1200" b="0" i="0" u="none" strike="noStrike" kern="1200" baseline="0" dirty="0">
                <a:solidFill>
                  <a:schemeClr val="tx1"/>
                </a:solidFill>
                <a:latin typeface="+mn-lt"/>
                <a:ea typeface="+mn-ea"/>
                <a:cs typeface="+mn-cs"/>
              </a:rPr>
              <a:t>,</a:t>
            </a:r>
          </a:p>
          <a:p>
            <a:r>
              <a:rPr lang="hr-HR" sz="1200" b="0" i="0" u="none" strike="noStrike" kern="1200" baseline="0" dirty="0" err="1">
                <a:solidFill>
                  <a:schemeClr val="tx1"/>
                </a:solidFill>
                <a:latin typeface="+mn-lt"/>
                <a:ea typeface="+mn-ea"/>
                <a:cs typeface="+mn-cs"/>
              </a:rPr>
              <a:t>Saulsman</a:t>
            </a:r>
            <a:r>
              <a:rPr lang="hr-HR" sz="1200" b="0" i="0" u="none" strike="noStrike" kern="1200" baseline="0" dirty="0">
                <a:solidFill>
                  <a:schemeClr val="tx1"/>
                </a:solidFill>
                <a:latin typeface="+mn-lt"/>
                <a:ea typeface="+mn-ea"/>
                <a:cs typeface="+mn-cs"/>
              </a:rPr>
              <a:t>, &amp; </a:t>
            </a:r>
            <a:r>
              <a:rPr lang="hr-HR" sz="1200" b="0" i="0" u="none" strike="noStrike" kern="1200" baseline="0" dirty="0" err="1">
                <a:solidFill>
                  <a:schemeClr val="tx1"/>
                </a:solidFill>
                <a:latin typeface="+mn-lt"/>
                <a:ea typeface="+mn-ea"/>
                <a:cs typeface="+mn-cs"/>
              </a:rPr>
              <a:t>Thibodeau</a:t>
            </a:r>
            <a:r>
              <a:rPr lang="hr-HR" sz="1200" b="0" i="0" u="none" strike="noStrike" kern="1200" baseline="0" dirty="0">
                <a:solidFill>
                  <a:schemeClr val="tx1"/>
                </a:solidFill>
                <a:latin typeface="+mn-lt"/>
                <a:ea typeface="+mn-ea"/>
                <a:cs typeface="+mn-cs"/>
              </a:rPr>
              <a:t>, 2015).</a:t>
            </a:r>
            <a:endParaRPr lang="hr-HR" dirty="0"/>
          </a:p>
          <a:p>
            <a:endParaRPr lang="hr-HR" dirty="0"/>
          </a:p>
        </p:txBody>
      </p:sp>
      <p:sp>
        <p:nvSpPr>
          <p:cNvPr id="4" name="Slide Number Placeholder 3"/>
          <p:cNvSpPr>
            <a:spLocks noGrp="1"/>
          </p:cNvSpPr>
          <p:nvPr>
            <p:ph type="sldNum" sz="quarter" idx="5"/>
          </p:nvPr>
        </p:nvSpPr>
        <p:spPr/>
        <p:txBody>
          <a:bodyPr/>
          <a:lstStyle/>
          <a:p>
            <a:fld id="{C6539446-6953-447E-A4E3-E7CFBF870046}" type="slidenum">
              <a:rPr lang="hr-HR" smtClean="0"/>
              <a:t>13</a:t>
            </a:fld>
            <a:endParaRPr lang="hr-HR"/>
          </a:p>
        </p:txBody>
      </p:sp>
    </p:spTree>
    <p:extLst>
      <p:ext uri="{BB962C8B-B14F-4D97-AF65-F5344CB8AC3E}">
        <p14:creationId xmlns:p14="http://schemas.microsoft.com/office/powerpoint/2010/main" val="38502820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Cognitive</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specificity is essential for effective cognitive restructuring</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and </a:t>
            </a:r>
            <a:r>
              <a:rPr lang="en-US" sz="1200" b="0" i="0" u="none" strike="noStrike" kern="1200" baseline="0" dirty="0" err="1">
                <a:solidFill>
                  <a:schemeClr val="tx1"/>
                </a:solidFill>
                <a:latin typeface="+mn-lt"/>
                <a:ea typeface="+mn-ea"/>
                <a:cs typeface="+mn-cs"/>
              </a:rPr>
              <a:t>behavioural</a:t>
            </a:r>
            <a:r>
              <a:rPr lang="en-US" sz="1200" b="0" i="0" u="none" strike="noStrike" kern="1200" baseline="0" dirty="0">
                <a:solidFill>
                  <a:schemeClr val="tx1"/>
                </a:solidFill>
                <a:latin typeface="+mn-lt"/>
                <a:ea typeface="+mn-ea"/>
                <a:cs typeface="+mn-cs"/>
              </a:rPr>
              <a:t> experiments (Beck, 1995; Bennett-Levy</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et al., 2004), and imagery</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naturally evokes the specificity</a:t>
            </a:r>
            <a:r>
              <a:rPr lang="hr-HR" sz="1200" b="0" i="0" u="none" strike="noStrike" kern="1200" baseline="0" dirty="0">
                <a:solidFill>
                  <a:schemeClr val="tx1"/>
                </a:solidFill>
                <a:latin typeface="+mn-lt"/>
                <a:ea typeface="+mn-ea"/>
                <a:cs typeface="+mn-cs"/>
              </a:rPr>
              <a:t> </a:t>
            </a:r>
            <a:r>
              <a:rPr lang="hr-HR" sz="1200" b="0" i="0" u="none" strike="noStrike" kern="1200" baseline="0" dirty="0" err="1">
                <a:solidFill>
                  <a:schemeClr val="tx1"/>
                </a:solidFill>
                <a:latin typeface="+mn-lt"/>
                <a:ea typeface="+mn-ea"/>
                <a:cs typeface="+mn-cs"/>
              </a:rPr>
              <a:t>needed</a:t>
            </a:r>
            <a:r>
              <a:rPr lang="hr-HR" sz="1200" b="0" i="0" u="none" strike="noStrike" kern="1200" baseline="0" dirty="0">
                <a:solidFill>
                  <a:schemeClr val="tx1"/>
                </a:solidFill>
                <a:latin typeface="+mn-lt"/>
                <a:ea typeface="+mn-ea"/>
                <a:cs typeface="+mn-cs"/>
              </a:rPr>
              <a:t> for </a:t>
            </a:r>
            <a:r>
              <a:rPr lang="hr-HR" sz="1200" b="0" i="0" u="none" strike="noStrike" kern="1200" baseline="0" dirty="0" err="1">
                <a:solidFill>
                  <a:schemeClr val="tx1"/>
                </a:solidFill>
                <a:latin typeface="+mn-lt"/>
                <a:ea typeface="+mn-ea"/>
                <a:cs typeface="+mn-cs"/>
              </a:rPr>
              <a:t>effective</a:t>
            </a:r>
            <a:r>
              <a:rPr lang="hr-HR" sz="1200" b="0" i="0" u="none" strike="noStrike" kern="1200" baseline="0" dirty="0">
                <a:solidFill>
                  <a:schemeClr val="tx1"/>
                </a:solidFill>
                <a:latin typeface="+mn-lt"/>
                <a:ea typeface="+mn-ea"/>
                <a:cs typeface="+mn-cs"/>
              </a:rPr>
              <a:t> CBT.</a:t>
            </a:r>
          </a:p>
          <a:p>
            <a:endParaRPr lang="hr-HR" dirty="0"/>
          </a:p>
        </p:txBody>
      </p:sp>
      <p:sp>
        <p:nvSpPr>
          <p:cNvPr id="4" name="Slide Number Placeholder 3"/>
          <p:cNvSpPr>
            <a:spLocks noGrp="1"/>
          </p:cNvSpPr>
          <p:nvPr>
            <p:ph type="sldNum" sz="quarter" idx="5"/>
          </p:nvPr>
        </p:nvSpPr>
        <p:spPr/>
        <p:txBody>
          <a:bodyPr/>
          <a:lstStyle/>
          <a:p>
            <a:fld id="{C6539446-6953-447E-A4E3-E7CFBF870046}" type="slidenum">
              <a:rPr lang="hr-HR" smtClean="0"/>
              <a:t>14</a:t>
            </a:fld>
            <a:endParaRPr lang="hr-HR"/>
          </a:p>
        </p:txBody>
      </p:sp>
    </p:spTree>
    <p:extLst>
      <p:ext uri="{BB962C8B-B14F-4D97-AF65-F5344CB8AC3E}">
        <p14:creationId xmlns:p14="http://schemas.microsoft.com/office/powerpoint/2010/main" val="38539275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a:t>Iako mnogi klijenti imaju</a:t>
            </a:r>
          </a:p>
          <a:p>
            <a:r>
              <a:rPr lang="hr-HR" dirty="0"/>
              <a:t>Da bi pacijenta naučio kako prepoznati i suočiti se s uznemirujućom predodžbom, terapeut pokušava OTKRITI spontanu predodžbu koju je klijent imao ili izazvati predodžbu na seansi. </a:t>
            </a:r>
          </a:p>
          <a:p>
            <a:r>
              <a:rPr lang="hr-HR" dirty="0"/>
              <a:t>U primjeru u knjizi terapeut je pokušavao otkriti je li </a:t>
            </a:r>
            <a:r>
              <a:rPr lang="hr-HR" dirty="0" err="1"/>
              <a:t>Sally</a:t>
            </a:r>
            <a:r>
              <a:rPr lang="hr-HR" dirty="0"/>
              <a:t> istovremeno s verbalnom AM imala i spontanu predodžbu</a:t>
            </a:r>
          </a:p>
        </p:txBody>
      </p:sp>
      <p:sp>
        <p:nvSpPr>
          <p:cNvPr id="4" name="Slide Number Placeholder 3"/>
          <p:cNvSpPr>
            <a:spLocks noGrp="1"/>
          </p:cNvSpPr>
          <p:nvPr>
            <p:ph type="sldNum" sz="quarter" idx="5"/>
          </p:nvPr>
        </p:nvSpPr>
        <p:spPr/>
        <p:txBody>
          <a:bodyPr/>
          <a:lstStyle/>
          <a:p>
            <a:fld id="{C6539446-6953-447E-A4E3-E7CFBF870046}" type="slidenum">
              <a:rPr lang="hr-HR" smtClean="0"/>
              <a:t>15</a:t>
            </a:fld>
            <a:endParaRPr lang="hr-HR"/>
          </a:p>
        </p:txBody>
      </p:sp>
    </p:spTree>
    <p:extLst>
      <p:ext uri="{BB962C8B-B14F-4D97-AF65-F5344CB8AC3E}">
        <p14:creationId xmlns:p14="http://schemas.microsoft.com/office/powerpoint/2010/main" val="5614077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a:t>Neki pacijenti mogu identificirati predodžbe, ali ih ne mogu izreći terapeutu zbog njihove uznemirujuće prirode i mogu se opirati ponovnom proživljavanju. Jedan od razloga što ne žele govoriti o predodžbama jesti i to šti ne žele da ih terapeut vidi uznemirene.</a:t>
            </a:r>
          </a:p>
          <a:p>
            <a:pPr marL="171450" indent="-171450">
              <a:buFont typeface="Wingdings" panose="05000000000000000000" pitchFamily="2" charset="2"/>
              <a:buChar char="à"/>
            </a:pPr>
            <a:r>
              <a:rPr lang="hr-HR" dirty="0">
                <a:sym typeface="Wingdings" panose="05000000000000000000" pitchFamily="2" charset="2"/>
              </a:rPr>
              <a:t>U slučaju kada terapeut posumnja na ove uzroke, nastoji normalizirati </a:t>
            </a:r>
            <a:r>
              <a:rPr lang="hr-HR" dirty="0" err="1">
                <a:sym typeface="Wingdings" panose="05000000000000000000" pitchFamily="2" charset="2"/>
              </a:rPr>
              <a:t>predodžbena</a:t>
            </a:r>
            <a:r>
              <a:rPr lang="hr-HR" dirty="0">
                <a:sym typeface="Wingdings" panose="05000000000000000000" pitchFamily="2" charset="2"/>
              </a:rPr>
              <a:t> iskustva.</a:t>
            </a:r>
          </a:p>
          <a:p>
            <a:pPr marL="171450" indent="-171450">
              <a:buFont typeface="Wingdings" panose="05000000000000000000" pitchFamily="2" charset="2"/>
              <a:buChar char="à"/>
            </a:pPr>
            <a:endParaRPr lang="hr-HR" dirty="0">
              <a:sym typeface="Wingdings" panose="05000000000000000000" pitchFamily="2" charset="2"/>
            </a:endParaRPr>
          </a:p>
          <a:p>
            <a:pPr marL="171450" indent="-171450">
              <a:buFont typeface="Wingdings" panose="05000000000000000000" pitchFamily="2" charset="2"/>
              <a:buChar char="à"/>
            </a:pPr>
            <a:r>
              <a:rPr lang="hr-HR" dirty="0">
                <a:sym typeface="Wingdings" panose="05000000000000000000" pitchFamily="2" charset="2"/>
              </a:rPr>
              <a:t>Terapeut često mora bit uporan u podučavanju klijenta identifikaciji predodžbi dok god to oni ne shvate</a:t>
            </a:r>
            <a:endParaRPr lang="hr-HR" dirty="0"/>
          </a:p>
        </p:txBody>
      </p:sp>
      <p:sp>
        <p:nvSpPr>
          <p:cNvPr id="4" name="Slide Number Placeholder 3"/>
          <p:cNvSpPr>
            <a:spLocks noGrp="1"/>
          </p:cNvSpPr>
          <p:nvPr>
            <p:ph type="sldNum" sz="quarter" idx="5"/>
          </p:nvPr>
        </p:nvSpPr>
        <p:spPr/>
        <p:txBody>
          <a:bodyPr/>
          <a:lstStyle/>
          <a:p>
            <a:fld id="{C6539446-6953-447E-A4E3-E7CFBF870046}" type="slidenum">
              <a:rPr lang="hr-HR" smtClean="0"/>
              <a:t>16</a:t>
            </a:fld>
            <a:endParaRPr lang="hr-HR"/>
          </a:p>
        </p:txBody>
      </p:sp>
    </p:spTree>
    <p:extLst>
      <p:ext uri="{BB962C8B-B14F-4D97-AF65-F5344CB8AC3E}">
        <p14:creationId xmlns:p14="http://schemas.microsoft.com/office/powerpoint/2010/main" val="37085997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 indent="0">
              <a:buNone/>
            </a:pPr>
            <a:r>
              <a:rPr lang="hr-HR" dirty="0"/>
              <a:t>Ponavljajuće, </a:t>
            </a:r>
            <a:r>
              <a:rPr lang="hr-HR" dirty="0" err="1"/>
              <a:t>intruzivne</a:t>
            </a:r>
            <a:r>
              <a:rPr lang="hr-HR" dirty="0"/>
              <a:t> – </a:t>
            </a:r>
            <a:r>
              <a:rPr lang="hr-HR" dirty="0" err="1"/>
              <a:t>nepomažući</a:t>
            </a:r>
            <a:r>
              <a:rPr lang="hr-HR" dirty="0"/>
              <a:t> misaoni proces</a:t>
            </a:r>
          </a:p>
          <a:p>
            <a:pPr marL="45720" indent="0">
              <a:buNone/>
            </a:pPr>
            <a:r>
              <a:rPr lang="hr-HR" dirty="0"/>
              <a:t>	</a:t>
            </a:r>
            <a:r>
              <a:rPr lang="hr-HR" dirty="0">
                <a:sym typeface="Wingdings" panose="05000000000000000000" pitchFamily="2" charset="2"/>
              </a:rPr>
              <a:t> </a:t>
            </a:r>
            <a:r>
              <a:rPr lang="hr-HR" i="1" dirty="0" err="1">
                <a:sym typeface="Wingdings" panose="05000000000000000000" pitchFamily="2" charset="2"/>
              </a:rPr>
              <a:t>mindfulness</a:t>
            </a:r>
            <a:r>
              <a:rPr lang="hr-HR" dirty="0">
                <a:sym typeface="Wingdings" panose="05000000000000000000" pitchFamily="2" charset="2"/>
              </a:rPr>
              <a:t> (održavanje pažnje na trenutnom iskustvu uz stav otvorenosti, dopuštanja i znatiželje)</a:t>
            </a:r>
          </a:p>
          <a:p>
            <a:pPr marL="45720" indent="0">
              <a:buNone/>
            </a:pPr>
            <a:r>
              <a:rPr lang="hr-HR" dirty="0">
                <a:sym typeface="Wingdings" panose="05000000000000000000" pitchFamily="2" charset="2"/>
              </a:rPr>
              <a:t>Zamišljanje situacije kao da se događa sada i vizualizacija sebe primjenjujući sljedećih 5 koraka (AWARE tehnike):</a:t>
            </a:r>
          </a:p>
          <a:p>
            <a:pPr marL="45720" indent="0">
              <a:buNone/>
            </a:pPr>
            <a:r>
              <a:rPr lang="hr-HR" dirty="0">
                <a:sym typeface="Wingdings" panose="05000000000000000000" pitchFamily="2" charset="2"/>
              </a:rPr>
              <a:t>1. Prihvaćanje emocije kao prirodne, normalne i neophodne za preživljavanje</a:t>
            </a:r>
          </a:p>
          <a:p>
            <a:pPr marL="45720" indent="0">
              <a:buNone/>
            </a:pPr>
            <a:r>
              <a:rPr lang="hr-HR" dirty="0">
                <a:sym typeface="Wingdings" panose="05000000000000000000" pitchFamily="2" charset="2"/>
              </a:rPr>
              <a:t>2. Opažanje iz daljine bez osude</a:t>
            </a:r>
          </a:p>
          <a:p>
            <a:pPr marL="45720" indent="0">
              <a:buNone/>
            </a:pPr>
            <a:r>
              <a:rPr lang="hr-HR" dirty="0">
                <a:sym typeface="Wingdings" panose="05000000000000000000" pitchFamily="2" charset="2"/>
              </a:rPr>
              <a:t>3. Konstruktivno djelovanje – nemoj pobjeći iz situacije</a:t>
            </a:r>
          </a:p>
          <a:p>
            <a:pPr marL="45720" indent="0">
              <a:buNone/>
            </a:pPr>
            <a:r>
              <a:rPr lang="hr-HR" dirty="0">
                <a:sym typeface="Wingdings" panose="05000000000000000000" pitchFamily="2" charset="2"/>
              </a:rPr>
              <a:t>4. Ponavljanje koraka – nastavi u prihvaćanju, opažanju i djelovanju</a:t>
            </a:r>
          </a:p>
          <a:p>
            <a:pPr marL="45720" indent="0">
              <a:buNone/>
            </a:pPr>
            <a:r>
              <a:rPr lang="hr-HR" dirty="0">
                <a:sym typeface="Wingdings" panose="05000000000000000000" pitchFamily="2" charset="2"/>
              </a:rPr>
              <a:t>5. Očekivanje najboljeg – emocije će se umanjiti jednom kada im se stanemo opirati, izbjegavati ih ili ih kontrolirati</a:t>
            </a:r>
          </a:p>
          <a:p>
            <a:pPr marL="45720" indent="0">
              <a:buNone/>
            </a:pPr>
            <a:endParaRPr lang="hr-HR" dirty="0">
              <a:sym typeface="Wingdings" panose="05000000000000000000" pitchFamily="2" charset="2"/>
            </a:endParaRPr>
          </a:p>
          <a:p>
            <a:r>
              <a:rPr lang="en-US" sz="1200" b="0" i="0" u="none" strike="noStrike" kern="1200" baseline="0" dirty="0">
                <a:solidFill>
                  <a:schemeClr val="tx1"/>
                </a:solidFill>
                <a:latin typeface="+mn-lt"/>
                <a:ea typeface="+mn-ea"/>
                <a:cs typeface="+mn-cs"/>
              </a:rPr>
              <a:t>Beck acknowledged that “[m]any</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times, maladaptive ideation occurs in a pictorial form instead</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of, or in addition to, the verbal form” (Beck, 1976, p. 242),</a:t>
            </a:r>
          </a:p>
          <a:p>
            <a:r>
              <a:rPr lang="en-US" sz="1200" b="0" i="0" u="none" strike="noStrike" kern="1200" baseline="0" dirty="0">
                <a:solidFill>
                  <a:schemeClr val="tx1"/>
                </a:solidFill>
                <a:latin typeface="+mn-lt"/>
                <a:ea typeface="+mn-ea"/>
                <a:cs typeface="+mn-cs"/>
              </a:rPr>
              <a:t>and restructuring can occur via either the imaginal or verbal</a:t>
            </a:r>
            <a:r>
              <a:rPr lang="hr-HR" sz="1200" b="0" i="0" u="none" strike="noStrike" kern="1200" baseline="0" dirty="0">
                <a:solidFill>
                  <a:schemeClr val="tx1"/>
                </a:solidFill>
                <a:latin typeface="+mn-lt"/>
                <a:ea typeface="+mn-ea"/>
                <a:cs typeface="+mn-cs"/>
              </a:rPr>
              <a:t> </a:t>
            </a:r>
            <a:r>
              <a:rPr lang="hr-HR" sz="1200" b="0" i="0" u="none" strike="noStrike" kern="1200" baseline="0" dirty="0" err="1">
                <a:solidFill>
                  <a:schemeClr val="tx1"/>
                </a:solidFill>
                <a:latin typeface="+mn-lt"/>
                <a:ea typeface="+mn-ea"/>
                <a:cs typeface="+mn-cs"/>
              </a:rPr>
              <a:t>modality</a:t>
            </a:r>
            <a:r>
              <a:rPr lang="hr-HR" sz="1200" b="0" i="0" u="none" strike="noStrike" kern="1200" baseline="0" dirty="0">
                <a:solidFill>
                  <a:schemeClr val="tx1"/>
                </a:solidFill>
                <a:latin typeface="+mn-lt"/>
                <a:ea typeface="+mn-ea"/>
                <a:cs typeface="+mn-cs"/>
              </a:rPr>
              <a:t>.</a:t>
            </a:r>
            <a:endParaRPr lang="hr-HR" dirty="0"/>
          </a:p>
          <a:p>
            <a:pPr marL="45720" indent="0">
              <a:buNone/>
            </a:pPr>
            <a:endParaRPr lang="hr-HR" dirty="0"/>
          </a:p>
        </p:txBody>
      </p:sp>
      <p:sp>
        <p:nvSpPr>
          <p:cNvPr id="4" name="Slide Number Placeholder 3"/>
          <p:cNvSpPr>
            <a:spLocks noGrp="1"/>
          </p:cNvSpPr>
          <p:nvPr>
            <p:ph type="sldNum" sz="quarter" idx="5"/>
          </p:nvPr>
        </p:nvSpPr>
        <p:spPr/>
        <p:txBody>
          <a:bodyPr/>
          <a:lstStyle/>
          <a:p>
            <a:fld id="{C6539446-6953-447E-A4E3-E7CFBF870046}" type="slidenum">
              <a:rPr lang="hr-HR" smtClean="0"/>
              <a:t>17</a:t>
            </a:fld>
            <a:endParaRPr lang="hr-HR"/>
          </a:p>
        </p:txBody>
      </p:sp>
    </p:spTree>
    <p:extLst>
      <p:ext uri="{BB962C8B-B14F-4D97-AF65-F5344CB8AC3E}">
        <p14:creationId xmlns:p14="http://schemas.microsoft.com/office/powerpoint/2010/main" val="22202402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fld id="{C6539446-6953-447E-A4E3-E7CFBF870046}" type="slidenum">
              <a:rPr lang="hr-HR" smtClean="0"/>
              <a:t>18</a:t>
            </a:fld>
            <a:endParaRPr lang="hr-HR"/>
          </a:p>
        </p:txBody>
      </p:sp>
    </p:spTree>
    <p:extLst>
      <p:ext uri="{BB962C8B-B14F-4D97-AF65-F5344CB8AC3E}">
        <p14:creationId xmlns:p14="http://schemas.microsoft.com/office/powerpoint/2010/main" val="20501922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fld id="{C6539446-6953-447E-A4E3-E7CFBF870046}" type="slidenum">
              <a:rPr lang="hr-HR" smtClean="0"/>
              <a:t>21</a:t>
            </a:fld>
            <a:endParaRPr lang="hr-HR"/>
          </a:p>
        </p:txBody>
      </p:sp>
    </p:spTree>
    <p:extLst>
      <p:ext uri="{BB962C8B-B14F-4D97-AF65-F5344CB8AC3E}">
        <p14:creationId xmlns:p14="http://schemas.microsoft.com/office/powerpoint/2010/main" val="9306157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Mental imagery can be both a problematic contributor</a:t>
            </a:r>
          </a:p>
          <a:p>
            <a:r>
              <a:rPr lang="en-US" sz="1200" b="0" i="0" u="none" strike="noStrike" kern="1200" baseline="0" dirty="0">
                <a:solidFill>
                  <a:schemeClr val="tx1"/>
                </a:solidFill>
                <a:latin typeface="+mn-lt"/>
                <a:ea typeface="+mn-ea"/>
                <a:cs typeface="+mn-cs"/>
              </a:rPr>
              <a:t>to psychopathology and a potentially powerful tool for</a:t>
            </a:r>
          </a:p>
          <a:p>
            <a:r>
              <a:rPr lang="en-US" sz="1200" b="0" i="0" u="none" strike="noStrike" kern="1200" baseline="0" dirty="0">
                <a:solidFill>
                  <a:schemeClr val="tx1"/>
                </a:solidFill>
                <a:latin typeface="+mn-lt"/>
                <a:ea typeface="+mn-ea"/>
                <a:cs typeface="+mn-cs"/>
              </a:rPr>
              <a:t>intervention. The applications of mental imagery in CBT are</a:t>
            </a:r>
          </a:p>
          <a:p>
            <a:r>
              <a:rPr lang="en-US" sz="1200" b="0" i="0" u="none" strike="noStrike" kern="1200" baseline="0" dirty="0">
                <a:solidFill>
                  <a:schemeClr val="tx1"/>
                </a:solidFill>
                <a:latin typeface="+mn-lt"/>
                <a:ea typeface="+mn-ea"/>
                <a:cs typeface="+mn-cs"/>
              </a:rPr>
              <a:t>numerous and aim to facilitate conditions important for</a:t>
            </a:r>
          </a:p>
          <a:p>
            <a:r>
              <a:rPr lang="en-US" sz="1200" b="0" i="0" u="none" strike="noStrike" kern="1200" baseline="0" dirty="0">
                <a:solidFill>
                  <a:schemeClr val="tx1"/>
                </a:solidFill>
                <a:latin typeface="+mn-lt"/>
                <a:ea typeface="+mn-ea"/>
                <a:cs typeface="+mn-cs"/>
              </a:rPr>
              <a:t>effective psychotherapy, including emotional activation and</a:t>
            </a:r>
          </a:p>
          <a:p>
            <a:r>
              <a:rPr lang="en-US" sz="1200" b="0" i="0" u="none" strike="noStrike" kern="1200" baseline="0" dirty="0">
                <a:solidFill>
                  <a:schemeClr val="tx1"/>
                </a:solidFill>
                <a:latin typeface="+mn-lt"/>
                <a:ea typeface="+mn-ea"/>
                <a:cs typeface="+mn-cs"/>
              </a:rPr>
              <a:t>amplification, cognitive specificity, facilitation of </a:t>
            </a:r>
            <a:r>
              <a:rPr lang="en-US" sz="1200" b="0" i="0" u="none" strike="noStrike" kern="1200" baseline="0" dirty="0" err="1">
                <a:solidFill>
                  <a:schemeClr val="tx1"/>
                </a:solidFill>
                <a:latin typeface="+mn-lt"/>
                <a:ea typeface="+mn-ea"/>
                <a:cs typeface="+mn-cs"/>
              </a:rPr>
              <a:t>behaviour</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change, experiential learning, memory consolidation, and</a:t>
            </a:r>
          </a:p>
          <a:p>
            <a:r>
              <a:rPr lang="en-US" sz="1200" b="0" i="0" u="none" strike="noStrike" kern="1200" baseline="0" dirty="0">
                <a:solidFill>
                  <a:schemeClr val="tx1"/>
                </a:solidFill>
                <a:latin typeface="+mn-lt"/>
                <a:ea typeface="+mn-ea"/>
                <a:cs typeface="+mn-cs"/>
              </a:rPr>
              <a:t>facilitation of new perspectives. Imagery can be applied to</a:t>
            </a:r>
          </a:p>
          <a:p>
            <a:r>
              <a:rPr lang="en-US" sz="1200" b="0" i="0" u="none" strike="noStrike" kern="1200" baseline="0" dirty="0">
                <a:solidFill>
                  <a:schemeClr val="tx1"/>
                </a:solidFill>
                <a:latin typeface="+mn-lt"/>
                <a:ea typeface="+mn-ea"/>
                <a:cs typeface="+mn-cs"/>
              </a:rPr>
              <a:t>enhance traditional CBT practices (i.e., thought records,</a:t>
            </a:r>
          </a:p>
          <a:p>
            <a:r>
              <a:rPr lang="en-US" sz="1200" b="0" i="0" u="none" strike="noStrike" kern="1200" baseline="0" dirty="0" err="1">
                <a:solidFill>
                  <a:schemeClr val="tx1"/>
                </a:solidFill>
                <a:latin typeface="+mn-lt"/>
                <a:ea typeface="+mn-ea"/>
                <a:cs typeface="+mn-cs"/>
              </a:rPr>
              <a:t>behavioural</a:t>
            </a:r>
            <a:r>
              <a:rPr lang="en-US" sz="1200" b="0" i="0" u="none" strike="noStrike" kern="1200" baseline="0" dirty="0">
                <a:solidFill>
                  <a:schemeClr val="tx1"/>
                </a:solidFill>
                <a:latin typeface="+mn-lt"/>
                <a:ea typeface="+mn-ea"/>
                <a:cs typeface="+mn-cs"/>
              </a:rPr>
              <a:t> experiments, and </a:t>
            </a:r>
            <a:r>
              <a:rPr lang="en-US" sz="1200" b="0" i="0" u="none" strike="noStrike" kern="1200" baseline="0" dirty="0" err="1">
                <a:solidFill>
                  <a:schemeClr val="tx1"/>
                </a:solidFill>
                <a:latin typeface="+mn-lt"/>
                <a:ea typeface="+mn-ea"/>
                <a:cs typeface="+mn-cs"/>
              </a:rPr>
              <a:t>behaviour</a:t>
            </a:r>
            <a:r>
              <a:rPr lang="en-US" sz="1200" b="0" i="0" u="none" strike="noStrike" kern="1200" baseline="0" dirty="0">
                <a:solidFill>
                  <a:schemeClr val="tx1"/>
                </a:solidFill>
                <a:latin typeface="+mn-lt"/>
                <a:ea typeface="+mn-ea"/>
                <a:cs typeface="+mn-cs"/>
              </a:rPr>
              <a:t> change) or can be a</a:t>
            </a:r>
          </a:p>
          <a:p>
            <a:r>
              <a:rPr lang="en-US" sz="1200" b="0" i="0" u="none" strike="noStrike" kern="1200" baseline="0" dirty="0">
                <a:solidFill>
                  <a:schemeClr val="tx1"/>
                </a:solidFill>
                <a:latin typeface="+mn-lt"/>
                <a:ea typeface="+mn-ea"/>
                <a:cs typeface="+mn-cs"/>
              </a:rPr>
              <a:t>novel addition to interventions (i.e., IMRS).</a:t>
            </a:r>
            <a:endParaRPr lang="hr-HR" dirty="0"/>
          </a:p>
          <a:p>
            <a:endParaRPr lang="hr-HR" dirty="0"/>
          </a:p>
        </p:txBody>
      </p:sp>
      <p:sp>
        <p:nvSpPr>
          <p:cNvPr id="4" name="Slide Number Placeholder 3"/>
          <p:cNvSpPr>
            <a:spLocks noGrp="1"/>
          </p:cNvSpPr>
          <p:nvPr>
            <p:ph type="sldNum" sz="quarter" idx="5"/>
          </p:nvPr>
        </p:nvSpPr>
        <p:spPr/>
        <p:txBody>
          <a:bodyPr/>
          <a:lstStyle/>
          <a:p>
            <a:fld id="{C6539446-6953-447E-A4E3-E7CFBF870046}" type="slidenum">
              <a:rPr lang="hr-HR" smtClean="0"/>
              <a:t>22</a:t>
            </a:fld>
            <a:endParaRPr lang="hr-HR"/>
          </a:p>
        </p:txBody>
      </p:sp>
    </p:spTree>
    <p:extLst>
      <p:ext uri="{BB962C8B-B14F-4D97-AF65-F5344CB8AC3E}">
        <p14:creationId xmlns:p14="http://schemas.microsoft.com/office/powerpoint/2010/main" val="9591242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fld id="{C6539446-6953-447E-A4E3-E7CFBF870046}" type="slidenum">
              <a:rPr lang="hr-HR" smtClean="0"/>
              <a:t>23</a:t>
            </a:fld>
            <a:endParaRPr lang="hr-HR"/>
          </a:p>
        </p:txBody>
      </p:sp>
    </p:spTree>
    <p:extLst>
      <p:ext uri="{BB962C8B-B14F-4D97-AF65-F5344CB8AC3E}">
        <p14:creationId xmlns:p14="http://schemas.microsoft.com/office/powerpoint/2010/main" val="2658810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a:t>Mnogi klijenti ne doživljavaju automatske misli samo u formi neizgovorenih riječi u njihovoj svijesti, već u </a:t>
            </a:r>
            <a:r>
              <a:rPr lang="hr-HR" dirty="0" err="1"/>
              <a:t>u</a:t>
            </a:r>
            <a:r>
              <a:rPr lang="hr-HR" dirty="0"/>
              <a:t> formi mentalnih slika ili predodžbi</a:t>
            </a:r>
          </a:p>
          <a:p>
            <a:endParaRPr lang="hr-HR" dirty="0"/>
          </a:p>
          <a:p>
            <a:endParaRPr lang="hr-HR" dirty="0"/>
          </a:p>
          <a:p>
            <a:r>
              <a:rPr lang="en-US" sz="1200" b="0" i="0" u="none" strike="noStrike" kern="1200" baseline="0" dirty="0">
                <a:solidFill>
                  <a:schemeClr val="tx1"/>
                </a:solidFill>
                <a:latin typeface="+mn-lt"/>
                <a:ea typeface="+mn-ea"/>
                <a:cs typeface="+mn-cs"/>
              </a:rPr>
              <a:t>Mental imagery, in the form of dreams, fantasies, and</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memories, were proposed as potential vehicles for conveying</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essential meaning. </a:t>
            </a:r>
            <a:endParaRPr lang="hr-HR"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Beck acknowledged that “[m]any</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times, maladaptive ideation occurs in a pictorial form instead</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of, or in addition to, the verbal form” (Beck, 1976, p. 242),</a:t>
            </a:r>
          </a:p>
          <a:p>
            <a:r>
              <a:rPr lang="en-US" sz="1200" b="0" i="0" u="none" strike="noStrike" kern="1200" baseline="0" dirty="0">
                <a:solidFill>
                  <a:schemeClr val="tx1"/>
                </a:solidFill>
                <a:latin typeface="+mn-lt"/>
                <a:ea typeface="+mn-ea"/>
                <a:cs typeface="+mn-cs"/>
              </a:rPr>
              <a:t>and restructuring can occur via either the imaginal or verbal</a:t>
            </a:r>
            <a:r>
              <a:rPr lang="hr-HR" sz="1200" b="0" i="0" u="none" strike="noStrike" kern="1200" baseline="0" dirty="0">
                <a:solidFill>
                  <a:schemeClr val="tx1"/>
                </a:solidFill>
                <a:latin typeface="+mn-lt"/>
                <a:ea typeface="+mn-ea"/>
                <a:cs typeface="+mn-cs"/>
              </a:rPr>
              <a:t> </a:t>
            </a:r>
            <a:r>
              <a:rPr lang="hr-HR" sz="1200" b="0" i="0" u="none" strike="noStrike" kern="1200" baseline="0" dirty="0" err="1">
                <a:solidFill>
                  <a:schemeClr val="tx1"/>
                </a:solidFill>
                <a:latin typeface="+mn-lt"/>
                <a:ea typeface="+mn-ea"/>
                <a:cs typeface="+mn-cs"/>
              </a:rPr>
              <a:t>modality</a:t>
            </a:r>
            <a:r>
              <a:rPr lang="hr-HR" sz="1200" b="0" i="0" u="none" strike="noStrike" kern="1200" baseline="0" dirty="0">
                <a:solidFill>
                  <a:schemeClr val="tx1"/>
                </a:solidFill>
                <a:latin typeface="+mn-lt"/>
                <a:ea typeface="+mn-ea"/>
                <a:cs typeface="+mn-cs"/>
              </a:rPr>
              <a:t>.</a:t>
            </a:r>
          </a:p>
          <a:p>
            <a:endParaRPr lang="hr-HR" sz="1200" b="0" i="0" u="none" strike="noStrike" kern="1200" baseline="0" dirty="0">
              <a:solidFill>
                <a:schemeClr val="tx1"/>
              </a:solidFill>
              <a:latin typeface="+mn-lt"/>
              <a:ea typeface="+mn-ea"/>
              <a:cs typeface="+mn-cs"/>
            </a:endParaRPr>
          </a:p>
          <a:p>
            <a:endParaRPr lang="hr-HR"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5"/>
          </p:nvPr>
        </p:nvSpPr>
        <p:spPr/>
        <p:txBody>
          <a:bodyPr/>
          <a:lstStyle/>
          <a:p>
            <a:fld id="{C6539446-6953-447E-A4E3-E7CFBF870046}" type="slidenum">
              <a:rPr lang="hr-HR" smtClean="0"/>
              <a:t>4</a:t>
            </a:fld>
            <a:endParaRPr lang="hr-HR"/>
          </a:p>
        </p:txBody>
      </p:sp>
    </p:spTree>
    <p:extLst>
      <p:ext uri="{BB962C8B-B14F-4D97-AF65-F5344CB8AC3E}">
        <p14:creationId xmlns:p14="http://schemas.microsoft.com/office/powerpoint/2010/main" val="3877998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second reason to attend to imagery in CBT is that</a:t>
            </a:r>
          </a:p>
          <a:p>
            <a:r>
              <a:rPr lang="en-US" sz="1200" b="0" i="0" u="none" strike="noStrike" kern="1200" baseline="0" dirty="0">
                <a:solidFill>
                  <a:schemeClr val="tx1"/>
                </a:solidFill>
                <a:latin typeface="+mn-lt"/>
                <a:ea typeface="+mn-ea"/>
                <a:cs typeface="+mn-cs"/>
              </a:rPr>
              <a:t>it encourages increased specificity of maladaptive</a:t>
            </a:r>
          </a:p>
          <a:p>
            <a:r>
              <a:rPr lang="hr-HR" sz="1200" b="0" i="0" u="none" strike="noStrike" kern="1200" baseline="0" dirty="0" err="1">
                <a:solidFill>
                  <a:schemeClr val="tx1"/>
                </a:solidFill>
                <a:latin typeface="+mn-lt"/>
                <a:ea typeface="+mn-ea"/>
                <a:cs typeface="+mn-cs"/>
              </a:rPr>
              <a:t>cognitions</a:t>
            </a:r>
            <a:r>
              <a:rPr lang="hr-HR" sz="1200" b="0" i="0" u="none" strike="noStrike" kern="1200" baseline="0" dirty="0">
                <a:solidFill>
                  <a:schemeClr val="tx1"/>
                </a:solidFill>
                <a:latin typeface="+mn-lt"/>
                <a:ea typeface="+mn-ea"/>
                <a:cs typeface="+mn-cs"/>
              </a:rPr>
              <a:t> (</a:t>
            </a:r>
            <a:r>
              <a:rPr lang="hr-HR" sz="1200" b="0" i="0" u="none" strike="noStrike" kern="1200" baseline="0" dirty="0" err="1">
                <a:solidFill>
                  <a:schemeClr val="tx1"/>
                </a:solidFill>
                <a:latin typeface="+mn-lt"/>
                <a:ea typeface="+mn-ea"/>
                <a:cs typeface="+mn-cs"/>
              </a:rPr>
              <a:t>McEvoy</a:t>
            </a:r>
            <a:r>
              <a:rPr lang="hr-HR" sz="1200" b="0" i="0" u="none" strike="noStrike" kern="1200" baseline="0" dirty="0">
                <a:solidFill>
                  <a:schemeClr val="tx1"/>
                </a:solidFill>
                <a:latin typeface="+mn-lt"/>
                <a:ea typeface="+mn-ea"/>
                <a:cs typeface="+mn-cs"/>
              </a:rPr>
              <a:t>, </a:t>
            </a:r>
            <a:r>
              <a:rPr lang="hr-HR" sz="1200" b="0" i="0" u="none" strike="noStrike" kern="1200" baseline="0" dirty="0" err="1">
                <a:solidFill>
                  <a:schemeClr val="tx1"/>
                </a:solidFill>
                <a:latin typeface="+mn-lt"/>
                <a:ea typeface="+mn-ea"/>
                <a:cs typeface="+mn-cs"/>
              </a:rPr>
              <a:t>Saulsman</a:t>
            </a:r>
            <a:r>
              <a:rPr lang="hr-HR" sz="1200" b="0" i="0" u="none" strike="noStrike" kern="1200" baseline="0" dirty="0">
                <a:solidFill>
                  <a:schemeClr val="tx1"/>
                </a:solidFill>
                <a:latin typeface="+mn-lt"/>
                <a:ea typeface="+mn-ea"/>
                <a:cs typeface="+mn-cs"/>
              </a:rPr>
              <a:t>, </a:t>
            </a:r>
            <a:r>
              <a:rPr lang="hr-HR" sz="1200" b="0" i="0" u="none" strike="noStrike" kern="1200" baseline="0" dirty="0" err="1">
                <a:solidFill>
                  <a:schemeClr val="tx1"/>
                </a:solidFill>
                <a:latin typeface="+mn-lt"/>
                <a:ea typeface="+mn-ea"/>
                <a:cs typeface="+mn-cs"/>
              </a:rPr>
              <a:t>et</a:t>
            </a:r>
            <a:r>
              <a:rPr lang="hr-HR" sz="1200" b="0" i="0" u="none" strike="noStrike" kern="1200" baseline="0" dirty="0">
                <a:solidFill>
                  <a:schemeClr val="tx1"/>
                </a:solidFill>
                <a:latin typeface="+mn-lt"/>
                <a:ea typeface="+mn-ea"/>
                <a:cs typeface="+mn-cs"/>
              </a:rPr>
              <a:t> </a:t>
            </a:r>
            <a:r>
              <a:rPr lang="hr-HR" sz="1200" b="0" i="0" u="none" strike="noStrike" kern="1200" baseline="0" dirty="0" err="1">
                <a:solidFill>
                  <a:schemeClr val="tx1"/>
                </a:solidFill>
                <a:latin typeface="+mn-lt"/>
                <a:ea typeface="+mn-ea"/>
                <a:cs typeface="+mn-cs"/>
              </a:rPr>
              <a:t>al</a:t>
            </a:r>
            <a:r>
              <a:rPr lang="hr-HR" sz="1200" b="0" i="0" u="none" strike="noStrike" kern="1200" baseline="0" dirty="0">
                <a:solidFill>
                  <a:schemeClr val="tx1"/>
                </a:solidFill>
                <a:latin typeface="+mn-lt"/>
                <a:ea typeface="+mn-ea"/>
                <a:cs typeface="+mn-cs"/>
              </a:rPr>
              <a:t>., 2018). For </a:t>
            </a:r>
            <a:r>
              <a:rPr lang="hr-HR" sz="1200" b="0" i="0" u="none" strike="noStrike" kern="1200" baseline="0" dirty="0" err="1">
                <a:solidFill>
                  <a:schemeClr val="tx1"/>
                </a:solidFill>
                <a:latin typeface="+mn-lt"/>
                <a:ea typeface="+mn-ea"/>
                <a:cs typeface="+mn-cs"/>
              </a:rPr>
              <a:t>example</a:t>
            </a:r>
            <a:r>
              <a:rPr lang="hr-HR" sz="1200" b="0" i="0" u="none" strike="noStrike" kern="1200" baseline="0" dirty="0">
                <a:solidFill>
                  <a:schemeClr val="tx1"/>
                </a:solidFill>
                <a:latin typeface="+mn-lt"/>
                <a:ea typeface="+mn-ea"/>
                <a:cs typeface="+mn-cs"/>
              </a:rPr>
              <a:t>,</a:t>
            </a:r>
          </a:p>
          <a:p>
            <a:r>
              <a:rPr lang="en-US" sz="1200" b="0" i="0" u="none" strike="noStrike" kern="1200" baseline="0" dirty="0">
                <a:solidFill>
                  <a:schemeClr val="tx1"/>
                </a:solidFill>
                <a:latin typeface="+mn-lt"/>
                <a:ea typeface="+mn-ea"/>
                <a:cs typeface="+mn-cs"/>
              </a:rPr>
              <a:t>when a client is asked what they think or predict will happen</a:t>
            </a:r>
          </a:p>
          <a:p>
            <a:r>
              <a:rPr lang="en-US" sz="1200" b="0" i="0" u="none" strike="noStrike" kern="1200" baseline="0" dirty="0">
                <a:solidFill>
                  <a:schemeClr val="tx1"/>
                </a:solidFill>
                <a:latin typeface="+mn-lt"/>
                <a:ea typeface="+mn-ea"/>
                <a:cs typeface="+mn-cs"/>
              </a:rPr>
              <a:t>in an identified trigger situation, often they articulate</a:t>
            </a:r>
          </a:p>
          <a:p>
            <a:r>
              <a:rPr lang="en-US" sz="1200" b="0" i="0" u="none" strike="noStrike" kern="1200" baseline="0" dirty="0">
                <a:solidFill>
                  <a:schemeClr val="tx1"/>
                </a:solidFill>
                <a:latin typeface="+mn-lt"/>
                <a:ea typeface="+mn-ea"/>
                <a:cs typeface="+mn-cs"/>
              </a:rPr>
              <a:t>a vague verbal cognition. If instead a client is encouraged</a:t>
            </a:r>
          </a:p>
          <a:p>
            <a:r>
              <a:rPr lang="en-US" sz="1200" b="0" i="0" u="none" strike="noStrike" kern="1200" baseline="0" dirty="0">
                <a:solidFill>
                  <a:schemeClr val="tx1"/>
                </a:solidFill>
                <a:latin typeface="+mn-lt"/>
                <a:ea typeface="+mn-ea"/>
                <a:cs typeface="+mn-cs"/>
              </a:rPr>
              <a:t>to close their eyes and imagine the identified scenario,</a:t>
            </a:r>
          </a:p>
          <a:p>
            <a:r>
              <a:rPr lang="en-US" sz="1200" b="0" i="0" u="none" strike="noStrike" kern="1200" baseline="0" dirty="0">
                <a:solidFill>
                  <a:schemeClr val="tx1"/>
                </a:solidFill>
                <a:latin typeface="+mn-lt"/>
                <a:ea typeface="+mn-ea"/>
                <a:cs typeface="+mn-cs"/>
              </a:rPr>
              <a:t>they will likely provide a far richer picture that captures</a:t>
            </a:r>
          </a:p>
          <a:p>
            <a:r>
              <a:rPr lang="en-US" sz="1200" b="0" i="0" u="none" strike="noStrike" kern="1200" baseline="0" dirty="0">
                <a:solidFill>
                  <a:schemeClr val="tx1"/>
                </a:solidFill>
                <a:latin typeface="+mn-lt"/>
                <a:ea typeface="+mn-ea"/>
                <a:cs typeface="+mn-cs"/>
              </a:rPr>
              <a:t>unhelpful cognitions with greater precision. Cognitive</a:t>
            </a:r>
          </a:p>
          <a:p>
            <a:r>
              <a:rPr lang="en-US" sz="1200" b="0" i="0" u="none" strike="noStrike" kern="1200" baseline="0" dirty="0">
                <a:solidFill>
                  <a:schemeClr val="tx1"/>
                </a:solidFill>
                <a:latin typeface="+mn-lt"/>
                <a:ea typeface="+mn-ea"/>
                <a:cs typeface="+mn-cs"/>
              </a:rPr>
              <a:t>specificity is essential for effective cognitive restructuring</a:t>
            </a:r>
          </a:p>
          <a:p>
            <a:r>
              <a:rPr lang="en-US" sz="1200" b="0" i="0" u="none" strike="noStrike" kern="1200" baseline="0" dirty="0">
                <a:solidFill>
                  <a:schemeClr val="tx1"/>
                </a:solidFill>
                <a:latin typeface="+mn-lt"/>
                <a:ea typeface="+mn-ea"/>
                <a:cs typeface="+mn-cs"/>
              </a:rPr>
              <a:t>and </a:t>
            </a:r>
            <a:r>
              <a:rPr lang="en-US" sz="1200" b="0" i="0" u="none" strike="noStrike" kern="1200" baseline="0" dirty="0" err="1">
                <a:solidFill>
                  <a:schemeClr val="tx1"/>
                </a:solidFill>
                <a:latin typeface="+mn-lt"/>
                <a:ea typeface="+mn-ea"/>
                <a:cs typeface="+mn-cs"/>
              </a:rPr>
              <a:t>behavioural</a:t>
            </a:r>
            <a:r>
              <a:rPr lang="en-US" sz="1200" b="0" i="0" u="none" strike="noStrike" kern="1200" baseline="0" dirty="0">
                <a:solidFill>
                  <a:schemeClr val="tx1"/>
                </a:solidFill>
                <a:latin typeface="+mn-lt"/>
                <a:ea typeface="+mn-ea"/>
                <a:cs typeface="+mn-cs"/>
              </a:rPr>
              <a:t> experiments (Beck, 1995; Bennett-Levy</a:t>
            </a:r>
          </a:p>
          <a:p>
            <a:r>
              <a:rPr lang="en-US" sz="1200" b="0" i="0" u="none" strike="noStrike" kern="1200" baseline="0" dirty="0">
                <a:solidFill>
                  <a:schemeClr val="tx1"/>
                </a:solidFill>
                <a:latin typeface="+mn-lt"/>
                <a:ea typeface="+mn-ea"/>
                <a:cs typeface="+mn-cs"/>
              </a:rPr>
              <a:t>et al., 2004), and imagery naturally evokes the specificity</a:t>
            </a:r>
          </a:p>
          <a:p>
            <a:r>
              <a:rPr lang="hr-HR" sz="1200" b="0" i="0" u="none" strike="noStrike" kern="1200" baseline="0" dirty="0" err="1">
                <a:solidFill>
                  <a:schemeClr val="tx1"/>
                </a:solidFill>
                <a:latin typeface="+mn-lt"/>
                <a:ea typeface="+mn-ea"/>
                <a:cs typeface="+mn-cs"/>
              </a:rPr>
              <a:t>needed</a:t>
            </a:r>
            <a:r>
              <a:rPr lang="hr-HR" sz="1200" b="0" i="0" u="none" strike="noStrike" kern="1200" baseline="0" dirty="0">
                <a:solidFill>
                  <a:schemeClr val="tx1"/>
                </a:solidFill>
                <a:latin typeface="+mn-lt"/>
                <a:ea typeface="+mn-ea"/>
                <a:cs typeface="+mn-cs"/>
              </a:rPr>
              <a:t> for </a:t>
            </a:r>
            <a:r>
              <a:rPr lang="hr-HR" sz="1200" b="0" i="0" u="none" strike="noStrike" kern="1200" baseline="0" dirty="0" err="1">
                <a:solidFill>
                  <a:schemeClr val="tx1"/>
                </a:solidFill>
                <a:latin typeface="+mn-lt"/>
                <a:ea typeface="+mn-ea"/>
                <a:cs typeface="+mn-cs"/>
              </a:rPr>
              <a:t>effective</a:t>
            </a:r>
            <a:r>
              <a:rPr lang="hr-HR" sz="1200" b="0" i="0" u="none" strike="noStrike" kern="1200" baseline="0" dirty="0">
                <a:solidFill>
                  <a:schemeClr val="tx1"/>
                </a:solidFill>
                <a:latin typeface="+mn-lt"/>
                <a:ea typeface="+mn-ea"/>
                <a:cs typeface="+mn-cs"/>
              </a:rPr>
              <a:t> CBT.</a:t>
            </a:r>
          </a:p>
          <a:p>
            <a:endParaRPr lang="hr-HR"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r-HR" dirty="0"/>
              <a:t>S obzirom na sposobnost predodžbi da pojačaju pozitivan ili negativan afekt, važno je da terapeut razmotri upotrebi predodžbi u terapiji kako bi potaknu funkcionalna afektivna iskustva</a:t>
            </a:r>
          </a:p>
          <a:p>
            <a:endParaRPr lang="hr-HR" sz="1200" b="0" i="0" u="none" strike="noStrike" kern="1200" baseline="0" dirty="0">
              <a:solidFill>
                <a:schemeClr val="tx1"/>
              </a:solidFill>
              <a:latin typeface="+mn-lt"/>
              <a:ea typeface="+mn-ea"/>
              <a:cs typeface="+mn-cs"/>
            </a:endParaRPr>
          </a:p>
          <a:p>
            <a:endParaRPr lang="hr-HR" sz="1200" b="0" i="0" u="none" strike="noStrike" kern="1200" baseline="0" dirty="0">
              <a:solidFill>
                <a:schemeClr val="tx1"/>
              </a:solidFill>
              <a:latin typeface="+mn-lt"/>
              <a:ea typeface="+mn-ea"/>
              <a:cs typeface="+mn-cs"/>
            </a:endParaRPr>
          </a:p>
          <a:p>
            <a:r>
              <a:rPr lang="hr-HR" sz="1200" b="0" i="0" u="none" strike="noStrike" kern="1200" baseline="0" dirty="0">
                <a:solidFill>
                  <a:schemeClr val="tx1"/>
                </a:solidFill>
                <a:latin typeface="+mn-lt"/>
                <a:ea typeface="+mn-ea"/>
                <a:cs typeface="+mn-cs"/>
              </a:rPr>
              <a:t>In </a:t>
            </a:r>
            <a:r>
              <a:rPr lang="hr-HR" sz="1200" b="0" i="0" u="none" strike="noStrike" kern="1200" baseline="0" dirty="0" err="1">
                <a:solidFill>
                  <a:schemeClr val="tx1"/>
                </a:solidFill>
                <a:latin typeface="+mn-lt"/>
                <a:ea typeface="+mn-ea"/>
                <a:cs typeface="+mn-cs"/>
              </a:rPr>
              <a:t>addition</a:t>
            </a:r>
            <a:r>
              <a:rPr lang="hr-HR" sz="1200" b="0" i="0" u="none" strike="noStrike" kern="1200" baseline="0" dirty="0">
                <a:solidFill>
                  <a:schemeClr val="tx1"/>
                </a:solidFill>
                <a:latin typeface="+mn-lt"/>
                <a:ea typeface="+mn-ea"/>
                <a:cs typeface="+mn-cs"/>
              </a:rPr>
              <a:t>, </a:t>
            </a:r>
            <a:r>
              <a:rPr lang="hr-HR" sz="1200" b="0" i="0" u="none" strike="noStrike" kern="1200" baseline="0" dirty="0" err="1">
                <a:solidFill>
                  <a:schemeClr val="tx1"/>
                </a:solidFill>
                <a:latin typeface="+mn-lt"/>
                <a:ea typeface="+mn-ea"/>
                <a:cs typeface="+mn-cs"/>
              </a:rPr>
              <a:t>Edwards</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(2007) examined the role of imagery in therapy through a</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historical lens, demonstrating that imagery-based techniques</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have been ever-present in psychotherapy generally and CBT</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specifically; however, their place has often been on the</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periphery and largely absent from university academic and</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professional training settings. </a:t>
            </a:r>
            <a:endParaRPr lang="hr-HR"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Therefore, the use of imagery</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techniques in CBT is nothing new and instead reflects a renewed</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emphasis on a psychological process that should have</a:t>
            </a:r>
            <a:r>
              <a:rPr lang="hr-HR"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been a central aspect of CBT practice all along.</a:t>
            </a:r>
            <a:endParaRPr lang="hr-HR" dirty="0"/>
          </a:p>
          <a:p>
            <a:endParaRPr lang="hr-HR" sz="1200" b="0" i="0" u="none" strike="noStrike" kern="1200" baseline="0" dirty="0">
              <a:solidFill>
                <a:schemeClr val="tx1"/>
              </a:solidFill>
              <a:latin typeface="+mn-lt"/>
              <a:ea typeface="+mn-ea"/>
              <a:cs typeface="+mn-cs"/>
            </a:endParaRPr>
          </a:p>
          <a:p>
            <a:endParaRPr lang="hr-HR" dirty="0"/>
          </a:p>
        </p:txBody>
      </p:sp>
      <p:sp>
        <p:nvSpPr>
          <p:cNvPr id="4" name="Slide Number Placeholder 3"/>
          <p:cNvSpPr>
            <a:spLocks noGrp="1"/>
          </p:cNvSpPr>
          <p:nvPr>
            <p:ph type="sldNum" sz="quarter" idx="5"/>
          </p:nvPr>
        </p:nvSpPr>
        <p:spPr/>
        <p:txBody>
          <a:bodyPr/>
          <a:lstStyle/>
          <a:p>
            <a:fld id="{C6539446-6953-447E-A4E3-E7CFBF870046}" type="slidenum">
              <a:rPr lang="hr-HR" smtClean="0"/>
              <a:t>5</a:t>
            </a:fld>
            <a:endParaRPr lang="hr-HR"/>
          </a:p>
        </p:txBody>
      </p:sp>
    </p:spTree>
    <p:extLst>
      <p:ext uri="{BB962C8B-B14F-4D97-AF65-F5344CB8AC3E}">
        <p14:creationId xmlns:p14="http://schemas.microsoft.com/office/powerpoint/2010/main" val="3966074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sz="1200" b="0" i="0" u="none" strike="noStrike" kern="1200" baseline="0" dirty="0">
                <a:solidFill>
                  <a:schemeClr val="tx1"/>
                </a:solidFill>
                <a:latin typeface="+mn-lt"/>
                <a:ea typeface="+mn-ea"/>
                <a:cs typeface="+mn-cs"/>
              </a:rPr>
              <a:t>Čini se da kombinacija verbalnih i </a:t>
            </a:r>
            <a:r>
              <a:rPr lang="hr-HR" sz="1200" b="0" i="0" u="none" strike="noStrike" kern="1200" baseline="0" dirty="0" err="1">
                <a:solidFill>
                  <a:schemeClr val="tx1"/>
                </a:solidFill>
                <a:latin typeface="+mn-lt"/>
                <a:ea typeface="+mn-ea"/>
                <a:cs typeface="+mn-cs"/>
              </a:rPr>
              <a:t>predodžbenih</a:t>
            </a:r>
            <a:r>
              <a:rPr lang="hr-HR" sz="1200" b="0" i="0" u="none" strike="noStrike" kern="1200" baseline="0" dirty="0">
                <a:solidFill>
                  <a:schemeClr val="tx1"/>
                </a:solidFill>
                <a:latin typeface="+mn-lt"/>
                <a:ea typeface="+mn-ea"/>
                <a:cs typeface="+mn-cs"/>
              </a:rPr>
              <a:t> pristupa je bolja nego svaki pristup zasebno.</a:t>
            </a:r>
          </a:p>
          <a:p>
            <a:r>
              <a:rPr lang="hr-HR" sz="1200" b="0" i="0" u="none" strike="noStrike" kern="1200" baseline="0" dirty="0">
                <a:solidFill>
                  <a:schemeClr val="tx1"/>
                </a:solidFill>
                <a:latin typeface="+mn-lt"/>
                <a:ea typeface="+mn-ea"/>
                <a:cs typeface="+mn-cs"/>
              </a:rPr>
              <a:t>Klijenti ponekad brže i kompletnije mijenjaju percepciju, kada rade sa mentalnim slikama nego semantikom.</a:t>
            </a:r>
          </a:p>
          <a:p>
            <a:endParaRPr lang="hr-HR"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5"/>
          </p:nvPr>
        </p:nvSpPr>
        <p:spPr/>
        <p:txBody>
          <a:bodyPr/>
          <a:lstStyle/>
          <a:p>
            <a:fld id="{C6539446-6953-447E-A4E3-E7CFBF870046}" type="slidenum">
              <a:rPr lang="hr-HR" smtClean="0"/>
              <a:t>6</a:t>
            </a:fld>
            <a:endParaRPr lang="hr-HR"/>
          </a:p>
        </p:txBody>
      </p:sp>
    </p:spTree>
    <p:extLst>
      <p:ext uri="{BB962C8B-B14F-4D97-AF65-F5344CB8AC3E}">
        <p14:creationId xmlns:p14="http://schemas.microsoft.com/office/powerpoint/2010/main" val="507774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fld id="{C6539446-6953-447E-A4E3-E7CFBF870046}" type="slidenum">
              <a:rPr lang="hr-HR" smtClean="0"/>
              <a:t>7</a:t>
            </a:fld>
            <a:endParaRPr lang="hr-HR"/>
          </a:p>
        </p:txBody>
      </p:sp>
    </p:spTree>
    <p:extLst>
      <p:ext uri="{BB962C8B-B14F-4D97-AF65-F5344CB8AC3E}">
        <p14:creationId xmlns:p14="http://schemas.microsoft.com/office/powerpoint/2010/main" val="34979976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a:t>Ponekad izlaganje uživo nije praktično. To može biti zato što su znakovi unutarnji (sjećanja, misli,…), nisu odmah dostupni (npr. izvedba u javnosti) ili se ne mogu praktično izazvati (npr. smrt člana obitelji). Također, neki pacijenti mogu biti </a:t>
            </a:r>
            <a:r>
              <a:rPr lang="hr-HR" dirty="0" err="1"/>
              <a:t>preanksiozni</a:t>
            </a:r>
            <a:r>
              <a:rPr lang="hr-HR" dirty="0"/>
              <a:t>. </a:t>
            </a:r>
            <a:endParaRPr lang="en-US" dirty="0"/>
          </a:p>
        </p:txBody>
      </p:sp>
      <p:sp>
        <p:nvSpPr>
          <p:cNvPr id="4" name="Slide Number Placeholder 3"/>
          <p:cNvSpPr>
            <a:spLocks noGrp="1"/>
          </p:cNvSpPr>
          <p:nvPr>
            <p:ph type="sldNum" sz="quarter" idx="5"/>
          </p:nvPr>
        </p:nvSpPr>
        <p:spPr/>
        <p:txBody>
          <a:bodyPr/>
          <a:lstStyle/>
          <a:p>
            <a:fld id="{C6539446-6953-447E-A4E3-E7CFBF870046}" type="slidenum">
              <a:rPr lang="en-US" smtClean="0"/>
              <a:t>8</a:t>
            </a:fld>
            <a:endParaRPr lang="en-US"/>
          </a:p>
        </p:txBody>
      </p:sp>
    </p:spTree>
    <p:extLst>
      <p:ext uri="{BB962C8B-B14F-4D97-AF65-F5344CB8AC3E}">
        <p14:creationId xmlns:p14="http://schemas.microsoft.com/office/powerpoint/2010/main" val="35095318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5"/>
          </p:nvPr>
        </p:nvSpPr>
        <p:spPr/>
        <p:txBody>
          <a:bodyPr/>
          <a:lstStyle/>
          <a:p>
            <a:fld id="{C6539446-6953-447E-A4E3-E7CFBF870046}" type="slidenum">
              <a:rPr lang="hr-HR" smtClean="0"/>
              <a:t>9</a:t>
            </a:fld>
            <a:endParaRPr lang="hr-HR"/>
          </a:p>
        </p:txBody>
      </p:sp>
    </p:spTree>
    <p:extLst>
      <p:ext uri="{BB962C8B-B14F-4D97-AF65-F5344CB8AC3E}">
        <p14:creationId xmlns:p14="http://schemas.microsoft.com/office/powerpoint/2010/main" val="11794673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IMRS does not change the event or require a client to</a:t>
            </a:r>
          </a:p>
          <a:p>
            <a:r>
              <a:rPr lang="en-US" sz="1200" b="0" i="0" u="none" strike="noStrike" kern="1200" baseline="0" dirty="0">
                <a:solidFill>
                  <a:schemeClr val="tx1"/>
                </a:solidFill>
                <a:latin typeface="+mn-lt"/>
                <a:ea typeface="+mn-ea"/>
                <a:cs typeface="+mn-cs"/>
              </a:rPr>
              <a:t>deny that it occurred. </a:t>
            </a:r>
            <a:endParaRPr lang="hr-HR"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IMRS instead aims to change the</a:t>
            </a:r>
          </a:p>
          <a:p>
            <a:r>
              <a:rPr lang="en-US" sz="1200" b="0" i="0" u="none" strike="noStrike" kern="1200" baseline="0" dirty="0">
                <a:solidFill>
                  <a:schemeClr val="tx1"/>
                </a:solidFill>
                <a:latin typeface="+mn-lt"/>
                <a:ea typeface="+mn-ea"/>
                <a:cs typeface="+mn-cs"/>
              </a:rPr>
              <a:t>meaning of the event (Moritz et al., 2018), helping clients</a:t>
            </a:r>
          </a:p>
          <a:p>
            <a:r>
              <a:rPr lang="en-US" sz="1200" b="0" i="0" u="none" strike="noStrike" kern="1200" baseline="0" dirty="0">
                <a:solidFill>
                  <a:schemeClr val="tx1"/>
                </a:solidFill>
                <a:latin typeface="+mn-lt"/>
                <a:ea typeface="+mn-ea"/>
                <a:cs typeface="+mn-cs"/>
              </a:rPr>
              <a:t>see the event in a new light, as a bad experience that is </a:t>
            </a:r>
            <a:r>
              <a:rPr lang="en-US" sz="1200" b="0" i="0" u="none" strike="noStrike" kern="1200" baseline="0" dirty="0" err="1">
                <a:solidFill>
                  <a:schemeClr val="tx1"/>
                </a:solidFill>
                <a:latin typeface="+mn-lt"/>
                <a:ea typeface="+mn-ea"/>
                <a:cs typeface="+mn-cs"/>
              </a:rPr>
              <a:t>contextualised</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to a past time, place, and person(s), and which</a:t>
            </a:r>
          </a:p>
          <a:p>
            <a:r>
              <a:rPr lang="en-US" sz="1200" b="0" i="0" u="none" strike="noStrike" kern="1200" baseline="0" dirty="0">
                <a:solidFill>
                  <a:schemeClr val="tx1"/>
                </a:solidFill>
                <a:latin typeface="+mn-lt"/>
                <a:ea typeface="+mn-ea"/>
                <a:cs typeface="+mn-cs"/>
              </a:rPr>
              <a:t>has no broader relevance to the self, others, or world today.</a:t>
            </a:r>
            <a:endParaRPr lang="hr-HR" sz="1200" b="0" i="0" u="none" strike="noStrike" kern="1200" baseline="0" dirty="0">
              <a:solidFill>
                <a:schemeClr val="tx1"/>
              </a:solidFill>
              <a:latin typeface="+mn-lt"/>
              <a:ea typeface="+mn-ea"/>
              <a:cs typeface="+mn-cs"/>
            </a:endParaRPr>
          </a:p>
          <a:p>
            <a:endParaRPr lang="hr-HR" sz="1200" b="0" i="0" u="none" strike="noStrike" kern="1200" baseline="0" dirty="0">
              <a:solidFill>
                <a:schemeClr val="tx1"/>
              </a:solidFill>
              <a:latin typeface="+mn-lt"/>
              <a:ea typeface="+mn-ea"/>
              <a:cs typeface="+mn-cs"/>
            </a:endParaRPr>
          </a:p>
          <a:p>
            <a:r>
              <a:rPr lang="hr-HR" sz="1200" b="0" i="0" u="none" strike="noStrike" kern="1200" baseline="0" dirty="0">
                <a:solidFill>
                  <a:schemeClr val="tx1"/>
                </a:solidFill>
                <a:latin typeface="+mn-lt"/>
                <a:ea typeface="+mn-ea"/>
                <a:cs typeface="+mn-cs"/>
              </a:rPr>
              <a:t>IMRS </a:t>
            </a:r>
            <a:r>
              <a:rPr lang="hr-HR" sz="1200" b="0" i="0" u="none" strike="noStrike" kern="1200" baseline="0" dirty="0" err="1">
                <a:solidFill>
                  <a:schemeClr val="tx1"/>
                </a:solidFill>
                <a:latin typeface="+mn-lt"/>
                <a:ea typeface="+mn-ea"/>
                <a:cs typeface="+mn-cs"/>
              </a:rPr>
              <a:t>is</a:t>
            </a:r>
            <a:r>
              <a:rPr lang="hr-HR" sz="1200" b="0" i="0" u="none" strike="noStrike" kern="1200" baseline="0" dirty="0">
                <a:solidFill>
                  <a:schemeClr val="tx1"/>
                </a:solidFill>
                <a:latin typeface="+mn-lt"/>
                <a:ea typeface="+mn-ea"/>
                <a:cs typeface="+mn-cs"/>
              </a:rPr>
              <a:t> </a:t>
            </a:r>
            <a:r>
              <a:rPr lang="hr-HR" sz="1200" b="0" i="0" u="none" strike="noStrike" kern="1200" baseline="0" dirty="0" err="1">
                <a:solidFill>
                  <a:schemeClr val="tx1"/>
                </a:solidFill>
                <a:latin typeface="+mn-lt"/>
                <a:ea typeface="+mn-ea"/>
                <a:cs typeface="+mn-cs"/>
              </a:rPr>
              <a:t>increasingly</a:t>
            </a:r>
            <a:endParaRPr lang="hr-HR"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used not just for trauma events, but for processing any negative</a:t>
            </a:r>
          </a:p>
          <a:p>
            <a:r>
              <a:rPr lang="en-US" sz="1200" b="0" i="0" u="none" strike="noStrike" kern="1200" baseline="0" dirty="0">
                <a:solidFill>
                  <a:schemeClr val="tx1"/>
                </a:solidFill>
                <a:latin typeface="+mn-lt"/>
                <a:ea typeface="+mn-ea"/>
                <a:cs typeface="+mn-cs"/>
              </a:rPr>
              <a:t>life events that clients associate with their emotional difficulties</a:t>
            </a:r>
          </a:p>
          <a:p>
            <a:r>
              <a:rPr lang="en-US" sz="1200" b="0" i="0" u="none" strike="noStrike" kern="1200" baseline="0" dirty="0">
                <a:solidFill>
                  <a:schemeClr val="tx1"/>
                </a:solidFill>
                <a:latin typeface="+mn-lt"/>
                <a:ea typeface="+mn-ea"/>
                <a:cs typeface="+mn-cs"/>
              </a:rPr>
              <a:t>and identified maladaptive core beliefs (</a:t>
            </a:r>
            <a:r>
              <a:rPr lang="en-US" sz="1200" b="0" i="0" u="none" strike="noStrike" kern="1200" baseline="0" dirty="0" err="1">
                <a:solidFill>
                  <a:schemeClr val="tx1"/>
                </a:solidFill>
                <a:latin typeface="+mn-lt"/>
                <a:ea typeface="+mn-ea"/>
                <a:cs typeface="+mn-cs"/>
              </a:rPr>
              <a:t>Arntz</a:t>
            </a:r>
            <a:r>
              <a:rPr lang="en-US" sz="1200" b="0" i="0" u="none" strike="noStrike" kern="1200" baseline="0" dirty="0">
                <a:solidFill>
                  <a:schemeClr val="tx1"/>
                </a:solidFill>
                <a:latin typeface="+mn-lt"/>
                <a:ea typeface="+mn-ea"/>
                <a:cs typeface="+mn-cs"/>
              </a:rPr>
              <a:t> &amp;</a:t>
            </a:r>
          </a:p>
          <a:p>
            <a:r>
              <a:rPr lang="en-US" sz="1200" b="0" i="0" u="none" strike="noStrike" kern="1200" baseline="0" dirty="0">
                <a:solidFill>
                  <a:schemeClr val="tx1"/>
                </a:solidFill>
                <a:latin typeface="+mn-lt"/>
                <a:ea typeface="+mn-ea"/>
                <a:cs typeface="+mn-cs"/>
              </a:rPr>
              <a:t>Weertman, 1999). In this way, IMRS can be used instead of,</a:t>
            </a:r>
          </a:p>
          <a:p>
            <a:r>
              <a:rPr lang="en-US" sz="1200" b="0" i="0" u="none" strike="noStrike" kern="1200" baseline="0" dirty="0">
                <a:solidFill>
                  <a:schemeClr val="tx1"/>
                </a:solidFill>
                <a:latin typeface="+mn-lt"/>
                <a:ea typeface="+mn-ea"/>
                <a:cs typeface="+mn-cs"/>
              </a:rPr>
              <a:t>or in addition to, more traditional CBT methods of cognitive</a:t>
            </a:r>
          </a:p>
          <a:p>
            <a:r>
              <a:rPr lang="en-US" sz="1200" b="0" i="0" u="none" strike="noStrike" kern="1200" baseline="0" dirty="0">
                <a:solidFill>
                  <a:schemeClr val="tx1"/>
                </a:solidFill>
                <a:latin typeface="+mn-lt"/>
                <a:ea typeface="+mn-ea"/>
                <a:cs typeface="+mn-cs"/>
              </a:rPr>
              <a:t>restructuring aimed at maladaptive core belief modification</a:t>
            </a:r>
          </a:p>
          <a:p>
            <a:r>
              <a:rPr lang="hr-HR" sz="1200" b="0" i="0" u="none" strike="noStrike" kern="1200" baseline="0" dirty="0">
                <a:solidFill>
                  <a:schemeClr val="tx1"/>
                </a:solidFill>
                <a:latin typeface="+mn-lt"/>
                <a:ea typeface="+mn-ea"/>
                <a:cs typeface="+mn-cs"/>
              </a:rPr>
              <a:t>(Norton &amp; Abbott, 2016).</a:t>
            </a:r>
          </a:p>
          <a:p>
            <a:endParaRPr lang="hr-HR"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There are different methods and variations in how IMRS</a:t>
            </a:r>
          </a:p>
          <a:p>
            <a:r>
              <a:rPr lang="en-US" sz="1200" b="0" i="0" u="none" strike="noStrike" kern="1200" baseline="0" dirty="0">
                <a:solidFill>
                  <a:schemeClr val="tx1"/>
                </a:solidFill>
                <a:latin typeface="+mn-lt"/>
                <a:ea typeface="+mn-ea"/>
                <a:cs typeface="+mn-cs"/>
              </a:rPr>
              <a:t>is applied, with </a:t>
            </a:r>
            <a:r>
              <a:rPr lang="en-US" sz="1200" b="0" i="0" u="none" strike="noStrike" kern="1200" baseline="0" dirty="0" err="1">
                <a:solidFill>
                  <a:schemeClr val="tx1"/>
                </a:solidFill>
                <a:latin typeface="+mn-lt"/>
                <a:ea typeface="+mn-ea"/>
                <a:cs typeface="+mn-cs"/>
              </a:rPr>
              <a:t>Arnoud</a:t>
            </a:r>
            <a:r>
              <a:rPr lang="en-US" sz="1200" b="0" i="0" u="none" strike="noStrike" kern="1200" baseline="0" dirty="0">
                <a:solidFill>
                  <a:schemeClr val="tx1"/>
                </a:solidFill>
                <a:latin typeface="+mn-lt"/>
                <a:ea typeface="+mn-ea"/>
                <a:cs typeface="+mn-cs"/>
              </a:rPr>
              <a:t> </a:t>
            </a:r>
            <a:r>
              <a:rPr lang="en-US" sz="1200" b="0" i="0" u="none" strike="noStrike" kern="1200" baseline="0" dirty="0" err="1">
                <a:solidFill>
                  <a:schemeClr val="tx1"/>
                </a:solidFill>
                <a:latin typeface="+mn-lt"/>
                <a:ea typeface="+mn-ea"/>
                <a:cs typeface="+mn-cs"/>
              </a:rPr>
              <a:t>Arntz's</a:t>
            </a:r>
            <a:r>
              <a:rPr lang="en-US" sz="1200" b="0" i="0" u="none" strike="noStrike" kern="1200" baseline="0" dirty="0">
                <a:solidFill>
                  <a:schemeClr val="tx1"/>
                </a:solidFill>
                <a:latin typeface="+mn-lt"/>
                <a:ea typeface="+mn-ea"/>
                <a:cs typeface="+mn-cs"/>
              </a:rPr>
              <a:t> three-phase method of</a:t>
            </a:r>
          </a:p>
          <a:p>
            <a:r>
              <a:rPr lang="en-US" sz="1200" b="0" i="0" u="none" strike="noStrike" kern="1200" baseline="0" dirty="0" err="1">
                <a:solidFill>
                  <a:schemeClr val="tx1"/>
                </a:solidFill>
                <a:latin typeface="+mn-lt"/>
                <a:ea typeface="+mn-ea"/>
                <a:cs typeface="+mn-cs"/>
              </a:rPr>
              <a:t>rescripting</a:t>
            </a:r>
            <a:r>
              <a:rPr lang="en-US" sz="1200" b="0" i="0" u="none" strike="noStrike" kern="1200" baseline="0" dirty="0">
                <a:solidFill>
                  <a:schemeClr val="tx1"/>
                </a:solidFill>
                <a:latin typeface="+mn-lt"/>
                <a:ea typeface="+mn-ea"/>
                <a:cs typeface="+mn-cs"/>
              </a:rPr>
              <a:t> being particularly prominent (see </a:t>
            </a:r>
            <a:r>
              <a:rPr lang="en-US" sz="1200" b="0" i="0" u="none" strike="noStrike" kern="1200" baseline="0" dirty="0" err="1">
                <a:solidFill>
                  <a:schemeClr val="tx1"/>
                </a:solidFill>
                <a:latin typeface="+mn-lt"/>
                <a:ea typeface="+mn-ea"/>
                <a:cs typeface="+mn-cs"/>
              </a:rPr>
              <a:t>Arntz</a:t>
            </a:r>
            <a:r>
              <a:rPr lang="en-US" sz="1200" b="0" i="0" u="none" strike="noStrike" kern="1200" baseline="0" dirty="0">
                <a:solidFill>
                  <a:schemeClr val="tx1"/>
                </a:solidFill>
                <a:latin typeface="+mn-lt"/>
                <a:ea typeface="+mn-ea"/>
                <a:cs typeface="+mn-cs"/>
              </a:rPr>
              <a:t>, 2011 for</a:t>
            </a:r>
          </a:p>
          <a:p>
            <a:r>
              <a:rPr lang="en-US" sz="1200" b="0" i="0" u="none" strike="noStrike" kern="1200" baseline="0" dirty="0">
                <a:solidFill>
                  <a:schemeClr val="tx1"/>
                </a:solidFill>
                <a:latin typeface="+mn-lt"/>
                <a:ea typeface="+mn-ea"/>
                <a:cs typeface="+mn-cs"/>
              </a:rPr>
              <a:t>a comprehensive description of this </a:t>
            </a:r>
            <a:r>
              <a:rPr lang="en-US" sz="1200" b="0" i="0" u="none" strike="noStrike" kern="1200" baseline="0" dirty="0" err="1">
                <a:solidFill>
                  <a:schemeClr val="tx1"/>
                </a:solidFill>
                <a:latin typeface="+mn-lt"/>
                <a:ea typeface="+mn-ea"/>
                <a:cs typeface="+mn-cs"/>
              </a:rPr>
              <a:t>rescripting</a:t>
            </a:r>
            <a:r>
              <a:rPr lang="en-US" sz="1200" b="0" i="0" u="none" strike="noStrike" kern="1200" baseline="0" dirty="0">
                <a:solidFill>
                  <a:schemeClr val="tx1"/>
                </a:solidFill>
                <a:latin typeface="+mn-lt"/>
                <a:ea typeface="+mn-ea"/>
                <a:cs typeface="+mn-cs"/>
              </a:rPr>
              <a:t> method).</a:t>
            </a:r>
          </a:p>
          <a:p>
            <a:r>
              <a:rPr lang="en-US" sz="1200" b="0" i="0" u="none" strike="noStrike" kern="1200" baseline="0" dirty="0">
                <a:solidFill>
                  <a:schemeClr val="tx1"/>
                </a:solidFill>
                <a:latin typeface="+mn-lt"/>
                <a:ea typeface="+mn-ea"/>
                <a:cs typeface="+mn-cs"/>
              </a:rPr>
              <a:t>During IMRS clients are typically encouraged to revisit a</a:t>
            </a:r>
          </a:p>
          <a:p>
            <a:r>
              <a:rPr lang="en-US" sz="1200" b="0" i="0" u="none" strike="noStrike" kern="1200" baseline="0" dirty="0">
                <a:solidFill>
                  <a:schemeClr val="tx1"/>
                </a:solidFill>
                <a:latin typeface="+mn-lt"/>
                <a:ea typeface="+mn-ea"/>
                <a:cs typeface="+mn-cs"/>
              </a:rPr>
              <a:t>pivotal past negative event in their imagination, and mentally</a:t>
            </a:r>
          </a:p>
          <a:p>
            <a:r>
              <a:rPr lang="en-US" sz="1200" b="0" i="0" u="none" strike="noStrike" kern="1200" baseline="0" dirty="0">
                <a:solidFill>
                  <a:schemeClr val="tx1"/>
                </a:solidFill>
                <a:latin typeface="+mn-lt"/>
                <a:ea typeface="+mn-ea"/>
                <a:cs typeface="+mn-cs"/>
              </a:rPr>
              <a:t>change the event in a way that leads to a sense of safety</a:t>
            </a:r>
          </a:p>
          <a:p>
            <a:r>
              <a:rPr lang="en-US" sz="1200" b="0" i="0" u="none" strike="noStrike" kern="1200" baseline="0" dirty="0">
                <a:solidFill>
                  <a:schemeClr val="tx1"/>
                </a:solidFill>
                <a:latin typeface="+mn-lt"/>
                <a:ea typeface="+mn-ea"/>
                <a:cs typeface="+mn-cs"/>
              </a:rPr>
              <a:t>and soothing, which they did not experience at the time of</a:t>
            </a:r>
          </a:p>
          <a:p>
            <a:r>
              <a:rPr lang="en-US" sz="1200" b="0" i="0" u="none" strike="noStrike" kern="1200" baseline="0" dirty="0">
                <a:solidFill>
                  <a:schemeClr val="tx1"/>
                </a:solidFill>
                <a:latin typeface="+mn-lt"/>
                <a:ea typeface="+mn-ea"/>
                <a:cs typeface="+mn-cs"/>
              </a:rPr>
              <a:t>the event. This ultimately leads to the client imagining</a:t>
            </a:r>
          </a:p>
          <a:p>
            <a:r>
              <a:rPr lang="en-US" sz="1200" b="0" i="0" u="none" strike="noStrike" kern="1200" baseline="0" dirty="0">
                <a:solidFill>
                  <a:schemeClr val="tx1"/>
                </a:solidFill>
                <a:latin typeface="+mn-lt"/>
                <a:ea typeface="+mn-ea"/>
                <a:cs typeface="+mn-cs"/>
              </a:rPr>
              <a:t>events that did not and often could not have occurred in reality.</a:t>
            </a:r>
            <a:endParaRPr lang="hr-HR" dirty="0"/>
          </a:p>
        </p:txBody>
      </p:sp>
      <p:sp>
        <p:nvSpPr>
          <p:cNvPr id="4" name="Slide Number Placeholder 3"/>
          <p:cNvSpPr>
            <a:spLocks noGrp="1"/>
          </p:cNvSpPr>
          <p:nvPr>
            <p:ph type="sldNum" sz="quarter" idx="5"/>
          </p:nvPr>
        </p:nvSpPr>
        <p:spPr/>
        <p:txBody>
          <a:bodyPr/>
          <a:lstStyle/>
          <a:p>
            <a:fld id="{C6539446-6953-447E-A4E3-E7CFBF870046}" type="slidenum">
              <a:rPr lang="hr-HR" smtClean="0"/>
              <a:t>10</a:t>
            </a:fld>
            <a:endParaRPr lang="hr-HR"/>
          </a:p>
        </p:txBody>
      </p:sp>
    </p:spTree>
    <p:extLst>
      <p:ext uri="{BB962C8B-B14F-4D97-AF65-F5344CB8AC3E}">
        <p14:creationId xmlns:p14="http://schemas.microsoft.com/office/powerpoint/2010/main" val="379403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a:t>Iako mnogi klijenti imaju</a:t>
            </a:r>
          </a:p>
          <a:p>
            <a:r>
              <a:rPr lang="hr-HR" dirty="0"/>
              <a:t>Da bi pacijenta naučio kako prepoznati i suočiti se s uznemirujućom predodžbom, terapeut pokušava OTKRITI spontanu predodžbu koju je klijent imao ili izazvati predodžbu na seansi. </a:t>
            </a:r>
          </a:p>
          <a:p>
            <a:r>
              <a:rPr lang="hr-HR" dirty="0"/>
              <a:t>U primjeru u knjizi terapeut je pokušavao otkriti je li </a:t>
            </a:r>
            <a:r>
              <a:rPr lang="hr-HR" dirty="0" err="1"/>
              <a:t>Sally</a:t>
            </a:r>
            <a:r>
              <a:rPr lang="hr-HR" dirty="0"/>
              <a:t> istovremeno s verbalnom AM imala i spontanu predodžbu</a:t>
            </a:r>
          </a:p>
        </p:txBody>
      </p:sp>
      <p:sp>
        <p:nvSpPr>
          <p:cNvPr id="4" name="Slide Number Placeholder 3"/>
          <p:cNvSpPr>
            <a:spLocks noGrp="1"/>
          </p:cNvSpPr>
          <p:nvPr>
            <p:ph type="sldNum" sz="quarter" idx="5"/>
          </p:nvPr>
        </p:nvSpPr>
        <p:spPr/>
        <p:txBody>
          <a:bodyPr/>
          <a:lstStyle/>
          <a:p>
            <a:fld id="{C6539446-6953-447E-A4E3-E7CFBF870046}" type="slidenum">
              <a:rPr lang="hr-HR" smtClean="0"/>
              <a:t>12</a:t>
            </a:fld>
            <a:endParaRPr lang="hr-HR"/>
          </a:p>
        </p:txBody>
      </p:sp>
    </p:spTree>
    <p:extLst>
      <p:ext uri="{BB962C8B-B14F-4D97-AF65-F5344CB8AC3E}">
        <p14:creationId xmlns:p14="http://schemas.microsoft.com/office/powerpoint/2010/main" val="42414662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water3"/>
          <p:cNvSpPr/>
          <p:nvPr/>
        </p:nvSpPr>
        <p:spPr bwMode="gray">
          <a:xfrm>
            <a:off x="2552" y="5243129"/>
            <a:ext cx="12188952" cy="1614871"/>
          </a:xfrm>
          <a:prstGeom prst="rect">
            <a:avLst/>
          </a:prstGeom>
          <a:gradFill>
            <a:gsLst>
              <a:gs pos="833">
                <a:schemeClr val="accent2">
                  <a:lumMod val="60000"/>
                  <a:lumOff val="40000"/>
                  <a:alpha val="38000"/>
                </a:schemeClr>
              </a:gs>
              <a:gs pos="23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5" name="sky"/>
          <p:cNvSpPr/>
          <p:nvPr/>
        </p:nvSpPr>
        <p:spPr bwMode="white">
          <a:xfrm>
            <a:off x="2552" y="0"/>
            <a:ext cx="12188952" cy="5334000"/>
          </a:xfrm>
          <a:prstGeom prst="rect">
            <a:avLst/>
          </a:prstGeom>
          <a:gradFill>
            <a:gsLst>
              <a:gs pos="0">
                <a:schemeClr val="accent2">
                  <a:lumMod val="60000"/>
                  <a:lumOff val="40000"/>
                  <a:alpha val="80000"/>
                </a:schemeClr>
              </a:gs>
              <a:gs pos="99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6" name="water2"/>
          <p:cNvPicPr>
            <a:picLocks noChangeAspect="1"/>
          </p:cNvPicPr>
          <p:nvPr/>
        </p:nvPicPr>
        <p:blipFill rotWithShape="1">
          <a:blip r:embed="rId2" cstate="print">
            <a:extLst>
              <a:ext uri="{28A0092B-C50C-407E-A947-70E740481C1C}">
                <a14:useLocalDpi xmlns:a14="http://schemas.microsoft.com/office/drawing/2010/main" val="0"/>
              </a:ext>
            </a:extLst>
          </a:blip>
          <a:srcRect l="2674" r="9901"/>
          <a:stretch/>
        </p:blipFill>
        <p:spPr bwMode="ltGray">
          <a:xfrm>
            <a:off x="-1425" y="5497897"/>
            <a:ext cx="12188952" cy="463209"/>
          </a:xfrm>
          <a:prstGeom prst="rect">
            <a:avLst/>
          </a:prstGeom>
          <a:noFill/>
          <a:ln>
            <a:noFill/>
          </a:ln>
        </p:spPr>
      </p:pic>
      <p:pic>
        <p:nvPicPr>
          <p:cNvPr id="7" name="water1"/>
          <p:cNvPicPr>
            <a:picLocks noChangeAspect="1"/>
          </p:cNvPicPr>
          <p:nvPr/>
        </p:nvPicPr>
        <p:blipFill rotWithShape="1">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l="6218" r="6356"/>
          <a:stretch/>
        </p:blipFill>
        <p:spPr bwMode="gray">
          <a:xfrm flipH="1">
            <a:off x="-1425" y="5221111"/>
            <a:ext cx="12188952" cy="268288"/>
          </a:xfrm>
          <a:prstGeom prst="rect">
            <a:avLst/>
          </a:prstGeom>
          <a:noFill/>
          <a:ln>
            <a:noFill/>
          </a:ln>
        </p:spPr>
      </p:pic>
      <p:sp>
        <p:nvSpPr>
          <p:cNvPr id="8" name="Rectangle 7"/>
          <p:cNvSpPr/>
          <p:nvPr/>
        </p:nvSpPr>
        <p:spPr>
          <a:xfrm>
            <a:off x="-1425" y="5961106"/>
            <a:ext cx="12188952" cy="896846"/>
          </a:xfrm>
          <a:prstGeom prst="rect">
            <a:avLst/>
          </a:prstGeom>
          <a:gradFill>
            <a:gsLst>
              <a:gs pos="25000">
                <a:schemeClr val="accent6">
                  <a:lumMod val="60000"/>
                  <a:lumOff val="40000"/>
                  <a:alpha val="0"/>
                </a:schemeClr>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305872" y="1309047"/>
            <a:ext cx="9602789" cy="2667000"/>
          </a:xfrm>
        </p:spPr>
        <p:txBody>
          <a:bodyPr anchor="b">
            <a:noAutofit/>
          </a:bodyPr>
          <a:lstStyle>
            <a:lvl1pPr algn="ctr">
              <a:defRPr sz="6000"/>
            </a:lvl1pPr>
          </a:lstStyle>
          <a:p>
            <a:r>
              <a:rPr lang="en-US"/>
              <a:t>Click to edit Master title style</a:t>
            </a:r>
            <a:endParaRPr/>
          </a:p>
        </p:txBody>
      </p:sp>
      <p:sp>
        <p:nvSpPr>
          <p:cNvPr id="3" name="Subtitle 2"/>
          <p:cNvSpPr>
            <a:spLocks noGrp="1"/>
          </p:cNvSpPr>
          <p:nvPr>
            <p:ph type="subTitle" idx="1"/>
          </p:nvPr>
        </p:nvSpPr>
        <p:spPr>
          <a:xfrm>
            <a:off x="1305872" y="4038600"/>
            <a:ext cx="9601200" cy="990600"/>
          </a:xfrm>
        </p:spPr>
        <p:txBody>
          <a:bodyPr>
            <a:normAutofit/>
          </a:bodyPr>
          <a:lstStyle>
            <a:lvl1pPr marL="0" indent="0" algn="ctr">
              <a:spcBef>
                <a:spcPts val="0"/>
              </a:spcBef>
              <a:buNone/>
              <a:defRPr sz="1800" cap="all" baseline="0">
                <a:solidFill>
                  <a:schemeClr val="accent2">
                    <a:lumMod val="7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a:p>
        </p:txBody>
      </p:sp>
    </p:spTree>
    <p:extLst>
      <p:ext uri="{BB962C8B-B14F-4D97-AF65-F5344CB8AC3E}">
        <p14:creationId xmlns:p14="http://schemas.microsoft.com/office/powerpoint/2010/main" val="2942361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5F4E5243-F52A-4D37-9694-EB26C6C31910}" type="datetime1">
              <a:rPr lang="en-US"/>
              <a:t>5/20/2022</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53625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440362"/>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200" y="274638"/>
            <a:ext cx="77343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3A77B6E1-634A-48DC-9E8B-D894023267EF}" type="datetime1">
              <a:rPr lang="en-US"/>
              <a:t>5/20/2022</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358651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7B2D3E9E-A95C-48F2-B4BF-A71542E0BE9A}" type="datetime1">
              <a:rPr lang="en-US"/>
              <a:t>5/20/2022</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405082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ky"/>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2" name="Title 1"/>
          <p:cNvSpPr>
            <a:spLocks noGrp="1"/>
          </p:cNvSpPr>
          <p:nvPr>
            <p:ph type="title"/>
          </p:nvPr>
        </p:nvSpPr>
        <p:spPr>
          <a:xfrm>
            <a:off x="1293813" y="1309047"/>
            <a:ext cx="9601252" cy="2667000"/>
          </a:xfrm>
        </p:spPr>
        <p:txBody>
          <a:bodyPr anchor="b">
            <a:normAutofit/>
          </a:bodyPr>
          <a:lstStyle>
            <a:lvl1pPr algn="ctr">
              <a:defRPr sz="6000" b="0"/>
            </a:lvl1pPr>
          </a:lstStyle>
          <a:p>
            <a:r>
              <a:rPr lang="en-US"/>
              <a:t>Click to edit Master title style</a:t>
            </a:r>
            <a:endParaRPr/>
          </a:p>
        </p:txBody>
      </p:sp>
      <p:sp>
        <p:nvSpPr>
          <p:cNvPr id="3" name="Text Placeholder 2"/>
          <p:cNvSpPr>
            <a:spLocks noGrp="1"/>
          </p:cNvSpPr>
          <p:nvPr>
            <p:ph type="body" idx="1"/>
          </p:nvPr>
        </p:nvSpPr>
        <p:spPr>
          <a:xfrm>
            <a:off x="1293813" y="4038600"/>
            <a:ext cx="9601200" cy="1143000"/>
          </a:xfrm>
        </p:spPr>
        <p:txBody>
          <a:bodyPr anchor="t">
            <a:normAutofit/>
          </a:bodyPr>
          <a:lstStyle>
            <a:lvl1pPr marL="0" indent="0" algn="ctr">
              <a:spcBef>
                <a:spcPts val="0"/>
              </a:spcBef>
              <a:buNone/>
              <a:defRPr sz="2000" cap="all" baseline="0">
                <a:solidFill>
                  <a:schemeClr val="accent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endParaRPr dirty="0"/>
          </a:p>
        </p:txBody>
      </p:sp>
      <p:sp>
        <p:nvSpPr>
          <p:cNvPr id="4" name="Date Placeholder 3"/>
          <p:cNvSpPr>
            <a:spLocks noGrp="1"/>
          </p:cNvSpPr>
          <p:nvPr>
            <p:ph type="dt" sz="half" idx="10"/>
          </p:nvPr>
        </p:nvSpPr>
        <p:spPr/>
        <p:txBody>
          <a:bodyPr/>
          <a:lstStyle/>
          <a:p>
            <a:fld id="{A50F84E2-2D7A-43CF-AC90-352A289A783A}" type="datetime1">
              <a:rPr lang="en-US"/>
              <a:t>5/20/2022</a:t>
            </a:fld>
            <a:endParaRPr/>
          </a:p>
        </p:txBody>
      </p:sp>
      <p:sp>
        <p:nvSpPr>
          <p:cNvPr id="6" name="Slide Number Placeholder 5"/>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043559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Content Placeholder 3"/>
          <p:cNvSpPr>
            <a:spLocks noGrp="1"/>
          </p:cNvSpPr>
          <p:nvPr>
            <p:ph sz="half" idx="2"/>
          </p:nvPr>
        </p:nvSpPr>
        <p:spPr>
          <a:xfrm>
            <a:off x="6278880" y="1572768"/>
            <a:ext cx="4572000" cy="414223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341120" y="1572768"/>
            <a:ext cx="4572000" cy="414223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F12952B5-7A2F-4CC8-B7CE-9234E21C2837}" type="datetime1">
              <a:rPr lang="en-US"/>
              <a:t>5/20/2022</a:t>
            </a:fld>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249378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341120" y="1572768"/>
            <a:ext cx="4572000" cy="766588"/>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41120" y="2365861"/>
            <a:ext cx="4572000" cy="334914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78880" y="1572768"/>
            <a:ext cx="4572000" cy="766588"/>
          </a:xfrm>
        </p:spPr>
        <p:txBody>
          <a:bodyPr anchor="ctr">
            <a:normAutofit/>
          </a:bodyPr>
          <a:lstStyle>
            <a:lvl1pPr marL="0" indent="0">
              <a:spcBef>
                <a:spcPts val="0"/>
              </a:spcBef>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78880" y="2365861"/>
            <a:ext cx="4572000" cy="334914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endParaRPr dirty="0"/>
          </a:p>
        </p:txBody>
      </p:sp>
      <p:sp>
        <p:nvSpPr>
          <p:cNvPr id="7" name="Date Placeholder 6"/>
          <p:cNvSpPr>
            <a:spLocks noGrp="1"/>
          </p:cNvSpPr>
          <p:nvPr>
            <p:ph type="dt" sz="half" idx="10"/>
          </p:nvPr>
        </p:nvSpPr>
        <p:spPr/>
        <p:txBody>
          <a:bodyPr/>
          <a:lstStyle/>
          <a:p>
            <a:fld id="{CE1DA07A-9201-4B4B-BAF2-015AFA30F520}" type="datetime1">
              <a:rPr lang="en-US"/>
              <a:t>5/20/2022</a:t>
            </a:fld>
            <a:endParaRPr/>
          </a:p>
        </p:txBody>
      </p:sp>
      <p:sp>
        <p:nvSpPr>
          <p:cNvPr id="9" name="Slide Number Placeholder 8"/>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072378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endParaRPr dirty="0"/>
          </a:p>
        </p:txBody>
      </p:sp>
      <p:sp>
        <p:nvSpPr>
          <p:cNvPr id="3" name="Date Placeholder 2"/>
          <p:cNvSpPr>
            <a:spLocks noGrp="1"/>
          </p:cNvSpPr>
          <p:nvPr>
            <p:ph type="dt" sz="half" idx="10"/>
          </p:nvPr>
        </p:nvSpPr>
        <p:spPr/>
        <p:txBody>
          <a:bodyPr/>
          <a:lstStyle/>
          <a:p>
            <a:fld id="{73D7E00A-486F-4252-8B1D-E32645521F49}" type="datetime1">
              <a:rPr lang="en-US"/>
              <a:t>5/20/2022</a:t>
            </a:fld>
            <a:endParaRPr/>
          </a:p>
        </p:txBody>
      </p:sp>
      <p:sp>
        <p:nvSpPr>
          <p:cNvPr id="5" name="Slide Number Placeholder 4"/>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36818866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sky"/>
          <p:cNvSpPr/>
          <p:nvPr/>
        </p:nvSpPr>
        <p:spPr>
          <a:xfrm>
            <a:off x="2552" y="-1"/>
            <a:ext cx="12188952" cy="6858002"/>
          </a:xfrm>
          <a:prstGeom prst="rect">
            <a:avLst/>
          </a:prstGeom>
          <a:gradFill>
            <a:gsLst>
              <a:gs pos="0">
                <a:schemeClr val="accent2">
                  <a:lumMod val="60000"/>
                  <a:lumOff val="40000"/>
                  <a:alpha val="80000"/>
                </a:schemeClr>
              </a:gs>
              <a:gs pos="99000">
                <a:schemeClr val="accent2">
                  <a:lumMod val="20000"/>
                  <a:lumOff val="80000"/>
                  <a:alpha val="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3" name="Footer Placeholder 2"/>
          <p:cNvSpPr>
            <a:spLocks noGrp="1"/>
          </p:cNvSpPr>
          <p:nvPr>
            <p:ph type="ftr" sz="quarter" idx="11"/>
          </p:nvPr>
        </p:nvSpPr>
        <p:spPr/>
        <p:txBody>
          <a:bodyPr/>
          <a:lstStyle/>
          <a:p>
            <a:r>
              <a:rPr lang="en-US" dirty="0"/>
              <a:t>Add a footer</a:t>
            </a:r>
            <a:endParaRPr dirty="0"/>
          </a:p>
        </p:txBody>
      </p:sp>
      <p:sp>
        <p:nvSpPr>
          <p:cNvPr id="2" name="Date Placeholder 1"/>
          <p:cNvSpPr>
            <a:spLocks noGrp="1"/>
          </p:cNvSpPr>
          <p:nvPr>
            <p:ph type="dt" sz="half" idx="10"/>
          </p:nvPr>
        </p:nvSpPr>
        <p:spPr/>
        <p:txBody>
          <a:bodyPr/>
          <a:lstStyle/>
          <a:p>
            <a:fld id="{8DDF5F92-E675-4B36-9A60-69A962A68675}" type="datetime1">
              <a:rPr lang="en-US"/>
              <a:t>5/20/2022</a:t>
            </a:fld>
            <a:endParaRPr/>
          </a:p>
        </p:txBody>
      </p:sp>
      <p:sp>
        <p:nvSpPr>
          <p:cNvPr id="4" name="Slide Number Placeholder 3"/>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92262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7479" y="762000"/>
            <a:ext cx="3377133" cy="2743200"/>
          </a:xfrm>
        </p:spPr>
        <p:txBody>
          <a:bodyPr anchor="b">
            <a:normAutofit/>
          </a:bodyPr>
          <a:lstStyle>
            <a:lvl1pPr>
              <a:defRPr sz="3200" b="0"/>
            </a:lvl1pPr>
          </a:lstStyle>
          <a:p>
            <a:r>
              <a:rPr lang="en-US"/>
              <a:t>Click to edit Master title style</a:t>
            </a:r>
            <a:endParaRPr/>
          </a:p>
        </p:txBody>
      </p:sp>
      <p:sp>
        <p:nvSpPr>
          <p:cNvPr id="3" name="Content Placeholder 2"/>
          <p:cNvSpPr>
            <a:spLocks noGrp="1"/>
          </p:cNvSpPr>
          <p:nvPr>
            <p:ph idx="1"/>
          </p:nvPr>
        </p:nvSpPr>
        <p:spPr>
          <a:xfrm>
            <a:off x="760413" y="685800"/>
            <a:ext cx="6858000" cy="4572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8127479" y="3554104"/>
            <a:ext cx="3377133" cy="1703696"/>
          </a:xfrm>
        </p:spPr>
        <p:txBody>
          <a:bodyPr>
            <a:normAutofit/>
          </a:bodyPr>
          <a:lstStyle>
            <a:lvl1pPr marL="0" indent="0">
              <a:lnSpc>
                <a:spcPct val="9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AF6E2C9B-5FA2-460D-9BE7-B0812FC2A6FF}" type="datetime1">
              <a:rPr lang="en-US"/>
              <a:t>5/20/2022</a:t>
            </a:fld>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1483897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7479" y="762000"/>
            <a:ext cx="3377133" cy="2743200"/>
          </a:xfrm>
        </p:spPr>
        <p:txBody>
          <a:bodyPr anchor="b">
            <a:normAutofit/>
          </a:bodyPr>
          <a:lstStyle>
            <a:lvl1pPr>
              <a:defRPr sz="34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760413" y="685800"/>
            <a:ext cx="6858000" cy="4572000"/>
          </a:xfrm>
          <a:solidFill>
            <a:schemeClr val="bg1">
              <a:lumMod val="95000"/>
            </a:schemeClr>
          </a:solidFill>
        </p:spPr>
        <p:txBody>
          <a:bodyPr>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8127479" y="3554104"/>
            <a:ext cx="3377133" cy="1703696"/>
          </a:xfrm>
        </p:spPr>
        <p:txBody>
          <a:bodyPr>
            <a:normAutofit/>
          </a:bodyPr>
          <a:lstStyle>
            <a:lvl1pPr marL="0" indent="0">
              <a:lnSpc>
                <a:spcPct val="100000"/>
              </a:lnSpc>
              <a:spcBef>
                <a:spcPts val="8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endParaRPr dirty="0"/>
          </a:p>
        </p:txBody>
      </p:sp>
      <p:sp>
        <p:nvSpPr>
          <p:cNvPr id="5" name="Date Placeholder 4"/>
          <p:cNvSpPr>
            <a:spLocks noGrp="1"/>
          </p:cNvSpPr>
          <p:nvPr>
            <p:ph type="dt" sz="half" idx="10"/>
          </p:nvPr>
        </p:nvSpPr>
        <p:spPr/>
        <p:txBody>
          <a:bodyPr/>
          <a:lstStyle/>
          <a:p>
            <a:fld id="{1D374940-A916-4C8B-9648-02A2D3898F9E}" type="datetime1">
              <a:rPr lang="en-US"/>
              <a:t>5/20/2022</a:t>
            </a:fld>
            <a:endParaRPr/>
          </a:p>
        </p:txBody>
      </p:sp>
      <p:sp>
        <p:nvSpPr>
          <p:cNvPr id="7" name="Slide Number Placeholder 6"/>
          <p:cNvSpPr>
            <a:spLocks noGrp="1"/>
          </p:cNvSpPr>
          <p:nvPr>
            <p:ph type="sldNum" sz="quarter" idx="12"/>
          </p:nvPr>
        </p:nvSpPr>
        <p:spPr/>
        <p:txBody>
          <a:bodyPr/>
          <a:lstStyle/>
          <a:p>
            <a:fld id="{4FAB73BC-B049-4115-A692-8D63A059BFB8}" type="slidenum">
              <a:rPr/>
              <a:t>‹#›</a:t>
            </a:fld>
            <a:endParaRPr/>
          </a:p>
        </p:txBody>
      </p:sp>
    </p:spTree>
    <p:extLst>
      <p:ext uri="{BB962C8B-B14F-4D97-AF65-F5344CB8AC3E}">
        <p14:creationId xmlns:p14="http://schemas.microsoft.com/office/powerpoint/2010/main" val="4216615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sky"/>
          <p:cNvSpPr/>
          <p:nvPr/>
        </p:nvSpPr>
        <p:spPr>
          <a:xfrm>
            <a:off x="2552" y="-1"/>
            <a:ext cx="12188952" cy="6858002"/>
          </a:xfrm>
          <a:prstGeom prst="rect">
            <a:avLst/>
          </a:prstGeom>
          <a:gradFill>
            <a:gsLst>
              <a:gs pos="0">
                <a:schemeClr val="accent2">
                  <a:lumMod val="60000"/>
                  <a:lumOff val="40000"/>
                  <a:alpha val="58000"/>
                </a:schemeClr>
              </a:gs>
              <a:gs pos="88000">
                <a:schemeClr val="accent2">
                  <a:lumMod val="20000"/>
                  <a:lumOff val="80000"/>
                  <a:alpha val="6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822960" rtlCol="0" anchor="ctr"/>
          <a:lstStyle/>
          <a:p>
            <a:pPr algn="ctr"/>
            <a:endParaRPr/>
          </a:p>
        </p:txBody>
      </p:sp>
      <p:sp>
        <p:nvSpPr>
          <p:cNvPr id="8" name="water3"/>
          <p:cNvSpPr/>
          <p:nvPr/>
        </p:nvSpPr>
        <p:spPr bwMode="gray">
          <a:xfrm>
            <a:off x="2552" y="6064101"/>
            <a:ext cx="12188952" cy="793899"/>
          </a:xfrm>
          <a:prstGeom prst="rect">
            <a:avLst/>
          </a:prstGeom>
          <a:gradFill>
            <a:gsLst>
              <a:gs pos="833">
                <a:schemeClr val="accent2">
                  <a:lumMod val="60000"/>
                  <a:lumOff val="40000"/>
                  <a:alpha val="38000"/>
                </a:schemeClr>
              </a:gs>
              <a:gs pos="49000">
                <a:schemeClr val="accent2">
                  <a:lumMod val="60000"/>
                  <a:lumOff val="40000"/>
                </a:schemeClr>
              </a:gs>
              <a:gs pos="100000">
                <a:schemeClr val="accent2">
                  <a:lumMod val="20000"/>
                  <a:lumOff val="80000"/>
                  <a:alpha val="89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9" name="water2"/>
          <p:cNvPicPr>
            <a:picLocks noChangeAspect="1"/>
          </p:cNvPicPr>
          <p:nvPr/>
        </p:nvPicPr>
        <p:blipFill rotWithShape="1">
          <a:blip r:embed="rId13" cstate="print">
            <a:extLst>
              <a:ext uri="{28A0092B-C50C-407E-A947-70E740481C1C}">
                <a14:useLocalDpi xmlns:a14="http://schemas.microsoft.com/office/drawing/2010/main" val="0"/>
              </a:ext>
            </a:extLst>
          </a:blip>
          <a:srcRect l="2674" r="9901"/>
          <a:stretch/>
        </p:blipFill>
        <p:spPr bwMode="white">
          <a:xfrm>
            <a:off x="-1425" y="6256181"/>
            <a:ext cx="12188952" cy="463209"/>
          </a:xfrm>
          <a:prstGeom prst="rect">
            <a:avLst/>
          </a:prstGeom>
          <a:noFill/>
          <a:ln>
            <a:noFill/>
          </a:ln>
        </p:spPr>
      </p:pic>
      <p:pic>
        <p:nvPicPr>
          <p:cNvPr id="10" name="water1"/>
          <p:cNvPicPr>
            <a:picLocks noChangeAspect="1"/>
          </p:cNvPicPr>
          <p:nvPr/>
        </p:nvPicPr>
        <p:blipFill rotWithShape="1">
          <a:blip r:embed="rId14" cstate="print">
            <a:duotone>
              <a:schemeClr val="accent2">
                <a:shade val="45000"/>
                <a:satMod val="135000"/>
              </a:schemeClr>
              <a:prstClr val="white"/>
            </a:duotone>
            <a:extLst>
              <a:ext uri="{28A0092B-C50C-407E-A947-70E740481C1C}">
                <a14:useLocalDpi xmlns:a14="http://schemas.microsoft.com/office/drawing/2010/main" val="0"/>
              </a:ext>
            </a:extLst>
          </a:blip>
          <a:srcRect l="6218" r="6356"/>
          <a:stretch/>
        </p:blipFill>
        <p:spPr bwMode="gray">
          <a:xfrm flipH="1">
            <a:off x="-1425" y="5979395"/>
            <a:ext cx="12188952" cy="268288"/>
          </a:xfrm>
          <a:prstGeom prst="rect">
            <a:avLst/>
          </a:prstGeom>
          <a:noFill/>
          <a:ln>
            <a:noFill/>
          </a:ln>
        </p:spPr>
      </p:pic>
      <p:sp>
        <p:nvSpPr>
          <p:cNvPr id="2" name="Title Placeholder 1"/>
          <p:cNvSpPr>
            <a:spLocks noGrp="1"/>
          </p:cNvSpPr>
          <p:nvPr>
            <p:ph type="title"/>
          </p:nvPr>
        </p:nvSpPr>
        <p:spPr>
          <a:xfrm>
            <a:off x="1341120" y="265176"/>
            <a:ext cx="9509759" cy="1088136"/>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341120" y="1572768"/>
            <a:ext cx="9509760" cy="414223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l">
              <a:defRPr sz="1100" cap="all" baseline="0">
                <a:solidFill>
                  <a:schemeClr val="tx1"/>
                </a:solidFill>
              </a:defRPr>
            </a:lvl1pPr>
          </a:lstStyle>
          <a:p>
            <a:fld id="{5586B75A-687E-405C-8A0B-8D00578BA2C3}" type="datetime1">
              <a:rPr lang="en-US" smtClean="0"/>
              <a:pPr/>
              <a:t>5/20/2022</a:t>
            </a:fld>
            <a:endParaRPr lang="en-US"/>
          </a:p>
        </p:txBody>
      </p:sp>
      <p:sp>
        <p:nvSpPr>
          <p:cNvPr id="6" name="Slide Number Placeholder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1100" cap="all" baseline="0">
                <a:solidFill>
                  <a:schemeClr val="tx1"/>
                </a:solidFill>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800" kern="1200">
          <a:solidFill>
            <a:schemeClr val="accent2">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SzPct val="100000"/>
        <a:buFont typeface="Arial" pitchFamily="34" charset="0"/>
        <a:buChar char="•"/>
        <a:defRPr sz="2000" kern="1200">
          <a:solidFill>
            <a:schemeClr val="accent2">
              <a:lumMod val="50000"/>
            </a:schemeClr>
          </a:solidFill>
          <a:latin typeface="+mn-lt"/>
          <a:ea typeface="+mn-ea"/>
          <a:cs typeface="+mn-cs"/>
        </a:defRPr>
      </a:lvl1pPr>
      <a:lvl2pPr marL="548640" indent="-228600" algn="l" defTabSz="914400" rtl="0" eaLnBrk="1" latinLnBrk="0" hangingPunct="1">
        <a:lnSpc>
          <a:spcPct val="90000"/>
        </a:lnSpc>
        <a:spcBef>
          <a:spcPts val="1000"/>
        </a:spcBef>
        <a:buSzPct val="100000"/>
        <a:buFont typeface="Arial" pitchFamily="34" charset="0"/>
        <a:buChar char="•"/>
        <a:defRPr sz="1800" kern="1200">
          <a:solidFill>
            <a:schemeClr val="accent2">
              <a:lumMod val="50000"/>
            </a:schemeClr>
          </a:solidFill>
          <a:latin typeface="+mn-lt"/>
          <a:ea typeface="+mn-ea"/>
          <a:cs typeface="+mn-cs"/>
        </a:defRPr>
      </a:lvl2pPr>
      <a:lvl3pPr marL="822960" indent="-228600" algn="l" defTabSz="914400" rtl="0" eaLnBrk="1" latinLnBrk="0" hangingPunct="1">
        <a:lnSpc>
          <a:spcPct val="90000"/>
        </a:lnSpc>
        <a:spcBef>
          <a:spcPts val="800"/>
        </a:spcBef>
        <a:buSzPct val="100000"/>
        <a:buFont typeface="Arial" pitchFamily="34" charset="0"/>
        <a:buChar char="•"/>
        <a:defRPr sz="1600" kern="1200">
          <a:solidFill>
            <a:schemeClr val="accent2">
              <a:lumMod val="50000"/>
            </a:schemeClr>
          </a:solidFill>
          <a:latin typeface="+mn-lt"/>
          <a:ea typeface="+mn-ea"/>
          <a:cs typeface="+mn-cs"/>
        </a:defRPr>
      </a:lvl3pPr>
      <a:lvl4pPr marL="109728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4pPr>
      <a:lvl5pPr marL="137160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5pPr>
      <a:lvl6pPr marL="164592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6pPr>
      <a:lvl7pPr marL="192024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7pPr>
      <a:lvl8pPr marL="2194560" indent="-228600" algn="l" defTabSz="914400" rtl="0" eaLnBrk="1" latinLnBrk="0" hangingPunct="1">
        <a:lnSpc>
          <a:spcPct val="90000"/>
        </a:lnSpc>
        <a:spcBef>
          <a:spcPts val="800"/>
        </a:spcBef>
        <a:buSzPct val="100000"/>
        <a:buFont typeface="Arial" pitchFamily="34" charset="0"/>
        <a:buChar char="•"/>
        <a:defRPr sz="1400" kern="1200">
          <a:solidFill>
            <a:schemeClr val="accent2">
              <a:lumMod val="50000"/>
            </a:schemeClr>
          </a:solidFill>
          <a:latin typeface="+mn-lt"/>
          <a:ea typeface="+mn-ea"/>
          <a:cs typeface="+mn-cs"/>
        </a:defRPr>
      </a:lvl8pPr>
      <a:lvl9pPr marL="2240280" indent="0" algn="l" defTabSz="914400" rtl="0" eaLnBrk="1" latinLnBrk="0" hangingPunct="1">
        <a:lnSpc>
          <a:spcPct val="90000"/>
        </a:lnSpc>
        <a:spcBef>
          <a:spcPts val="800"/>
        </a:spcBef>
        <a:buSzPct val="100000"/>
        <a:buFont typeface="Arial" pitchFamily="34" charset="0"/>
        <a:buNone/>
        <a:defRPr sz="1400" kern="1200">
          <a:solidFill>
            <a:schemeClr val="accent2">
              <a:lumMod val="5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r-HR" dirty="0"/>
              <a:t>IMAGINACIJA</a:t>
            </a:r>
            <a:endParaRPr lang="en-US" dirty="0"/>
          </a:p>
        </p:txBody>
      </p:sp>
      <p:sp>
        <p:nvSpPr>
          <p:cNvPr id="3" name="Subtitle 2"/>
          <p:cNvSpPr>
            <a:spLocks noGrp="1"/>
          </p:cNvSpPr>
          <p:nvPr>
            <p:ph type="subTitle" idx="1"/>
          </p:nvPr>
        </p:nvSpPr>
        <p:spPr/>
        <p:txBody>
          <a:bodyPr>
            <a:normAutofit/>
          </a:bodyPr>
          <a:lstStyle/>
          <a:p>
            <a:r>
              <a:rPr lang="hr-HR" cap="none" dirty="0"/>
              <a:t>Patricia Tomac, </a:t>
            </a:r>
            <a:r>
              <a:rPr lang="hr-HR" cap="none" dirty="0" err="1"/>
              <a:t>mag</a:t>
            </a:r>
            <a:r>
              <a:rPr lang="hr-HR" cap="none" dirty="0"/>
              <a:t>. </a:t>
            </a:r>
            <a:r>
              <a:rPr lang="hr-HR" cap="none" dirty="0" err="1"/>
              <a:t>psych</a:t>
            </a:r>
            <a:r>
              <a:rPr lang="hr-HR" cap="none" dirty="0"/>
              <a:t>.</a:t>
            </a:r>
            <a:endParaRPr lang="en-US" cap="none" dirty="0"/>
          </a:p>
        </p:txBody>
      </p:sp>
    </p:spTree>
    <p:extLst>
      <p:ext uri="{BB962C8B-B14F-4D97-AF65-F5344CB8AC3E}">
        <p14:creationId xmlns:p14="http://schemas.microsoft.com/office/powerpoint/2010/main" val="1503902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0AFF7-1362-4BB7-A0EF-968DBB9BD0AF}"/>
              </a:ext>
            </a:extLst>
          </p:cNvPr>
          <p:cNvSpPr>
            <a:spLocks noGrp="1"/>
          </p:cNvSpPr>
          <p:nvPr>
            <p:ph type="title"/>
          </p:nvPr>
        </p:nvSpPr>
        <p:spPr/>
        <p:txBody>
          <a:bodyPr>
            <a:normAutofit fontScale="90000"/>
          </a:bodyPr>
          <a:lstStyle/>
          <a:p>
            <a:r>
              <a:rPr lang="hr-HR" dirty="0">
                <a:solidFill>
                  <a:schemeClr val="accent5">
                    <a:lumMod val="60000"/>
                    <a:lumOff val="40000"/>
                  </a:schemeClr>
                </a:solidFill>
              </a:rPr>
              <a:t>Intervencije temeljene na imaginaciji u KBT-u</a:t>
            </a:r>
          </a:p>
        </p:txBody>
      </p:sp>
      <p:sp>
        <p:nvSpPr>
          <p:cNvPr id="3" name="Content Placeholder 2">
            <a:extLst>
              <a:ext uri="{FF2B5EF4-FFF2-40B4-BE49-F238E27FC236}">
                <a16:creationId xmlns:a16="http://schemas.microsoft.com/office/drawing/2014/main" id="{C2758F43-D7E4-43B6-97EA-E2AE64AF524C}"/>
              </a:ext>
            </a:extLst>
          </p:cNvPr>
          <p:cNvSpPr>
            <a:spLocks noGrp="1"/>
          </p:cNvSpPr>
          <p:nvPr>
            <p:ph idx="1"/>
          </p:nvPr>
        </p:nvSpPr>
        <p:spPr/>
        <p:txBody>
          <a:bodyPr>
            <a:normAutofit/>
          </a:bodyPr>
          <a:lstStyle/>
          <a:p>
            <a:pPr marL="45720" indent="0">
              <a:buNone/>
            </a:pPr>
            <a:r>
              <a:rPr lang="hr-HR" u="sng" dirty="0"/>
              <a:t>4. </a:t>
            </a:r>
            <a:r>
              <a:rPr lang="hr-HR" b="1" u="sng" dirty="0"/>
              <a:t>IMAGINARNI RESKRIPTING </a:t>
            </a:r>
          </a:p>
          <a:p>
            <a:pPr marL="45720" indent="0">
              <a:buNone/>
            </a:pPr>
            <a:r>
              <a:rPr lang="hr-HR" dirty="0"/>
              <a:t>(umjesto ili uz </a:t>
            </a:r>
            <a:r>
              <a:rPr lang="hr-HR" u="sng" dirty="0"/>
              <a:t>kognitivno restrukturiranje</a:t>
            </a:r>
            <a:r>
              <a:rPr lang="hr-HR" dirty="0"/>
              <a:t>  za rad na bazičnim vjerovanjima)</a:t>
            </a:r>
          </a:p>
          <a:p>
            <a:pPr marL="45720" indent="0">
              <a:buNone/>
            </a:pPr>
            <a:endParaRPr lang="hr-HR" dirty="0"/>
          </a:p>
          <a:p>
            <a:pPr marL="45720" indent="0">
              <a:buNone/>
            </a:pPr>
            <a:r>
              <a:rPr lang="hr-HR" dirty="0"/>
              <a:t>Ponovno pisanje životnog scenarija ili problematične mentalne slike.</a:t>
            </a:r>
          </a:p>
          <a:p>
            <a:pPr marL="45720" indent="0">
              <a:buNone/>
            </a:pPr>
            <a:endParaRPr lang="hr-HR" dirty="0"/>
          </a:p>
          <a:p>
            <a:pPr marL="45720" indent="0">
              <a:buNone/>
            </a:pPr>
            <a:r>
              <a:rPr lang="hr-HR" dirty="0"/>
              <a:t>Klijent zamišlja da se vraća u vremenu i suočava se s izvorom sheme.</a:t>
            </a:r>
          </a:p>
          <a:p>
            <a:pPr marL="45720" indent="0">
              <a:buNone/>
            </a:pPr>
            <a:r>
              <a:rPr lang="hr-HR" dirty="0"/>
              <a:t>Klijent mijenja negativni životni skript tako da ima pozitivan ishod odnosno da dovede do osjećaja sigurnosti i umirivanja koji nisu osjetili u trenutku stvarnog događaja.</a:t>
            </a:r>
          </a:p>
        </p:txBody>
      </p:sp>
      <p:sp>
        <p:nvSpPr>
          <p:cNvPr id="4" name="TextBox 3">
            <a:extLst>
              <a:ext uri="{FF2B5EF4-FFF2-40B4-BE49-F238E27FC236}">
                <a16:creationId xmlns:a16="http://schemas.microsoft.com/office/drawing/2014/main" id="{A06DB718-67D9-416A-801E-0F89EC7AA612}"/>
              </a:ext>
            </a:extLst>
          </p:cNvPr>
          <p:cNvSpPr txBox="1"/>
          <p:nvPr/>
        </p:nvSpPr>
        <p:spPr>
          <a:xfrm>
            <a:off x="6883400" y="6296891"/>
            <a:ext cx="5308600" cy="369332"/>
          </a:xfrm>
          <a:prstGeom prst="rect">
            <a:avLst/>
          </a:prstGeom>
          <a:noFill/>
        </p:spPr>
        <p:txBody>
          <a:bodyPr wrap="square" rtlCol="0">
            <a:spAutoFit/>
          </a:bodyPr>
          <a:lstStyle/>
          <a:p>
            <a:r>
              <a:rPr lang="hr-HR" dirty="0"/>
              <a:t>(prema </a:t>
            </a:r>
            <a:r>
              <a:rPr lang="en-US" dirty="0" err="1"/>
              <a:t>Saulsman</a:t>
            </a:r>
            <a:r>
              <a:rPr lang="hr-HR" dirty="0"/>
              <a:t> i sur., 2019; </a:t>
            </a:r>
            <a:r>
              <a:rPr lang="hr-HR" dirty="0" err="1"/>
              <a:t>Leahy</a:t>
            </a:r>
            <a:r>
              <a:rPr lang="hr-HR" dirty="0"/>
              <a:t> i sur., 2014)</a:t>
            </a:r>
          </a:p>
        </p:txBody>
      </p:sp>
    </p:spTree>
    <p:extLst>
      <p:ext uri="{BB962C8B-B14F-4D97-AF65-F5344CB8AC3E}">
        <p14:creationId xmlns:p14="http://schemas.microsoft.com/office/powerpoint/2010/main" val="3228196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78ACDB-4C55-48E2-A145-B7D647C8C66F}"/>
              </a:ext>
            </a:extLst>
          </p:cNvPr>
          <p:cNvSpPr>
            <a:spLocks noGrp="1"/>
          </p:cNvSpPr>
          <p:nvPr>
            <p:ph idx="1"/>
          </p:nvPr>
        </p:nvSpPr>
        <p:spPr/>
        <p:txBody>
          <a:bodyPr/>
          <a:lstStyle/>
          <a:p>
            <a:pPr marL="502920" indent="-457200">
              <a:buFont typeface="+mj-lt"/>
              <a:buAutoNum type="arabicPeriod"/>
            </a:pPr>
            <a:r>
              <a:rPr lang="hr-HR" dirty="0"/>
              <a:t>Kako možemo identificirati i educirati klijente o spontanim negativnim slikama?</a:t>
            </a:r>
          </a:p>
          <a:p>
            <a:pPr marL="502920" indent="-457200">
              <a:buFont typeface="+mj-lt"/>
              <a:buAutoNum type="arabicPeriod"/>
            </a:pPr>
            <a:r>
              <a:rPr lang="hr-HR" dirty="0"/>
              <a:t>Kako možemo terapijski intervenirati kod uznemirujućih spontanih mentalnih slika?</a:t>
            </a:r>
          </a:p>
          <a:p>
            <a:pPr lvl="2">
              <a:buFont typeface="Wingdings" panose="05000000000000000000" pitchFamily="2" charset="2"/>
              <a:buChar char="§"/>
            </a:pPr>
            <a:r>
              <a:rPr lang="hr-HR" dirty="0"/>
              <a:t>Promjena filma, slijeđenje slika do razrješenja, testiranje slike</a:t>
            </a:r>
          </a:p>
          <a:p>
            <a:pPr marL="502920" indent="-457200">
              <a:buFont typeface="+mj-lt"/>
              <a:buAutoNum type="arabicPeriod"/>
            </a:pPr>
            <a:r>
              <a:rPr lang="hr-HR" dirty="0"/>
              <a:t>Kako možemo pomoći klijentima da stvore pozitivne mentalne slike?</a:t>
            </a:r>
          </a:p>
          <a:p>
            <a:pPr lvl="2">
              <a:buFont typeface="Wingdings" panose="05000000000000000000" pitchFamily="2" charset="2"/>
              <a:buChar char="§"/>
            </a:pPr>
            <a:r>
              <a:rPr lang="hr-HR" dirty="0"/>
              <a:t>Vizualizacija, fokusiranje na pozitivna sjećanja, uvježbavanje adaptivnih tehnika suočavanja, udaljavanje, supstitucija pozitivnim slikama, fokusiranje na pozitivne aspekte situacije</a:t>
            </a:r>
          </a:p>
          <a:p>
            <a:pPr lvl="2">
              <a:buFont typeface="Wingdings" panose="05000000000000000000" pitchFamily="2" charset="2"/>
              <a:buChar char="§"/>
            </a:pPr>
            <a:endParaRPr lang="hr-HR" dirty="0"/>
          </a:p>
        </p:txBody>
      </p:sp>
    </p:spTree>
    <p:extLst>
      <p:ext uri="{BB962C8B-B14F-4D97-AF65-F5344CB8AC3E}">
        <p14:creationId xmlns:p14="http://schemas.microsoft.com/office/powerpoint/2010/main" val="1079824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B3E61-FF55-4BED-A136-3A34CA225610}"/>
              </a:ext>
            </a:extLst>
          </p:cNvPr>
          <p:cNvSpPr>
            <a:spLocks noGrp="1"/>
          </p:cNvSpPr>
          <p:nvPr>
            <p:ph type="title"/>
          </p:nvPr>
        </p:nvSpPr>
        <p:spPr/>
        <p:txBody>
          <a:bodyPr/>
          <a:lstStyle/>
          <a:p>
            <a:r>
              <a:rPr lang="hr-HR" dirty="0"/>
              <a:t>IDENTIFICIRANJE PREDODŽBI</a:t>
            </a:r>
          </a:p>
        </p:txBody>
      </p:sp>
      <p:sp>
        <p:nvSpPr>
          <p:cNvPr id="3" name="Content Placeholder 2">
            <a:extLst>
              <a:ext uri="{FF2B5EF4-FFF2-40B4-BE49-F238E27FC236}">
                <a16:creationId xmlns:a16="http://schemas.microsoft.com/office/drawing/2014/main" id="{182DF11F-70D7-4B7D-9C18-6FAEB387E1BB}"/>
              </a:ext>
            </a:extLst>
          </p:cNvPr>
          <p:cNvSpPr>
            <a:spLocks noGrp="1"/>
          </p:cNvSpPr>
          <p:nvPr>
            <p:ph idx="1"/>
          </p:nvPr>
        </p:nvSpPr>
        <p:spPr>
          <a:xfrm>
            <a:off x="1341120" y="1572767"/>
            <a:ext cx="9509760" cy="4441533"/>
          </a:xfrm>
        </p:spPr>
        <p:txBody>
          <a:bodyPr>
            <a:normAutofit/>
          </a:bodyPr>
          <a:lstStyle/>
          <a:p>
            <a:pPr marL="45720" indent="0">
              <a:buNone/>
            </a:pPr>
            <a:r>
              <a:rPr lang="hr-HR" dirty="0"/>
              <a:t>Iako mnogi klijenti imaju automatske misli u formi negativnih vizualnih predodžbi, puno ih nije toga ni svjesno. </a:t>
            </a:r>
            <a:r>
              <a:rPr lang="hr-HR" dirty="0">
                <a:sym typeface="Wingdings" panose="05000000000000000000" pitchFamily="2" charset="2"/>
              </a:rPr>
              <a:t> </a:t>
            </a:r>
            <a:r>
              <a:rPr lang="hr-HR" dirty="0"/>
              <a:t>Terapeut pokušava otkriti spontanu predodžbu ili ju izazvati na seansi.</a:t>
            </a:r>
          </a:p>
          <a:p>
            <a:pPr marL="45720" indent="0">
              <a:buNone/>
            </a:pPr>
            <a:r>
              <a:rPr lang="hr-HR" dirty="0"/>
              <a:t>T: Pomislili ste ________, </a:t>
            </a:r>
            <a:r>
              <a:rPr lang="hr-HR" b="1" dirty="0"/>
              <a:t>jeste li zamislili nešto?</a:t>
            </a:r>
          </a:p>
          <a:p>
            <a:pPr marL="45720" indent="0">
              <a:buNone/>
            </a:pPr>
            <a:r>
              <a:rPr lang="hr-HR" dirty="0"/>
              <a:t>T: Jeste li zamislili kako bi Vaš profesor mogao izgledati kad od njega tražite pomoć? Je li izgledao sretan? [</a:t>
            </a:r>
            <a:r>
              <a:rPr lang="hr-HR" i="1" dirty="0"/>
              <a:t>Nudi suprotnu mogućnost od one koju očekuje</a:t>
            </a:r>
            <a:r>
              <a:rPr lang="hr-HR" dirty="0"/>
              <a:t>]</a:t>
            </a:r>
          </a:p>
          <a:p>
            <a:pPr marL="45720" indent="0">
              <a:buNone/>
            </a:pPr>
            <a:r>
              <a:rPr lang="hr-HR" dirty="0"/>
              <a:t>T: </a:t>
            </a:r>
            <a:r>
              <a:rPr lang="hr-HR" b="1" dirty="0"/>
              <a:t>Jeste li još nešto zamislili? </a:t>
            </a:r>
            <a:r>
              <a:rPr lang="hr-HR" dirty="0"/>
              <a:t>Npr. _________________</a:t>
            </a:r>
          </a:p>
          <a:p>
            <a:pPr marL="45720" indent="0">
              <a:buNone/>
            </a:pPr>
            <a:r>
              <a:rPr lang="hr-HR" dirty="0"/>
              <a:t>T: </a:t>
            </a:r>
            <a:r>
              <a:rPr lang="hr-HR" b="1" dirty="0"/>
              <a:t>I što onda?</a:t>
            </a:r>
          </a:p>
          <a:p>
            <a:pPr marL="45720" indent="0">
              <a:buNone/>
            </a:pPr>
            <a:r>
              <a:rPr lang="hr-HR" dirty="0"/>
              <a:t>T: </a:t>
            </a:r>
            <a:r>
              <a:rPr lang="hr-HR" b="1" dirty="0"/>
              <a:t>Još nešto?</a:t>
            </a:r>
          </a:p>
        </p:txBody>
      </p:sp>
    </p:spTree>
    <p:extLst>
      <p:ext uri="{BB962C8B-B14F-4D97-AF65-F5344CB8AC3E}">
        <p14:creationId xmlns:p14="http://schemas.microsoft.com/office/powerpoint/2010/main" val="1737923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B3E61-FF55-4BED-A136-3A34CA225610}"/>
              </a:ext>
            </a:extLst>
          </p:cNvPr>
          <p:cNvSpPr>
            <a:spLocks noGrp="1"/>
          </p:cNvSpPr>
          <p:nvPr>
            <p:ph type="title"/>
          </p:nvPr>
        </p:nvSpPr>
        <p:spPr/>
        <p:txBody>
          <a:bodyPr/>
          <a:lstStyle/>
          <a:p>
            <a:r>
              <a:rPr lang="hr-HR" dirty="0"/>
              <a:t>IDENTIFICIRANJE PREDODŽBI</a:t>
            </a:r>
          </a:p>
        </p:txBody>
      </p:sp>
      <p:sp>
        <p:nvSpPr>
          <p:cNvPr id="3" name="Content Placeholder 2">
            <a:extLst>
              <a:ext uri="{FF2B5EF4-FFF2-40B4-BE49-F238E27FC236}">
                <a16:creationId xmlns:a16="http://schemas.microsoft.com/office/drawing/2014/main" id="{182DF11F-70D7-4B7D-9C18-6FAEB387E1BB}"/>
              </a:ext>
            </a:extLst>
          </p:cNvPr>
          <p:cNvSpPr>
            <a:spLocks noGrp="1"/>
          </p:cNvSpPr>
          <p:nvPr>
            <p:ph idx="1"/>
          </p:nvPr>
        </p:nvSpPr>
        <p:spPr>
          <a:xfrm>
            <a:off x="1341120" y="1572767"/>
            <a:ext cx="9509760" cy="4441533"/>
          </a:xfrm>
        </p:spPr>
        <p:txBody>
          <a:bodyPr>
            <a:normAutofit fontScale="92500" lnSpcReduction="20000"/>
          </a:bodyPr>
          <a:lstStyle/>
          <a:p>
            <a:pPr marL="45720" indent="0">
              <a:buNone/>
            </a:pPr>
            <a:r>
              <a:rPr lang="hr-HR" dirty="0"/>
              <a:t>… kada klijent ne uspijeva izvijestiti o predodžbi</a:t>
            </a:r>
          </a:p>
          <a:p>
            <a:pPr marL="45720" indent="0">
              <a:buNone/>
            </a:pPr>
            <a:endParaRPr lang="hr-HR" dirty="0"/>
          </a:p>
          <a:p>
            <a:pPr marL="45720" indent="0">
              <a:buNone/>
            </a:pPr>
            <a:r>
              <a:rPr lang="hr-HR" dirty="0">
                <a:sym typeface="Wingdings" panose="05000000000000000000" pitchFamily="2" charset="2"/>
              </a:rPr>
              <a:t></a:t>
            </a:r>
            <a:r>
              <a:rPr lang="hr-HR" i="1" dirty="0">
                <a:sym typeface="Wingdings" panose="05000000000000000000" pitchFamily="2" charset="2"/>
              </a:rPr>
              <a:t>sinonimi</a:t>
            </a:r>
            <a:r>
              <a:rPr lang="hr-HR" dirty="0">
                <a:sym typeface="Wingdings" panose="05000000000000000000" pitchFamily="2" charset="2"/>
              </a:rPr>
              <a:t>: mentalne slike, dnevno sanjarenje, maštanje, zamišljanje, film u glavi, sjećanje</a:t>
            </a:r>
          </a:p>
          <a:p>
            <a:pPr marL="45720" indent="0">
              <a:buNone/>
            </a:pPr>
            <a:endParaRPr lang="hr-HR" dirty="0"/>
          </a:p>
          <a:p>
            <a:pPr marL="45720" indent="0">
              <a:buNone/>
            </a:pPr>
            <a:r>
              <a:rPr lang="hr-HR" dirty="0"/>
              <a:t>T: Opišite mi molim Vas kako izgleda unutrašnjost Vašeg doma.</a:t>
            </a:r>
          </a:p>
          <a:p>
            <a:pPr marL="45720" indent="0">
              <a:buNone/>
            </a:pPr>
            <a:r>
              <a:rPr lang="hr-HR" i="1" dirty="0">
                <a:sym typeface="Wingdings" panose="05000000000000000000" pitchFamily="2" charset="2"/>
              </a:rPr>
              <a:t>izazivanje neutralne ili pozitivne predodžbe</a:t>
            </a:r>
          </a:p>
          <a:p>
            <a:pPr marL="45720" indent="0">
              <a:buNone/>
            </a:pPr>
            <a:endParaRPr lang="hr-HR" i="1" dirty="0">
              <a:sym typeface="Wingdings" panose="05000000000000000000" pitchFamily="2" charset="2"/>
            </a:endParaRPr>
          </a:p>
          <a:p>
            <a:pPr marL="45720" indent="0">
              <a:buNone/>
            </a:pPr>
            <a:r>
              <a:rPr lang="hr-HR" dirty="0">
                <a:sym typeface="Wingdings" panose="05000000000000000000" pitchFamily="2" charset="2"/>
              </a:rPr>
              <a:t></a:t>
            </a:r>
            <a:r>
              <a:rPr lang="hr-HR" i="1" dirty="0">
                <a:sym typeface="Wingdings" panose="05000000000000000000" pitchFamily="2" charset="2"/>
              </a:rPr>
              <a:t>terapeut i klijent slijede predodžbu do njena najviše uznemirujućeg trenutka</a:t>
            </a:r>
          </a:p>
          <a:p>
            <a:pPr marL="45720" indent="0">
              <a:buNone/>
            </a:pPr>
            <a:endParaRPr lang="hr-HR" i="1" dirty="0">
              <a:sym typeface="Wingdings" panose="05000000000000000000" pitchFamily="2" charset="2"/>
            </a:endParaRPr>
          </a:p>
          <a:p>
            <a:pPr marL="45720" indent="0">
              <a:buNone/>
            </a:pPr>
            <a:r>
              <a:rPr lang="hr-HR" dirty="0">
                <a:sym typeface="Wingdings" panose="05000000000000000000" pitchFamily="2" charset="2"/>
              </a:rPr>
              <a:t></a:t>
            </a:r>
            <a:r>
              <a:rPr lang="hr-HR" i="1" dirty="0">
                <a:sym typeface="Wingdings" panose="05000000000000000000" pitchFamily="2" charset="2"/>
              </a:rPr>
              <a:t>DZ: </a:t>
            </a:r>
            <a:r>
              <a:rPr lang="hr-HR" dirty="0">
                <a:sym typeface="Wingdings" panose="05000000000000000000" pitchFamily="2" charset="2"/>
              </a:rPr>
              <a:t>traganje za AM i predodžbama</a:t>
            </a:r>
            <a:endParaRPr lang="hr-HR" dirty="0"/>
          </a:p>
        </p:txBody>
      </p:sp>
    </p:spTree>
    <p:extLst>
      <p:ext uri="{BB962C8B-B14F-4D97-AF65-F5344CB8AC3E}">
        <p14:creationId xmlns:p14="http://schemas.microsoft.com/office/powerpoint/2010/main" val="1951783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B3E61-FF55-4BED-A136-3A34CA225610}"/>
              </a:ext>
            </a:extLst>
          </p:cNvPr>
          <p:cNvSpPr>
            <a:spLocks noGrp="1"/>
          </p:cNvSpPr>
          <p:nvPr>
            <p:ph type="title"/>
          </p:nvPr>
        </p:nvSpPr>
        <p:spPr/>
        <p:txBody>
          <a:bodyPr/>
          <a:lstStyle/>
          <a:p>
            <a:r>
              <a:rPr lang="hr-HR" dirty="0"/>
              <a:t>IDENTIFICIRANJE PREDODŽBI</a:t>
            </a:r>
          </a:p>
        </p:txBody>
      </p:sp>
      <p:sp>
        <p:nvSpPr>
          <p:cNvPr id="3" name="Content Placeholder 2">
            <a:extLst>
              <a:ext uri="{FF2B5EF4-FFF2-40B4-BE49-F238E27FC236}">
                <a16:creationId xmlns:a16="http://schemas.microsoft.com/office/drawing/2014/main" id="{182DF11F-70D7-4B7D-9C18-6FAEB387E1BB}"/>
              </a:ext>
            </a:extLst>
          </p:cNvPr>
          <p:cNvSpPr>
            <a:spLocks noGrp="1"/>
          </p:cNvSpPr>
          <p:nvPr>
            <p:ph idx="1"/>
          </p:nvPr>
        </p:nvSpPr>
        <p:spPr>
          <a:xfrm>
            <a:off x="1341120" y="1572767"/>
            <a:ext cx="9509760" cy="4441533"/>
          </a:xfrm>
        </p:spPr>
        <p:txBody>
          <a:bodyPr>
            <a:normAutofit fontScale="85000" lnSpcReduction="10000"/>
          </a:bodyPr>
          <a:lstStyle/>
          <a:p>
            <a:pPr marL="45720" indent="0">
              <a:buNone/>
            </a:pPr>
            <a:r>
              <a:rPr lang="hr-HR" dirty="0"/>
              <a:t>TERAPEUTKINJA: [</a:t>
            </a:r>
            <a:r>
              <a:rPr lang="hr-HR" i="1" dirty="0"/>
              <a:t>sumira</a:t>
            </a:r>
            <a:r>
              <a:rPr lang="hr-HR" dirty="0"/>
              <a:t>] Jesam li Vas dobro razumjela; razmišljali ste o nadolazećoj obiteljskoj večeri u kući Vašeg sina i pomislili ste ‘Što ako me Rita (bivša žena) bude kritizirala pred svima’?</a:t>
            </a:r>
          </a:p>
          <a:p>
            <a:pPr marL="45720" indent="0">
              <a:buNone/>
            </a:pPr>
            <a:r>
              <a:rPr lang="hr-HR" dirty="0"/>
              <a:t>ABE: Da.</a:t>
            </a:r>
          </a:p>
          <a:p>
            <a:pPr marL="45720" indent="0">
              <a:buNone/>
            </a:pPr>
            <a:r>
              <a:rPr lang="hr-HR" dirty="0"/>
              <a:t>TERAPEUTKINJA: </a:t>
            </a:r>
            <a:r>
              <a:rPr lang="hr-HR" b="1" dirty="0"/>
              <a:t>Jeste li možda zamišljali kako bi ta scena mogla izgledati?</a:t>
            </a:r>
          </a:p>
          <a:p>
            <a:pPr marL="45720" indent="0">
              <a:buNone/>
            </a:pPr>
            <a:r>
              <a:rPr lang="hr-HR" dirty="0"/>
              <a:t>ABE: Nisam baš siguran.</a:t>
            </a:r>
          </a:p>
          <a:p>
            <a:pPr marL="45720" indent="0">
              <a:buNone/>
            </a:pPr>
            <a:r>
              <a:rPr lang="hr-HR" dirty="0"/>
              <a:t>TERAPEUTKINJA: [</a:t>
            </a:r>
            <a:r>
              <a:rPr lang="hr-HR" i="1" dirty="0"/>
              <a:t>pomaže klijentu da razmišlja vrlo konkretno</a:t>
            </a:r>
            <a:r>
              <a:rPr lang="hr-HR" dirty="0"/>
              <a:t>] </a:t>
            </a:r>
            <a:r>
              <a:rPr lang="hr-HR" b="1" dirty="0"/>
              <a:t>Možete li zamisliti tu scenu sada? Gdje bi se to moglo dogoditi? U dnevnoj sobi, u kuhinji? Ili dok svi sjedite za stolom?</a:t>
            </a:r>
          </a:p>
          <a:p>
            <a:pPr marL="45720" indent="0">
              <a:buNone/>
            </a:pPr>
            <a:r>
              <a:rPr lang="hr-HR" dirty="0"/>
              <a:t>ABE: Za stolom.</a:t>
            </a:r>
          </a:p>
          <a:p>
            <a:pPr marL="45720" indent="0">
              <a:buNone/>
            </a:pPr>
            <a:r>
              <a:rPr lang="hr-HR" dirty="0"/>
              <a:t>TERAPEUTKINJA: U redu. Možete li si to sad predočiti? </a:t>
            </a:r>
            <a:r>
              <a:rPr lang="hr-HR" b="1" dirty="0"/>
              <a:t>Subota je navečer, svi sjedite za stolom… Možete li to sada vidjeti u svom umu?</a:t>
            </a:r>
          </a:p>
          <a:p>
            <a:pPr marL="45720" indent="0">
              <a:buNone/>
            </a:pPr>
            <a:r>
              <a:rPr lang="hr-HR" dirty="0"/>
              <a:t>ABE: Da.</a:t>
            </a:r>
          </a:p>
          <a:p>
            <a:endParaRPr lang="hr-HR" dirty="0"/>
          </a:p>
        </p:txBody>
      </p:sp>
    </p:spTree>
    <p:extLst>
      <p:ext uri="{BB962C8B-B14F-4D97-AF65-F5344CB8AC3E}">
        <p14:creationId xmlns:p14="http://schemas.microsoft.com/office/powerpoint/2010/main" val="3462043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B3E61-FF55-4BED-A136-3A34CA225610}"/>
              </a:ext>
            </a:extLst>
          </p:cNvPr>
          <p:cNvSpPr>
            <a:spLocks noGrp="1"/>
          </p:cNvSpPr>
          <p:nvPr>
            <p:ph type="title"/>
          </p:nvPr>
        </p:nvSpPr>
        <p:spPr/>
        <p:txBody>
          <a:bodyPr/>
          <a:lstStyle/>
          <a:p>
            <a:r>
              <a:rPr lang="hr-HR" dirty="0"/>
              <a:t>IDENTIFICIRANJE PREDODŽBI</a:t>
            </a:r>
          </a:p>
        </p:txBody>
      </p:sp>
      <p:sp>
        <p:nvSpPr>
          <p:cNvPr id="3" name="Content Placeholder 2">
            <a:extLst>
              <a:ext uri="{FF2B5EF4-FFF2-40B4-BE49-F238E27FC236}">
                <a16:creationId xmlns:a16="http://schemas.microsoft.com/office/drawing/2014/main" id="{182DF11F-70D7-4B7D-9C18-6FAEB387E1BB}"/>
              </a:ext>
            </a:extLst>
          </p:cNvPr>
          <p:cNvSpPr>
            <a:spLocks noGrp="1"/>
          </p:cNvSpPr>
          <p:nvPr>
            <p:ph idx="1"/>
          </p:nvPr>
        </p:nvSpPr>
        <p:spPr>
          <a:xfrm>
            <a:off x="1341120" y="1572767"/>
            <a:ext cx="9509760" cy="4441533"/>
          </a:xfrm>
        </p:spPr>
        <p:txBody>
          <a:bodyPr>
            <a:normAutofit/>
          </a:bodyPr>
          <a:lstStyle/>
          <a:p>
            <a:pPr marL="45720" indent="0">
              <a:buNone/>
            </a:pPr>
            <a:r>
              <a:rPr lang="hr-HR" dirty="0"/>
              <a:t>TERAPEUTKINJA: </a:t>
            </a:r>
            <a:r>
              <a:rPr lang="hr-HR" b="1" dirty="0"/>
              <a:t>Što se događa?</a:t>
            </a:r>
          </a:p>
          <a:p>
            <a:pPr marL="45720" indent="0">
              <a:buNone/>
            </a:pPr>
            <a:r>
              <a:rPr lang="hr-HR" dirty="0"/>
              <a:t>ABE: Razgovaramo o [nekoj polarizirajućoj temi] i Rita kaže: ‘</a:t>
            </a:r>
            <a:r>
              <a:rPr lang="hr-HR" dirty="0" err="1"/>
              <a:t>Abe</a:t>
            </a:r>
            <a:r>
              <a:rPr lang="hr-HR" dirty="0"/>
              <a:t>, pokvarit ćeš raspoloženje svima’.</a:t>
            </a:r>
          </a:p>
          <a:p>
            <a:pPr marL="45720" indent="0">
              <a:buNone/>
            </a:pPr>
            <a:r>
              <a:rPr lang="hr-HR" dirty="0"/>
              <a:t>TEREPEUKINJA: </a:t>
            </a:r>
            <a:r>
              <a:rPr lang="hr-HR" b="1" dirty="0"/>
              <a:t>Kada ona to govori, kakav izraz lica ima?</a:t>
            </a:r>
          </a:p>
          <a:p>
            <a:pPr marL="45720" indent="0">
              <a:buNone/>
            </a:pPr>
            <a:r>
              <a:rPr lang="hr-HR" dirty="0"/>
              <a:t>ABE: Pomalo zloban.</a:t>
            </a:r>
          </a:p>
          <a:p>
            <a:pPr marL="45720" indent="0">
              <a:buNone/>
            </a:pPr>
            <a:r>
              <a:rPr lang="hr-HR" dirty="0"/>
              <a:t>TERAPEUTSKINJA: </a:t>
            </a:r>
            <a:r>
              <a:rPr lang="hr-HR" b="1" dirty="0"/>
              <a:t>Mislite li da Vam je ta slika prošla kroz um kada ste razmišljali o toj večeri?</a:t>
            </a:r>
          </a:p>
          <a:p>
            <a:pPr marL="45720" indent="0">
              <a:buNone/>
            </a:pPr>
            <a:r>
              <a:rPr lang="hr-HR" dirty="0"/>
              <a:t>ABE: Da. Mislim da da.</a:t>
            </a:r>
          </a:p>
          <a:p>
            <a:pPr marL="45720" indent="0">
              <a:buNone/>
            </a:pPr>
            <a:r>
              <a:rPr lang="hr-HR" dirty="0"/>
              <a:t>TERAPEUTKINJA: U redu. [</a:t>
            </a:r>
            <a:r>
              <a:rPr lang="hr-HR" i="1" dirty="0"/>
              <a:t>educira klijenta</a:t>
            </a:r>
            <a:r>
              <a:rPr lang="hr-HR" dirty="0"/>
              <a:t>] Ta slika, koju ste zamišljali, zove se predodžba i zapravo je automatska misao u jednoj drugoj formi.</a:t>
            </a:r>
          </a:p>
          <a:p>
            <a:endParaRPr lang="hr-HR" dirty="0"/>
          </a:p>
        </p:txBody>
      </p:sp>
    </p:spTree>
    <p:extLst>
      <p:ext uri="{BB962C8B-B14F-4D97-AF65-F5344CB8AC3E}">
        <p14:creationId xmlns:p14="http://schemas.microsoft.com/office/powerpoint/2010/main" val="899500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57D33-AEA9-47DD-A64B-2F4AA128192F}"/>
              </a:ext>
            </a:extLst>
          </p:cNvPr>
          <p:cNvSpPr>
            <a:spLocks noGrp="1"/>
          </p:cNvSpPr>
          <p:nvPr>
            <p:ph type="title"/>
          </p:nvPr>
        </p:nvSpPr>
        <p:spPr/>
        <p:txBody>
          <a:bodyPr>
            <a:normAutofit fontScale="90000"/>
          </a:bodyPr>
          <a:lstStyle/>
          <a:p>
            <a:r>
              <a:rPr lang="hr-HR" dirty="0"/>
              <a:t>EDUCIRANJE KLIJENTA O PREDODŽBAMA</a:t>
            </a:r>
          </a:p>
        </p:txBody>
      </p:sp>
      <p:sp>
        <p:nvSpPr>
          <p:cNvPr id="3" name="Content Placeholder 2">
            <a:extLst>
              <a:ext uri="{FF2B5EF4-FFF2-40B4-BE49-F238E27FC236}">
                <a16:creationId xmlns:a16="http://schemas.microsoft.com/office/drawing/2014/main" id="{647A45C9-7E10-4EFE-9F45-7C249267DB44}"/>
              </a:ext>
            </a:extLst>
          </p:cNvPr>
          <p:cNvSpPr>
            <a:spLocks noGrp="1"/>
          </p:cNvSpPr>
          <p:nvPr>
            <p:ph idx="1"/>
          </p:nvPr>
        </p:nvSpPr>
        <p:spPr/>
        <p:txBody>
          <a:bodyPr/>
          <a:lstStyle/>
          <a:p>
            <a:pPr marL="45720" indent="0">
              <a:buNone/>
            </a:pPr>
            <a:endParaRPr lang="hr-HR" dirty="0"/>
          </a:p>
          <a:p>
            <a:pPr marL="45720" indent="0">
              <a:buNone/>
            </a:pPr>
            <a:r>
              <a:rPr lang="hr-HR" dirty="0"/>
              <a:t>T: </a:t>
            </a:r>
            <a:r>
              <a:rPr lang="hr-HR" i="1" dirty="0"/>
              <a:t>Ne znam jeste li ili niste imali predodžbe. Većina ih ljudi ima, ali su obično svjesniji emocija koje idu uz predodžbe negoli samih predodžbi. Ponekad predodžbe izgledaju prilično neobično, međutim, uobičajeno je imati više vrsta predodžbi – tužne, strašne, čak i nasilne. Problem je jedino u tome ako Vi mislite da ste čudni jer imate predodžbe. Možete li se sjetiti nekih predodžbi koje ste imali</a:t>
            </a:r>
            <a:r>
              <a:rPr lang="hr-HR" dirty="0"/>
              <a:t>?</a:t>
            </a:r>
          </a:p>
          <a:p>
            <a:pPr marL="45720" indent="0">
              <a:buNone/>
            </a:pPr>
            <a:endParaRPr lang="hr-HR" dirty="0"/>
          </a:p>
          <a:p>
            <a:pPr marL="45720" indent="0">
              <a:buNone/>
            </a:pPr>
            <a:r>
              <a:rPr lang="hr-HR" dirty="0"/>
              <a:t>NORMALIZIRANJE I EDUCIRANJE O PREDODŽBAMA pomaže u smanjivanju anksioznosti i omogućava klijentu njihovo lakše identificiranje. </a:t>
            </a:r>
          </a:p>
          <a:p>
            <a:pPr marL="45720" indent="0">
              <a:buNone/>
            </a:pPr>
            <a:endParaRPr lang="hr-HR" dirty="0"/>
          </a:p>
        </p:txBody>
      </p:sp>
    </p:spTree>
    <p:extLst>
      <p:ext uri="{BB962C8B-B14F-4D97-AF65-F5344CB8AC3E}">
        <p14:creationId xmlns:p14="http://schemas.microsoft.com/office/powerpoint/2010/main" val="1904805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665FA-834B-4E8A-A74D-5F8B50356247}"/>
              </a:ext>
            </a:extLst>
          </p:cNvPr>
          <p:cNvSpPr>
            <a:spLocks noGrp="1"/>
          </p:cNvSpPr>
          <p:nvPr>
            <p:ph type="title"/>
          </p:nvPr>
        </p:nvSpPr>
        <p:spPr/>
        <p:txBody>
          <a:bodyPr>
            <a:normAutofit fontScale="90000"/>
          </a:bodyPr>
          <a:lstStyle/>
          <a:p>
            <a:r>
              <a:rPr lang="hr-HR" dirty="0"/>
              <a:t>ODGOVARANJE NA SPONTANE PREDODŽBE</a:t>
            </a:r>
          </a:p>
        </p:txBody>
      </p:sp>
      <p:graphicFrame>
        <p:nvGraphicFramePr>
          <p:cNvPr id="4" name="Content Placeholder 3">
            <a:extLst>
              <a:ext uri="{FF2B5EF4-FFF2-40B4-BE49-F238E27FC236}">
                <a16:creationId xmlns:a16="http://schemas.microsoft.com/office/drawing/2014/main" id="{F0FDAC02-9CA2-4A6E-9340-F1AA6B16E406}"/>
              </a:ext>
            </a:extLst>
          </p:cNvPr>
          <p:cNvGraphicFramePr>
            <a:graphicFrameLocks noGrp="1"/>
          </p:cNvGraphicFramePr>
          <p:nvPr>
            <p:ph idx="1"/>
            <p:extLst>
              <p:ext uri="{D42A27DB-BD31-4B8C-83A1-F6EECF244321}">
                <p14:modId xmlns:p14="http://schemas.microsoft.com/office/powerpoint/2010/main" val="1215403103"/>
              </p:ext>
            </p:extLst>
          </p:nvPr>
        </p:nvGraphicFramePr>
        <p:xfrm>
          <a:off x="1341438" y="1573213"/>
          <a:ext cx="9509125" cy="41417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87202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41431-463D-4197-B332-DAA767A8DFF9}"/>
              </a:ext>
            </a:extLst>
          </p:cNvPr>
          <p:cNvSpPr>
            <a:spLocks noGrp="1"/>
          </p:cNvSpPr>
          <p:nvPr>
            <p:ph type="title"/>
          </p:nvPr>
        </p:nvSpPr>
        <p:spPr/>
        <p:txBody>
          <a:bodyPr/>
          <a:lstStyle/>
          <a:p>
            <a:r>
              <a:rPr lang="hr-HR" dirty="0"/>
              <a:t>INDUCIRANJE POZITIVNIH PREDODŽBI</a:t>
            </a:r>
          </a:p>
        </p:txBody>
      </p:sp>
      <p:sp>
        <p:nvSpPr>
          <p:cNvPr id="3" name="Content Placeholder 2">
            <a:extLst>
              <a:ext uri="{FF2B5EF4-FFF2-40B4-BE49-F238E27FC236}">
                <a16:creationId xmlns:a16="http://schemas.microsoft.com/office/drawing/2014/main" id="{74256F58-6619-4809-BB77-75AA0B269DA1}"/>
              </a:ext>
            </a:extLst>
          </p:cNvPr>
          <p:cNvSpPr>
            <a:spLocks noGrp="1"/>
          </p:cNvSpPr>
          <p:nvPr>
            <p:ph idx="1"/>
          </p:nvPr>
        </p:nvSpPr>
        <p:spPr/>
        <p:txBody>
          <a:bodyPr/>
          <a:lstStyle/>
          <a:p>
            <a:r>
              <a:rPr lang="hr-HR" dirty="0"/>
              <a:t>Facilitacija novih funkcionalnih bazičnih vjerovanja</a:t>
            </a:r>
          </a:p>
          <a:p>
            <a:r>
              <a:rPr lang="hr-HR" dirty="0"/>
              <a:t>Metaforičke predodžbe za facilitaciju emocionalne regulacije i kognitivnog odvajanja</a:t>
            </a:r>
          </a:p>
          <a:p>
            <a:r>
              <a:rPr lang="hr-HR" dirty="0"/>
              <a:t>Imaginacija (vizualizacija) sigurnog mjesta</a:t>
            </a:r>
          </a:p>
          <a:p>
            <a:r>
              <a:rPr lang="hr-HR" dirty="0"/>
              <a:t>Suosjećajne predodžbe</a:t>
            </a:r>
          </a:p>
        </p:txBody>
      </p:sp>
      <p:sp>
        <p:nvSpPr>
          <p:cNvPr id="4" name="TextBox 3">
            <a:extLst>
              <a:ext uri="{FF2B5EF4-FFF2-40B4-BE49-F238E27FC236}">
                <a16:creationId xmlns:a16="http://schemas.microsoft.com/office/drawing/2014/main" id="{56916574-158A-44BE-93D6-6A89E52FE1C9}"/>
              </a:ext>
            </a:extLst>
          </p:cNvPr>
          <p:cNvSpPr txBox="1"/>
          <p:nvPr/>
        </p:nvSpPr>
        <p:spPr>
          <a:xfrm>
            <a:off x="8851392" y="6296891"/>
            <a:ext cx="3340608" cy="369332"/>
          </a:xfrm>
          <a:prstGeom prst="rect">
            <a:avLst/>
          </a:prstGeom>
          <a:noFill/>
        </p:spPr>
        <p:txBody>
          <a:bodyPr wrap="square" rtlCol="0">
            <a:spAutoFit/>
          </a:bodyPr>
          <a:lstStyle/>
          <a:p>
            <a:r>
              <a:rPr lang="hr-HR" dirty="0"/>
              <a:t>(prema </a:t>
            </a:r>
            <a:r>
              <a:rPr lang="en-US" dirty="0" err="1"/>
              <a:t>Saulsman</a:t>
            </a:r>
            <a:r>
              <a:rPr lang="hr-HR" dirty="0"/>
              <a:t> i sur., 2019)</a:t>
            </a:r>
          </a:p>
        </p:txBody>
      </p:sp>
    </p:spTree>
    <p:extLst>
      <p:ext uri="{BB962C8B-B14F-4D97-AF65-F5344CB8AC3E}">
        <p14:creationId xmlns:p14="http://schemas.microsoft.com/office/powerpoint/2010/main" val="3115141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Vizualizacija (imaginacija sigurnog mjesta)</a:t>
            </a:r>
            <a:endParaRPr lang="en-US" dirty="0"/>
          </a:p>
        </p:txBody>
      </p:sp>
      <p:sp>
        <p:nvSpPr>
          <p:cNvPr id="3" name="Content Placeholder 2"/>
          <p:cNvSpPr>
            <a:spLocks noGrp="1"/>
          </p:cNvSpPr>
          <p:nvPr>
            <p:ph idx="1"/>
          </p:nvPr>
        </p:nvSpPr>
        <p:spPr>
          <a:xfrm>
            <a:off x="1341120" y="1425084"/>
            <a:ext cx="9509760" cy="4142232"/>
          </a:xfrm>
        </p:spPr>
        <p:txBody>
          <a:bodyPr>
            <a:normAutofit lnSpcReduction="10000"/>
          </a:bodyPr>
          <a:lstStyle/>
          <a:p>
            <a:pPr marL="45720" indent="0">
              <a:buNone/>
            </a:pPr>
            <a:r>
              <a:rPr lang="hr-HR" dirty="0"/>
              <a:t>kombinira elemente relaksacije i skretanja pažnje.</a:t>
            </a:r>
          </a:p>
          <a:p>
            <a:pPr marL="45720" indent="0">
              <a:buNone/>
            </a:pPr>
            <a:r>
              <a:rPr lang="hr-HR" dirty="0"/>
              <a:t>Pacijenti se zamišljaju na mjestu ili u situaciji koja im je ugodna i opuštajuća. </a:t>
            </a:r>
          </a:p>
          <a:p>
            <a:pPr marL="45720" indent="0">
              <a:buNone/>
            </a:pPr>
            <a:endParaRPr lang="hr-HR" dirty="0"/>
          </a:p>
          <a:p>
            <a:pPr marL="45720" indent="0">
              <a:buNone/>
            </a:pPr>
            <a:r>
              <a:rPr lang="hr-HR" dirty="0"/>
              <a:t>Koraci u učenju vizualizacije:</a:t>
            </a:r>
          </a:p>
          <a:p>
            <a:pPr marL="45720" indent="0">
              <a:buNone/>
            </a:pPr>
            <a:endParaRPr lang="hr-HR" dirty="0"/>
          </a:p>
          <a:p>
            <a:pPr marL="502920" indent="-457200">
              <a:buAutoNum type="arabicPeriod"/>
            </a:pPr>
            <a:r>
              <a:rPr lang="hr-HR" dirty="0"/>
              <a:t>Opis tehnike: opis postupka, izabiranje mjesta ili slike</a:t>
            </a:r>
          </a:p>
          <a:p>
            <a:pPr marL="502920" indent="-457200">
              <a:buAutoNum type="arabicPeriod"/>
            </a:pPr>
            <a:r>
              <a:rPr lang="hr-HR" dirty="0"/>
              <a:t>Demonstracija: PMR ili relaksacija disanjem; 5, 4, 3, 2, 1… terapeut može davati poticaje za relaksaciju i vizualizaciju … 1, 2, 3, 4, 5. </a:t>
            </a:r>
          </a:p>
          <a:p>
            <a:pPr marL="502920" indent="-457200">
              <a:buAutoNum type="arabicPeriod"/>
            </a:pPr>
            <a:r>
              <a:rPr lang="hr-HR" dirty="0"/>
              <a:t>Vježbanje: za DZ</a:t>
            </a:r>
            <a:endParaRPr lang="en-US" dirty="0"/>
          </a:p>
          <a:p>
            <a:pPr marL="45720" indent="0">
              <a:buNone/>
            </a:pPr>
            <a:endParaRPr lang="en-US" dirty="0"/>
          </a:p>
        </p:txBody>
      </p:sp>
      <p:sp>
        <p:nvSpPr>
          <p:cNvPr id="6" name="TextBox 5">
            <a:extLst>
              <a:ext uri="{FF2B5EF4-FFF2-40B4-BE49-F238E27FC236}">
                <a16:creationId xmlns:a16="http://schemas.microsoft.com/office/drawing/2014/main" id="{B4809E39-3273-453F-B3C6-0950DBDED54B}"/>
              </a:ext>
            </a:extLst>
          </p:cNvPr>
          <p:cNvSpPr txBox="1"/>
          <p:nvPr/>
        </p:nvSpPr>
        <p:spPr>
          <a:xfrm>
            <a:off x="8851392" y="6296891"/>
            <a:ext cx="3340608" cy="369332"/>
          </a:xfrm>
          <a:prstGeom prst="rect">
            <a:avLst/>
          </a:prstGeom>
          <a:noFill/>
        </p:spPr>
        <p:txBody>
          <a:bodyPr wrap="square" rtlCol="0">
            <a:spAutoFit/>
          </a:bodyPr>
          <a:lstStyle/>
          <a:p>
            <a:r>
              <a:rPr lang="hr-HR" dirty="0"/>
              <a:t>(</a:t>
            </a:r>
            <a:r>
              <a:rPr lang="hr-HR" dirty="0" err="1"/>
              <a:t>Leahy</a:t>
            </a:r>
            <a:r>
              <a:rPr lang="hr-HR" dirty="0"/>
              <a:t> i sur., 2014)</a:t>
            </a:r>
          </a:p>
        </p:txBody>
      </p:sp>
    </p:spTree>
    <p:extLst>
      <p:ext uri="{BB962C8B-B14F-4D97-AF65-F5344CB8AC3E}">
        <p14:creationId xmlns:p14="http://schemas.microsoft.com/office/powerpoint/2010/main" val="3327456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FCECB-594A-409B-AD27-EE5A38052F2C}"/>
              </a:ext>
            </a:extLst>
          </p:cNvPr>
          <p:cNvSpPr>
            <a:spLocks noGrp="1"/>
          </p:cNvSpPr>
          <p:nvPr>
            <p:ph type="title"/>
          </p:nvPr>
        </p:nvSpPr>
        <p:spPr/>
        <p:txBody>
          <a:bodyPr/>
          <a:lstStyle/>
          <a:p>
            <a:endParaRPr lang="hr-HR"/>
          </a:p>
        </p:txBody>
      </p:sp>
      <p:sp>
        <p:nvSpPr>
          <p:cNvPr id="3" name="Content Placeholder 2">
            <a:extLst>
              <a:ext uri="{FF2B5EF4-FFF2-40B4-BE49-F238E27FC236}">
                <a16:creationId xmlns:a16="http://schemas.microsoft.com/office/drawing/2014/main" id="{8163715C-3910-46D6-87B5-C7D8707C99FE}"/>
              </a:ext>
            </a:extLst>
          </p:cNvPr>
          <p:cNvSpPr>
            <a:spLocks noGrp="1"/>
          </p:cNvSpPr>
          <p:nvPr>
            <p:ph idx="1"/>
          </p:nvPr>
        </p:nvSpPr>
        <p:spPr>
          <a:xfrm>
            <a:off x="1341120" y="2983832"/>
            <a:ext cx="9509760" cy="2731167"/>
          </a:xfrm>
        </p:spPr>
        <p:txBody>
          <a:bodyPr>
            <a:normAutofit/>
          </a:bodyPr>
          <a:lstStyle/>
          <a:p>
            <a:pPr marL="45720" indent="0" algn="ctr">
              <a:buNone/>
            </a:pPr>
            <a:r>
              <a:rPr lang="hr-HR" sz="5400" dirty="0">
                <a:latin typeface="Ink Free" panose="03080402000500000000" pitchFamily="66" charset="0"/>
              </a:rPr>
              <a:t>Plaža…</a:t>
            </a:r>
          </a:p>
        </p:txBody>
      </p:sp>
    </p:spTree>
    <p:extLst>
      <p:ext uri="{BB962C8B-B14F-4D97-AF65-F5344CB8AC3E}">
        <p14:creationId xmlns:p14="http://schemas.microsoft.com/office/powerpoint/2010/main" val="2888768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009FBE0E-8D22-4FE6-87BB-6C686F137E20}"/>
              </a:ext>
            </a:extLst>
          </p:cNvPr>
          <p:cNvGraphicFramePr>
            <a:graphicFrameLocks noGrp="1"/>
          </p:cNvGraphicFramePr>
          <p:nvPr>
            <p:ph idx="1"/>
            <p:extLst>
              <p:ext uri="{D42A27DB-BD31-4B8C-83A1-F6EECF244321}">
                <p14:modId xmlns:p14="http://schemas.microsoft.com/office/powerpoint/2010/main" val="1966065265"/>
              </p:ext>
            </p:extLst>
          </p:nvPr>
        </p:nvGraphicFramePr>
        <p:xfrm>
          <a:off x="1341438" y="1573213"/>
          <a:ext cx="9509125" cy="41417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212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0AFF7-1362-4BB7-A0EF-968DBB9BD0AF}"/>
              </a:ext>
            </a:extLst>
          </p:cNvPr>
          <p:cNvSpPr>
            <a:spLocks noGrp="1"/>
          </p:cNvSpPr>
          <p:nvPr>
            <p:ph type="title"/>
          </p:nvPr>
        </p:nvSpPr>
        <p:spPr/>
        <p:txBody>
          <a:bodyPr>
            <a:normAutofit/>
          </a:bodyPr>
          <a:lstStyle/>
          <a:p>
            <a:r>
              <a:rPr lang="hr-HR" sz="3200" dirty="0">
                <a:solidFill>
                  <a:schemeClr val="accent5">
                    <a:lumMod val="60000"/>
                    <a:lumOff val="40000"/>
                  </a:schemeClr>
                </a:solidFill>
              </a:rPr>
              <a:t>Predodžbe za poticanje zamjene iracionalnih </a:t>
            </a:r>
            <a:r>
              <a:rPr lang="hr-HR" sz="3200" dirty="0" err="1">
                <a:solidFill>
                  <a:schemeClr val="accent5">
                    <a:lumMod val="60000"/>
                    <a:lumOff val="40000"/>
                  </a:schemeClr>
                </a:solidFill>
              </a:rPr>
              <a:t>kognicija</a:t>
            </a:r>
            <a:r>
              <a:rPr lang="hr-HR" sz="3200" dirty="0">
                <a:solidFill>
                  <a:schemeClr val="accent5">
                    <a:lumMod val="60000"/>
                    <a:lumOff val="40000"/>
                  </a:schemeClr>
                </a:solidFill>
              </a:rPr>
              <a:t> s racionalnim…</a:t>
            </a:r>
          </a:p>
        </p:txBody>
      </p:sp>
      <p:sp>
        <p:nvSpPr>
          <p:cNvPr id="6" name="Content Placeholder 5">
            <a:extLst>
              <a:ext uri="{FF2B5EF4-FFF2-40B4-BE49-F238E27FC236}">
                <a16:creationId xmlns:a16="http://schemas.microsoft.com/office/drawing/2014/main" id="{5242F1F1-C782-4BC4-8CBA-80AF30A5DB00}"/>
              </a:ext>
            </a:extLst>
          </p:cNvPr>
          <p:cNvSpPr>
            <a:spLocks noGrp="1"/>
          </p:cNvSpPr>
          <p:nvPr>
            <p:ph sz="half" idx="2"/>
          </p:nvPr>
        </p:nvSpPr>
        <p:spPr>
          <a:xfrm>
            <a:off x="6278880" y="1572768"/>
            <a:ext cx="5252720" cy="4724122"/>
          </a:xfrm>
        </p:spPr>
        <p:txBody>
          <a:bodyPr>
            <a:normAutofit fontScale="92500" lnSpcReduction="10000"/>
          </a:bodyPr>
          <a:lstStyle/>
          <a:p>
            <a:pPr>
              <a:buFont typeface="Wingdings" panose="05000000000000000000" pitchFamily="2" charset="2"/>
              <a:buChar char="ü"/>
            </a:pPr>
            <a:r>
              <a:rPr lang="hr-HR" dirty="0" err="1"/>
              <a:t>Rekonceptualizacija</a:t>
            </a:r>
            <a:r>
              <a:rPr lang="hr-HR" dirty="0"/>
              <a:t> ishoda</a:t>
            </a:r>
          </a:p>
          <a:p>
            <a:pPr>
              <a:buFont typeface="Wingdings" panose="05000000000000000000" pitchFamily="2" charset="2"/>
              <a:buChar char="ü"/>
            </a:pPr>
            <a:r>
              <a:rPr lang="hr-HR" dirty="0"/>
              <a:t>Negativna situacija u pozitivnom kontekstu</a:t>
            </a:r>
          </a:p>
          <a:p>
            <a:pPr>
              <a:buFont typeface="Wingdings" panose="05000000000000000000" pitchFamily="2" charset="2"/>
              <a:buChar char="ü"/>
            </a:pPr>
            <a:r>
              <a:rPr lang="hr-HR" dirty="0"/>
              <a:t>Korektivne slike</a:t>
            </a:r>
          </a:p>
          <a:p>
            <a:pPr>
              <a:buFont typeface="Wingdings" panose="05000000000000000000" pitchFamily="2" charset="2"/>
              <a:buChar char="ü"/>
            </a:pPr>
            <a:r>
              <a:rPr lang="hr-HR" dirty="0"/>
              <a:t>Perspektiva iz budućnosti</a:t>
            </a:r>
          </a:p>
          <a:p>
            <a:pPr>
              <a:buFont typeface="Wingdings" panose="05000000000000000000" pitchFamily="2" charset="2"/>
              <a:buChar char="ü"/>
            </a:pPr>
            <a:r>
              <a:rPr lang="hr-HR" dirty="0"/>
              <a:t>Što je najgore što se može dogoditi</a:t>
            </a:r>
          </a:p>
          <a:p>
            <a:pPr>
              <a:buFont typeface="Wingdings" panose="05000000000000000000" pitchFamily="2" charset="2"/>
              <a:buChar char="ü"/>
            </a:pPr>
            <a:r>
              <a:rPr lang="hr-HR" dirty="0"/>
              <a:t>Vizualizacija malo vjerojatnih ishoda</a:t>
            </a:r>
          </a:p>
          <a:p>
            <a:pPr>
              <a:buFont typeface="Wingdings" panose="05000000000000000000" pitchFamily="2" charset="2"/>
              <a:buChar char="ü"/>
            </a:pPr>
            <a:r>
              <a:rPr lang="hr-HR" dirty="0"/>
              <a:t>Slika (asertivnog) odgovaranja</a:t>
            </a:r>
          </a:p>
          <a:p>
            <a:pPr>
              <a:buFont typeface="Wingdings" panose="05000000000000000000" pitchFamily="2" charset="2"/>
              <a:buChar char="ü"/>
            </a:pPr>
            <a:r>
              <a:rPr lang="hr-HR" dirty="0"/>
              <a:t>Suosjećajna perspektiva</a:t>
            </a:r>
          </a:p>
          <a:p>
            <a:pPr>
              <a:buFont typeface="Wingdings" panose="05000000000000000000" pitchFamily="2" charset="2"/>
              <a:buChar char="ü"/>
            </a:pPr>
            <a:r>
              <a:rPr lang="hr-HR" dirty="0"/>
              <a:t>Slike neutralnog odgovora (izostanka reakcije)</a:t>
            </a:r>
          </a:p>
          <a:p>
            <a:pPr>
              <a:buFont typeface="Wingdings" panose="05000000000000000000" pitchFamily="2" charset="2"/>
              <a:buChar char="ü"/>
            </a:pPr>
            <a:r>
              <a:rPr lang="hr-HR" dirty="0"/>
              <a:t>Slike alternativa…</a:t>
            </a:r>
          </a:p>
          <a:p>
            <a:pPr>
              <a:buFont typeface="Wingdings" panose="05000000000000000000" pitchFamily="2" charset="2"/>
              <a:buChar char="ü"/>
            </a:pPr>
            <a:endParaRPr lang="hr-HR" dirty="0"/>
          </a:p>
          <a:p>
            <a:pPr>
              <a:buFont typeface="Wingdings" panose="05000000000000000000" pitchFamily="2" charset="2"/>
              <a:buChar char="ü"/>
            </a:pPr>
            <a:endParaRPr lang="hr-HR" dirty="0"/>
          </a:p>
        </p:txBody>
      </p:sp>
      <p:sp>
        <p:nvSpPr>
          <p:cNvPr id="3" name="Content Placeholder 2">
            <a:extLst>
              <a:ext uri="{FF2B5EF4-FFF2-40B4-BE49-F238E27FC236}">
                <a16:creationId xmlns:a16="http://schemas.microsoft.com/office/drawing/2014/main" id="{C2758F43-D7E4-43B6-97EA-E2AE64AF524C}"/>
              </a:ext>
            </a:extLst>
          </p:cNvPr>
          <p:cNvSpPr>
            <a:spLocks noGrp="1"/>
          </p:cNvSpPr>
          <p:nvPr>
            <p:ph sz="half" idx="1"/>
          </p:nvPr>
        </p:nvSpPr>
        <p:spPr>
          <a:xfrm>
            <a:off x="1341120" y="1572767"/>
            <a:ext cx="4937760" cy="4724123"/>
          </a:xfrm>
        </p:spPr>
        <p:txBody>
          <a:bodyPr>
            <a:normAutofit fontScale="92500" lnSpcReduction="10000"/>
          </a:bodyPr>
          <a:lstStyle/>
          <a:p>
            <a:pPr>
              <a:buFont typeface="Wingdings" panose="05000000000000000000" pitchFamily="2" charset="2"/>
              <a:buChar char="ü"/>
            </a:pPr>
            <a:r>
              <a:rPr lang="hr-HR" dirty="0"/>
              <a:t>Slike suočavanja – </a:t>
            </a:r>
            <a:r>
              <a:rPr lang="hr-HR" i="1" dirty="0"/>
              <a:t>za ispravljanje pasivnog i izbjegavajućeg ponašanja</a:t>
            </a:r>
          </a:p>
          <a:p>
            <a:pPr>
              <a:buFont typeface="Wingdings" panose="05000000000000000000" pitchFamily="2" charset="2"/>
              <a:buChar char="ü"/>
            </a:pPr>
            <a:r>
              <a:rPr lang="hr-HR" dirty="0"/>
              <a:t>Opuštajuće slike – </a:t>
            </a:r>
            <a:r>
              <a:rPr lang="hr-HR" i="1" dirty="0"/>
              <a:t>kognitivna </a:t>
            </a:r>
            <a:r>
              <a:rPr lang="hr-HR" i="1" dirty="0" err="1"/>
              <a:t>desenzitizacija</a:t>
            </a:r>
            <a:endParaRPr lang="hr-HR" i="1" dirty="0"/>
          </a:p>
          <a:p>
            <a:pPr>
              <a:buFont typeface="Wingdings" panose="05000000000000000000" pitchFamily="2" charset="2"/>
              <a:buChar char="ü"/>
            </a:pPr>
            <a:r>
              <a:rPr lang="hr-HR" dirty="0"/>
              <a:t>Slike ovladavanja</a:t>
            </a:r>
          </a:p>
          <a:p>
            <a:pPr>
              <a:buFont typeface="Wingdings" panose="05000000000000000000" pitchFamily="2" charset="2"/>
              <a:buChar char="ü"/>
            </a:pPr>
            <a:r>
              <a:rPr lang="hr-HR" dirty="0"/>
              <a:t>Detaljne slike suočavanja</a:t>
            </a:r>
          </a:p>
          <a:p>
            <a:pPr>
              <a:buFont typeface="Wingdings" panose="05000000000000000000" pitchFamily="2" charset="2"/>
              <a:buChar char="ü"/>
            </a:pPr>
            <a:r>
              <a:rPr lang="hr-HR" dirty="0"/>
              <a:t>Slike imitiranja modela</a:t>
            </a:r>
          </a:p>
          <a:p>
            <a:pPr>
              <a:buFont typeface="Wingdings" panose="05000000000000000000" pitchFamily="2" charset="2"/>
              <a:buChar char="ü"/>
            </a:pPr>
            <a:r>
              <a:rPr lang="hr-HR" dirty="0"/>
              <a:t>Slike štetnih učinaka</a:t>
            </a:r>
          </a:p>
          <a:p>
            <a:pPr>
              <a:buFont typeface="Wingdings" panose="05000000000000000000" pitchFamily="2" charset="2"/>
              <a:buChar char="ü"/>
            </a:pPr>
            <a:r>
              <a:rPr lang="hr-HR" dirty="0"/>
              <a:t>Slike ideala – </a:t>
            </a:r>
            <a:r>
              <a:rPr lang="hr-HR" i="1" dirty="0"/>
              <a:t>kada klijent ne može zamisliti svoj krajnji cilj</a:t>
            </a:r>
          </a:p>
          <a:p>
            <a:pPr>
              <a:buFont typeface="Wingdings" panose="05000000000000000000" pitchFamily="2" charset="2"/>
              <a:buChar char="ü"/>
            </a:pPr>
            <a:r>
              <a:rPr lang="hr-HR" dirty="0"/>
              <a:t>Slike pozitivnih ishoda</a:t>
            </a:r>
          </a:p>
          <a:p>
            <a:pPr>
              <a:buFont typeface="Wingdings" panose="05000000000000000000" pitchFamily="2" charset="2"/>
              <a:buChar char="ü"/>
            </a:pPr>
            <a:r>
              <a:rPr lang="hr-HR" dirty="0"/>
              <a:t>Slike niveliranja</a:t>
            </a:r>
          </a:p>
          <a:p>
            <a:pPr marL="45720" indent="0">
              <a:buNone/>
            </a:pPr>
            <a:endParaRPr lang="hr-HR" dirty="0"/>
          </a:p>
          <a:p>
            <a:pPr>
              <a:buFont typeface="Wingdings" panose="05000000000000000000" pitchFamily="2" charset="2"/>
              <a:buChar char="ü"/>
            </a:pPr>
            <a:endParaRPr lang="hr-HR" dirty="0"/>
          </a:p>
        </p:txBody>
      </p:sp>
      <p:sp>
        <p:nvSpPr>
          <p:cNvPr id="5" name="TextBox 4">
            <a:extLst>
              <a:ext uri="{FF2B5EF4-FFF2-40B4-BE49-F238E27FC236}">
                <a16:creationId xmlns:a16="http://schemas.microsoft.com/office/drawing/2014/main" id="{341BA72C-0B3C-4746-BA9F-422BAF97C829}"/>
              </a:ext>
            </a:extLst>
          </p:cNvPr>
          <p:cNvSpPr txBox="1"/>
          <p:nvPr/>
        </p:nvSpPr>
        <p:spPr>
          <a:xfrm>
            <a:off x="8851392" y="6296891"/>
            <a:ext cx="3340608" cy="369332"/>
          </a:xfrm>
          <a:prstGeom prst="rect">
            <a:avLst/>
          </a:prstGeom>
          <a:noFill/>
        </p:spPr>
        <p:txBody>
          <a:bodyPr wrap="square" rtlCol="0">
            <a:spAutoFit/>
          </a:bodyPr>
          <a:lstStyle/>
          <a:p>
            <a:pPr algn="ctr"/>
            <a:r>
              <a:rPr lang="hr-HR" dirty="0"/>
              <a:t>(</a:t>
            </a:r>
            <a:r>
              <a:rPr lang="hr-HR" dirty="0" err="1"/>
              <a:t>Mullin</a:t>
            </a:r>
            <a:r>
              <a:rPr lang="hr-HR" dirty="0"/>
              <a:t>, 1986)</a:t>
            </a:r>
          </a:p>
        </p:txBody>
      </p:sp>
    </p:spTree>
    <p:extLst>
      <p:ext uri="{BB962C8B-B14F-4D97-AF65-F5344CB8AC3E}">
        <p14:creationId xmlns:p14="http://schemas.microsoft.com/office/powerpoint/2010/main" val="649507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1B9A6-081B-433B-B8EF-F2E851A3E34C}"/>
              </a:ext>
            </a:extLst>
          </p:cNvPr>
          <p:cNvSpPr>
            <a:spLocks noGrp="1"/>
          </p:cNvSpPr>
          <p:nvPr>
            <p:ph type="title"/>
          </p:nvPr>
        </p:nvSpPr>
        <p:spPr/>
        <p:txBody>
          <a:bodyPr/>
          <a:lstStyle/>
          <a:p>
            <a:r>
              <a:rPr lang="hr-HR" dirty="0"/>
              <a:t>Zaključak</a:t>
            </a:r>
          </a:p>
        </p:txBody>
      </p:sp>
      <p:sp>
        <p:nvSpPr>
          <p:cNvPr id="3" name="Content Placeholder 2">
            <a:extLst>
              <a:ext uri="{FF2B5EF4-FFF2-40B4-BE49-F238E27FC236}">
                <a16:creationId xmlns:a16="http://schemas.microsoft.com/office/drawing/2014/main" id="{FE9DD2DD-492B-491A-B5E3-A421E8F2417E}"/>
              </a:ext>
            </a:extLst>
          </p:cNvPr>
          <p:cNvSpPr>
            <a:spLocks noGrp="1"/>
          </p:cNvSpPr>
          <p:nvPr>
            <p:ph idx="1"/>
          </p:nvPr>
        </p:nvSpPr>
        <p:spPr/>
        <p:txBody>
          <a:bodyPr/>
          <a:lstStyle/>
          <a:p>
            <a:pPr marL="45720" indent="0">
              <a:buNone/>
            </a:pPr>
            <a:r>
              <a:rPr lang="hr-HR" dirty="0"/>
              <a:t>Mentalne predodžbe mogu doprinositi samoj psihopatologiji, ali mogu biti i potentni alat za terapijsku intervenciju stvarajući važne terapijske uvjete:</a:t>
            </a:r>
          </a:p>
          <a:p>
            <a:pPr marL="45720" indent="0">
              <a:buNone/>
            </a:pPr>
            <a:endParaRPr lang="hr-HR" dirty="0"/>
          </a:p>
          <a:p>
            <a:pPr marL="320040" lvl="1" indent="0">
              <a:buNone/>
            </a:pPr>
            <a:r>
              <a:rPr lang="hr-HR" dirty="0">
                <a:sym typeface="Wingdings" panose="05000000000000000000" pitchFamily="2" charset="2"/>
              </a:rPr>
              <a:t>emocionalna aktivacija i pojačavanje</a:t>
            </a:r>
          </a:p>
          <a:p>
            <a:pPr marL="320040" lvl="1" indent="0">
              <a:buNone/>
            </a:pPr>
            <a:r>
              <a:rPr lang="hr-HR" dirty="0">
                <a:sym typeface="Wingdings" panose="05000000000000000000" pitchFamily="2" charset="2"/>
              </a:rPr>
              <a:t>kognitivna specifičnost</a:t>
            </a:r>
          </a:p>
          <a:p>
            <a:pPr marL="320040" lvl="1" indent="0">
              <a:buNone/>
            </a:pPr>
            <a:r>
              <a:rPr lang="hr-HR" dirty="0">
                <a:sym typeface="Wingdings" panose="05000000000000000000" pitchFamily="2" charset="2"/>
              </a:rPr>
              <a:t>facilitacija promjene ponašanja</a:t>
            </a:r>
          </a:p>
          <a:p>
            <a:pPr marL="320040" lvl="1" indent="0">
              <a:buNone/>
            </a:pPr>
            <a:r>
              <a:rPr lang="hr-HR" dirty="0">
                <a:sym typeface="Wingdings" panose="05000000000000000000" pitchFamily="2" charset="2"/>
              </a:rPr>
              <a:t>iskustveno učenje</a:t>
            </a:r>
          </a:p>
          <a:p>
            <a:pPr marL="320040" lvl="1" indent="0">
              <a:buNone/>
            </a:pPr>
            <a:r>
              <a:rPr lang="hr-HR" dirty="0">
                <a:sym typeface="Wingdings" panose="05000000000000000000" pitchFamily="2" charset="2"/>
              </a:rPr>
              <a:t>konsolidacija pamćenja</a:t>
            </a:r>
          </a:p>
          <a:p>
            <a:pPr marL="320040" lvl="1" indent="0">
              <a:buNone/>
            </a:pPr>
            <a:r>
              <a:rPr lang="hr-HR" dirty="0">
                <a:sym typeface="Wingdings" panose="05000000000000000000" pitchFamily="2" charset="2"/>
              </a:rPr>
              <a:t>facilitacija novih perspektiva</a:t>
            </a:r>
            <a:endParaRPr lang="hr-HR" dirty="0"/>
          </a:p>
        </p:txBody>
      </p:sp>
      <p:sp>
        <p:nvSpPr>
          <p:cNvPr id="4" name="TextBox 3">
            <a:extLst>
              <a:ext uri="{FF2B5EF4-FFF2-40B4-BE49-F238E27FC236}">
                <a16:creationId xmlns:a16="http://schemas.microsoft.com/office/drawing/2014/main" id="{DAAAB7C8-0718-4D7D-B230-A7FB3ADA9DFC}"/>
              </a:ext>
            </a:extLst>
          </p:cNvPr>
          <p:cNvSpPr txBox="1"/>
          <p:nvPr/>
        </p:nvSpPr>
        <p:spPr>
          <a:xfrm>
            <a:off x="8851392" y="6296891"/>
            <a:ext cx="3340608" cy="369332"/>
          </a:xfrm>
          <a:prstGeom prst="rect">
            <a:avLst/>
          </a:prstGeom>
          <a:noFill/>
        </p:spPr>
        <p:txBody>
          <a:bodyPr wrap="square" rtlCol="0">
            <a:spAutoFit/>
          </a:bodyPr>
          <a:lstStyle/>
          <a:p>
            <a:r>
              <a:rPr lang="hr-HR" dirty="0"/>
              <a:t>(prema </a:t>
            </a:r>
            <a:r>
              <a:rPr lang="en-US" dirty="0" err="1"/>
              <a:t>Saulsman</a:t>
            </a:r>
            <a:r>
              <a:rPr lang="hr-HR" dirty="0"/>
              <a:t> i sur., 2019)</a:t>
            </a:r>
          </a:p>
        </p:txBody>
      </p:sp>
    </p:spTree>
    <p:extLst>
      <p:ext uri="{BB962C8B-B14F-4D97-AF65-F5344CB8AC3E}">
        <p14:creationId xmlns:p14="http://schemas.microsoft.com/office/powerpoint/2010/main" val="1474462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CC381-5C5B-459A-98B8-42B560149CE6}"/>
              </a:ext>
            </a:extLst>
          </p:cNvPr>
          <p:cNvSpPr>
            <a:spLocks noGrp="1"/>
          </p:cNvSpPr>
          <p:nvPr>
            <p:ph type="title"/>
          </p:nvPr>
        </p:nvSpPr>
        <p:spPr/>
        <p:txBody>
          <a:bodyPr/>
          <a:lstStyle/>
          <a:p>
            <a:r>
              <a:rPr lang="en-US" dirty="0" err="1"/>
              <a:t>Literatura</a:t>
            </a:r>
            <a:endParaRPr lang="hr-HR" dirty="0"/>
          </a:p>
        </p:txBody>
      </p:sp>
      <p:sp>
        <p:nvSpPr>
          <p:cNvPr id="3" name="Content Placeholder 2">
            <a:extLst>
              <a:ext uri="{FF2B5EF4-FFF2-40B4-BE49-F238E27FC236}">
                <a16:creationId xmlns:a16="http://schemas.microsoft.com/office/drawing/2014/main" id="{5F4D6E06-4FC8-4AD7-8E38-7652046785B6}"/>
              </a:ext>
            </a:extLst>
          </p:cNvPr>
          <p:cNvSpPr>
            <a:spLocks noGrp="1"/>
          </p:cNvSpPr>
          <p:nvPr>
            <p:ph idx="1"/>
          </p:nvPr>
        </p:nvSpPr>
        <p:spPr/>
        <p:txBody>
          <a:bodyPr/>
          <a:lstStyle/>
          <a:p>
            <a:r>
              <a:rPr lang="en-US" dirty="0"/>
              <a:t>Beck, J. S. (2020). </a:t>
            </a:r>
            <a:r>
              <a:rPr lang="en-US" i="1" dirty="0"/>
              <a:t>Cognitive behavior therapy: Basics and beyond</a:t>
            </a:r>
            <a:r>
              <a:rPr lang="en-US" dirty="0"/>
              <a:t>. Guilford Publications.</a:t>
            </a:r>
            <a:endParaRPr lang="hr-HR" dirty="0"/>
          </a:p>
          <a:p>
            <a:r>
              <a:rPr lang="hr-HR" dirty="0" err="1"/>
              <a:t>Leahy</a:t>
            </a:r>
            <a:r>
              <a:rPr lang="hr-HR" dirty="0"/>
              <a:t>, R. L., </a:t>
            </a:r>
            <a:r>
              <a:rPr lang="hr-HR" dirty="0" err="1"/>
              <a:t>Holland</a:t>
            </a:r>
            <a:r>
              <a:rPr lang="hr-HR" dirty="0"/>
              <a:t>, S. J., &amp; </a:t>
            </a:r>
            <a:r>
              <a:rPr lang="hr-HR" dirty="0" err="1"/>
              <a:t>McGinn</a:t>
            </a:r>
            <a:r>
              <a:rPr lang="hr-HR" dirty="0"/>
              <a:t>, L. K. (2014). </a:t>
            </a:r>
            <a:r>
              <a:rPr lang="hr-HR" i="1" dirty="0"/>
              <a:t>Planovi tretmana i intervencije za depresiju i anksiozne poremećaje</a:t>
            </a:r>
            <a:r>
              <a:rPr lang="hr-HR" dirty="0"/>
              <a:t>. Jastrebarsko: Naklada Slap.</a:t>
            </a:r>
          </a:p>
          <a:p>
            <a:r>
              <a:rPr lang="en-US" dirty="0"/>
              <a:t>McMullin, R. E. (1986). </a:t>
            </a:r>
            <a:r>
              <a:rPr lang="en-US" i="1" dirty="0"/>
              <a:t>Handbook of cognitive therapy techniques</a:t>
            </a:r>
            <a:r>
              <a:rPr lang="en-US" dirty="0"/>
              <a:t>. </a:t>
            </a:r>
            <a:r>
              <a:rPr lang="hr-HR" dirty="0"/>
              <a:t>NY: </a:t>
            </a:r>
            <a:r>
              <a:rPr lang="en-US" dirty="0"/>
              <a:t>Norton.</a:t>
            </a:r>
            <a:endParaRPr lang="hr-HR" dirty="0"/>
          </a:p>
          <a:p>
            <a:r>
              <a:rPr lang="en-US" dirty="0" err="1"/>
              <a:t>Saulsman</a:t>
            </a:r>
            <a:r>
              <a:rPr lang="en-US" dirty="0"/>
              <a:t>, L. M., Ji, J. L., &amp; McEvoy, P. M. (2019). The essential role of mental imagery in cognitive </a:t>
            </a:r>
            <a:r>
              <a:rPr lang="en-US" dirty="0" err="1"/>
              <a:t>behaviour</a:t>
            </a:r>
            <a:r>
              <a:rPr lang="en-US" dirty="0"/>
              <a:t> therapy: what is old is new again. </a:t>
            </a:r>
            <a:r>
              <a:rPr lang="en-US" i="1" dirty="0"/>
              <a:t>Australian Psychologist</a:t>
            </a:r>
            <a:r>
              <a:rPr lang="en-US" dirty="0"/>
              <a:t>, </a:t>
            </a:r>
            <a:r>
              <a:rPr lang="en-US" i="1" dirty="0"/>
              <a:t>54</a:t>
            </a:r>
            <a:r>
              <a:rPr lang="en-US" dirty="0"/>
              <a:t>(4), 237-244.</a:t>
            </a:r>
            <a:endParaRPr lang="hr-HR" dirty="0"/>
          </a:p>
        </p:txBody>
      </p:sp>
    </p:spTree>
    <p:extLst>
      <p:ext uri="{BB962C8B-B14F-4D97-AF65-F5344CB8AC3E}">
        <p14:creationId xmlns:p14="http://schemas.microsoft.com/office/powerpoint/2010/main" val="4158069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38B0E-7D9E-4258-BCF3-B5089CA300B1}"/>
              </a:ext>
            </a:extLst>
          </p:cNvPr>
          <p:cNvSpPr>
            <a:spLocks noGrp="1"/>
          </p:cNvSpPr>
          <p:nvPr>
            <p:ph type="title"/>
          </p:nvPr>
        </p:nvSpPr>
        <p:spPr/>
        <p:txBody>
          <a:bodyPr/>
          <a:lstStyle/>
          <a:p>
            <a:r>
              <a:rPr lang="hr-HR" dirty="0"/>
              <a:t>Mentalne slike ili spontane predodžbe</a:t>
            </a:r>
          </a:p>
        </p:txBody>
      </p:sp>
      <p:sp>
        <p:nvSpPr>
          <p:cNvPr id="3" name="Content Placeholder 2">
            <a:extLst>
              <a:ext uri="{FF2B5EF4-FFF2-40B4-BE49-F238E27FC236}">
                <a16:creationId xmlns:a16="http://schemas.microsoft.com/office/drawing/2014/main" id="{54EA84D2-3DC4-413B-964D-DE477A4E1687}"/>
              </a:ext>
            </a:extLst>
          </p:cNvPr>
          <p:cNvSpPr>
            <a:spLocks noGrp="1"/>
          </p:cNvSpPr>
          <p:nvPr>
            <p:ph idx="1"/>
          </p:nvPr>
        </p:nvSpPr>
        <p:spPr/>
        <p:txBody>
          <a:bodyPr/>
          <a:lstStyle/>
          <a:p>
            <a:pPr>
              <a:buFont typeface="Wingdings" panose="05000000000000000000" pitchFamily="2" charset="2"/>
              <a:buChar char="à"/>
            </a:pPr>
            <a:r>
              <a:rPr lang="hr-HR" sz="2400" dirty="0">
                <a:sym typeface="Wingdings" panose="05000000000000000000" pitchFamily="2" charset="2"/>
              </a:rPr>
              <a:t> </a:t>
            </a:r>
            <a:r>
              <a:rPr lang="hr-HR" sz="2400" i="1" dirty="0">
                <a:sym typeface="Wingdings" panose="05000000000000000000" pitchFamily="2" charset="2"/>
              </a:rPr>
              <a:t>perceptivno iskustvo koje je generirano iznutra iz pamćenja</a:t>
            </a:r>
            <a:r>
              <a:rPr lang="hr-HR" sz="2400" dirty="0">
                <a:sym typeface="Wingdings" panose="05000000000000000000" pitchFamily="2" charset="2"/>
              </a:rPr>
              <a:t>, prije nego kroz osjetila; može biti bogato značenjem i unutarnjim tjelesnim senzacijama povezanim s emocionalnim iskustvima </a:t>
            </a:r>
            <a:r>
              <a:rPr lang="hr-HR" sz="1800" dirty="0">
                <a:sym typeface="Wingdings" panose="05000000000000000000" pitchFamily="2" charset="2"/>
              </a:rPr>
              <a:t>(</a:t>
            </a:r>
            <a:r>
              <a:rPr lang="hr-HR" sz="1800" dirty="0" err="1">
                <a:sym typeface="Wingdings" panose="05000000000000000000" pitchFamily="2" charset="2"/>
              </a:rPr>
              <a:t>Ji</a:t>
            </a:r>
            <a:r>
              <a:rPr lang="hr-HR" sz="1800" dirty="0">
                <a:sym typeface="Wingdings" panose="05000000000000000000" pitchFamily="2" charset="2"/>
              </a:rPr>
              <a:t>, </a:t>
            </a:r>
            <a:r>
              <a:rPr lang="hr-HR" sz="1800" dirty="0" err="1">
                <a:sym typeface="Wingdings" panose="05000000000000000000" pitchFamily="2" charset="2"/>
              </a:rPr>
              <a:t>Burnett</a:t>
            </a:r>
            <a:r>
              <a:rPr lang="hr-HR" sz="1800" dirty="0">
                <a:sym typeface="Wingdings" panose="05000000000000000000" pitchFamily="2" charset="2"/>
              </a:rPr>
              <a:t> </a:t>
            </a:r>
            <a:r>
              <a:rPr lang="hr-HR" sz="1800" dirty="0" err="1">
                <a:sym typeface="Wingdings" panose="05000000000000000000" pitchFamily="2" charset="2"/>
              </a:rPr>
              <a:t>Heyes</a:t>
            </a:r>
            <a:r>
              <a:rPr lang="hr-HR" sz="1800" dirty="0">
                <a:sym typeface="Wingdings" panose="05000000000000000000" pitchFamily="2" charset="2"/>
              </a:rPr>
              <a:t>, </a:t>
            </a:r>
            <a:r>
              <a:rPr lang="hr-HR" sz="1800" dirty="0" err="1">
                <a:sym typeface="Wingdings" panose="05000000000000000000" pitchFamily="2" charset="2"/>
              </a:rPr>
              <a:t>MacLeod</a:t>
            </a:r>
            <a:r>
              <a:rPr lang="hr-HR" sz="1800" dirty="0">
                <a:sym typeface="Wingdings" panose="05000000000000000000" pitchFamily="2" charset="2"/>
              </a:rPr>
              <a:t> i Holmes, 2016)</a:t>
            </a:r>
          </a:p>
          <a:p>
            <a:pPr>
              <a:buFont typeface="Wingdings" panose="05000000000000000000" pitchFamily="2" charset="2"/>
              <a:buChar char="à"/>
            </a:pPr>
            <a:r>
              <a:rPr lang="hr-HR" sz="2400" dirty="0">
                <a:sym typeface="Wingdings" panose="05000000000000000000" pitchFamily="2" charset="2"/>
              </a:rPr>
              <a:t> oblik </a:t>
            </a:r>
            <a:r>
              <a:rPr lang="hr-HR" sz="2400" dirty="0" err="1">
                <a:sym typeface="Wingdings" panose="05000000000000000000" pitchFamily="2" charset="2"/>
              </a:rPr>
              <a:t>kognicije</a:t>
            </a:r>
            <a:r>
              <a:rPr lang="hr-HR" sz="2400" dirty="0">
                <a:sym typeface="Wingdings" panose="05000000000000000000" pitchFamily="2" charset="2"/>
              </a:rPr>
              <a:t>; predodžbe obično prate neke misli</a:t>
            </a:r>
          </a:p>
          <a:p>
            <a:pPr>
              <a:buFont typeface="Wingdings" panose="05000000000000000000" pitchFamily="2" charset="2"/>
              <a:buChar char="à"/>
            </a:pPr>
            <a:r>
              <a:rPr lang="hr-HR" sz="2400" dirty="0">
                <a:sym typeface="Wingdings" panose="05000000000000000000" pitchFamily="2" charset="2"/>
              </a:rPr>
              <a:t> može se pojaviti u više senzornih modaliteta </a:t>
            </a:r>
            <a:r>
              <a:rPr lang="hr-HR" sz="1800" dirty="0"/>
              <a:t>(</a:t>
            </a:r>
            <a:r>
              <a:rPr lang="hr-HR" sz="1800" dirty="0" err="1"/>
              <a:t>Kosslyn</a:t>
            </a:r>
            <a:r>
              <a:rPr lang="hr-HR" sz="1800" dirty="0"/>
              <a:t>, </a:t>
            </a:r>
            <a:r>
              <a:rPr lang="hr-HR" sz="1800" dirty="0" err="1"/>
              <a:t>Ganis</a:t>
            </a:r>
            <a:r>
              <a:rPr lang="hr-HR" sz="1800" dirty="0"/>
              <a:t> i </a:t>
            </a:r>
            <a:r>
              <a:rPr lang="en-US" sz="1800" dirty="0"/>
              <a:t>Thompson, 2001</a:t>
            </a:r>
            <a:r>
              <a:rPr lang="hr-HR" sz="1800" dirty="0"/>
              <a:t>)</a:t>
            </a:r>
          </a:p>
          <a:p>
            <a:pPr>
              <a:buFont typeface="Wingdings" panose="05000000000000000000" pitchFamily="2" charset="2"/>
              <a:buChar char="à"/>
            </a:pPr>
            <a:r>
              <a:rPr lang="hr-HR" sz="2400" dirty="0"/>
              <a:t> mentalno predočavanje i senzorna percepcija aktiviraju slične puteve u mozgu</a:t>
            </a:r>
          </a:p>
          <a:p>
            <a:pPr marL="45720" indent="0">
              <a:buNone/>
            </a:pPr>
            <a:endParaRPr lang="hr-HR" dirty="0"/>
          </a:p>
        </p:txBody>
      </p:sp>
      <p:sp>
        <p:nvSpPr>
          <p:cNvPr id="4" name="TextBox 3">
            <a:extLst>
              <a:ext uri="{FF2B5EF4-FFF2-40B4-BE49-F238E27FC236}">
                <a16:creationId xmlns:a16="http://schemas.microsoft.com/office/drawing/2014/main" id="{E638D2FF-BF41-4563-97FE-255E55E3C047}"/>
              </a:ext>
            </a:extLst>
          </p:cNvPr>
          <p:cNvSpPr txBox="1"/>
          <p:nvPr/>
        </p:nvSpPr>
        <p:spPr>
          <a:xfrm>
            <a:off x="8851392" y="6296891"/>
            <a:ext cx="3340608" cy="369332"/>
          </a:xfrm>
          <a:prstGeom prst="rect">
            <a:avLst/>
          </a:prstGeom>
          <a:noFill/>
        </p:spPr>
        <p:txBody>
          <a:bodyPr wrap="square" rtlCol="0">
            <a:spAutoFit/>
          </a:bodyPr>
          <a:lstStyle/>
          <a:p>
            <a:r>
              <a:rPr lang="hr-HR" dirty="0"/>
              <a:t>(prema </a:t>
            </a:r>
            <a:r>
              <a:rPr lang="en-US" dirty="0" err="1"/>
              <a:t>Saulsman</a:t>
            </a:r>
            <a:r>
              <a:rPr lang="hr-HR" dirty="0"/>
              <a:t> i sur., 2019)</a:t>
            </a:r>
          </a:p>
        </p:txBody>
      </p:sp>
    </p:spTree>
    <p:extLst>
      <p:ext uri="{BB962C8B-B14F-4D97-AF65-F5344CB8AC3E}">
        <p14:creationId xmlns:p14="http://schemas.microsoft.com/office/powerpoint/2010/main" val="3534031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3861D-2DAE-46C9-B2BE-372147643DCC}"/>
              </a:ext>
            </a:extLst>
          </p:cNvPr>
          <p:cNvSpPr>
            <a:spLocks noGrp="1"/>
          </p:cNvSpPr>
          <p:nvPr>
            <p:ph type="title"/>
          </p:nvPr>
        </p:nvSpPr>
        <p:spPr/>
        <p:txBody>
          <a:bodyPr/>
          <a:lstStyle/>
          <a:p>
            <a:r>
              <a:rPr lang="hr-HR" dirty="0"/>
              <a:t>Mentalne slike ili spontane predodžbe</a:t>
            </a:r>
          </a:p>
        </p:txBody>
      </p:sp>
      <p:sp>
        <p:nvSpPr>
          <p:cNvPr id="3" name="Content Placeholder 2">
            <a:extLst>
              <a:ext uri="{FF2B5EF4-FFF2-40B4-BE49-F238E27FC236}">
                <a16:creationId xmlns:a16="http://schemas.microsoft.com/office/drawing/2014/main" id="{43BA509F-7825-4558-AD03-F73E4E855902}"/>
              </a:ext>
            </a:extLst>
          </p:cNvPr>
          <p:cNvSpPr>
            <a:spLocks noGrp="1"/>
          </p:cNvSpPr>
          <p:nvPr>
            <p:ph idx="1"/>
          </p:nvPr>
        </p:nvSpPr>
        <p:spPr/>
        <p:txBody>
          <a:bodyPr>
            <a:normAutofit/>
          </a:bodyPr>
          <a:lstStyle/>
          <a:p>
            <a:pPr marL="45720" indent="0">
              <a:buNone/>
            </a:pPr>
            <a:r>
              <a:rPr lang="hr-HR" sz="2400" i="1" dirty="0">
                <a:sym typeface="Wingdings" panose="05000000000000000000" pitchFamily="2" charset="2"/>
              </a:rPr>
              <a:t> </a:t>
            </a:r>
            <a:r>
              <a:rPr lang="hr-HR" sz="2400" i="1" dirty="0"/>
              <a:t>obično su vrlo kratke (nekoliko milisekundi) i uznemirujuće; mnogi pacijenti ih obično potiskuju iz svijesti</a:t>
            </a:r>
          </a:p>
          <a:p>
            <a:pPr>
              <a:buFont typeface="Wingdings" panose="05000000000000000000" pitchFamily="2" charset="2"/>
              <a:buChar char="à"/>
            </a:pPr>
            <a:r>
              <a:rPr lang="hr-HR" sz="2400" i="1" dirty="0">
                <a:sym typeface="Wingdings" panose="05000000000000000000" pitchFamily="2" charset="2"/>
              </a:rPr>
              <a:t> utječu na to kako se osjećamo više nego verbalni procesi; </a:t>
            </a:r>
            <a:r>
              <a:rPr lang="hr-HR" sz="2400" i="1" dirty="0">
                <a:solidFill>
                  <a:srgbClr val="0070C0"/>
                </a:solidFill>
                <a:sym typeface="Wingdings" panose="05000000000000000000" pitchFamily="2" charset="2"/>
              </a:rPr>
              <a:t>predodžbe evociraju emocionalne odgovore na fiziološkoj, </a:t>
            </a:r>
            <a:r>
              <a:rPr lang="hr-HR" sz="2400" i="1" dirty="0" err="1">
                <a:solidFill>
                  <a:srgbClr val="0070C0"/>
                </a:solidFill>
                <a:sym typeface="Wingdings" panose="05000000000000000000" pitchFamily="2" charset="2"/>
              </a:rPr>
              <a:t>neuralnoj</a:t>
            </a:r>
            <a:r>
              <a:rPr lang="hr-HR" sz="2400" i="1" dirty="0">
                <a:solidFill>
                  <a:srgbClr val="0070C0"/>
                </a:solidFill>
                <a:sym typeface="Wingdings" panose="05000000000000000000" pitchFamily="2" charset="2"/>
              </a:rPr>
              <a:t> i subjektivnoj razini koji su jači</a:t>
            </a:r>
            <a:r>
              <a:rPr lang="hr-HR" sz="2400" i="1" dirty="0">
                <a:sym typeface="Wingdings" panose="05000000000000000000" pitchFamily="2" charset="2"/>
              </a:rPr>
              <a:t> nego odgovori evocirani procesiranjem verbalnih modaliteta  predodžbe mogu služiti kao pojačivači emocija</a:t>
            </a:r>
          </a:p>
          <a:p>
            <a:pPr>
              <a:buFont typeface="Wingdings" panose="05000000000000000000" pitchFamily="2" charset="2"/>
              <a:buChar char="à"/>
            </a:pPr>
            <a:r>
              <a:rPr lang="hr-HR" sz="2400" i="1" dirty="0">
                <a:sym typeface="Wingdings" panose="05000000000000000000" pitchFamily="2" charset="2"/>
              </a:rPr>
              <a:t>neuspjeh u identificiranju i odgovaranju na uznemirujuće predodžbe rezultira održavanjem neugode kod klijenta</a:t>
            </a:r>
            <a:endParaRPr lang="hr-HR" sz="2400" i="1" dirty="0"/>
          </a:p>
        </p:txBody>
      </p:sp>
      <p:sp>
        <p:nvSpPr>
          <p:cNvPr id="6" name="TextBox 5">
            <a:extLst>
              <a:ext uri="{FF2B5EF4-FFF2-40B4-BE49-F238E27FC236}">
                <a16:creationId xmlns:a16="http://schemas.microsoft.com/office/drawing/2014/main" id="{DE595EEC-2467-48AA-A76A-EB7252F80B65}"/>
              </a:ext>
            </a:extLst>
          </p:cNvPr>
          <p:cNvSpPr txBox="1"/>
          <p:nvPr/>
        </p:nvSpPr>
        <p:spPr>
          <a:xfrm>
            <a:off x="8851392" y="6296891"/>
            <a:ext cx="3340608" cy="369332"/>
          </a:xfrm>
          <a:prstGeom prst="rect">
            <a:avLst/>
          </a:prstGeom>
          <a:noFill/>
        </p:spPr>
        <p:txBody>
          <a:bodyPr wrap="square" rtlCol="0">
            <a:spAutoFit/>
          </a:bodyPr>
          <a:lstStyle/>
          <a:p>
            <a:r>
              <a:rPr lang="hr-HR" dirty="0"/>
              <a:t>(prema </a:t>
            </a:r>
            <a:r>
              <a:rPr lang="en-US" dirty="0" err="1"/>
              <a:t>Saulsman</a:t>
            </a:r>
            <a:r>
              <a:rPr lang="hr-HR" dirty="0"/>
              <a:t> i sur., 2019)</a:t>
            </a:r>
          </a:p>
        </p:txBody>
      </p:sp>
    </p:spTree>
    <p:extLst>
      <p:ext uri="{BB962C8B-B14F-4D97-AF65-F5344CB8AC3E}">
        <p14:creationId xmlns:p14="http://schemas.microsoft.com/office/powerpoint/2010/main" val="3853455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F250E-6813-42C3-A546-CBC7632663F8}"/>
              </a:ext>
            </a:extLst>
          </p:cNvPr>
          <p:cNvSpPr>
            <a:spLocks noGrp="1"/>
          </p:cNvSpPr>
          <p:nvPr>
            <p:ph type="title"/>
          </p:nvPr>
        </p:nvSpPr>
        <p:spPr/>
        <p:txBody>
          <a:bodyPr>
            <a:normAutofit/>
          </a:bodyPr>
          <a:lstStyle/>
          <a:p>
            <a:r>
              <a:rPr lang="hr-HR" dirty="0">
                <a:solidFill>
                  <a:schemeClr val="accent5">
                    <a:lumMod val="60000"/>
                    <a:lumOff val="40000"/>
                  </a:schemeClr>
                </a:solidFill>
              </a:rPr>
              <a:t>Predodžbe u KBT-u</a:t>
            </a:r>
          </a:p>
        </p:txBody>
      </p:sp>
      <p:sp>
        <p:nvSpPr>
          <p:cNvPr id="3" name="Content Placeholder 2">
            <a:extLst>
              <a:ext uri="{FF2B5EF4-FFF2-40B4-BE49-F238E27FC236}">
                <a16:creationId xmlns:a16="http://schemas.microsoft.com/office/drawing/2014/main" id="{782EE6EB-7BCB-4650-92F1-F0DBFA5D8137}"/>
              </a:ext>
            </a:extLst>
          </p:cNvPr>
          <p:cNvSpPr>
            <a:spLocks noGrp="1"/>
          </p:cNvSpPr>
          <p:nvPr>
            <p:ph idx="1"/>
          </p:nvPr>
        </p:nvSpPr>
        <p:spPr>
          <a:xfrm>
            <a:off x="1341120" y="1572767"/>
            <a:ext cx="10028722" cy="4515212"/>
          </a:xfrm>
        </p:spPr>
        <p:txBody>
          <a:bodyPr>
            <a:normAutofit/>
          </a:bodyPr>
          <a:lstStyle/>
          <a:p>
            <a:pPr>
              <a:buFont typeface="Wingdings" panose="05000000000000000000" pitchFamily="2" charset="2"/>
              <a:buChar char="à"/>
            </a:pPr>
            <a:r>
              <a:rPr lang="hr-HR" b="1" dirty="0">
                <a:sym typeface="Wingdings" panose="05000000000000000000" pitchFamily="2" charset="2"/>
              </a:rPr>
              <a:t>Problematične (</a:t>
            </a:r>
            <a:r>
              <a:rPr lang="hr-HR" b="1" dirty="0" err="1">
                <a:solidFill>
                  <a:srgbClr val="0070C0"/>
                </a:solidFill>
                <a:sym typeface="Wingdings" panose="05000000000000000000" pitchFamily="2" charset="2"/>
              </a:rPr>
              <a:t>intruzivne</a:t>
            </a:r>
            <a:r>
              <a:rPr lang="hr-HR" b="1" dirty="0">
                <a:sym typeface="Wingdings" panose="05000000000000000000" pitchFamily="2" charset="2"/>
              </a:rPr>
              <a:t>) predodžbe relevantne su za različita psihopatološka stanja </a:t>
            </a:r>
            <a:r>
              <a:rPr lang="hr-HR" dirty="0">
                <a:sym typeface="Wingdings" panose="05000000000000000000" pitchFamily="2" charset="2"/>
              </a:rPr>
              <a:t>(PTSP, socijalna fobija, panični poremećaj, agorafobija, OKP, anksioznost, depresija, bipolarni poremećaj, poremećaj hranjenja, </a:t>
            </a:r>
            <a:r>
              <a:rPr lang="hr-HR" dirty="0" err="1">
                <a:sym typeface="Wingdings" panose="05000000000000000000" pitchFamily="2" charset="2"/>
              </a:rPr>
              <a:t>dismorfični</a:t>
            </a:r>
            <a:r>
              <a:rPr lang="hr-HR" dirty="0">
                <a:sym typeface="Wingdings" panose="05000000000000000000" pitchFamily="2" charset="2"/>
              </a:rPr>
              <a:t> poremećaj, trauma iz djetinjstva, psihoza, ovisnost…)</a:t>
            </a:r>
          </a:p>
          <a:p>
            <a:pPr>
              <a:buFont typeface="Wingdings" panose="05000000000000000000" pitchFamily="2" charset="2"/>
              <a:buChar char="à"/>
            </a:pPr>
            <a:r>
              <a:rPr lang="hr-HR" dirty="0">
                <a:sym typeface="Wingdings" panose="05000000000000000000" pitchFamily="2" charset="2"/>
              </a:rPr>
              <a:t>Iako su negativne predodžbe često te koje su problematične, problem može biti i </a:t>
            </a:r>
            <a:r>
              <a:rPr lang="hr-HR" b="1" dirty="0">
                <a:solidFill>
                  <a:srgbClr val="0070C0"/>
                </a:solidFill>
                <a:sym typeface="Wingdings" panose="05000000000000000000" pitchFamily="2" charset="2"/>
              </a:rPr>
              <a:t>nedostatak pozitivnih </a:t>
            </a:r>
            <a:r>
              <a:rPr lang="hr-HR" b="1" dirty="0">
                <a:sym typeface="Wingdings" panose="05000000000000000000" pitchFamily="2" charset="2"/>
              </a:rPr>
              <a:t>predodžbi </a:t>
            </a:r>
            <a:r>
              <a:rPr lang="hr-HR" dirty="0">
                <a:sym typeface="Wingdings" panose="05000000000000000000" pitchFamily="2" charset="2"/>
              </a:rPr>
              <a:t>(kao u depresiji) ili prisutnost </a:t>
            </a:r>
            <a:r>
              <a:rPr lang="hr-HR" b="1" dirty="0" err="1">
                <a:sym typeface="Wingdings" panose="05000000000000000000" pitchFamily="2" charset="2"/>
              </a:rPr>
              <a:t>disfunkcionalnih</a:t>
            </a:r>
            <a:r>
              <a:rPr lang="hr-HR" b="1" dirty="0">
                <a:sym typeface="Wingdings" panose="05000000000000000000" pitchFamily="2" charset="2"/>
              </a:rPr>
              <a:t> pozitivnih predodžbi</a:t>
            </a:r>
            <a:r>
              <a:rPr lang="hr-HR" dirty="0">
                <a:sym typeface="Wingdings" panose="05000000000000000000" pitchFamily="2" charset="2"/>
              </a:rPr>
              <a:t> (kao pri samoozljeđivanju ili suicidalnim </a:t>
            </a:r>
            <a:r>
              <a:rPr lang="hr-HR" dirty="0" err="1">
                <a:sym typeface="Wingdings" panose="05000000000000000000" pitchFamily="2" charset="2"/>
              </a:rPr>
              <a:t>ideacijama</a:t>
            </a:r>
            <a:r>
              <a:rPr lang="hr-HR" dirty="0">
                <a:sym typeface="Wingdings" panose="05000000000000000000" pitchFamily="2" charset="2"/>
              </a:rPr>
              <a:t>)</a:t>
            </a:r>
          </a:p>
          <a:p>
            <a:pPr>
              <a:buFont typeface="Wingdings" panose="05000000000000000000" pitchFamily="2" charset="2"/>
              <a:buChar char="ü"/>
            </a:pPr>
            <a:r>
              <a:rPr lang="hr-HR" dirty="0">
                <a:sym typeface="Wingdings" panose="05000000000000000000" pitchFamily="2" charset="2"/>
              </a:rPr>
              <a:t>predodžbe </a:t>
            </a:r>
            <a:r>
              <a:rPr lang="hr-HR" i="1" dirty="0">
                <a:sym typeface="Wingdings" panose="05000000000000000000" pitchFamily="2" charset="2"/>
              </a:rPr>
              <a:t>potiču kognitivnu specifičnost, </a:t>
            </a:r>
            <a:r>
              <a:rPr lang="hr-HR" dirty="0">
                <a:sym typeface="Wingdings" panose="05000000000000000000" pitchFamily="2" charset="2"/>
              </a:rPr>
              <a:t>koja je ključna u radu na </a:t>
            </a:r>
            <a:r>
              <a:rPr lang="hr-HR" dirty="0" err="1">
                <a:sym typeface="Wingdings" panose="05000000000000000000" pitchFamily="2" charset="2"/>
              </a:rPr>
              <a:t>maldaptivnim</a:t>
            </a:r>
            <a:r>
              <a:rPr lang="hr-HR" dirty="0">
                <a:sym typeface="Wingdings" panose="05000000000000000000" pitchFamily="2" charset="2"/>
              </a:rPr>
              <a:t> </a:t>
            </a:r>
            <a:r>
              <a:rPr lang="hr-HR" dirty="0" err="1">
                <a:sym typeface="Wingdings" panose="05000000000000000000" pitchFamily="2" charset="2"/>
              </a:rPr>
              <a:t>kognicijama</a:t>
            </a:r>
            <a:r>
              <a:rPr lang="hr-HR" dirty="0">
                <a:sym typeface="Wingdings" panose="05000000000000000000" pitchFamily="2" charset="2"/>
              </a:rPr>
              <a:t> </a:t>
            </a:r>
            <a:r>
              <a:rPr lang="hr-HR" dirty="0">
                <a:solidFill>
                  <a:schemeClr val="accent2">
                    <a:lumMod val="75000"/>
                  </a:schemeClr>
                </a:solidFill>
                <a:sym typeface="Wingdings" panose="05000000000000000000" pitchFamily="2" charset="2"/>
              </a:rPr>
              <a:t>(kognitivna specifičnost smatra se ključnom za učinkovitu kognitivnu </a:t>
            </a:r>
            <a:r>
              <a:rPr lang="hr-HR" dirty="0" err="1">
                <a:solidFill>
                  <a:schemeClr val="accent2">
                    <a:lumMod val="75000"/>
                  </a:schemeClr>
                </a:solidFill>
                <a:sym typeface="Wingdings" panose="05000000000000000000" pitchFamily="2" charset="2"/>
              </a:rPr>
              <a:t>restrukturaciju</a:t>
            </a:r>
            <a:r>
              <a:rPr lang="hr-HR" dirty="0">
                <a:solidFill>
                  <a:schemeClr val="accent2">
                    <a:lumMod val="75000"/>
                  </a:schemeClr>
                </a:solidFill>
                <a:sym typeface="Wingdings" panose="05000000000000000000" pitchFamily="2" charset="2"/>
              </a:rPr>
              <a:t> i bihevioralne eksperimente)</a:t>
            </a:r>
            <a:endParaRPr lang="hr-HR" dirty="0">
              <a:sym typeface="Wingdings" panose="05000000000000000000" pitchFamily="2" charset="2"/>
            </a:endParaRPr>
          </a:p>
          <a:p>
            <a:pPr>
              <a:buFont typeface="Wingdings" panose="05000000000000000000" pitchFamily="2" charset="2"/>
              <a:buChar char="ü"/>
            </a:pPr>
            <a:r>
              <a:rPr lang="hr-HR" i="1" dirty="0">
                <a:sym typeface="Wingdings" panose="05000000000000000000" pitchFamily="2" charset="2"/>
              </a:rPr>
              <a:t>pojačavaju</a:t>
            </a:r>
            <a:r>
              <a:rPr lang="hr-HR" dirty="0">
                <a:sym typeface="Wingdings" panose="05000000000000000000" pitchFamily="2" charset="2"/>
              </a:rPr>
              <a:t> </a:t>
            </a:r>
            <a:r>
              <a:rPr lang="hr-HR" i="1" dirty="0">
                <a:sym typeface="Wingdings" panose="05000000000000000000" pitchFamily="2" charset="2"/>
              </a:rPr>
              <a:t>emocionalni odgovor</a:t>
            </a:r>
            <a:r>
              <a:rPr lang="hr-HR" dirty="0">
                <a:sym typeface="Wingdings" panose="05000000000000000000" pitchFamily="2" charset="2"/>
              </a:rPr>
              <a:t>, koji onda ima utjecaj na motivaciju i ponašanje </a:t>
            </a:r>
            <a:r>
              <a:rPr lang="hr-HR" dirty="0">
                <a:solidFill>
                  <a:schemeClr val="accent2">
                    <a:lumMod val="75000"/>
                  </a:schemeClr>
                </a:solidFill>
                <a:sym typeface="Wingdings" panose="05000000000000000000" pitchFamily="2" charset="2"/>
              </a:rPr>
              <a:t>(emocionalna aktivacija smatra se ključnom komponentom učenja i promjene)</a:t>
            </a:r>
          </a:p>
          <a:p>
            <a:pPr>
              <a:buFont typeface="Wingdings" panose="05000000000000000000" pitchFamily="2" charset="2"/>
              <a:buChar char="à"/>
            </a:pPr>
            <a:endParaRPr lang="hr-HR" dirty="0"/>
          </a:p>
        </p:txBody>
      </p:sp>
      <p:sp>
        <p:nvSpPr>
          <p:cNvPr id="5" name="TextBox 4">
            <a:extLst>
              <a:ext uri="{FF2B5EF4-FFF2-40B4-BE49-F238E27FC236}">
                <a16:creationId xmlns:a16="http://schemas.microsoft.com/office/drawing/2014/main" id="{D21D2C40-7582-4C69-A96A-1AE267D73A84}"/>
              </a:ext>
            </a:extLst>
          </p:cNvPr>
          <p:cNvSpPr txBox="1"/>
          <p:nvPr/>
        </p:nvSpPr>
        <p:spPr>
          <a:xfrm>
            <a:off x="8851392" y="6296891"/>
            <a:ext cx="3340608" cy="369332"/>
          </a:xfrm>
          <a:prstGeom prst="rect">
            <a:avLst/>
          </a:prstGeom>
          <a:noFill/>
        </p:spPr>
        <p:txBody>
          <a:bodyPr wrap="square" rtlCol="0">
            <a:spAutoFit/>
          </a:bodyPr>
          <a:lstStyle/>
          <a:p>
            <a:r>
              <a:rPr lang="hr-HR" dirty="0"/>
              <a:t>(prema </a:t>
            </a:r>
            <a:r>
              <a:rPr lang="en-US" dirty="0" err="1"/>
              <a:t>Saulsman</a:t>
            </a:r>
            <a:r>
              <a:rPr lang="hr-HR" dirty="0"/>
              <a:t> i sur., 2019)</a:t>
            </a:r>
          </a:p>
        </p:txBody>
      </p:sp>
    </p:spTree>
    <p:extLst>
      <p:ext uri="{BB962C8B-B14F-4D97-AF65-F5344CB8AC3E}">
        <p14:creationId xmlns:p14="http://schemas.microsoft.com/office/powerpoint/2010/main" val="20415362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0AFF7-1362-4BB7-A0EF-968DBB9BD0AF}"/>
              </a:ext>
            </a:extLst>
          </p:cNvPr>
          <p:cNvSpPr>
            <a:spLocks noGrp="1"/>
          </p:cNvSpPr>
          <p:nvPr>
            <p:ph type="title"/>
          </p:nvPr>
        </p:nvSpPr>
        <p:spPr/>
        <p:txBody>
          <a:bodyPr>
            <a:normAutofit fontScale="90000"/>
          </a:bodyPr>
          <a:lstStyle/>
          <a:p>
            <a:r>
              <a:rPr lang="hr-HR" dirty="0">
                <a:solidFill>
                  <a:schemeClr val="accent5">
                    <a:lumMod val="60000"/>
                    <a:lumOff val="40000"/>
                  </a:schemeClr>
                </a:solidFill>
              </a:rPr>
              <a:t>Intervencije temeljene na imaginaciji u KBT-u</a:t>
            </a:r>
            <a:r>
              <a:rPr lang="hr-HR" sz="3100" dirty="0">
                <a:solidFill>
                  <a:schemeClr val="accent5">
                    <a:lumMod val="60000"/>
                    <a:lumOff val="40000"/>
                  </a:schemeClr>
                </a:solidFill>
              </a:rPr>
              <a:t> – kombinacija mentalnih slika i verbalnog pristupa</a:t>
            </a:r>
            <a:endParaRPr lang="hr-HR" dirty="0">
              <a:solidFill>
                <a:schemeClr val="accent5">
                  <a:lumMod val="60000"/>
                  <a:lumOff val="40000"/>
                </a:schemeClr>
              </a:solidFill>
            </a:endParaRPr>
          </a:p>
        </p:txBody>
      </p:sp>
      <p:sp>
        <p:nvSpPr>
          <p:cNvPr id="3" name="Content Placeholder 2">
            <a:extLst>
              <a:ext uri="{FF2B5EF4-FFF2-40B4-BE49-F238E27FC236}">
                <a16:creationId xmlns:a16="http://schemas.microsoft.com/office/drawing/2014/main" id="{C2758F43-D7E4-43B6-97EA-E2AE64AF524C}"/>
              </a:ext>
            </a:extLst>
          </p:cNvPr>
          <p:cNvSpPr>
            <a:spLocks noGrp="1"/>
          </p:cNvSpPr>
          <p:nvPr>
            <p:ph idx="1"/>
          </p:nvPr>
        </p:nvSpPr>
        <p:spPr>
          <a:xfrm>
            <a:off x="1341120" y="1572768"/>
            <a:ext cx="10469880" cy="4815332"/>
          </a:xfrm>
        </p:spPr>
        <p:txBody>
          <a:bodyPr>
            <a:normAutofit/>
          </a:bodyPr>
          <a:lstStyle/>
          <a:p>
            <a:pPr marL="45720" indent="0">
              <a:buNone/>
            </a:pPr>
            <a:r>
              <a:rPr lang="hr-HR" u="sng" dirty="0"/>
              <a:t>1. </a:t>
            </a:r>
            <a:r>
              <a:rPr lang="hr-HR" b="1" u="sng" dirty="0"/>
              <a:t>ZAPIS MISLI</a:t>
            </a:r>
          </a:p>
          <a:p>
            <a:pPr marL="45720" indent="0">
              <a:buNone/>
            </a:pPr>
            <a:r>
              <a:rPr lang="hr-HR" dirty="0">
                <a:sym typeface="Wingdings" panose="05000000000000000000" pitchFamily="2" charset="2"/>
              </a:rPr>
              <a:t>Ako se koristi samo intelektualni i apstraktni pristup, emocionalni i kognitivni učinci intervencije mogu izostati.</a:t>
            </a:r>
          </a:p>
          <a:p>
            <a:pPr marL="45720" indent="0">
              <a:buNone/>
            </a:pPr>
            <a:r>
              <a:rPr lang="hr-HR" i="1" dirty="0">
                <a:sym typeface="Wingdings" panose="05000000000000000000" pitchFamily="2" charset="2"/>
              </a:rPr>
              <a:t>U kojoj fazi intervencije možemo koristiti mentalne slike?</a:t>
            </a:r>
          </a:p>
          <a:p>
            <a:pPr lvl="1">
              <a:buFont typeface="Wingdings" panose="05000000000000000000" pitchFamily="2" charset="2"/>
              <a:buChar char="à"/>
            </a:pPr>
            <a:r>
              <a:rPr lang="hr-HR" dirty="0">
                <a:sym typeface="Wingdings" panose="05000000000000000000" pitchFamily="2" charset="2"/>
              </a:rPr>
              <a:t> U fazi </a:t>
            </a:r>
            <a:r>
              <a:rPr lang="hr-HR" b="1" dirty="0">
                <a:solidFill>
                  <a:schemeClr val="accent2">
                    <a:lumMod val="75000"/>
                  </a:schemeClr>
                </a:solidFill>
                <a:sym typeface="Wingdings" panose="05000000000000000000" pitchFamily="2" charset="2"/>
              </a:rPr>
              <a:t>evociranja misli </a:t>
            </a:r>
          </a:p>
          <a:p>
            <a:pPr marL="868680" lvl="3" indent="0">
              <a:buNone/>
            </a:pPr>
            <a:r>
              <a:rPr lang="hr-HR" sz="1800" i="1" dirty="0">
                <a:sym typeface="Wingdings" panose="05000000000000000000" pitchFamily="2" charset="2"/>
              </a:rPr>
              <a:t>„Kada razmišljate o toj situaciji / Kada se osjećate __________ oko te situacije, prolaze li Vam kroz um neke slike ili sjećanja?” </a:t>
            </a:r>
            <a:r>
              <a:rPr lang="hr-HR" sz="1800" dirty="0">
                <a:sym typeface="Wingdings" panose="05000000000000000000" pitchFamily="2" charset="2"/>
              </a:rPr>
              <a:t>+ možemo pozvati klijenta da zatvori oči, istraži tu predodžbu, osjećaje i značenja koja je prate</a:t>
            </a:r>
          </a:p>
          <a:p>
            <a:pPr marL="1143000" lvl="4" indent="0">
              <a:buNone/>
            </a:pPr>
            <a:r>
              <a:rPr lang="it-IT" sz="1800" i="1" dirty="0">
                <a:sym typeface="Wingdings" panose="05000000000000000000" pitchFamily="2" charset="2"/>
              </a:rPr>
              <a:t>„</a:t>
            </a:r>
            <a:r>
              <a:rPr lang="it-IT" sz="1800" i="1" dirty="0" err="1">
                <a:sym typeface="Wingdings" panose="05000000000000000000" pitchFamily="2" charset="2"/>
              </a:rPr>
              <a:t>Ova</a:t>
            </a:r>
            <a:r>
              <a:rPr lang="it-IT" sz="1800" i="1" dirty="0">
                <a:sym typeface="Wingdings" panose="05000000000000000000" pitchFamily="2" charset="2"/>
              </a:rPr>
              <a:t> </a:t>
            </a:r>
            <a:r>
              <a:rPr lang="it-IT" sz="1800" i="1" dirty="0" err="1">
                <a:sym typeface="Wingdings" panose="05000000000000000000" pitchFamily="2" charset="2"/>
              </a:rPr>
              <a:t>slika</a:t>
            </a:r>
            <a:r>
              <a:rPr lang="it-IT" sz="1800" i="1" dirty="0">
                <a:sym typeface="Wingdings" panose="05000000000000000000" pitchFamily="2" charset="2"/>
              </a:rPr>
              <a:t> me </a:t>
            </a:r>
            <a:r>
              <a:rPr lang="it-IT" sz="1800" i="1" dirty="0" err="1">
                <a:sym typeface="Wingdings" panose="05000000000000000000" pitchFamily="2" charset="2"/>
              </a:rPr>
              <a:t>smeta</a:t>
            </a:r>
            <a:r>
              <a:rPr lang="it-IT" sz="1800" i="1" dirty="0">
                <a:sym typeface="Wingdings" panose="05000000000000000000" pitchFamily="2" charset="2"/>
              </a:rPr>
              <a:t> </a:t>
            </a:r>
            <a:r>
              <a:rPr lang="it-IT" sz="1800" i="1" dirty="0" err="1">
                <a:sym typeface="Wingdings" panose="05000000000000000000" pitchFamily="2" charset="2"/>
              </a:rPr>
              <a:t>jer</a:t>
            </a:r>
            <a:r>
              <a:rPr lang="it-IT" sz="1800" i="1" dirty="0">
                <a:sym typeface="Wingdings" panose="05000000000000000000" pitchFamily="2" charset="2"/>
              </a:rPr>
              <a:t> mi se </a:t>
            </a:r>
            <a:r>
              <a:rPr lang="it-IT" sz="1800" i="1" dirty="0" err="1">
                <a:sym typeface="Wingdings" panose="05000000000000000000" pitchFamily="2" charset="2"/>
              </a:rPr>
              <a:t>čini</a:t>
            </a:r>
            <a:r>
              <a:rPr lang="it-IT" sz="1800" i="1" dirty="0">
                <a:sym typeface="Wingdings" panose="05000000000000000000" pitchFamily="2" charset="2"/>
              </a:rPr>
              <a:t> da </a:t>
            </a:r>
            <a:r>
              <a:rPr lang="it-IT" sz="1800" i="1" dirty="0" err="1">
                <a:sym typeface="Wingdings" panose="05000000000000000000" pitchFamily="2" charset="2"/>
              </a:rPr>
              <a:t>mislim</a:t>
            </a:r>
            <a:r>
              <a:rPr lang="it-IT" sz="1800" i="1" dirty="0">
                <a:sym typeface="Wingdings" panose="05000000000000000000" pitchFamily="2" charset="2"/>
              </a:rPr>
              <a:t> …”</a:t>
            </a:r>
            <a:endParaRPr lang="hr-HR" sz="1800" i="1" dirty="0">
              <a:sym typeface="Wingdings" panose="05000000000000000000" pitchFamily="2" charset="2"/>
            </a:endParaRPr>
          </a:p>
          <a:p>
            <a:pPr lvl="1">
              <a:buFont typeface="Wingdings" panose="05000000000000000000" pitchFamily="2" charset="2"/>
              <a:buChar char="à"/>
            </a:pPr>
            <a:r>
              <a:rPr lang="hr-HR" dirty="0">
                <a:sym typeface="Wingdings" panose="05000000000000000000" pitchFamily="2" charset="2"/>
              </a:rPr>
              <a:t> U fazi </a:t>
            </a:r>
            <a:r>
              <a:rPr lang="hr-HR" b="1" dirty="0">
                <a:solidFill>
                  <a:schemeClr val="accent2">
                    <a:lumMod val="75000"/>
                  </a:schemeClr>
                </a:solidFill>
                <a:sym typeface="Wingdings" panose="05000000000000000000" pitchFamily="2" charset="2"/>
              </a:rPr>
              <a:t>testiranja misli </a:t>
            </a:r>
            <a:r>
              <a:rPr lang="hr-HR" dirty="0">
                <a:sym typeface="Wingdings" panose="05000000000000000000" pitchFamily="2" charset="2"/>
              </a:rPr>
              <a:t>i generiranju dokaza protiv (radi evociranja emocionalnog iskustva povrh logičkog shvaćanja)</a:t>
            </a:r>
          </a:p>
          <a:p>
            <a:pPr lvl="1">
              <a:buFont typeface="Wingdings" panose="05000000000000000000" pitchFamily="2" charset="2"/>
              <a:buChar char="à"/>
            </a:pPr>
            <a:r>
              <a:rPr lang="hr-HR" dirty="0">
                <a:sym typeface="Wingdings" panose="05000000000000000000" pitchFamily="2" charset="2"/>
              </a:rPr>
              <a:t> Prilikom konsolidacija </a:t>
            </a:r>
            <a:r>
              <a:rPr lang="hr-HR" b="1" dirty="0">
                <a:solidFill>
                  <a:schemeClr val="accent2">
                    <a:lumMod val="75000"/>
                  </a:schemeClr>
                </a:solidFill>
                <a:sym typeface="Wingdings" panose="05000000000000000000" pitchFamily="2" charset="2"/>
              </a:rPr>
              <a:t>alternativne perspektive </a:t>
            </a:r>
            <a:r>
              <a:rPr lang="hr-HR" dirty="0">
                <a:sym typeface="Wingdings" panose="05000000000000000000" pitchFamily="2" charset="2"/>
              </a:rPr>
              <a:t>(stvaranje nove, funkcionalnije i emocionalno pobuđujuće predodžbe)</a:t>
            </a:r>
            <a:endParaRPr lang="hr-HR" dirty="0"/>
          </a:p>
        </p:txBody>
      </p:sp>
      <p:sp>
        <p:nvSpPr>
          <p:cNvPr id="4" name="TextBox 3">
            <a:extLst>
              <a:ext uri="{FF2B5EF4-FFF2-40B4-BE49-F238E27FC236}">
                <a16:creationId xmlns:a16="http://schemas.microsoft.com/office/drawing/2014/main" id="{A06DB718-67D9-416A-801E-0F89EC7AA612}"/>
              </a:ext>
            </a:extLst>
          </p:cNvPr>
          <p:cNvSpPr txBox="1"/>
          <p:nvPr/>
        </p:nvSpPr>
        <p:spPr>
          <a:xfrm>
            <a:off x="8851392" y="6296891"/>
            <a:ext cx="3340608" cy="369332"/>
          </a:xfrm>
          <a:prstGeom prst="rect">
            <a:avLst/>
          </a:prstGeom>
          <a:noFill/>
        </p:spPr>
        <p:txBody>
          <a:bodyPr wrap="square" rtlCol="0">
            <a:spAutoFit/>
          </a:bodyPr>
          <a:lstStyle/>
          <a:p>
            <a:r>
              <a:rPr lang="hr-HR" dirty="0"/>
              <a:t>(prema </a:t>
            </a:r>
            <a:r>
              <a:rPr lang="en-US" dirty="0" err="1"/>
              <a:t>Saulsman</a:t>
            </a:r>
            <a:r>
              <a:rPr lang="hr-HR" dirty="0"/>
              <a:t> i sur., 2019)</a:t>
            </a:r>
          </a:p>
        </p:txBody>
      </p:sp>
    </p:spTree>
    <p:extLst>
      <p:ext uri="{BB962C8B-B14F-4D97-AF65-F5344CB8AC3E}">
        <p14:creationId xmlns:p14="http://schemas.microsoft.com/office/powerpoint/2010/main" val="2131085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0AFF7-1362-4BB7-A0EF-968DBB9BD0AF}"/>
              </a:ext>
            </a:extLst>
          </p:cNvPr>
          <p:cNvSpPr>
            <a:spLocks noGrp="1"/>
          </p:cNvSpPr>
          <p:nvPr>
            <p:ph type="title"/>
          </p:nvPr>
        </p:nvSpPr>
        <p:spPr/>
        <p:txBody>
          <a:bodyPr>
            <a:normAutofit fontScale="90000"/>
          </a:bodyPr>
          <a:lstStyle/>
          <a:p>
            <a:r>
              <a:rPr lang="hr-HR" dirty="0">
                <a:solidFill>
                  <a:schemeClr val="accent5">
                    <a:lumMod val="60000"/>
                    <a:lumOff val="40000"/>
                  </a:schemeClr>
                </a:solidFill>
              </a:rPr>
              <a:t>Intervencije temeljene na imaginaciji u KBT-u</a:t>
            </a:r>
          </a:p>
        </p:txBody>
      </p:sp>
      <p:sp>
        <p:nvSpPr>
          <p:cNvPr id="3" name="Content Placeholder 2">
            <a:extLst>
              <a:ext uri="{FF2B5EF4-FFF2-40B4-BE49-F238E27FC236}">
                <a16:creationId xmlns:a16="http://schemas.microsoft.com/office/drawing/2014/main" id="{C2758F43-D7E4-43B6-97EA-E2AE64AF524C}"/>
              </a:ext>
            </a:extLst>
          </p:cNvPr>
          <p:cNvSpPr>
            <a:spLocks noGrp="1"/>
          </p:cNvSpPr>
          <p:nvPr>
            <p:ph idx="1"/>
          </p:nvPr>
        </p:nvSpPr>
        <p:spPr/>
        <p:txBody>
          <a:bodyPr>
            <a:normAutofit/>
          </a:bodyPr>
          <a:lstStyle/>
          <a:p>
            <a:pPr marL="45720" indent="0">
              <a:buNone/>
            </a:pPr>
            <a:r>
              <a:rPr lang="hr-HR" u="sng" dirty="0"/>
              <a:t>2. </a:t>
            </a:r>
            <a:r>
              <a:rPr lang="hr-HR" b="1" u="sng" dirty="0"/>
              <a:t>BIHEVIORALNI EKSPERIMENT </a:t>
            </a:r>
            <a:r>
              <a:rPr lang="hr-HR" b="1" dirty="0"/>
              <a:t> </a:t>
            </a:r>
          </a:p>
          <a:p>
            <a:pPr marL="45720" indent="0">
              <a:buNone/>
            </a:pPr>
            <a:r>
              <a:rPr lang="hr-HR" dirty="0"/>
              <a:t>Testiranje pretpostavki tj. predviđanja klijenta o budućnosti.</a:t>
            </a:r>
          </a:p>
          <a:p>
            <a:pPr marL="45720" indent="0">
              <a:buNone/>
            </a:pPr>
            <a:endParaRPr lang="hr-HR" dirty="0"/>
          </a:p>
          <a:p>
            <a:pPr marL="45720" indent="0">
              <a:buNone/>
            </a:pPr>
            <a:r>
              <a:rPr lang="hr-HR" dirty="0">
                <a:sym typeface="Wingdings" panose="05000000000000000000" pitchFamily="2" charset="2"/>
              </a:rPr>
              <a:t>detaljno zamišljanje problematične situacije </a:t>
            </a:r>
            <a:r>
              <a:rPr lang="hr-HR" i="1" dirty="0">
                <a:sym typeface="Wingdings" panose="05000000000000000000" pitchFamily="2" charset="2"/>
              </a:rPr>
              <a:t>umjesto verbalnog opisa </a:t>
            </a:r>
            <a:r>
              <a:rPr lang="hr-HR" dirty="0">
                <a:sym typeface="Wingdings" panose="05000000000000000000" pitchFamily="2" charset="2"/>
              </a:rPr>
              <a:t>vodi generiranju specifičnijih predikcija s kojima se onda stvarni ishodi mogu jasno usporediti</a:t>
            </a:r>
          </a:p>
          <a:p>
            <a:pPr marL="45720" indent="0">
              <a:buNone/>
            </a:pPr>
            <a:r>
              <a:rPr lang="hr-HR" dirty="0">
                <a:sym typeface="Wingdings" panose="05000000000000000000" pitchFamily="2" charset="2"/>
              </a:rPr>
              <a:t>po završetku eksperimenta nakon verbalnog „</a:t>
            </a:r>
            <a:r>
              <a:rPr lang="hr-HR" dirty="0" err="1">
                <a:sym typeface="Wingdings" panose="05000000000000000000" pitchFamily="2" charset="2"/>
              </a:rPr>
              <a:t>debriefinga</a:t>
            </a:r>
            <a:r>
              <a:rPr lang="hr-HR" dirty="0">
                <a:sym typeface="Wingdings" panose="05000000000000000000" pitchFamily="2" charset="2"/>
              </a:rPr>
              <a:t>” o samim implikacijama, T može potaknuti klijenta da kroz imaginaciju revidira početne predodžbe kako bi se korektivno iskustvo konsolidiralo u pamćenju</a:t>
            </a:r>
            <a:endParaRPr lang="hr-HR" dirty="0"/>
          </a:p>
        </p:txBody>
      </p:sp>
      <p:sp>
        <p:nvSpPr>
          <p:cNvPr id="4" name="TextBox 3">
            <a:extLst>
              <a:ext uri="{FF2B5EF4-FFF2-40B4-BE49-F238E27FC236}">
                <a16:creationId xmlns:a16="http://schemas.microsoft.com/office/drawing/2014/main" id="{A06DB718-67D9-416A-801E-0F89EC7AA612}"/>
              </a:ext>
            </a:extLst>
          </p:cNvPr>
          <p:cNvSpPr txBox="1"/>
          <p:nvPr/>
        </p:nvSpPr>
        <p:spPr>
          <a:xfrm>
            <a:off x="8851392" y="6296891"/>
            <a:ext cx="3340608" cy="369332"/>
          </a:xfrm>
          <a:prstGeom prst="rect">
            <a:avLst/>
          </a:prstGeom>
          <a:noFill/>
        </p:spPr>
        <p:txBody>
          <a:bodyPr wrap="square" rtlCol="0">
            <a:spAutoFit/>
          </a:bodyPr>
          <a:lstStyle/>
          <a:p>
            <a:r>
              <a:rPr lang="hr-HR" dirty="0"/>
              <a:t>(prema </a:t>
            </a:r>
            <a:r>
              <a:rPr lang="en-US" dirty="0" err="1"/>
              <a:t>Saulsman</a:t>
            </a:r>
            <a:r>
              <a:rPr lang="hr-HR" dirty="0"/>
              <a:t> i sur., 2019)</a:t>
            </a:r>
          </a:p>
        </p:txBody>
      </p:sp>
    </p:spTree>
    <p:extLst>
      <p:ext uri="{BB962C8B-B14F-4D97-AF65-F5344CB8AC3E}">
        <p14:creationId xmlns:p14="http://schemas.microsoft.com/office/powerpoint/2010/main" val="3758290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8A99A-F386-46D3-9968-B64BD9B070D6}"/>
              </a:ext>
            </a:extLst>
          </p:cNvPr>
          <p:cNvSpPr>
            <a:spLocks noGrp="1"/>
          </p:cNvSpPr>
          <p:nvPr>
            <p:ph type="title"/>
          </p:nvPr>
        </p:nvSpPr>
        <p:spPr/>
        <p:txBody>
          <a:bodyPr>
            <a:normAutofit fontScale="90000"/>
          </a:bodyPr>
          <a:lstStyle/>
          <a:p>
            <a:r>
              <a:rPr lang="hr-HR" dirty="0">
                <a:solidFill>
                  <a:schemeClr val="accent5">
                    <a:lumMod val="60000"/>
                    <a:lumOff val="40000"/>
                  </a:schemeClr>
                </a:solidFill>
              </a:rPr>
              <a:t>Intervencije temeljene na imaginaciji u KBT-u</a:t>
            </a:r>
            <a:endParaRPr lang="en-US" dirty="0"/>
          </a:p>
        </p:txBody>
      </p:sp>
      <p:sp>
        <p:nvSpPr>
          <p:cNvPr id="3" name="Content Placeholder 2">
            <a:extLst>
              <a:ext uri="{FF2B5EF4-FFF2-40B4-BE49-F238E27FC236}">
                <a16:creationId xmlns:a16="http://schemas.microsoft.com/office/drawing/2014/main" id="{DBF6A0DF-4A7D-4379-8674-3BDDDF32D382}"/>
              </a:ext>
            </a:extLst>
          </p:cNvPr>
          <p:cNvSpPr>
            <a:spLocks noGrp="1"/>
          </p:cNvSpPr>
          <p:nvPr>
            <p:ph idx="1"/>
          </p:nvPr>
        </p:nvSpPr>
        <p:spPr>
          <a:xfrm>
            <a:off x="1341120" y="1572767"/>
            <a:ext cx="10380980" cy="4724123"/>
          </a:xfrm>
        </p:spPr>
        <p:txBody>
          <a:bodyPr>
            <a:normAutofit fontScale="85000" lnSpcReduction="10000"/>
          </a:bodyPr>
          <a:lstStyle/>
          <a:p>
            <a:pPr marL="45720" indent="0">
              <a:buNone/>
            </a:pPr>
            <a:r>
              <a:rPr lang="hr-HR" b="1" u="sng" dirty="0"/>
              <a:t>IZLAGANJE U MAŠTI </a:t>
            </a:r>
          </a:p>
          <a:p>
            <a:pPr marL="45720" indent="0">
              <a:buNone/>
            </a:pPr>
            <a:r>
              <a:rPr lang="hr-HR" dirty="0"/>
              <a:t>Klijent zamišlja da dolazi u kontakt s vanjskim znakovima ili namjerno izaziva unutarnje znakove.</a:t>
            </a:r>
          </a:p>
          <a:p>
            <a:pPr marL="45720" indent="0">
              <a:buNone/>
            </a:pPr>
            <a:r>
              <a:rPr lang="hr-HR" dirty="0">
                <a:sym typeface="Wingdings" panose="05000000000000000000" pitchFamily="2" charset="2"/>
              </a:rPr>
              <a:t>opušteni sjedeći položaj, zatvorene oči, klijent govori dok vizualizira znakove</a:t>
            </a:r>
          </a:p>
          <a:p>
            <a:pPr marL="45720" indent="0">
              <a:buNone/>
            </a:pPr>
            <a:r>
              <a:rPr lang="hr-HR" dirty="0">
                <a:sym typeface="Wingdings" panose="05000000000000000000" pitchFamily="2" charset="2"/>
              </a:rPr>
              <a:t>klijent priča slijed događaja, govorenje misli naglas</a:t>
            </a:r>
          </a:p>
          <a:p>
            <a:pPr marL="45720" indent="0">
              <a:buNone/>
            </a:pPr>
            <a:r>
              <a:rPr lang="hr-HR" dirty="0">
                <a:sym typeface="Wingdings" panose="05000000000000000000" pitchFamily="2" charset="2"/>
              </a:rPr>
              <a:t>T može pomoći pitajući o specifičnim osjetima, mislima, emocijama, doživljajima, postupcima klijenta</a:t>
            </a:r>
          </a:p>
          <a:p>
            <a:pPr marL="45720" indent="0">
              <a:buNone/>
            </a:pPr>
            <a:endParaRPr lang="hr-HR" dirty="0">
              <a:sym typeface="Wingdings" panose="05000000000000000000" pitchFamily="2" charset="2"/>
            </a:endParaRPr>
          </a:p>
          <a:p>
            <a:pPr marL="45720" indent="0">
              <a:buNone/>
            </a:pPr>
            <a:r>
              <a:rPr lang="hr-HR" dirty="0">
                <a:sym typeface="Wingdings" panose="05000000000000000000" pitchFamily="2" charset="2"/>
              </a:rPr>
              <a:t>Koraci: (1) </a:t>
            </a:r>
            <a:r>
              <a:rPr lang="hr-HR" b="1" dirty="0">
                <a:sym typeface="Wingdings" panose="05000000000000000000" pitchFamily="2" charset="2"/>
              </a:rPr>
              <a:t>priprema</a:t>
            </a:r>
            <a:r>
              <a:rPr lang="hr-HR" dirty="0">
                <a:sym typeface="Wingdings" panose="05000000000000000000" pitchFamily="2" charset="2"/>
              </a:rPr>
              <a:t>; (2) oblikovanje </a:t>
            </a:r>
            <a:r>
              <a:rPr lang="hr-HR" b="1" dirty="0">
                <a:sym typeface="Wingdings" panose="05000000000000000000" pitchFamily="2" charset="2"/>
              </a:rPr>
              <a:t>hijerarhije</a:t>
            </a:r>
            <a:r>
              <a:rPr lang="hr-HR" dirty="0">
                <a:sym typeface="Wingdings" panose="05000000000000000000" pitchFamily="2" charset="2"/>
              </a:rPr>
              <a:t>; (3) početno </a:t>
            </a:r>
            <a:r>
              <a:rPr lang="hr-HR" b="1" dirty="0">
                <a:sym typeface="Wingdings" panose="05000000000000000000" pitchFamily="2" charset="2"/>
              </a:rPr>
              <a:t>izlaganje</a:t>
            </a:r>
            <a:r>
              <a:rPr lang="hr-HR" dirty="0">
                <a:sym typeface="Wingdings" panose="05000000000000000000" pitchFamily="2" charset="2"/>
              </a:rPr>
              <a:t>; (4) </a:t>
            </a:r>
            <a:r>
              <a:rPr lang="hr-HR" b="1" dirty="0">
                <a:sym typeface="Wingdings" panose="05000000000000000000" pitchFamily="2" charset="2"/>
              </a:rPr>
              <a:t>ponavljano izlaganje</a:t>
            </a:r>
          </a:p>
          <a:p>
            <a:pPr marL="45720" indent="0">
              <a:buNone/>
            </a:pPr>
            <a:endParaRPr lang="hr-HR" dirty="0">
              <a:sym typeface="Wingdings" panose="05000000000000000000" pitchFamily="2" charset="2"/>
            </a:endParaRPr>
          </a:p>
          <a:p>
            <a:pPr marL="45720" indent="0">
              <a:buNone/>
            </a:pPr>
            <a:r>
              <a:rPr lang="hr-HR" dirty="0">
                <a:sym typeface="Wingdings" panose="05000000000000000000" pitchFamily="2" charset="2"/>
              </a:rPr>
              <a:t>Osim snimljenih scenarija, klijent može pisati o zastrašujućem znaku ili sjećanju, crtati ili slikati nešto povezano sa znakom.</a:t>
            </a:r>
          </a:p>
          <a:p>
            <a:pPr marL="45720" indent="0">
              <a:buNone/>
            </a:pPr>
            <a:r>
              <a:rPr lang="hr-HR" dirty="0">
                <a:sym typeface="Wingdings" panose="05000000000000000000" pitchFamily="2" charset="2"/>
              </a:rPr>
              <a:t>Igranje uloga.</a:t>
            </a:r>
          </a:p>
        </p:txBody>
      </p:sp>
      <p:sp>
        <p:nvSpPr>
          <p:cNvPr id="4" name="TextBox 3">
            <a:extLst>
              <a:ext uri="{FF2B5EF4-FFF2-40B4-BE49-F238E27FC236}">
                <a16:creationId xmlns:a16="http://schemas.microsoft.com/office/drawing/2014/main" id="{3755CDD9-7FA1-4CA7-9577-41D415D0BF6A}"/>
              </a:ext>
            </a:extLst>
          </p:cNvPr>
          <p:cNvSpPr txBox="1"/>
          <p:nvPr/>
        </p:nvSpPr>
        <p:spPr>
          <a:xfrm>
            <a:off x="8851392" y="6296891"/>
            <a:ext cx="3340608" cy="369332"/>
          </a:xfrm>
          <a:prstGeom prst="rect">
            <a:avLst/>
          </a:prstGeom>
          <a:noFill/>
        </p:spPr>
        <p:txBody>
          <a:bodyPr wrap="square" rtlCol="0">
            <a:spAutoFit/>
          </a:bodyPr>
          <a:lstStyle/>
          <a:p>
            <a:r>
              <a:rPr lang="hr-HR" dirty="0"/>
              <a:t>(</a:t>
            </a:r>
            <a:r>
              <a:rPr lang="hr-HR" dirty="0" err="1"/>
              <a:t>Leahy</a:t>
            </a:r>
            <a:r>
              <a:rPr lang="hr-HR" dirty="0"/>
              <a:t> i sur., 2014)</a:t>
            </a:r>
          </a:p>
        </p:txBody>
      </p:sp>
    </p:spTree>
    <p:extLst>
      <p:ext uri="{BB962C8B-B14F-4D97-AF65-F5344CB8AC3E}">
        <p14:creationId xmlns:p14="http://schemas.microsoft.com/office/powerpoint/2010/main" val="2207448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0AFF7-1362-4BB7-A0EF-968DBB9BD0AF}"/>
              </a:ext>
            </a:extLst>
          </p:cNvPr>
          <p:cNvSpPr>
            <a:spLocks noGrp="1"/>
          </p:cNvSpPr>
          <p:nvPr>
            <p:ph type="title"/>
          </p:nvPr>
        </p:nvSpPr>
        <p:spPr/>
        <p:txBody>
          <a:bodyPr>
            <a:normAutofit fontScale="90000"/>
          </a:bodyPr>
          <a:lstStyle/>
          <a:p>
            <a:r>
              <a:rPr lang="hr-HR" dirty="0">
                <a:solidFill>
                  <a:schemeClr val="accent5">
                    <a:lumMod val="60000"/>
                    <a:lumOff val="40000"/>
                  </a:schemeClr>
                </a:solidFill>
              </a:rPr>
              <a:t>Intervencije temeljene na imaginaciji u KBT-u</a:t>
            </a:r>
          </a:p>
        </p:txBody>
      </p:sp>
      <p:sp>
        <p:nvSpPr>
          <p:cNvPr id="3" name="Content Placeholder 2">
            <a:extLst>
              <a:ext uri="{FF2B5EF4-FFF2-40B4-BE49-F238E27FC236}">
                <a16:creationId xmlns:a16="http://schemas.microsoft.com/office/drawing/2014/main" id="{C2758F43-D7E4-43B6-97EA-E2AE64AF524C}"/>
              </a:ext>
            </a:extLst>
          </p:cNvPr>
          <p:cNvSpPr>
            <a:spLocks noGrp="1"/>
          </p:cNvSpPr>
          <p:nvPr>
            <p:ph idx="1"/>
          </p:nvPr>
        </p:nvSpPr>
        <p:spPr/>
        <p:txBody>
          <a:bodyPr/>
          <a:lstStyle/>
          <a:p>
            <a:pPr marL="45720" indent="0">
              <a:buNone/>
            </a:pPr>
            <a:r>
              <a:rPr lang="hr-HR" u="sng" dirty="0"/>
              <a:t>3. </a:t>
            </a:r>
            <a:r>
              <a:rPr lang="hr-HR" b="1" u="sng" dirty="0"/>
              <a:t>FACILITACIJA PROMJENE PONAŠANJA KROZ IMAGINACIJU</a:t>
            </a:r>
            <a:r>
              <a:rPr lang="hr-HR" b="1" dirty="0"/>
              <a:t> </a:t>
            </a:r>
          </a:p>
          <a:p>
            <a:pPr marL="45720" indent="0">
              <a:buNone/>
            </a:pPr>
            <a:endParaRPr lang="hr-HR" dirty="0"/>
          </a:p>
          <a:p>
            <a:pPr marL="45720" indent="0">
              <a:buNone/>
            </a:pPr>
            <a:r>
              <a:rPr lang="hr-HR" dirty="0"/>
              <a:t>Kod uvrštavanja novih ponašanja u svakodnevni život, imaginacija može biti korisna za tranziciju između samog planiranja i stvarnog ponašanja.</a:t>
            </a:r>
          </a:p>
          <a:p>
            <a:pPr marL="45720" indent="0">
              <a:buNone/>
            </a:pPr>
            <a:endParaRPr lang="hr-HR" dirty="0"/>
          </a:p>
          <a:p>
            <a:pPr marL="45720" indent="0">
              <a:buNone/>
            </a:pPr>
            <a:r>
              <a:rPr lang="hr-HR" dirty="0"/>
              <a:t>Imaginacija željenih ponašanja može omogućava klijentu početno iskustvo,  mentalnu probu ponašanja i njegovih učinaka </a:t>
            </a:r>
            <a:r>
              <a:rPr lang="hr-HR" dirty="0">
                <a:sym typeface="Wingdings" panose="05000000000000000000" pitchFamily="2" charset="2"/>
              </a:rPr>
              <a:t> motivacija* preko emocionalnog </a:t>
            </a:r>
            <a:r>
              <a:rPr lang="hr-HR" dirty="0" err="1">
                <a:sym typeface="Wingdings" panose="05000000000000000000" pitchFamily="2" charset="2"/>
              </a:rPr>
              <a:t>pobuđenja</a:t>
            </a:r>
            <a:endParaRPr lang="hr-HR" dirty="0">
              <a:sym typeface="Wingdings" panose="05000000000000000000" pitchFamily="2" charset="2"/>
            </a:endParaRPr>
          </a:p>
          <a:p>
            <a:pPr marL="320040" lvl="1" indent="0">
              <a:buNone/>
            </a:pPr>
            <a:r>
              <a:rPr lang="hr-HR" dirty="0">
                <a:sym typeface="Wingdings" panose="05000000000000000000" pitchFamily="2" charset="2"/>
              </a:rPr>
              <a:t>*</a:t>
            </a:r>
            <a:r>
              <a:rPr lang="hr-HR" dirty="0"/>
              <a:t>poticanje motivacije usmjerene cilju koja je snižena kod anksioznih i depresivnih </a:t>
            </a:r>
          </a:p>
        </p:txBody>
      </p:sp>
      <p:sp>
        <p:nvSpPr>
          <p:cNvPr id="4" name="TextBox 3">
            <a:extLst>
              <a:ext uri="{FF2B5EF4-FFF2-40B4-BE49-F238E27FC236}">
                <a16:creationId xmlns:a16="http://schemas.microsoft.com/office/drawing/2014/main" id="{A06DB718-67D9-416A-801E-0F89EC7AA612}"/>
              </a:ext>
            </a:extLst>
          </p:cNvPr>
          <p:cNvSpPr txBox="1"/>
          <p:nvPr/>
        </p:nvSpPr>
        <p:spPr>
          <a:xfrm>
            <a:off x="8851392" y="6296891"/>
            <a:ext cx="3340608" cy="369332"/>
          </a:xfrm>
          <a:prstGeom prst="rect">
            <a:avLst/>
          </a:prstGeom>
          <a:noFill/>
        </p:spPr>
        <p:txBody>
          <a:bodyPr wrap="square" rtlCol="0">
            <a:spAutoFit/>
          </a:bodyPr>
          <a:lstStyle/>
          <a:p>
            <a:r>
              <a:rPr lang="hr-HR" dirty="0"/>
              <a:t>(prema </a:t>
            </a:r>
            <a:r>
              <a:rPr lang="en-US" dirty="0" err="1"/>
              <a:t>Saulsman</a:t>
            </a:r>
            <a:r>
              <a:rPr lang="hr-HR" dirty="0"/>
              <a:t> i sur., 2019)</a:t>
            </a:r>
          </a:p>
        </p:txBody>
      </p:sp>
    </p:spTree>
    <p:extLst>
      <p:ext uri="{BB962C8B-B14F-4D97-AF65-F5344CB8AC3E}">
        <p14:creationId xmlns:p14="http://schemas.microsoft.com/office/powerpoint/2010/main" val="29464419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cean 16x9">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cean painting presentation (widescreen).potx" id="{7D8F5DB3-F878-46D5-AF2D-2DD5B7369221}" vid="{9251DF30-C224-466C-9BFA-3064FAD55731}"/>
    </a:ext>
  </a:extLst>
</a:theme>
</file>

<file path=ppt/theme/theme2.xml><?xml version="1.0" encoding="utf-8"?>
<a:theme xmlns:a="http://schemas.openxmlformats.org/drawingml/2006/main" name="Office Theme">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Ocean">
      <a:dk1>
        <a:sysClr val="windowText" lastClr="000000"/>
      </a:dk1>
      <a:lt1>
        <a:sysClr val="window" lastClr="FFFFFF"/>
      </a:lt1>
      <a:dk2>
        <a:srgbClr val="323232"/>
      </a:dk2>
      <a:lt2>
        <a:srgbClr val="E3DED1"/>
      </a:lt2>
      <a:accent1>
        <a:srgbClr val="4557A1"/>
      </a:accent1>
      <a:accent2>
        <a:srgbClr val="3691AA"/>
      </a:accent2>
      <a:accent3>
        <a:srgbClr val="893768"/>
      </a:accent3>
      <a:accent4>
        <a:srgbClr val="4E8542"/>
      </a:accent4>
      <a:accent5>
        <a:srgbClr val="A25A12"/>
      </a:accent5>
      <a:accent6>
        <a:srgbClr val="C19859"/>
      </a:accent6>
      <a:hlink>
        <a:srgbClr val="6B9F25"/>
      </a:hlink>
      <a:folHlink>
        <a:srgbClr val="B26B02"/>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 painting presentation (widescreen)</Template>
  <TotalTime>450</TotalTime>
  <Words>2958</Words>
  <Application>Microsoft Office PowerPoint</Application>
  <PresentationFormat>Widescreen</PresentationFormat>
  <Paragraphs>306</Paragraphs>
  <Slides>23</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Georgia</vt:lpstr>
      <vt:lpstr>Ink Free</vt:lpstr>
      <vt:lpstr>Wingdings</vt:lpstr>
      <vt:lpstr>Ocean 16x9</vt:lpstr>
      <vt:lpstr>IMAGINACIJA</vt:lpstr>
      <vt:lpstr>PowerPoint Presentation</vt:lpstr>
      <vt:lpstr>Mentalne slike ili spontane predodžbe</vt:lpstr>
      <vt:lpstr>Mentalne slike ili spontane predodžbe</vt:lpstr>
      <vt:lpstr>Predodžbe u KBT-u</vt:lpstr>
      <vt:lpstr>Intervencije temeljene na imaginaciji u KBT-u – kombinacija mentalnih slika i verbalnog pristupa</vt:lpstr>
      <vt:lpstr>Intervencije temeljene na imaginaciji u KBT-u</vt:lpstr>
      <vt:lpstr>Intervencije temeljene na imaginaciji u KBT-u</vt:lpstr>
      <vt:lpstr>Intervencije temeljene na imaginaciji u KBT-u</vt:lpstr>
      <vt:lpstr>Intervencije temeljene na imaginaciji u KBT-u</vt:lpstr>
      <vt:lpstr>PowerPoint Presentation</vt:lpstr>
      <vt:lpstr>IDENTIFICIRANJE PREDODŽBI</vt:lpstr>
      <vt:lpstr>IDENTIFICIRANJE PREDODŽBI</vt:lpstr>
      <vt:lpstr>IDENTIFICIRANJE PREDODŽBI</vt:lpstr>
      <vt:lpstr>IDENTIFICIRANJE PREDODŽBI</vt:lpstr>
      <vt:lpstr>EDUCIRANJE KLIJENTA O PREDODŽBAMA</vt:lpstr>
      <vt:lpstr>ODGOVARANJE NA SPONTANE PREDODŽBE</vt:lpstr>
      <vt:lpstr>INDUCIRANJE POZITIVNIH PREDODŽBI</vt:lpstr>
      <vt:lpstr>Vizualizacija (imaginacija sigurnog mjesta)</vt:lpstr>
      <vt:lpstr>PowerPoint Presentation</vt:lpstr>
      <vt:lpstr>Predodžbe za poticanje zamjene iracionalnih kognicija s racionalnim…</vt:lpstr>
      <vt:lpstr>Zaključak</vt:lpstr>
      <vt:lpstr>Literatura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IMAGINACIJA</dc:title>
  <dc:creator>Patricia</dc:creator>
  <cp:lastModifiedBy>hubikotvr@outlook.com</cp:lastModifiedBy>
  <cp:revision>65</cp:revision>
  <dcterms:created xsi:type="dcterms:W3CDTF">2022-03-28T18:25:00Z</dcterms:created>
  <dcterms:modified xsi:type="dcterms:W3CDTF">2022-05-20T09:06:25Z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