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1" r:id="rId1"/>
  </p:sldMasterIdLst>
  <p:sldIdLst>
    <p:sldId id="256" r:id="rId2"/>
    <p:sldId id="272" r:id="rId3"/>
    <p:sldId id="275" r:id="rId4"/>
    <p:sldId id="273" r:id="rId5"/>
    <p:sldId id="258" r:id="rId6"/>
    <p:sldId id="259" r:id="rId7"/>
    <p:sldId id="260" r:id="rId8"/>
    <p:sldId id="261" r:id="rId9"/>
    <p:sldId id="264" r:id="rId10"/>
    <p:sldId id="265" r:id="rId11"/>
    <p:sldId id="266" r:id="rId12"/>
    <p:sldId id="267" r:id="rId13"/>
    <p:sldId id="268" r:id="rId14"/>
    <p:sldId id="274" r:id="rId15"/>
    <p:sldId id="271"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112" d="100"/>
          <a:sy n="112" d="100"/>
        </p:scale>
        <p:origin x="468"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Droplets-HD-Title-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ctrTitle"/>
          </p:nvPr>
        </p:nvSpPr>
        <p:spPr>
          <a:xfrm>
            <a:off x="1751012" y="1300785"/>
            <a:ext cx="8689976" cy="2509213"/>
          </a:xfrm>
        </p:spPr>
        <p:txBody>
          <a:bodyPr anchor="b">
            <a:normAutofit/>
          </a:bodyPr>
          <a:lstStyle>
            <a:lvl1pPr algn="ctr">
              <a:defRPr sz="4800"/>
            </a:lvl1pPr>
          </a:lstStyle>
          <a:p>
            <a:r>
              <a:rPr lang="en-US"/>
              <a:t>Click to edit Master title style</a:t>
            </a:r>
            <a:endParaRPr lang="en-US" dirty="0"/>
          </a:p>
        </p:txBody>
      </p:sp>
      <p:sp>
        <p:nvSpPr>
          <p:cNvPr id="3" name="Subtitle 2"/>
          <p:cNvSpPr>
            <a:spLocks noGrp="1"/>
          </p:cNvSpPr>
          <p:nvPr>
            <p:ph type="subTitle" idx="1"/>
          </p:nvPr>
        </p:nvSpPr>
        <p:spPr>
          <a:xfrm>
            <a:off x="1751012" y="3886200"/>
            <a:ext cx="8689976" cy="1371599"/>
          </a:xfrm>
        </p:spPr>
        <p:txBody>
          <a:bodyPr>
            <a:normAutofit/>
          </a:bodyPr>
          <a:lstStyle>
            <a:lvl1pPr marL="0" indent="0" algn="ctr">
              <a:buNone/>
              <a:defRPr sz="2200">
                <a:solidFill>
                  <a:schemeClr val="bg1">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EA7E5E18-195C-45A4-9C95-074CD1136A08}" type="datetimeFigureOut">
              <a:rPr lang="en-US" smtClean="0"/>
              <a:t>3/18/2022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3B71790-4739-4EB9-8199-123228571DC5}" type="slidenum">
              <a:rPr lang="en-US" smtClean="0"/>
              <a:t>‹#›</a:t>
            </a:fld>
            <a:endParaRPr lang="en-US"/>
          </a:p>
        </p:txBody>
      </p:sp>
    </p:spTree>
    <p:extLst>
      <p:ext uri="{BB962C8B-B14F-4D97-AF65-F5344CB8AC3E}">
        <p14:creationId xmlns:p14="http://schemas.microsoft.com/office/powerpoint/2010/main" val="23069282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94" y="4289374"/>
            <a:ext cx="10364432" cy="81161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84744" y="698261"/>
            <a:ext cx="9822532" cy="3214136"/>
          </a:xfrm>
          <a:prstGeom prst="roundRect">
            <a:avLst>
              <a:gd name="adj" fmla="val 4944"/>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13774" y="5108728"/>
            <a:ext cx="10364452" cy="682472"/>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A7E5E18-195C-45A4-9C95-074CD1136A08}" type="datetimeFigureOut">
              <a:rPr lang="en-US" smtClean="0"/>
              <a:t>3/18/2022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3B71790-4739-4EB9-8199-123228571DC5}" type="slidenum">
              <a:rPr lang="en-US" smtClean="0"/>
              <a:t>‹#›</a:t>
            </a:fld>
            <a:endParaRPr lang="en-US"/>
          </a:p>
        </p:txBody>
      </p:sp>
    </p:spTree>
    <p:extLst>
      <p:ext uri="{BB962C8B-B14F-4D97-AF65-F5344CB8AC3E}">
        <p14:creationId xmlns:p14="http://schemas.microsoft.com/office/powerpoint/2010/main" val="14576397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599"/>
            <a:ext cx="10364452" cy="3427245"/>
          </a:xfrm>
        </p:spPr>
        <p:txBody>
          <a:bodyPr anchor="ctr"/>
          <a:lstStyle>
            <a:lvl1pPr algn="ct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913775" y="4204821"/>
            <a:ext cx="10364452" cy="1586380"/>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A7E5E18-195C-45A4-9C95-074CD1136A08}" type="datetimeFigureOut">
              <a:rPr lang="en-US" smtClean="0"/>
              <a:t>3/18/2022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3B71790-4739-4EB9-8199-123228571DC5}" type="slidenum">
              <a:rPr lang="en-US" smtClean="0"/>
              <a:t>‹#›</a:t>
            </a:fld>
            <a:endParaRPr lang="en-US"/>
          </a:p>
        </p:txBody>
      </p:sp>
    </p:spTree>
    <p:extLst>
      <p:ext uri="{BB962C8B-B14F-4D97-AF65-F5344CB8AC3E}">
        <p14:creationId xmlns:p14="http://schemas.microsoft.com/office/powerpoint/2010/main" val="144255782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1446212" y="609600"/>
            <a:ext cx="9302752" cy="2992904"/>
          </a:xfrm>
        </p:spPr>
        <p:txBody>
          <a:bodyPr anchor="ctr"/>
          <a:lstStyle>
            <a:lvl1pPr>
              <a:defRPr sz="3200"/>
            </a:lvl1pPr>
          </a:lstStyle>
          <a:p>
            <a:r>
              <a:rPr lang="en-US"/>
              <a:t>Click to edit Master title style</a:t>
            </a:r>
            <a:endParaRPr lang="en-US" dirty="0"/>
          </a:p>
        </p:txBody>
      </p:sp>
      <p:sp>
        <p:nvSpPr>
          <p:cNvPr id="12" name="Text Placeholder 3"/>
          <p:cNvSpPr>
            <a:spLocks noGrp="1"/>
          </p:cNvSpPr>
          <p:nvPr>
            <p:ph type="body" sz="half" idx="13"/>
          </p:nvPr>
        </p:nvSpPr>
        <p:spPr>
          <a:xfrm>
            <a:off x="1720644" y="3610032"/>
            <a:ext cx="8752299" cy="59478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4" name="Text Placeholder 3"/>
          <p:cNvSpPr>
            <a:spLocks noGrp="1"/>
          </p:cNvSpPr>
          <p:nvPr>
            <p:ph type="body" sz="half" idx="2"/>
          </p:nvPr>
        </p:nvSpPr>
        <p:spPr>
          <a:xfrm>
            <a:off x="913774" y="4372796"/>
            <a:ext cx="10364452" cy="1421053"/>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A7E5E18-195C-45A4-9C95-074CD1136A08}" type="datetimeFigureOut">
              <a:rPr lang="en-US" smtClean="0"/>
              <a:t>3/18/2022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3B71790-4739-4EB9-8199-123228571DC5}" type="slidenum">
              <a:rPr lang="en-US" smtClean="0"/>
              <a:t>‹#›</a:t>
            </a:fld>
            <a:endParaRPr lang="en-US"/>
          </a:p>
        </p:txBody>
      </p:sp>
      <p:sp>
        <p:nvSpPr>
          <p:cNvPr id="13" name="TextBox 12"/>
          <p:cNvSpPr txBox="1"/>
          <p:nvPr/>
        </p:nvSpPr>
        <p:spPr>
          <a:xfrm>
            <a:off x="1001488" y="75416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4" name="TextBox 13"/>
          <p:cNvSpPr txBox="1"/>
          <p:nvPr/>
        </p:nvSpPr>
        <p:spPr>
          <a:xfrm>
            <a:off x="10557558" y="2993578"/>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177784466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2138721"/>
            <a:ext cx="10364452" cy="2511835"/>
          </a:xfrm>
        </p:spPr>
        <p:txBody>
          <a:bodyPr anchor="b"/>
          <a:lstStyle>
            <a:lvl1pPr algn="ct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913775" y="4662335"/>
            <a:ext cx="10364452"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A7E5E18-195C-45A4-9C95-074CD1136A08}" type="datetimeFigureOut">
              <a:rPr lang="en-US" smtClean="0"/>
              <a:t>3/18/2022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3B71790-4739-4EB9-8199-123228571DC5}" type="slidenum">
              <a:rPr lang="en-US" smtClean="0"/>
              <a:t>‹#›</a:t>
            </a:fld>
            <a:endParaRPr lang="en-US"/>
          </a:p>
        </p:txBody>
      </p:sp>
    </p:spTree>
    <p:extLst>
      <p:ext uri="{BB962C8B-B14F-4D97-AF65-F5344CB8AC3E}">
        <p14:creationId xmlns:p14="http://schemas.microsoft.com/office/powerpoint/2010/main" val="58997005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pic>
        <p:nvPicPr>
          <p:cNvPr id="13" name="Picture 1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5" name="Title 1"/>
          <p:cNvSpPr>
            <a:spLocks noGrp="1"/>
          </p:cNvSpPr>
          <p:nvPr>
            <p:ph type="title"/>
          </p:nvPr>
        </p:nvSpPr>
        <p:spPr>
          <a:xfrm>
            <a:off x="913774" y="609600"/>
            <a:ext cx="10364452" cy="1605094"/>
          </a:xfrm>
        </p:spPr>
        <p:txBody>
          <a:bodyPr/>
          <a:lstStyle/>
          <a:p>
            <a:r>
              <a:rPr lang="en-US"/>
              <a:t>Click to edit Master title style</a:t>
            </a:r>
            <a:endParaRPr lang="en-US" dirty="0"/>
          </a:p>
        </p:txBody>
      </p:sp>
      <p:sp>
        <p:nvSpPr>
          <p:cNvPr id="7" name="Text Placeholder 2"/>
          <p:cNvSpPr>
            <a:spLocks noGrp="1"/>
          </p:cNvSpPr>
          <p:nvPr>
            <p:ph type="body" idx="1"/>
          </p:nvPr>
        </p:nvSpPr>
        <p:spPr>
          <a:xfrm>
            <a:off x="913774" y="2367093"/>
            <a:ext cx="3298976"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Text Placeholder 3"/>
          <p:cNvSpPr>
            <a:spLocks noGrp="1"/>
          </p:cNvSpPr>
          <p:nvPr>
            <p:ph type="body" sz="half" idx="15"/>
          </p:nvPr>
        </p:nvSpPr>
        <p:spPr>
          <a:xfrm>
            <a:off x="913774" y="2943355"/>
            <a:ext cx="3298976"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Text Placeholder 4"/>
          <p:cNvSpPr>
            <a:spLocks noGrp="1"/>
          </p:cNvSpPr>
          <p:nvPr>
            <p:ph type="body" sz="quarter" idx="3"/>
          </p:nvPr>
        </p:nvSpPr>
        <p:spPr>
          <a:xfrm>
            <a:off x="4452389" y="2367093"/>
            <a:ext cx="3291521"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 name="Text Placeholder 3"/>
          <p:cNvSpPr>
            <a:spLocks noGrp="1"/>
          </p:cNvSpPr>
          <p:nvPr>
            <p:ph type="body" sz="half" idx="16"/>
          </p:nvPr>
        </p:nvSpPr>
        <p:spPr>
          <a:xfrm>
            <a:off x="4441348" y="2943355"/>
            <a:ext cx="3303351"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Text Placeholder 4"/>
          <p:cNvSpPr>
            <a:spLocks noGrp="1"/>
          </p:cNvSpPr>
          <p:nvPr>
            <p:ph type="body" sz="quarter" idx="13"/>
          </p:nvPr>
        </p:nvSpPr>
        <p:spPr>
          <a:xfrm>
            <a:off x="7973298" y="2367093"/>
            <a:ext cx="3304928"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Text Placeholder 3"/>
          <p:cNvSpPr>
            <a:spLocks noGrp="1"/>
          </p:cNvSpPr>
          <p:nvPr>
            <p:ph type="body" sz="half" idx="17"/>
          </p:nvPr>
        </p:nvSpPr>
        <p:spPr>
          <a:xfrm>
            <a:off x="7973298" y="2943355"/>
            <a:ext cx="3304928"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EA7E5E18-195C-45A4-9C95-074CD1136A08}" type="datetimeFigureOut">
              <a:rPr lang="en-US" smtClean="0"/>
              <a:t>3/18/2022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3B71790-4739-4EB9-8199-123228571DC5}" type="slidenum">
              <a:rPr lang="en-US" smtClean="0"/>
              <a:t>‹#›</a:t>
            </a:fld>
            <a:endParaRPr lang="en-US"/>
          </a:p>
        </p:txBody>
      </p:sp>
    </p:spTree>
    <p:extLst>
      <p:ext uri="{BB962C8B-B14F-4D97-AF65-F5344CB8AC3E}">
        <p14:creationId xmlns:p14="http://schemas.microsoft.com/office/powerpoint/2010/main" val="5554031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pic>
        <p:nvPicPr>
          <p:cNvPr id="16" name="Picture 15"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0" name="Title 1"/>
          <p:cNvSpPr>
            <a:spLocks noGrp="1"/>
          </p:cNvSpPr>
          <p:nvPr>
            <p:ph type="title"/>
          </p:nvPr>
        </p:nvSpPr>
        <p:spPr>
          <a:xfrm>
            <a:off x="913774" y="610772"/>
            <a:ext cx="10364452" cy="1603922"/>
          </a:xfrm>
        </p:spPr>
        <p:txBody>
          <a:bodyPr/>
          <a:lstStyle/>
          <a:p>
            <a:r>
              <a:rPr lang="en-US"/>
              <a:t>Click to edit Master title style</a:t>
            </a:r>
            <a:endParaRPr lang="en-US" dirty="0"/>
          </a:p>
        </p:txBody>
      </p:sp>
      <p:sp>
        <p:nvSpPr>
          <p:cNvPr id="19" name="Text Placeholder 2"/>
          <p:cNvSpPr>
            <a:spLocks noGrp="1"/>
          </p:cNvSpPr>
          <p:nvPr>
            <p:ph type="body" idx="1"/>
          </p:nvPr>
        </p:nvSpPr>
        <p:spPr>
          <a:xfrm>
            <a:off x="913774" y="4204820"/>
            <a:ext cx="3296409"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Picture Placeholder 2"/>
          <p:cNvSpPr>
            <a:spLocks noGrp="1" noChangeAspect="1"/>
          </p:cNvSpPr>
          <p:nvPr>
            <p:ph type="pic" idx="15"/>
          </p:nvPr>
        </p:nvSpPr>
        <p:spPr>
          <a:xfrm>
            <a:off x="913774" y="2367093"/>
            <a:ext cx="3296409" cy="1524000"/>
          </a:xfrm>
          <a:prstGeom prst="roundRect">
            <a:avLst>
              <a:gd name="adj" fmla="val 9363"/>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1" name="Text Placeholder 3"/>
          <p:cNvSpPr>
            <a:spLocks noGrp="1"/>
          </p:cNvSpPr>
          <p:nvPr>
            <p:ph type="body" sz="half" idx="18"/>
          </p:nvPr>
        </p:nvSpPr>
        <p:spPr>
          <a:xfrm>
            <a:off x="913774" y="4781082"/>
            <a:ext cx="3296409" cy="101011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Text Placeholder 4"/>
          <p:cNvSpPr>
            <a:spLocks noGrp="1"/>
          </p:cNvSpPr>
          <p:nvPr>
            <p:ph type="body" sz="quarter" idx="3"/>
          </p:nvPr>
        </p:nvSpPr>
        <p:spPr>
          <a:xfrm>
            <a:off x="4442759" y="4204820"/>
            <a:ext cx="3301828"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Picture Placeholder 2"/>
          <p:cNvSpPr>
            <a:spLocks noGrp="1" noChangeAspect="1"/>
          </p:cNvSpPr>
          <p:nvPr>
            <p:ph type="pic" idx="21"/>
          </p:nvPr>
        </p:nvSpPr>
        <p:spPr>
          <a:xfrm>
            <a:off x="4441348" y="2367093"/>
            <a:ext cx="3303352" cy="1524000"/>
          </a:xfrm>
          <a:prstGeom prst="roundRect">
            <a:avLst>
              <a:gd name="adj" fmla="val 8841"/>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4441348" y="4781080"/>
            <a:ext cx="3303352" cy="1010119"/>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5" name="Text Placeholder 4"/>
          <p:cNvSpPr>
            <a:spLocks noGrp="1"/>
          </p:cNvSpPr>
          <p:nvPr>
            <p:ph type="body" sz="quarter" idx="13"/>
          </p:nvPr>
        </p:nvSpPr>
        <p:spPr>
          <a:xfrm>
            <a:off x="7973298" y="4204820"/>
            <a:ext cx="3300681"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6" name="Picture Placeholder 2"/>
          <p:cNvSpPr>
            <a:spLocks noGrp="1" noChangeAspect="1"/>
          </p:cNvSpPr>
          <p:nvPr>
            <p:ph type="pic" idx="22"/>
          </p:nvPr>
        </p:nvSpPr>
        <p:spPr>
          <a:xfrm>
            <a:off x="7973298" y="2367093"/>
            <a:ext cx="3304928" cy="1524000"/>
          </a:xfrm>
          <a:prstGeom prst="roundRect">
            <a:avLst>
              <a:gd name="adj" fmla="val 8841"/>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7973173" y="4781078"/>
            <a:ext cx="3305053" cy="1010121"/>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EA7E5E18-195C-45A4-9C95-074CD1136A08}" type="datetimeFigureOut">
              <a:rPr lang="en-US" smtClean="0"/>
              <a:t>3/18/2022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3B71790-4739-4EB9-8199-123228571DC5}" type="slidenum">
              <a:rPr lang="en-US" smtClean="0"/>
              <a:t>‹#›</a:t>
            </a:fld>
            <a:endParaRPr lang="en-US"/>
          </a:p>
        </p:txBody>
      </p:sp>
    </p:spTree>
    <p:extLst>
      <p:ext uri="{BB962C8B-B14F-4D97-AF65-F5344CB8AC3E}">
        <p14:creationId xmlns:p14="http://schemas.microsoft.com/office/powerpoint/2010/main" val="162584109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11" name="Vertical Text Placeholder 2"/>
          <p:cNvSpPr>
            <a:spLocks noGrp="1"/>
          </p:cNvSpPr>
          <p:nvPr>
            <p:ph type="body" orient="vert" sz="quarter" idx="13"/>
          </p:nvPr>
        </p:nvSpPr>
        <p:spPr>
          <a:xfrm>
            <a:off x="913775" y="2367093"/>
            <a:ext cx="10364452" cy="342410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A7E5E18-195C-45A4-9C95-074CD1136A08}" type="datetimeFigureOut">
              <a:rPr lang="en-US" smtClean="0"/>
              <a:t>3/18/2022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3B71790-4739-4EB9-8199-123228571DC5}" type="slidenum">
              <a:rPr lang="en-US" smtClean="0"/>
              <a:t>‹#›</a:t>
            </a:fld>
            <a:endParaRPr lang="en-US"/>
          </a:p>
        </p:txBody>
      </p:sp>
    </p:spTree>
    <p:extLst>
      <p:ext uri="{BB962C8B-B14F-4D97-AF65-F5344CB8AC3E}">
        <p14:creationId xmlns:p14="http://schemas.microsoft.com/office/powerpoint/2010/main" val="143880086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Vertical Title 1"/>
          <p:cNvSpPr>
            <a:spLocks noGrp="1"/>
          </p:cNvSpPr>
          <p:nvPr>
            <p:ph type="title" orient="vert"/>
          </p:nvPr>
        </p:nvSpPr>
        <p:spPr>
          <a:xfrm>
            <a:off x="8724900" y="609601"/>
            <a:ext cx="2553326" cy="5181599"/>
          </a:xfrm>
        </p:spPr>
        <p:txBody>
          <a:bodyPr vert="eaVert"/>
          <a:lstStyle>
            <a:lvl1pPr algn="l">
              <a:defRPr/>
            </a:lvl1pPr>
          </a:lstStyle>
          <a:p>
            <a:r>
              <a:rPr lang="en-US"/>
              <a:t>Click to edit Master title style</a:t>
            </a:r>
            <a:endParaRPr lang="en-US" dirty="0"/>
          </a:p>
        </p:txBody>
      </p:sp>
      <p:sp>
        <p:nvSpPr>
          <p:cNvPr id="8" name="Vertical Text Placeholder 2"/>
          <p:cNvSpPr>
            <a:spLocks noGrp="1"/>
          </p:cNvSpPr>
          <p:nvPr>
            <p:ph type="body" orient="vert" sz="quarter" idx="13"/>
          </p:nvPr>
        </p:nvSpPr>
        <p:spPr>
          <a:xfrm>
            <a:off x="913775" y="609601"/>
            <a:ext cx="7658724" cy="518159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A7E5E18-195C-45A4-9C95-074CD1136A08}" type="datetimeFigureOut">
              <a:rPr lang="en-US" smtClean="0"/>
              <a:t>3/18/2022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3B71790-4739-4EB9-8199-123228571DC5}" type="slidenum">
              <a:rPr lang="en-US" smtClean="0"/>
              <a:t>‹#›</a:t>
            </a:fld>
            <a:endParaRPr lang="en-US"/>
          </a:p>
        </p:txBody>
      </p:sp>
    </p:spTree>
    <p:extLst>
      <p:ext uri="{BB962C8B-B14F-4D97-AF65-F5344CB8AC3E}">
        <p14:creationId xmlns:p14="http://schemas.microsoft.com/office/powerpoint/2010/main" val="302089708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0041DD-218B-4691-BFF2-8A127A9A0CC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00A0662-1B89-4C9D-B503-3BFCE1C1BC8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1ADEF7D-50AE-40FE-AED5-D64713094499}"/>
              </a:ext>
            </a:extLst>
          </p:cNvPr>
          <p:cNvSpPr>
            <a:spLocks noGrp="1"/>
          </p:cNvSpPr>
          <p:nvPr>
            <p:ph type="dt" sz="half" idx="10"/>
          </p:nvPr>
        </p:nvSpPr>
        <p:spPr/>
        <p:txBody>
          <a:bodyPr/>
          <a:lstStyle/>
          <a:p>
            <a:fld id="{EA7E5E18-195C-45A4-9C95-074CD1136A08}" type="datetimeFigureOut">
              <a:rPr lang="en-US" smtClean="0"/>
              <a:t>3/18/2022</a:t>
            </a:fld>
            <a:endParaRPr lang="en-US"/>
          </a:p>
        </p:txBody>
      </p:sp>
      <p:sp>
        <p:nvSpPr>
          <p:cNvPr id="5" name="Footer Placeholder 4">
            <a:extLst>
              <a:ext uri="{FF2B5EF4-FFF2-40B4-BE49-F238E27FC236}">
                <a16:creationId xmlns:a16="http://schemas.microsoft.com/office/drawing/2014/main" id="{5F96DD66-1916-433A-B26D-B2E22C3C14B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D1F1E4A-66D9-486C-989F-ADE6AB6F1112}"/>
              </a:ext>
            </a:extLst>
          </p:cNvPr>
          <p:cNvSpPr>
            <a:spLocks noGrp="1"/>
          </p:cNvSpPr>
          <p:nvPr>
            <p:ph type="sldNum" sz="quarter" idx="12"/>
          </p:nvPr>
        </p:nvSpPr>
        <p:spPr/>
        <p:txBody>
          <a:bodyPr/>
          <a:lstStyle/>
          <a:p>
            <a:fld id="{D3B71790-4739-4EB9-8199-123228571DC5}" type="slidenum">
              <a:rPr lang="en-US" smtClean="0"/>
              <a:t>‹#›</a:t>
            </a:fld>
            <a:endParaRPr lang="en-US"/>
          </a:p>
        </p:txBody>
      </p:sp>
    </p:spTree>
    <p:extLst>
      <p:ext uri="{BB962C8B-B14F-4D97-AF65-F5344CB8AC3E}">
        <p14:creationId xmlns:p14="http://schemas.microsoft.com/office/powerpoint/2010/main" val="11560816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3" name="Picture 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12" name="Content Placeholder 2"/>
          <p:cNvSpPr>
            <a:spLocks noGrp="1"/>
          </p:cNvSpPr>
          <p:nvPr>
            <p:ph sz="quarter" idx="13"/>
          </p:nvPr>
        </p:nvSpPr>
        <p:spPr>
          <a:xfrm>
            <a:off x="913774" y="2367092"/>
            <a:ext cx="10363826" cy="342410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A7E5E18-195C-45A4-9C95-074CD1136A08}" type="datetimeFigureOut">
              <a:rPr lang="en-US" smtClean="0"/>
              <a:t>3/18/2022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3B71790-4739-4EB9-8199-123228571DC5}" type="slidenum">
              <a:rPr lang="en-US" smtClean="0"/>
              <a:t>‹#›</a:t>
            </a:fld>
            <a:endParaRPr lang="en-US"/>
          </a:p>
        </p:txBody>
      </p:sp>
    </p:spTree>
    <p:extLst>
      <p:ext uri="{BB962C8B-B14F-4D97-AF65-F5344CB8AC3E}">
        <p14:creationId xmlns:p14="http://schemas.microsoft.com/office/powerpoint/2010/main" val="12479850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828563"/>
            <a:ext cx="10351752" cy="2736819"/>
          </a:xfrm>
        </p:spPr>
        <p:txBody>
          <a:bodyPr anchor="b">
            <a:normAutofit/>
          </a:bodyPr>
          <a:lstStyle>
            <a:lvl1pPr>
              <a:defRPr sz="4000"/>
            </a:lvl1pPr>
          </a:lstStyle>
          <a:p>
            <a:r>
              <a:rPr lang="en-US"/>
              <a:t>Click to edit Master title style</a:t>
            </a:r>
            <a:endParaRPr lang="en-US" dirty="0"/>
          </a:p>
        </p:txBody>
      </p:sp>
      <p:sp>
        <p:nvSpPr>
          <p:cNvPr id="3" name="Text Placeholder 2"/>
          <p:cNvSpPr>
            <a:spLocks noGrp="1"/>
          </p:cNvSpPr>
          <p:nvPr>
            <p:ph type="body" idx="1"/>
          </p:nvPr>
        </p:nvSpPr>
        <p:spPr>
          <a:xfrm>
            <a:off x="913774" y="3657457"/>
            <a:ext cx="10351752" cy="1368183"/>
          </a:xfrm>
        </p:spPr>
        <p:txBody>
          <a:bodyPr>
            <a:normAutofit/>
          </a:bodyPr>
          <a:lstStyle>
            <a:lvl1pPr marL="0" indent="0" algn="ctr">
              <a:buNone/>
              <a:defRPr sz="2000">
                <a:solidFill>
                  <a:schemeClr val="bg1">
                    <a:lumMod val="5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7E5E18-195C-45A4-9C95-074CD1136A08}" type="datetimeFigureOut">
              <a:rPr lang="en-US" smtClean="0"/>
              <a:t>3/18/2022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3B71790-4739-4EB9-8199-123228571DC5}" type="slidenum">
              <a:rPr lang="en-US" smtClean="0"/>
              <a:t>‹#›</a:t>
            </a:fld>
            <a:endParaRPr lang="en-US"/>
          </a:p>
        </p:txBody>
      </p:sp>
    </p:spTree>
    <p:extLst>
      <p:ext uri="{BB962C8B-B14F-4D97-AF65-F5344CB8AC3E}">
        <p14:creationId xmlns:p14="http://schemas.microsoft.com/office/powerpoint/2010/main" val="7851044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en-US"/>
              <a:t>Click to edit Master title style</a:t>
            </a:r>
            <a:endParaRPr lang="en-US" dirty="0"/>
          </a:p>
        </p:txBody>
      </p:sp>
      <p:sp>
        <p:nvSpPr>
          <p:cNvPr id="12" name="Content Placeholder 2"/>
          <p:cNvSpPr>
            <a:spLocks noGrp="1"/>
          </p:cNvSpPr>
          <p:nvPr>
            <p:ph sz="quarter" idx="13"/>
          </p:nvPr>
        </p:nvSpPr>
        <p:spPr>
          <a:xfrm>
            <a:off x="913774" y="2367092"/>
            <a:ext cx="5106026" cy="342410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3" name="Content Placeholder 3"/>
          <p:cNvSpPr>
            <a:spLocks noGrp="1"/>
          </p:cNvSpPr>
          <p:nvPr>
            <p:ph sz="quarter" idx="14"/>
          </p:nvPr>
        </p:nvSpPr>
        <p:spPr>
          <a:xfrm>
            <a:off x="6172200" y="2367092"/>
            <a:ext cx="5105400" cy="342410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A7E5E18-195C-45A4-9C95-074CD1136A08}" type="datetimeFigureOut">
              <a:rPr lang="en-US" smtClean="0"/>
              <a:t>3/18/2022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3B71790-4739-4EB9-8199-123228571DC5}" type="slidenum">
              <a:rPr lang="en-US" smtClean="0"/>
              <a:t>‹#›</a:t>
            </a:fld>
            <a:endParaRPr lang="en-US"/>
          </a:p>
        </p:txBody>
      </p:sp>
    </p:spTree>
    <p:extLst>
      <p:ext uri="{BB962C8B-B14F-4D97-AF65-F5344CB8AC3E}">
        <p14:creationId xmlns:p14="http://schemas.microsoft.com/office/powerpoint/2010/main" val="10316594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5" name="Picture 14"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146328" y="2371018"/>
            <a:ext cx="487347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Content Placeholder 3"/>
          <p:cNvSpPr>
            <a:spLocks noGrp="1"/>
          </p:cNvSpPr>
          <p:nvPr>
            <p:ph sz="quarter" idx="13"/>
          </p:nvPr>
        </p:nvSpPr>
        <p:spPr>
          <a:xfrm>
            <a:off x="913774" y="3051012"/>
            <a:ext cx="5106027" cy="274018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96423" y="2371018"/>
            <a:ext cx="488180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3" name="Content Placeholder 5"/>
          <p:cNvSpPr>
            <a:spLocks noGrp="1"/>
          </p:cNvSpPr>
          <p:nvPr>
            <p:ph sz="quarter" idx="14"/>
          </p:nvPr>
        </p:nvSpPr>
        <p:spPr>
          <a:xfrm>
            <a:off x="6172200" y="3051012"/>
            <a:ext cx="5105401" cy="274018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EA7E5E18-195C-45A4-9C95-074CD1136A08}" type="datetimeFigureOut">
              <a:rPr lang="en-US" smtClean="0"/>
              <a:t>3/18/2022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3B71790-4739-4EB9-8199-123228571DC5}" type="slidenum">
              <a:rPr lang="en-US" smtClean="0"/>
              <a:t>‹#›</a:t>
            </a:fld>
            <a:endParaRPr lang="en-US"/>
          </a:p>
        </p:txBody>
      </p:sp>
    </p:spTree>
    <p:extLst>
      <p:ext uri="{BB962C8B-B14F-4D97-AF65-F5344CB8AC3E}">
        <p14:creationId xmlns:p14="http://schemas.microsoft.com/office/powerpoint/2010/main" val="13401950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A7E5E18-195C-45A4-9C95-074CD1136A08}" type="datetimeFigureOut">
              <a:rPr lang="en-US" smtClean="0"/>
              <a:t>3/18/2022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3B71790-4739-4EB9-8199-123228571DC5}" type="slidenum">
              <a:rPr lang="en-US" smtClean="0"/>
              <a:t>‹#›</a:t>
            </a:fld>
            <a:endParaRPr lang="en-US"/>
          </a:p>
        </p:txBody>
      </p:sp>
    </p:spTree>
    <p:extLst>
      <p:ext uri="{BB962C8B-B14F-4D97-AF65-F5344CB8AC3E}">
        <p14:creationId xmlns:p14="http://schemas.microsoft.com/office/powerpoint/2010/main" val="4066475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7" name="Picture 6"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Date Placeholder 1"/>
          <p:cNvSpPr>
            <a:spLocks noGrp="1"/>
          </p:cNvSpPr>
          <p:nvPr>
            <p:ph type="dt" sz="half" idx="10"/>
          </p:nvPr>
        </p:nvSpPr>
        <p:spPr/>
        <p:txBody>
          <a:bodyPr/>
          <a:lstStyle/>
          <a:p>
            <a:fld id="{EA7E5E18-195C-45A4-9C95-074CD1136A08}" type="datetimeFigureOut">
              <a:rPr lang="en-US" smtClean="0"/>
              <a:t>3/18/2022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3B71790-4739-4EB9-8199-123228571DC5}" type="slidenum">
              <a:rPr lang="en-US" smtClean="0"/>
              <a:t>‹#›</a:t>
            </a:fld>
            <a:endParaRPr lang="en-US"/>
          </a:p>
        </p:txBody>
      </p:sp>
    </p:spTree>
    <p:extLst>
      <p:ext uri="{BB962C8B-B14F-4D97-AF65-F5344CB8AC3E}">
        <p14:creationId xmlns:p14="http://schemas.microsoft.com/office/powerpoint/2010/main" val="18675684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609600"/>
            <a:ext cx="3935688" cy="2023252"/>
          </a:xfrm>
        </p:spPr>
        <p:txBody>
          <a:bodyPr anchor="b"/>
          <a:lstStyle>
            <a:lvl1pPr algn="ctr">
              <a:defRPr sz="3200"/>
            </a:lvl1pPr>
          </a:lstStyle>
          <a:p>
            <a:r>
              <a:rPr lang="en-US"/>
              <a:t>Click to edit Master title style</a:t>
            </a:r>
            <a:endParaRPr lang="en-US" dirty="0"/>
          </a:p>
        </p:txBody>
      </p:sp>
      <p:sp>
        <p:nvSpPr>
          <p:cNvPr id="10" name="Content Placeholder 2"/>
          <p:cNvSpPr>
            <a:spLocks noGrp="1"/>
          </p:cNvSpPr>
          <p:nvPr>
            <p:ph sz="quarter" idx="13"/>
          </p:nvPr>
        </p:nvSpPr>
        <p:spPr>
          <a:xfrm>
            <a:off x="5078062" y="609600"/>
            <a:ext cx="6200163" cy="518159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13774" y="2632852"/>
            <a:ext cx="3935689" cy="3158348"/>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A7E5E18-195C-45A4-9C95-074CD1136A08}" type="datetimeFigureOut">
              <a:rPr lang="en-US" smtClean="0"/>
              <a:t>3/18/2022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3B71790-4739-4EB9-8199-123228571DC5}" type="slidenum">
              <a:rPr lang="en-US" smtClean="0"/>
              <a:t>‹#›</a:t>
            </a:fld>
            <a:endParaRPr lang="en-US"/>
          </a:p>
        </p:txBody>
      </p:sp>
    </p:spTree>
    <p:extLst>
      <p:ext uri="{BB962C8B-B14F-4D97-AF65-F5344CB8AC3E}">
        <p14:creationId xmlns:p14="http://schemas.microsoft.com/office/powerpoint/2010/main" val="27188981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600"/>
            <a:ext cx="5934969" cy="2023254"/>
          </a:xfrm>
        </p:spPr>
        <p:txBody>
          <a:bodyPr anchor="b"/>
          <a:lstStyle>
            <a:lvl1pPr algn="ct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7424803" y="609601"/>
            <a:ext cx="3255358" cy="5181600"/>
          </a:xfrm>
          <a:prstGeom prst="roundRect">
            <a:avLst>
              <a:gd name="adj" fmla="val 4943"/>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13794" y="2632852"/>
            <a:ext cx="5934949" cy="3158347"/>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A7E5E18-195C-45A4-9C95-074CD1136A08}" type="datetimeFigureOut">
              <a:rPr lang="en-US" smtClean="0"/>
              <a:t>3/18/2022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3B71790-4739-4EB9-8199-123228571DC5}" type="slidenum">
              <a:rPr lang="en-US" smtClean="0"/>
              <a:t>‹#›</a:t>
            </a:fld>
            <a:endParaRPr lang="en-US"/>
          </a:p>
        </p:txBody>
      </p:sp>
    </p:spTree>
    <p:extLst>
      <p:ext uri="{BB962C8B-B14F-4D97-AF65-F5344CB8AC3E}">
        <p14:creationId xmlns:p14="http://schemas.microsoft.com/office/powerpoint/2010/main" val="13203581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pic>
        <p:nvPicPr>
          <p:cNvPr id="1026" name="Picture 2" descr="\\DROBO-FS\QuickDrops\JB\PPTX NG\Droplets\LightingOverlay.png"/>
          <p:cNvPicPr>
            <a:picLocks noChangeAspect="1" noChangeArrowheads="1"/>
          </p:cNvPicPr>
          <p:nvPr/>
        </p:nvPicPr>
        <p:blipFill>
          <a:blip r:embed="rId20">
            <a:alphaModFix/>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a:solidFill>
                  <a:srgbClr val="FFFFFF"/>
                </a:solidFill>
              </a14:hiddenFill>
            </a:ext>
          </a:extLst>
        </p:spPr>
      </p:pic>
      <p:sp>
        <p:nvSpPr>
          <p:cNvPr id="2" name="Title Placeholder 1"/>
          <p:cNvSpPr>
            <a:spLocks noGrp="1"/>
          </p:cNvSpPr>
          <p:nvPr>
            <p:ph type="title"/>
          </p:nvPr>
        </p:nvSpPr>
        <p:spPr>
          <a:xfrm>
            <a:off x="913775" y="618517"/>
            <a:ext cx="10364451" cy="1596177"/>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913775" y="2367093"/>
            <a:ext cx="10364452" cy="342410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678737" y="5883275"/>
            <a:ext cx="2743200" cy="365125"/>
          </a:xfrm>
          <a:prstGeom prst="rect">
            <a:avLst/>
          </a:prstGeom>
        </p:spPr>
        <p:txBody>
          <a:bodyPr vert="horz" lIns="91440" tIns="45720" rIns="91440" bIns="45720" rtlCol="0" anchor="ctr"/>
          <a:lstStyle>
            <a:lvl1pPr algn="r">
              <a:defRPr sz="1000">
                <a:solidFill>
                  <a:schemeClr val="tx1"/>
                </a:solidFill>
              </a:defRPr>
            </a:lvl1pPr>
          </a:lstStyle>
          <a:p>
            <a:fld id="{EA7E5E18-195C-45A4-9C95-074CD1136A08}" type="datetimeFigureOut">
              <a:rPr lang="en-US" smtClean="0"/>
              <a:t>3/18/2022</a:t>
            </a:fld>
            <a:endParaRPr lang="en-US"/>
          </a:p>
        </p:txBody>
      </p:sp>
      <p:sp>
        <p:nvSpPr>
          <p:cNvPr id="5" name="Footer Placeholder 4"/>
          <p:cNvSpPr>
            <a:spLocks noGrp="1"/>
          </p:cNvSpPr>
          <p:nvPr>
            <p:ph type="ftr" sz="quarter" idx="3"/>
          </p:nvPr>
        </p:nvSpPr>
        <p:spPr>
          <a:xfrm>
            <a:off x="913774" y="5883275"/>
            <a:ext cx="6672887" cy="365125"/>
          </a:xfrm>
          <a:prstGeom prst="rect">
            <a:avLst/>
          </a:prstGeom>
        </p:spPr>
        <p:txBody>
          <a:bodyPr vert="horz" lIns="91440" tIns="45720" rIns="91440" bIns="45720" rtlCol="0" anchor="ctr"/>
          <a:lstStyle>
            <a:lvl1pPr algn="l">
              <a:defRPr sz="1000">
                <a:solidFill>
                  <a:schemeClr val="tx1"/>
                </a:solidFill>
              </a:defRPr>
            </a:lvl1pPr>
          </a:lstStyle>
          <a:p>
            <a:endParaRPr lang="en-US"/>
          </a:p>
        </p:txBody>
      </p:sp>
      <p:sp>
        <p:nvSpPr>
          <p:cNvPr id="6" name="Slide Number Placeholder 5"/>
          <p:cNvSpPr>
            <a:spLocks noGrp="1"/>
          </p:cNvSpPr>
          <p:nvPr>
            <p:ph type="sldNum" sz="quarter" idx="4"/>
          </p:nvPr>
        </p:nvSpPr>
        <p:spPr>
          <a:xfrm>
            <a:off x="10514011" y="5883275"/>
            <a:ext cx="764215" cy="365125"/>
          </a:xfrm>
          <a:prstGeom prst="rect">
            <a:avLst/>
          </a:prstGeom>
        </p:spPr>
        <p:txBody>
          <a:bodyPr vert="horz" lIns="91440" tIns="45720" rIns="91440" bIns="45720" rtlCol="0" anchor="ctr"/>
          <a:lstStyle>
            <a:lvl1pPr algn="r">
              <a:defRPr sz="1000">
                <a:solidFill>
                  <a:schemeClr val="tx1"/>
                </a:solidFill>
              </a:defRPr>
            </a:lvl1pPr>
          </a:lstStyle>
          <a:p>
            <a:fld id="{D3B71790-4739-4EB9-8199-123228571DC5}" type="slidenum">
              <a:rPr lang="en-US" smtClean="0"/>
              <a:t>‹#›</a:t>
            </a:fld>
            <a:endParaRPr lang="en-US"/>
          </a:p>
        </p:txBody>
      </p:sp>
    </p:spTree>
    <p:extLst>
      <p:ext uri="{BB962C8B-B14F-4D97-AF65-F5344CB8AC3E}">
        <p14:creationId xmlns:p14="http://schemas.microsoft.com/office/powerpoint/2010/main" val="1737049282"/>
      </p:ext>
    </p:extLst>
  </p:cSld>
  <p:clrMap bg1="lt1" tx1="dk1" bg2="lt2" tx2="dk2" accent1="accent1" accent2="accent2" accent3="accent3" accent4="accent4" accent5="accent5" accent6="accent6" hlink="hlink" folHlink="folHlink"/>
  <p:sldLayoutIdLst>
    <p:sldLayoutId id="2147483692" r:id="rId1"/>
    <p:sldLayoutId id="2147483693" r:id="rId2"/>
    <p:sldLayoutId id="2147483694" r:id="rId3"/>
    <p:sldLayoutId id="2147483695" r:id="rId4"/>
    <p:sldLayoutId id="2147483696" r:id="rId5"/>
    <p:sldLayoutId id="2147483697" r:id="rId6"/>
    <p:sldLayoutId id="2147483698" r:id="rId7"/>
    <p:sldLayoutId id="2147483699" r:id="rId8"/>
    <p:sldLayoutId id="2147483700" r:id="rId9"/>
    <p:sldLayoutId id="2147483701" r:id="rId10"/>
    <p:sldLayoutId id="2147483702" r:id="rId11"/>
    <p:sldLayoutId id="2147483703" r:id="rId12"/>
    <p:sldLayoutId id="2147483704" r:id="rId13"/>
    <p:sldLayoutId id="2147483705" r:id="rId14"/>
    <p:sldLayoutId id="2147483706" r:id="rId15"/>
    <p:sldLayoutId id="2147483707" r:id="rId16"/>
    <p:sldLayoutId id="2147483708" r:id="rId17"/>
    <p:sldLayoutId id="2147483709" r:id="rId18"/>
  </p:sldLayoutIdLst>
  <p:txStyles>
    <p:titleStyle>
      <a:lvl1pPr algn="ctr" defTabSz="914400" rtl="0" eaLnBrk="1" latinLnBrk="0" hangingPunct="1">
        <a:lnSpc>
          <a:spcPct val="90000"/>
        </a:lnSpc>
        <a:spcBef>
          <a:spcPct val="0"/>
        </a:spcBef>
        <a:buNone/>
        <a:defRPr sz="3600" kern="1200" cap="all" baseline="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tx1"/>
        </a:buClr>
        <a:buFont typeface="Arial" panose="020B0604020202020204" pitchFamily="34" charset="0"/>
        <a:buChar char="•"/>
        <a:defRPr sz="2000" kern="1200" cap="all" baseline="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tx1"/>
        </a:buClr>
        <a:buFont typeface="Arial" panose="020B0604020202020204" pitchFamily="34" charset="0"/>
        <a:buChar char="•"/>
        <a:defRPr sz="1800" kern="1200" cap="all"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tx1"/>
        </a:buClr>
        <a:buFont typeface="Arial" panose="020B0604020202020204" pitchFamily="34" charset="0"/>
        <a:buChar char="•"/>
        <a:defRPr sz="1600" kern="1200" cap="all" baseline="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1E57F6-E2B7-44CE-B45B-BB65FD51CCAD}"/>
              </a:ext>
            </a:extLst>
          </p:cNvPr>
          <p:cNvSpPr>
            <a:spLocks noGrp="1"/>
          </p:cNvSpPr>
          <p:nvPr>
            <p:ph type="ctrTitle"/>
          </p:nvPr>
        </p:nvSpPr>
        <p:spPr/>
        <p:txBody>
          <a:bodyPr/>
          <a:lstStyle/>
          <a:p>
            <a:r>
              <a:rPr lang="hr-HR" dirty="0"/>
              <a:t>Završetak terapije i prevencija povrata simptoma</a:t>
            </a:r>
            <a:endParaRPr lang="en-US" dirty="0"/>
          </a:p>
        </p:txBody>
      </p:sp>
      <p:sp>
        <p:nvSpPr>
          <p:cNvPr id="3" name="Subtitle 2">
            <a:extLst>
              <a:ext uri="{FF2B5EF4-FFF2-40B4-BE49-F238E27FC236}">
                <a16:creationId xmlns:a16="http://schemas.microsoft.com/office/drawing/2014/main" id="{11E303B6-28DC-4F92-B117-DFAF9F103117}"/>
              </a:ext>
            </a:extLst>
          </p:cNvPr>
          <p:cNvSpPr>
            <a:spLocks noGrp="1"/>
          </p:cNvSpPr>
          <p:nvPr>
            <p:ph type="subTitle" idx="1"/>
          </p:nvPr>
        </p:nvSpPr>
        <p:spPr>
          <a:xfrm>
            <a:off x="1751012" y="3886200"/>
            <a:ext cx="8689976" cy="2769781"/>
          </a:xfrm>
        </p:spPr>
        <p:txBody>
          <a:bodyPr>
            <a:normAutofit fontScale="92500" lnSpcReduction="10000"/>
          </a:bodyPr>
          <a:lstStyle/>
          <a:p>
            <a:r>
              <a:rPr lang="hr-HR" i="1" dirty="0"/>
              <a:t>Cilj kognitivne terapije je ubrzati slabljenje klijentovih simptoma i podučiti ga da bude svoj vlastiti terapeut. </a:t>
            </a:r>
          </a:p>
          <a:p>
            <a:endParaRPr lang="hr-HR" i="1" dirty="0"/>
          </a:p>
          <a:p>
            <a:endParaRPr lang="hr-HR" i="1" dirty="0"/>
          </a:p>
          <a:p>
            <a:pPr algn="r"/>
            <a:r>
              <a:rPr lang="hr-HR" i="1" dirty="0">
                <a:solidFill>
                  <a:schemeClr val="tx1"/>
                </a:solidFill>
              </a:rPr>
              <a:t>Josipa Nišandžić, mag.psych.</a:t>
            </a:r>
          </a:p>
          <a:p>
            <a:pPr algn="r"/>
            <a:r>
              <a:rPr lang="hr-HR" i="1" dirty="0">
                <a:solidFill>
                  <a:schemeClr val="tx1"/>
                </a:solidFill>
              </a:rPr>
              <a:t>Ožujak, 2022</a:t>
            </a:r>
            <a:r>
              <a:rPr lang="hr-HR" i="1" dirty="0"/>
              <a:t>.</a:t>
            </a:r>
          </a:p>
          <a:p>
            <a:endParaRPr lang="en-US" dirty="0"/>
          </a:p>
        </p:txBody>
      </p:sp>
    </p:spTree>
    <p:extLst>
      <p:ext uri="{BB962C8B-B14F-4D97-AF65-F5344CB8AC3E}">
        <p14:creationId xmlns:p14="http://schemas.microsoft.com/office/powerpoint/2010/main" val="368386080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1AECE6-69BA-494A-9A86-7CC45DDB1AA5}"/>
              </a:ext>
            </a:extLst>
          </p:cNvPr>
          <p:cNvSpPr>
            <a:spLocks noGrp="1"/>
          </p:cNvSpPr>
          <p:nvPr>
            <p:ph type="title"/>
          </p:nvPr>
        </p:nvSpPr>
        <p:spPr>
          <a:xfrm>
            <a:off x="838200" y="191127"/>
            <a:ext cx="10364451" cy="1421811"/>
          </a:xfrm>
        </p:spPr>
        <p:txBody>
          <a:bodyPr>
            <a:normAutofit/>
          </a:bodyPr>
          <a:lstStyle/>
          <a:p>
            <a:r>
              <a:rPr lang="hr-HR" sz="4400" dirty="0"/>
              <a:t>Primjer</a:t>
            </a:r>
            <a:endParaRPr lang="en-US" sz="4400" dirty="0"/>
          </a:p>
        </p:txBody>
      </p:sp>
      <p:sp>
        <p:nvSpPr>
          <p:cNvPr id="3" name="Content Placeholder 2">
            <a:extLst>
              <a:ext uri="{FF2B5EF4-FFF2-40B4-BE49-F238E27FC236}">
                <a16:creationId xmlns:a16="http://schemas.microsoft.com/office/drawing/2014/main" id="{D4189BB0-DCAD-43FA-BBEA-0D9BC526921F}"/>
              </a:ext>
            </a:extLst>
          </p:cNvPr>
          <p:cNvSpPr>
            <a:spLocks noGrp="1"/>
          </p:cNvSpPr>
          <p:nvPr>
            <p:ph idx="1"/>
          </p:nvPr>
        </p:nvSpPr>
        <p:spPr>
          <a:xfrm>
            <a:off x="838200" y="1566826"/>
            <a:ext cx="10910777" cy="4926049"/>
          </a:xfrm>
        </p:spPr>
        <p:txBody>
          <a:bodyPr/>
          <a:lstStyle/>
          <a:p>
            <a:endParaRPr lang="en-US" dirty="0"/>
          </a:p>
        </p:txBody>
      </p:sp>
      <p:sp>
        <p:nvSpPr>
          <p:cNvPr id="4" name="Rectangle 3">
            <a:extLst>
              <a:ext uri="{FF2B5EF4-FFF2-40B4-BE49-F238E27FC236}">
                <a16:creationId xmlns:a16="http://schemas.microsoft.com/office/drawing/2014/main" id="{66FFC948-E604-48F0-A583-6FCC7A94131A}"/>
              </a:ext>
            </a:extLst>
          </p:cNvPr>
          <p:cNvSpPr/>
          <p:nvPr/>
        </p:nvSpPr>
        <p:spPr>
          <a:xfrm>
            <a:off x="838200" y="1566826"/>
            <a:ext cx="3189767" cy="2690038"/>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hr-HR" dirty="0"/>
              <a:t>PREDNOSTI: </a:t>
            </a:r>
          </a:p>
          <a:p>
            <a:pPr algn="ctr"/>
            <a:endParaRPr lang="hr-HR" dirty="0"/>
          </a:p>
          <a:p>
            <a:pPr marL="342900" indent="-342900" algn="ctr">
              <a:buAutoNum type="arabicPeriod"/>
            </a:pPr>
            <a:r>
              <a:rPr lang="hr-HR" dirty="0"/>
              <a:t>Imat ću više mogućnosti uvježbavanja naučenih vještina.</a:t>
            </a:r>
          </a:p>
          <a:p>
            <a:pPr marL="342900" indent="-342900" algn="ctr">
              <a:buAutoNum type="arabicPeriod"/>
            </a:pPr>
            <a:r>
              <a:rPr lang="hr-HR" dirty="0"/>
              <a:t>Manje ću ovisiti o svom terapeutu.</a:t>
            </a:r>
          </a:p>
          <a:p>
            <a:pPr marL="342900" indent="-342900" algn="ctr">
              <a:buAutoNum type="arabicPeriod"/>
            </a:pPr>
            <a:r>
              <a:rPr lang="hr-HR" dirty="0"/>
              <a:t>Imat ću više vremena za druge stvari.</a:t>
            </a:r>
            <a:endParaRPr lang="en-US" dirty="0"/>
          </a:p>
        </p:txBody>
      </p:sp>
      <p:sp>
        <p:nvSpPr>
          <p:cNvPr id="5" name="Rectangle 4">
            <a:extLst>
              <a:ext uri="{FF2B5EF4-FFF2-40B4-BE49-F238E27FC236}">
                <a16:creationId xmlns:a16="http://schemas.microsoft.com/office/drawing/2014/main" id="{9300EEED-7FDC-4704-9F8B-62122841B932}"/>
              </a:ext>
            </a:extLst>
          </p:cNvPr>
          <p:cNvSpPr/>
          <p:nvPr/>
        </p:nvSpPr>
        <p:spPr>
          <a:xfrm>
            <a:off x="4575544" y="3486925"/>
            <a:ext cx="3040912" cy="2690038"/>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hr-HR" dirty="0"/>
              <a:t>NEDOSTACI:</a:t>
            </a:r>
          </a:p>
          <a:p>
            <a:pPr algn="ctr"/>
            <a:endParaRPr lang="hr-HR" dirty="0"/>
          </a:p>
          <a:p>
            <a:pPr marL="342900" indent="-342900" algn="ctr">
              <a:buAutoNum type="arabicPeriod"/>
            </a:pPr>
            <a:r>
              <a:rPr lang="hr-HR" dirty="0"/>
              <a:t>Može mi ponovno biti loše</a:t>
            </a:r>
          </a:p>
          <a:p>
            <a:pPr marL="342900" indent="-342900" algn="ctr">
              <a:buAutoNum type="arabicPeriod"/>
            </a:pPr>
            <a:r>
              <a:rPr lang="hr-HR" dirty="0"/>
              <a:t>Možda neću biti u stanju sama riješiti svoje probleme</a:t>
            </a:r>
          </a:p>
          <a:p>
            <a:pPr marL="342900" indent="-342900" algn="ctr">
              <a:buAutoNum type="arabicPeriod"/>
            </a:pPr>
            <a:r>
              <a:rPr lang="hr-HR" dirty="0"/>
              <a:t>Nedostajat će mi terapeut </a:t>
            </a:r>
            <a:endParaRPr lang="en-US" dirty="0"/>
          </a:p>
        </p:txBody>
      </p:sp>
      <p:sp>
        <p:nvSpPr>
          <p:cNvPr id="6" name="Rectangle 5">
            <a:extLst>
              <a:ext uri="{FF2B5EF4-FFF2-40B4-BE49-F238E27FC236}">
                <a16:creationId xmlns:a16="http://schemas.microsoft.com/office/drawing/2014/main" id="{07D781AC-1530-4DB8-AD6F-34DDB817C260}"/>
              </a:ext>
            </a:extLst>
          </p:cNvPr>
          <p:cNvSpPr/>
          <p:nvPr/>
        </p:nvSpPr>
        <p:spPr>
          <a:xfrm>
            <a:off x="8569842" y="1690688"/>
            <a:ext cx="3040912" cy="4486275"/>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hr-HR" dirty="0"/>
              <a:t>PREOBLIKOVANI NEDOSTACI:</a:t>
            </a:r>
          </a:p>
          <a:p>
            <a:pPr algn="ctr"/>
            <a:endParaRPr lang="hr-HR" dirty="0"/>
          </a:p>
          <a:p>
            <a:pPr marL="342900" indent="-342900" algn="ctr">
              <a:buAutoNum type="arabicPeriod"/>
            </a:pPr>
            <a:r>
              <a:rPr lang="hr-HR" sz="1400" dirty="0"/>
              <a:t>Ako mi i bude loše, bolje da se  to dogodi dok sam još na terapiji tako da mogu naučiti kako se s time nositi.</a:t>
            </a:r>
          </a:p>
          <a:p>
            <a:pPr marL="342900" indent="-342900" algn="ctr">
              <a:buAutoNum type="arabicPeriod"/>
            </a:pPr>
            <a:r>
              <a:rPr lang="hr-HR" sz="1400" dirty="0"/>
              <a:t>Prorjeđivanje seansi daje mi mogućnost testiranja svoje ideje da trebam svog terapeuta. Dugoročno, za mene je bolje naučiti kako samostalno rješavati svoje probleme jer na terapiji neću biti zauvijek. </a:t>
            </a:r>
          </a:p>
          <a:p>
            <a:pPr marL="342900" indent="-342900" algn="ctr">
              <a:buAutoNum type="arabicPeriod"/>
            </a:pPr>
            <a:r>
              <a:rPr lang="hr-HR" sz="1400" dirty="0"/>
              <a:t>To je vjerojatno točno, ali to ću moći prevladati ohrabrit će me na stvaranje novih prijateljstava.</a:t>
            </a:r>
            <a:endParaRPr lang="en-US" sz="1400" dirty="0"/>
          </a:p>
        </p:txBody>
      </p:sp>
      <p:sp>
        <p:nvSpPr>
          <p:cNvPr id="9" name="Arrow: Bent 8">
            <a:extLst>
              <a:ext uri="{FF2B5EF4-FFF2-40B4-BE49-F238E27FC236}">
                <a16:creationId xmlns:a16="http://schemas.microsoft.com/office/drawing/2014/main" id="{150F0C94-331B-40DB-9BD6-EEB83C1F2231}"/>
              </a:ext>
            </a:extLst>
          </p:cNvPr>
          <p:cNvSpPr/>
          <p:nvPr/>
        </p:nvSpPr>
        <p:spPr>
          <a:xfrm>
            <a:off x="6932428" y="1949265"/>
            <a:ext cx="1499191" cy="1421810"/>
          </a:xfrm>
          <a:prstGeom prst="bentArrow">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7033409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134ACC-1152-4A99-81A7-DEED143E0B31}"/>
              </a:ext>
            </a:extLst>
          </p:cNvPr>
          <p:cNvSpPr>
            <a:spLocks noGrp="1"/>
          </p:cNvSpPr>
          <p:nvPr>
            <p:ph type="title"/>
          </p:nvPr>
        </p:nvSpPr>
        <p:spPr/>
        <p:txBody>
          <a:bodyPr/>
          <a:lstStyle/>
          <a:p>
            <a:r>
              <a:rPr lang="hr-HR" dirty="0"/>
              <a:t>Odgovaranja na zabrinutost glede završetka terapije</a:t>
            </a:r>
            <a:endParaRPr lang="en-US" dirty="0"/>
          </a:p>
        </p:txBody>
      </p:sp>
      <p:sp>
        <p:nvSpPr>
          <p:cNvPr id="3" name="Content Placeholder 2">
            <a:extLst>
              <a:ext uri="{FF2B5EF4-FFF2-40B4-BE49-F238E27FC236}">
                <a16:creationId xmlns:a16="http://schemas.microsoft.com/office/drawing/2014/main" id="{B9D3F77D-7D42-4887-BFF6-CD63DF5231E2}"/>
              </a:ext>
            </a:extLst>
          </p:cNvPr>
          <p:cNvSpPr>
            <a:spLocks noGrp="1"/>
          </p:cNvSpPr>
          <p:nvPr>
            <p:ph idx="1"/>
          </p:nvPr>
        </p:nvSpPr>
        <p:spPr/>
        <p:txBody>
          <a:bodyPr>
            <a:normAutofit fontScale="85000" lnSpcReduction="10000"/>
          </a:bodyPr>
          <a:lstStyle/>
          <a:p>
            <a:r>
              <a:rPr lang="hr-HR" dirty="0"/>
              <a:t>Terapeut predlaže jednomjesečne seanse kao pripremu za završetak terapije </a:t>
            </a:r>
            <a:r>
              <a:rPr lang="hr-HR" dirty="0">
                <a:sym typeface="Wingdings" panose="05000000000000000000" pitchFamily="2" charset="2"/>
              </a:rPr>
              <a:t> eksperiment</a:t>
            </a:r>
          </a:p>
          <a:p>
            <a:r>
              <a:rPr lang="hr-HR" dirty="0">
                <a:sym typeface="Wingdings" panose="05000000000000000000" pitchFamily="2" charset="2"/>
              </a:rPr>
              <a:t>Terapeut i klijent se dogovaraju hoće li nastaviti prorjeđivati ili se vratiti na učestalije seanse</a:t>
            </a:r>
          </a:p>
          <a:p>
            <a:r>
              <a:rPr lang="hr-HR" dirty="0">
                <a:sym typeface="Wingdings" panose="05000000000000000000" pitchFamily="2" charset="2"/>
              </a:rPr>
              <a:t>Klijenti: uzbuđeni i puni nade vs ljuti i prestrašeni</a:t>
            </a:r>
          </a:p>
          <a:p>
            <a:r>
              <a:rPr lang="hr-HR" dirty="0">
                <a:sym typeface="Wingdings" panose="05000000000000000000" pitchFamily="2" charset="2"/>
              </a:rPr>
              <a:t>Zadatak terapeuta: saznati klijentove osjećaje i pomoći mu u odgovaranju na bilo kakve distorzije</a:t>
            </a:r>
          </a:p>
          <a:p>
            <a:r>
              <a:rPr lang="hr-HR" dirty="0">
                <a:sym typeface="Wingdings" panose="05000000000000000000" pitchFamily="2" charset="2"/>
              </a:rPr>
              <a:t>Poželjno da terapeut izrazi vlastite iskrene osjećaje: žaljenje zbog skorog završetka suradnje, ali i ponosa zbog klijentovog postignuća i spremnosti da krene dalje</a:t>
            </a:r>
          </a:p>
          <a:p>
            <a:r>
              <a:rPr lang="hr-HR" dirty="0">
                <a:sym typeface="Wingdings" panose="05000000000000000000" pitchFamily="2" charset="2"/>
              </a:rPr>
              <a:t>Pregled naučenog u tijeku terapije</a:t>
            </a:r>
          </a:p>
          <a:p>
            <a:pPr marL="0" indent="0">
              <a:buNone/>
            </a:pPr>
            <a:endParaRPr lang="hr-HR" dirty="0"/>
          </a:p>
        </p:txBody>
      </p:sp>
    </p:spTree>
    <p:extLst>
      <p:ext uri="{BB962C8B-B14F-4D97-AF65-F5344CB8AC3E}">
        <p14:creationId xmlns:p14="http://schemas.microsoft.com/office/powerpoint/2010/main" val="127902968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46DDF5-ADED-4829-8FD5-79EBE52EF14A}"/>
              </a:ext>
            </a:extLst>
          </p:cNvPr>
          <p:cNvSpPr>
            <a:spLocks noGrp="1"/>
          </p:cNvSpPr>
          <p:nvPr>
            <p:ph type="title"/>
          </p:nvPr>
        </p:nvSpPr>
        <p:spPr>
          <a:xfrm>
            <a:off x="913775" y="161482"/>
            <a:ext cx="10364451" cy="1596177"/>
          </a:xfrm>
        </p:spPr>
        <p:txBody>
          <a:bodyPr/>
          <a:lstStyle/>
          <a:p>
            <a:r>
              <a:rPr lang="hr-HR" dirty="0"/>
              <a:t>Samoterapijska seansa</a:t>
            </a:r>
            <a:endParaRPr lang="en-US" dirty="0"/>
          </a:p>
        </p:txBody>
      </p:sp>
      <p:sp>
        <p:nvSpPr>
          <p:cNvPr id="3" name="Content Placeholder 2">
            <a:extLst>
              <a:ext uri="{FF2B5EF4-FFF2-40B4-BE49-F238E27FC236}">
                <a16:creationId xmlns:a16="http://schemas.microsoft.com/office/drawing/2014/main" id="{29050C66-C622-4330-8CCE-18B5907CC23A}"/>
              </a:ext>
            </a:extLst>
          </p:cNvPr>
          <p:cNvSpPr>
            <a:spLocks noGrp="1"/>
          </p:cNvSpPr>
          <p:nvPr>
            <p:ph idx="1"/>
          </p:nvPr>
        </p:nvSpPr>
        <p:spPr>
          <a:xfrm>
            <a:off x="913775" y="1562987"/>
            <a:ext cx="10364452" cy="4228214"/>
          </a:xfrm>
        </p:spPr>
        <p:txBody>
          <a:bodyPr/>
          <a:lstStyle/>
          <a:p>
            <a:r>
              <a:rPr lang="hr-HR" sz="2000" dirty="0"/>
              <a:t>U tijeku prorjeđivanja terapijskih seansi- konzultacije s terapeutom</a:t>
            </a:r>
          </a:p>
          <a:p>
            <a:r>
              <a:rPr lang="hr-HR" sz="2000" dirty="0"/>
              <a:t>Prednosti: samostalno, besplatno, održavanJe novonaučenih vještina, rješavanje poteškoća, smanjuje mogućnost povrata simptoma</a:t>
            </a:r>
          </a:p>
          <a:p>
            <a:pPr marL="0" indent="0" algn="ctr">
              <a:buNone/>
            </a:pPr>
            <a:r>
              <a:rPr lang="hr-HR" sz="3600" dirty="0"/>
              <a:t>Vodič za samoterapijsku seansu</a:t>
            </a:r>
            <a:endParaRPr lang="en-US" sz="3600" dirty="0"/>
          </a:p>
        </p:txBody>
      </p:sp>
      <p:sp>
        <p:nvSpPr>
          <p:cNvPr id="6" name="Rectangle 5">
            <a:extLst>
              <a:ext uri="{FF2B5EF4-FFF2-40B4-BE49-F238E27FC236}">
                <a16:creationId xmlns:a16="http://schemas.microsoft.com/office/drawing/2014/main" id="{717741B9-86A2-4AD5-9517-CB993374002D}"/>
              </a:ext>
            </a:extLst>
          </p:cNvPr>
          <p:cNvSpPr/>
          <p:nvPr/>
        </p:nvSpPr>
        <p:spPr>
          <a:xfrm>
            <a:off x="958703" y="3742328"/>
            <a:ext cx="5137297" cy="2679405"/>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marL="342900" indent="-342900" algn="ctr">
              <a:buAutoNum type="arabicPeriod"/>
            </a:pPr>
            <a:endParaRPr lang="hr-HR" sz="1600" dirty="0"/>
          </a:p>
          <a:p>
            <a:pPr marL="342900" indent="-342900">
              <a:buAutoNum type="arabicPeriod"/>
            </a:pPr>
            <a:r>
              <a:rPr lang="hr-HR" sz="1600" b="1" dirty="0"/>
              <a:t>Odrediti dnevni red</a:t>
            </a:r>
            <a:r>
              <a:rPr lang="hr-HR" sz="1600" dirty="0"/>
              <a:t/>
            </a:r>
            <a:br>
              <a:rPr lang="hr-HR" sz="1600" dirty="0"/>
            </a:br>
            <a:r>
              <a:rPr lang="hr-HR" sz="1400" dirty="0"/>
              <a:t>(važne teme o kojima trebam razmišljati)</a:t>
            </a:r>
          </a:p>
          <a:p>
            <a:r>
              <a:rPr lang="hr-HR" sz="1600" b="1" dirty="0"/>
              <a:t>2.  Pregled domaće zadaće</a:t>
            </a:r>
            <a:r>
              <a:rPr lang="hr-HR" sz="1600" dirty="0"/>
              <a:t/>
            </a:r>
            <a:br>
              <a:rPr lang="hr-HR" sz="1600" dirty="0"/>
            </a:br>
            <a:r>
              <a:rPr lang="hr-HR" sz="1400" dirty="0"/>
              <a:t>(Što sam naučio? Ako nisam napravio, što me omelo?)</a:t>
            </a:r>
          </a:p>
          <a:p>
            <a:r>
              <a:rPr lang="hr-HR" sz="1600" b="1" dirty="0"/>
              <a:t>3. Pregled proteklog tjedna</a:t>
            </a:r>
            <a:r>
              <a:rPr lang="hr-HR" sz="1600" dirty="0"/>
              <a:t/>
            </a:r>
            <a:br>
              <a:rPr lang="hr-HR" sz="1600" dirty="0"/>
            </a:br>
            <a:r>
              <a:rPr lang="hr-HR" sz="1400" dirty="0"/>
              <a:t>(Osim domaćih zadaća jesam koristio druge vještine KT?, Koje su pozitivne stvari koje su se dogodile tijekom tjedna)</a:t>
            </a:r>
          </a:p>
          <a:p>
            <a:r>
              <a:rPr lang="hr-HR" sz="1600" b="1" dirty="0"/>
              <a:t>4. Razmišljaj o trenutnim problematičnim temama/situacijama</a:t>
            </a:r>
            <a:r>
              <a:rPr lang="hr-HR" sz="1600" dirty="0"/>
              <a:t/>
            </a:r>
            <a:br>
              <a:rPr lang="hr-HR" sz="1600" dirty="0"/>
            </a:br>
            <a:r>
              <a:rPr lang="hr-HR" sz="1400" dirty="0"/>
              <a:t>(Odnosim li se prema problemu realistično? Što bih trebao učiniti?)</a:t>
            </a:r>
          </a:p>
          <a:p>
            <a:pPr algn="ctr"/>
            <a:endParaRPr lang="en-US" dirty="0"/>
          </a:p>
        </p:txBody>
      </p:sp>
      <p:sp>
        <p:nvSpPr>
          <p:cNvPr id="7" name="Rectangle 6">
            <a:extLst>
              <a:ext uri="{FF2B5EF4-FFF2-40B4-BE49-F238E27FC236}">
                <a16:creationId xmlns:a16="http://schemas.microsoft.com/office/drawing/2014/main" id="{95CB9A56-FC29-4B6C-ABD5-D7B08C13B5ED}"/>
              </a:ext>
            </a:extLst>
          </p:cNvPr>
          <p:cNvSpPr/>
          <p:nvPr/>
        </p:nvSpPr>
        <p:spPr>
          <a:xfrm>
            <a:off x="6698512" y="3721229"/>
            <a:ext cx="4912241" cy="2679405"/>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hr-HR" sz="1600" b="1" dirty="0"/>
              <a:t>5. Predvidi moguće probleme koji se mogu pojaviti do sljedeće seanse</a:t>
            </a:r>
          </a:p>
          <a:p>
            <a:pPr algn="ctr"/>
            <a:r>
              <a:rPr lang="hr-HR" dirty="0"/>
              <a:t>(</a:t>
            </a:r>
            <a:r>
              <a:rPr lang="hr-HR" sz="1400" dirty="0"/>
              <a:t>Koji se problemi mogu pojaviti išto bih trebao raditi? Kojim se pozitivnim događajima trebam veseliti?)</a:t>
            </a:r>
            <a:endParaRPr lang="hr-HR" dirty="0"/>
          </a:p>
          <a:p>
            <a:pPr algn="ctr"/>
            <a:r>
              <a:rPr lang="hr-HR" sz="1600" b="1" dirty="0"/>
              <a:t>6. Odredi novu domaću zadaću</a:t>
            </a:r>
            <a:r>
              <a:rPr lang="hr-HR" dirty="0"/>
              <a:t/>
            </a:r>
            <a:br>
              <a:rPr lang="hr-HR" dirty="0"/>
            </a:br>
            <a:r>
              <a:rPr lang="hr-HR" sz="1400" dirty="0"/>
              <a:t>(Koja bi zadaća pomogla? Koje bi ponašanje želio promjeniti?)</a:t>
            </a:r>
            <a:endParaRPr lang="hr-HR" dirty="0"/>
          </a:p>
          <a:p>
            <a:pPr algn="ctr"/>
            <a:r>
              <a:rPr lang="hr-HR" sz="1600" b="1" dirty="0"/>
              <a:t>7. Planiraj sljedeću samoterapijsku seansu</a:t>
            </a:r>
            <a:r>
              <a:rPr lang="hr-HR" sz="1600" dirty="0"/>
              <a:t/>
            </a:r>
            <a:br>
              <a:rPr lang="hr-HR" sz="1600" dirty="0"/>
            </a:br>
            <a:r>
              <a:rPr lang="hr-HR" sz="1400" dirty="0"/>
              <a:t>(Kada bi trebala biti sljedeća seansa? Trebaju li seanse biti redovite: po jedna u tjednu?)</a:t>
            </a:r>
            <a:endParaRPr lang="en-US" dirty="0"/>
          </a:p>
        </p:txBody>
      </p:sp>
    </p:spTree>
    <p:extLst>
      <p:ext uri="{BB962C8B-B14F-4D97-AF65-F5344CB8AC3E}">
        <p14:creationId xmlns:p14="http://schemas.microsoft.com/office/powerpoint/2010/main" val="173154732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6F734C-46C8-42E2-9731-65929DEA931C}"/>
              </a:ext>
            </a:extLst>
          </p:cNvPr>
          <p:cNvSpPr>
            <a:spLocks noGrp="1"/>
          </p:cNvSpPr>
          <p:nvPr>
            <p:ph type="title"/>
          </p:nvPr>
        </p:nvSpPr>
        <p:spPr/>
        <p:txBody>
          <a:bodyPr/>
          <a:lstStyle/>
          <a:p>
            <a:r>
              <a:rPr lang="hr-HR" dirty="0"/>
              <a:t>Priprema za moguća pogoršanja nakon završetka terapije</a:t>
            </a:r>
            <a:endParaRPr lang="en-US" dirty="0"/>
          </a:p>
        </p:txBody>
      </p:sp>
      <p:sp>
        <p:nvSpPr>
          <p:cNvPr id="3" name="Content Placeholder 2">
            <a:extLst>
              <a:ext uri="{FF2B5EF4-FFF2-40B4-BE49-F238E27FC236}">
                <a16:creationId xmlns:a16="http://schemas.microsoft.com/office/drawing/2014/main" id="{4B748E2F-CB68-49F1-A84E-261971DC4B02}"/>
              </a:ext>
            </a:extLst>
          </p:cNvPr>
          <p:cNvSpPr>
            <a:spLocks noGrp="1"/>
          </p:cNvSpPr>
          <p:nvPr>
            <p:ph idx="1"/>
          </p:nvPr>
        </p:nvSpPr>
        <p:spPr/>
        <p:txBody>
          <a:bodyPr/>
          <a:lstStyle/>
          <a:p>
            <a:r>
              <a:rPr lang="hr-HR" dirty="0"/>
              <a:t>Terapeut potiče klijenta na sastavljanje kartice za suočavanje- što raditi u slučaju pogoršanja</a:t>
            </a:r>
          </a:p>
          <a:p>
            <a:r>
              <a:rPr lang="hr-HR" dirty="0"/>
              <a:t>Poželjno je da klijent pokuša svoje teškoće samostalno rIješiti – trebao bi se moći nositi s problemima ili pogoršanjima</a:t>
            </a:r>
          </a:p>
          <a:p>
            <a:r>
              <a:rPr lang="hr-HR" dirty="0"/>
              <a:t>Ako klijent treba još jednu seansu, terapeut pokušava otkriti razlog neuspjelog samostalnog suočavanja s pogoršanjem </a:t>
            </a:r>
            <a:endParaRPr lang="en-US" dirty="0"/>
          </a:p>
        </p:txBody>
      </p:sp>
    </p:spTree>
    <p:extLst>
      <p:ext uri="{BB962C8B-B14F-4D97-AF65-F5344CB8AC3E}">
        <p14:creationId xmlns:p14="http://schemas.microsoft.com/office/powerpoint/2010/main" val="270764767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346668-C00F-47BA-A5AB-8E1FF7AF055E}"/>
              </a:ext>
            </a:extLst>
          </p:cNvPr>
          <p:cNvSpPr>
            <a:spLocks noGrp="1"/>
          </p:cNvSpPr>
          <p:nvPr>
            <p:ph type="title"/>
          </p:nvPr>
        </p:nvSpPr>
        <p:spPr/>
        <p:txBody>
          <a:bodyPr/>
          <a:lstStyle/>
          <a:p>
            <a:r>
              <a:rPr lang="hr-HR" dirty="0"/>
              <a:t>Dodatne seanse</a:t>
            </a:r>
            <a:endParaRPr lang="en-US" dirty="0"/>
          </a:p>
        </p:txBody>
      </p:sp>
      <p:sp>
        <p:nvSpPr>
          <p:cNvPr id="3" name="Content Placeholder 2">
            <a:extLst>
              <a:ext uri="{FF2B5EF4-FFF2-40B4-BE49-F238E27FC236}">
                <a16:creationId xmlns:a16="http://schemas.microsoft.com/office/drawing/2014/main" id="{25DD6267-0FCE-46AA-B77F-D4FC78B28139}"/>
              </a:ext>
            </a:extLst>
          </p:cNvPr>
          <p:cNvSpPr>
            <a:spLocks noGrp="1"/>
          </p:cNvSpPr>
          <p:nvPr>
            <p:ph idx="1"/>
          </p:nvPr>
        </p:nvSpPr>
        <p:spPr>
          <a:xfrm>
            <a:off x="913775" y="2052084"/>
            <a:ext cx="10364452" cy="3739117"/>
          </a:xfrm>
        </p:spPr>
        <p:txBody>
          <a:bodyPr/>
          <a:lstStyle/>
          <a:p>
            <a:r>
              <a:rPr lang="hr-HR" dirty="0"/>
              <a:t>Razgovor s klijentom o nošenju s teškoćama (procjena)</a:t>
            </a:r>
          </a:p>
          <a:p>
            <a:r>
              <a:rPr lang="hr-HR" dirty="0"/>
              <a:t>Predviđanje teškoća i planiranje načina nošenja s njima</a:t>
            </a:r>
          </a:p>
          <a:p>
            <a:r>
              <a:rPr lang="hr-HR" dirty="0"/>
              <a:t>Pitati klijenta o napretku i provođenju samooterapija- motivacija za klijenta</a:t>
            </a:r>
          </a:p>
          <a:p>
            <a:r>
              <a:rPr lang="hr-HR" dirty="0"/>
              <a:t> Evaluacija i promjena programa samoterapije</a:t>
            </a:r>
          </a:p>
          <a:p>
            <a:r>
              <a:rPr lang="hr-HR" dirty="0"/>
              <a:t>Provjera terapeuta u ponovno pojavljivanje disfunkcionalnih strategija (izbjegavanja)</a:t>
            </a:r>
          </a:p>
          <a:p>
            <a:r>
              <a:rPr lang="hr-HR" dirty="0"/>
              <a:t>Umirivanje klijentove anksioznosti</a:t>
            </a:r>
            <a:endParaRPr lang="en-US" dirty="0"/>
          </a:p>
          <a:p>
            <a:endParaRPr lang="en-US" dirty="0"/>
          </a:p>
        </p:txBody>
      </p:sp>
    </p:spTree>
    <p:extLst>
      <p:ext uri="{BB962C8B-B14F-4D97-AF65-F5344CB8AC3E}">
        <p14:creationId xmlns:p14="http://schemas.microsoft.com/office/powerpoint/2010/main" val="253728156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BF0401-D526-4808-AF8E-91CB741BD94E}"/>
              </a:ext>
            </a:extLst>
          </p:cNvPr>
          <p:cNvSpPr>
            <a:spLocks noGrp="1"/>
          </p:cNvSpPr>
          <p:nvPr>
            <p:ph type="title"/>
          </p:nvPr>
        </p:nvSpPr>
        <p:spPr>
          <a:xfrm>
            <a:off x="1040219" y="2629860"/>
            <a:ext cx="10515600" cy="1325563"/>
          </a:xfrm>
        </p:spPr>
        <p:txBody>
          <a:bodyPr>
            <a:normAutofit/>
          </a:bodyPr>
          <a:lstStyle/>
          <a:p>
            <a:pPr algn="ctr"/>
            <a:r>
              <a:rPr lang="hr-HR" sz="6000" dirty="0"/>
              <a:t>Hvala na pažnji </a:t>
            </a:r>
            <a:r>
              <a:rPr lang="hr-HR" sz="6000" dirty="0">
                <a:sym typeface="Wingdings" panose="05000000000000000000" pitchFamily="2" charset="2"/>
              </a:rPr>
              <a:t> </a:t>
            </a:r>
            <a:endParaRPr lang="en-US" sz="6000" dirty="0"/>
          </a:p>
        </p:txBody>
      </p:sp>
    </p:spTree>
    <p:extLst>
      <p:ext uri="{BB962C8B-B14F-4D97-AF65-F5344CB8AC3E}">
        <p14:creationId xmlns:p14="http://schemas.microsoft.com/office/powerpoint/2010/main" val="31752189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10F571-65E8-48B5-81D5-82DB8CDA83E1}"/>
              </a:ext>
            </a:extLst>
          </p:cNvPr>
          <p:cNvSpPr>
            <a:spLocks noGrp="1"/>
          </p:cNvSpPr>
          <p:nvPr>
            <p:ph type="title"/>
          </p:nvPr>
        </p:nvSpPr>
        <p:spPr>
          <a:xfrm>
            <a:off x="796817" y="165616"/>
            <a:ext cx="10364451" cy="891306"/>
          </a:xfrm>
        </p:spPr>
        <p:txBody>
          <a:bodyPr/>
          <a:lstStyle/>
          <a:p>
            <a:r>
              <a:rPr lang="hr-HR" dirty="0"/>
              <a:t>AKTIVNOSTI U PRVOJ SEANSI</a:t>
            </a:r>
            <a:endParaRPr lang="en-US" dirty="0"/>
          </a:p>
        </p:txBody>
      </p:sp>
      <p:sp>
        <p:nvSpPr>
          <p:cNvPr id="3" name="Content Placeholder 2">
            <a:extLst>
              <a:ext uri="{FF2B5EF4-FFF2-40B4-BE49-F238E27FC236}">
                <a16:creationId xmlns:a16="http://schemas.microsoft.com/office/drawing/2014/main" id="{731B3232-2318-4648-8770-65E8ECDD861A}"/>
              </a:ext>
            </a:extLst>
          </p:cNvPr>
          <p:cNvSpPr>
            <a:spLocks noGrp="1"/>
          </p:cNvSpPr>
          <p:nvPr>
            <p:ph idx="1"/>
          </p:nvPr>
        </p:nvSpPr>
        <p:spPr>
          <a:xfrm>
            <a:off x="913775" y="1206899"/>
            <a:ext cx="10364452" cy="5566041"/>
          </a:xfrm>
        </p:spPr>
        <p:txBody>
          <a:bodyPr>
            <a:normAutofit/>
          </a:bodyPr>
          <a:lstStyle/>
          <a:p>
            <a:r>
              <a:rPr lang="hr-HR" dirty="0"/>
              <a:t>Terapeut od prve seanse počinje pripremati klijenta za završetak terapije i mogućnost povrata simptoma</a:t>
            </a:r>
          </a:p>
          <a:p>
            <a:r>
              <a:rPr lang="hr-HR" dirty="0"/>
              <a:t>Identificirati klijentova očekivanja</a:t>
            </a:r>
          </a:p>
          <a:p>
            <a:r>
              <a:rPr lang="hr-HR" dirty="0"/>
              <a:t>Pripremati klijenta na oscilacije i pogoršanja- klijent manje katastrofizira ako i kad se pojave</a:t>
            </a:r>
          </a:p>
          <a:p>
            <a:endParaRPr lang="hr-HR" dirty="0"/>
          </a:p>
          <a:p>
            <a:endParaRPr lang="hr-HR" dirty="0"/>
          </a:p>
          <a:p>
            <a:endParaRPr lang="hr-HR" dirty="0"/>
          </a:p>
          <a:p>
            <a:endParaRPr lang="hr-HR" dirty="0"/>
          </a:p>
          <a:p>
            <a:r>
              <a:rPr lang="hr-HR" dirty="0"/>
              <a:t>Nakon prestanka terapije život moGU SE DOGODITI povremenA pogoršanja ili teškoćE- klijent je bolje opremljen za suočavanje s njima</a:t>
            </a:r>
            <a:endParaRPr lang="en-US" dirty="0"/>
          </a:p>
          <a:p>
            <a:endParaRPr lang="en-US" dirty="0"/>
          </a:p>
        </p:txBody>
      </p:sp>
    </p:spTree>
    <p:extLst>
      <p:ext uri="{BB962C8B-B14F-4D97-AF65-F5344CB8AC3E}">
        <p14:creationId xmlns:p14="http://schemas.microsoft.com/office/powerpoint/2010/main" val="8935574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E1E5A0-920C-4666-BBFF-29614687A3B7}"/>
              </a:ext>
            </a:extLst>
          </p:cNvPr>
          <p:cNvSpPr>
            <a:spLocks noGrp="1"/>
          </p:cNvSpPr>
          <p:nvPr>
            <p:ph type="title"/>
          </p:nvPr>
        </p:nvSpPr>
        <p:spPr>
          <a:xfrm>
            <a:off x="711755" y="4517544"/>
            <a:ext cx="10364451" cy="1596177"/>
          </a:xfrm>
        </p:spPr>
        <p:txBody>
          <a:bodyPr>
            <a:normAutofit/>
          </a:bodyPr>
          <a:lstStyle/>
          <a:p>
            <a:r>
              <a:rPr lang="hr-HR" sz="2800" dirty="0"/>
              <a:t>Grafički prikaz Napretka u terapiji</a:t>
            </a:r>
            <a:endParaRPr lang="en-US" sz="2800" dirty="0"/>
          </a:p>
        </p:txBody>
      </p:sp>
      <p:pic>
        <p:nvPicPr>
          <p:cNvPr id="4" name="Content Placeholder 3">
            <a:extLst>
              <a:ext uri="{FF2B5EF4-FFF2-40B4-BE49-F238E27FC236}">
                <a16:creationId xmlns:a16="http://schemas.microsoft.com/office/drawing/2014/main" id="{BD4B9E8C-0E55-4B40-B30A-55905AE97D90}"/>
              </a:ext>
            </a:extLst>
          </p:cNvPr>
          <p:cNvPicPr>
            <a:picLocks noGrp="1" noChangeAspect="1"/>
          </p:cNvPicPr>
          <p:nvPr>
            <p:ph idx="1"/>
          </p:nvPr>
        </p:nvPicPr>
        <p:blipFill>
          <a:blip r:embed="rId2"/>
          <a:stretch>
            <a:fillRect/>
          </a:stretch>
        </p:blipFill>
        <p:spPr>
          <a:xfrm>
            <a:off x="2668772" y="946297"/>
            <a:ext cx="7003313" cy="3750353"/>
          </a:xfrm>
          <a:prstGeom prst="rect">
            <a:avLst/>
          </a:prstGeom>
        </p:spPr>
      </p:pic>
    </p:spTree>
    <p:extLst>
      <p:ext uri="{BB962C8B-B14F-4D97-AF65-F5344CB8AC3E}">
        <p14:creationId xmlns:p14="http://schemas.microsoft.com/office/powerpoint/2010/main" val="20197999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F8986B-8736-47BA-AFD1-4BF06AA703A7}"/>
              </a:ext>
            </a:extLst>
          </p:cNvPr>
          <p:cNvSpPr>
            <a:spLocks noGrp="1"/>
          </p:cNvSpPr>
          <p:nvPr>
            <p:ph type="title"/>
          </p:nvPr>
        </p:nvSpPr>
        <p:spPr/>
        <p:txBody>
          <a:bodyPr/>
          <a:lstStyle/>
          <a:p>
            <a:r>
              <a:rPr lang="hr-HR" dirty="0"/>
              <a:t>Aktivnosti u tijeku terapije</a:t>
            </a:r>
            <a:endParaRPr lang="en-US" dirty="0"/>
          </a:p>
        </p:txBody>
      </p:sp>
      <p:sp>
        <p:nvSpPr>
          <p:cNvPr id="3" name="Content Placeholder 2">
            <a:extLst>
              <a:ext uri="{FF2B5EF4-FFF2-40B4-BE49-F238E27FC236}">
                <a16:creationId xmlns:a16="http://schemas.microsoft.com/office/drawing/2014/main" id="{B43E5338-4B96-4979-8FE7-29422DBBF9B9}"/>
              </a:ext>
            </a:extLst>
          </p:cNvPr>
          <p:cNvSpPr>
            <a:spLocks noGrp="1"/>
          </p:cNvSpPr>
          <p:nvPr>
            <p:ph idx="1"/>
          </p:nvPr>
        </p:nvSpPr>
        <p:spPr/>
        <p:txBody>
          <a:bodyPr>
            <a:normAutofit fontScale="85000" lnSpcReduction="10000"/>
          </a:bodyPr>
          <a:lstStyle/>
          <a:p>
            <a:r>
              <a:rPr lang="hr-HR" dirty="0"/>
              <a:t>Pohvaljivanje klijenta za njegov napredak </a:t>
            </a:r>
          </a:p>
          <a:p>
            <a:r>
              <a:rPr lang="hr-HR" dirty="0"/>
              <a:t>Kada se raspoloženje popravi, naglašavati klijentovu zaslugu i trud koji je doveo do prOMJENA u mišljenju, raspoloženju i/ili ponašanju</a:t>
            </a:r>
          </a:p>
          <a:p>
            <a:r>
              <a:rPr lang="hr-HR" dirty="0"/>
              <a:t>Stav da je klijent odgovoran za pozitivne promjene- jača kijentovu vjeru u samoefikasnost (važno u prevenciji povrata simptoma)</a:t>
            </a:r>
          </a:p>
          <a:p>
            <a:endParaRPr lang="hr-HR" dirty="0"/>
          </a:p>
          <a:p>
            <a:r>
              <a:rPr lang="hr-HR" dirty="0"/>
              <a:t>Klijent može sve poboljšanje pripisati promjenama u okolnostima („Osjećam se bolje jer me dečko nazvao”) ili lijekovima- terapeut naglašava i promjene u klijentovom razmišljanju i ponašanju koje su mogle doprinijeti poboljšanju ili održavanju poboljšanja</a:t>
            </a:r>
          </a:p>
          <a:p>
            <a:endParaRPr lang="en-US" dirty="0"/>
          </a:p>
        </p:txBody>
      </p:sp>
    </p:spTree>
    <p:extLst>
      <p:ext uri="{BB962C8B-B14F-4D97-AF65-F5344CB8AC3E}">
        <p14:creationId xmlns:p14="http://schemas.microsoft.com/office/powerpoint/2010/main" val="33884283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D42371B-29AF-45E5-AC6B-4B045F7582C7}"/>
              </a:ext>
            </a:extLst>
          </p:cNvPr>
          <p:cNvSpPr>
            <a:spLocks noGrp="1"/>
          </p:cNvSpPr>
          <p:nvPr>
            <p:ph idx="1"/>
          </p:nvPr>
        </p:nvSpPr>
        <p:spPr>
          <a:xfrm>
            <a:off x="753140" y="1177039"/>
            <a:ext cx="10515600" cy="4351338"/>
          </a:xfrm>
        </p:spPr>
        <p:txBody>
          <a:bodyPr>
            <a:normAutofit/>
          </a:bodyPr>
          <a:lstStyle/>
          <a:p>
            <a:r>
              <a:rPr lang="hr-HR" dirty="0"/>
              <a:t>Pohvaljivanje klijenta za njegov napredak </a:t>
            </a:r>
          </a:p>
          <a:p>
            <a:r>
              <a:rPr lang="hr-HR" dirty="0"/>
              <a:t>Kada se raspoloženje popravi, naglašavati klijentovu zaslugu i trud koji je i uzrokovao promjenama u mišljenju, raspoloženju i/ili ponašanju</a:t>
            </a:r>
          </a:p>
          <a:p>
            <a:r>
              <a:rPr lang="hr-HR" dirty="0"/>
              <a:t>Stav da je klijent odgovoran za pozitivne promjene- jača kijentovu vjeru u samoefikasnost (važno u prevenciji povrata simptoma)</a:t>
            </a:r>
          </a:p>
          <a:p>
            <a:endParaRPr lang="hr-HR" dirty="0"/>
          </a:p>
          <a:p>
            <a:r>
              <a:rPr lang="hr-HR" dirty="0"/>
              <a:t>Klijent može poboljšanje pripisati promjenama u okolnostima („</a:t>
            </a:r>
            <a:r>
              <a:rPr lang="hr-HR" i="1" dirty="0"/>
              <a:t>Osjećam se bolje jer me dečko nazvao.</a:t>
            </a:r>
            <a:r>
              <a:rPr lang="hr-HR" dirty="0"/>
              <a:t>”) ili lijekovima- terapeut naglašava i promjene u klijentovom razmišljanju i ponašanju koje su mogle doprinijeti poboljšanju ili održavanju poboljšanja</a:t>
            </a:r>
          </a:p>
          <a:p>
            <a:endParaRPr lang="hr-HR" dirty="0"/>
          </a:p>
        </p:txBody>
      </p:sp>
    </p:spTree>
    <p:extLst>
      <p:ext uri="{BB962C8B-B14F-4D97-AF65-F5344CB8AC3E}">
        <p14:creationId xmlns:p14="http://schemas.microsoft.com/office/powerpoint/2010/main" val="2626294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F8845B-CB5C-44BD-A18A-C8FB12C5A8AD}"/>
              </a:ext>
            </a:extLst>
          </p:cNvPr>
          <p:cNvSpPr>
            <a:spLocks noGrp="1"/>
          </p:cNvSpPr>
          <p:nvPr>
            <p:ph type="title"/>
          </p:nvPr>
        </p:nvSpPr>
        <p:spPr>
          <a:xfrm>
            <a:off x="838200" y="234248"/>
            <a:ext cx="10515600" cy="1325563"/>
          </a:xfrm>
        </p:spPr>
        <p:txBody>
          <a:bodyPr>
            <a:normAutofit/>
          </a:bodyPr>
          <a:lstStyle/>
          <a:p>
            <a:r>
              <a:rPr lang="hr-HR" sz="3600" dirty="0"/>
              <a:t>Učenje i korištenje vještina/tehnika naučenih na terapiji</a:t>
            </a:r>
            <a:endParaRPr lang="en-US" sz="3600" dirty="0"/>
          </a:p>
        </p:txBody>
      </p:sp>
      <p:sp>
        <p:nvSpPr>
          <p:cNvPr id="3" name="Content Placeholder 2">
            <a:extLst>
              <a:ext uri="{FF2B5EF4-FFF2-40B4-BE49-F238E27FC236}">
                <a16:creationId xmlns:a16="http://schemas.microsoft.com/office/drawing/2014/main" id="{6E4F3711-5963-42D4-BD1D-CEC7989C34C0}"/>
              </a:ext>
            </a:extLst>
          </p:cNvPr>
          <p:cNvSpPr>
            <a:spLocks noGrp="1"/>
          </p:cNvSpPr>
          <p:nvPr>
            <p:ph idx="1"/>
          </p:nvPr>
        </p:nvSpPr>
        <p:spPr>
          <a:xfrm>
            <a:off x="838200" y="1559810"/>
            <a:ext cx="10515600" cy="4947315"/>
          </a:xfrm>
        </p:spPr>
        <p:txBody>
          <a:bodyPr/>
          <a:lstStyle/>
          <a:p>
            <a:r>
              <a:rPr lang="hr-HR" sz="2000" dirty="0"/>
              <a:t>Terapeut naglašava:</a:t>
            </a:r>
          </a:p>
          <a:p>
            <a:pPr>
              <a:buFontTx/>
              <a:buChar char="-"/>
            </a:pPr>
            <a:r>
              <a:rPr lang="hr-HR" sz="2000" dirty="0"/>
              <a:t>dugoročna pomoć koju klijent može korisiti u brojnim situacijama i u budućnosti</a:t>
            </a:r>
          </a:p>
          <a:p>
            <a:pPr>
              <a:buFontTx/>
              <a:buChar char="-"/>
            </a:pPr>
            <a:r>
              <a:rPr lang="hr-HR" sz="2000" dirty="0"/>
              <a:t>Tehnike nisu određene samo za jednu vrstu poremećaja</a:t>
            </a:r>
          </a:p>
          <a:p>
            <a:pPr marL="0" indent="0" algn="ctr">
              <a:buNone/>
            </a:pPr>
            <a:r>
              <a:rPr lang="hr-HR" b="1" dirty="0"/>
              <a:t>Tehnike koje se mogu koristiti za vrijeme i nakon završetka terapije</a:t>
            </a:r>
          </a:p>
          <a:p>
            <a:pPr marL="0" indent="0">
              <a:buNone/>
            </a:pPr>
            <a:r>
              <a:rPr lang="hr-HR" dirty="0"/>
              <a:t> </a:t>
            </a:r>
          </a:p>
          <a:p>
            <a:endParaRPr lang="hr-HR" dirty="0"/>
          </a:p>
          <a:p>
            <a:endParaRPr lang="en-US" dirty="0"/>
          </a:p>
        </p:txBody>
      </p:sp>
      <p:sp>
        <p:nvSpPr>
          <p:cNvPr id="5" name="Rectangle 4">
            <a:extLst>
              <a:ext uri="{FF2B5EF4-FFF2-40B4-BE49-F238E27FC236}">
                <a16:creationId xmlns:a16="http://schemas.microsoft.com/office/drawing/2014/main" id="{3D50D2C9-CE40-4F5F-9517-686D2637642C}"/>
              </a:ext>
            </a:extLst>
          </p:cNvPr>
          <p:cNvSpPr/>
          <p:nvPr/>
        </p:nvSpPr>
        <p:spPr>
          <a:xfrm>
            <a:off x="838200" y="3894007"/>
            <a:ext cx="4965405" cy="2658139"/>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marL="342900" indent="-342900">
              <a:buAutoNum type="arabicPeriod"/>
            </a:pPr>
            <a:r>
              <a:rPr lang="hr-HR" sz="2000" dirty="0"/>
              <a:t>Rastavljanje većeg problema na jednostavnije komponente</a:t>
            </a:r>
          </a:p>
          <a:p>
            <a:pPr marL="342900" indent="-342900">
              <a:buAutoNum type="arabicPeriod"/>
            </a:pPr>
            <a:r>
              <a:rPr lang="hr-HR" sz="2000" dirty="0"/>
              <a:t>Stvaranje alternativnog odgovora na problem</a:t>
            </a:r>
          </a:p>
          <a:p>
            <a:pPr marL="342900" indent="-342900">
              <a:buAutoNum type="arabicPeriod"/>
            </a:pPr>
            <a:r>
              <a:rPr lang="hr-HR" sz="2000" dirty="0"/>
              <a:t>Identificiranje, testiranje i odgovaranje na automatske misli i vjerovanja</a:t>
            </a:r>
          </a:p>
          <a:p>
            <a:pPr marL="342900" indent="-342900">
              <a:buAutoNum type="arabicPeriod"/>
            </a:pPr>
            <a:r>
              <a:rPr lang="hr-HR" sz="2000" dirty="0"/>
              <a:t>Korištenje zapisa disfunkcionalnih misli</a:t>
            </a:r>
          </a:p>
        </p:txBody>
      </p:sp>
      <p:sp>
        <p:nvSpPr>
          <p:cNvPr id="6" name="Rectangle 5">
            <a:extLst>
              <a:ext uri="{FF2B5EF4-FFF2-40B4-BE49-F238E27FC236}">
                <a16:creationId xmlns:a16="http://schemas.microsoft.com/office/drawing/2014/main" id="{F6D4F317-DC9F-4EF0-A27A-3EA1246197B2}"/>
              </a:ext>
            </a:extLst>
          </p:cNvPr>
          <p:cNvSpPr/>
          <p:nvPr/>
        </p:nvSpPr>
        <p:spPr>
          <a:xfrm>
            <a:off x="6388395" y="3894008"/>
            <a:ext cx="4965405" cy="2658139"/>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r>
              <a:rPr lang="hr-HR" sz="2000" dirty="0"/>
              <a:t>5. Praćenje, bilježenje i planiranje aktivnosti</a:t>
            </a:r>
          </a:p>
          <a:p>
            <a:r>
              <a:rPr lang="hr-HR" sz="2000" dirty="0"/>
              <a:t>6. Izvođenje vježbi relaksacije</a:t>
            </a:r>
          </a:p>
          <a:p>
            <a:r>
              <a:rPr lang="hr-HR" sz="2000" dirty="0"/>
              <a:t>7. Korištenje tehnika skretanja pažnje i refokusiranja</a:t>
            </a:r>
          </a:p>
          <a:p>
            <a:r>
              <a:rPr lang="hr-HR" sz="2000" dirty="0"/>
              <a:t>8. Pisanje pozitivnih izjava o sebi</a:t>
            </a:r>
          </a:p>
          <a:p>
            <a:r>
              <a:rPr lang="hr-HR" sz="2000" dirty="0"/>
              <a:t>9. Identificiranje prednosti i nedostataka ( misli, vjerovanja, ponašanja ili izbora koje imamo u donošenju odluka)</a:t>
            </a:r>
          </a:p>
        </p:txBody>
      </p:sp>
    </p:spTree>
    <p:extLst>
      <p:ext uri="{BB962C8B-B14F-4D97-AF65-F5344CB8AC3E}">
        <p14:creationId xmlns:p14="http://schemas.microsoft.com/office/powerpoint/2010/main" val="24971639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2B6BF5-D65C-42C8-9FEF-1C9F0E8BB3E6}"/>
              </a:ext>
            </a:extLst>
          </p:cNvPr>
          <p:cNvSpPr>
            <a:spLocks noGrp="1"/>
          </p:cNvSpPr>
          <p:nvPr>
            <p:ph type="title"/>
          </p:nvPr>
        </p:nvSpPr>
        <p:spPr/>
        <p:txBody>
          <a:bodyPr/>
          <a:lstStyle/>
          <a:p>
            <a:r>
              <a:rPr lang="hr-HR" dirty="0"/>
              <a:t>Priprema za moguća pogoršanja tijekom terapije</a:t>
            </a:r>
            <a:endParaRPr lang="en-US" dirty="0"/>
          </a:p>
        </p:txBody>
      </p:sp>
      <p:sp>
        <p:nvSpPr>
          <p:cNvPr id="3" name="Content Placeholder 2">
            <a:extLst>
              <a:ext uri="{FF2B5EF4-FFF2-40B4-BE49-F238E27FC236}">
                <a16:creationId xmlns:a16="http://schemas.microsoft.com/office/drawing/2014/main" id="{C930F7BF-F646-4FD0-892B-5E321F7AC0A3}"/>
              </a:ext>
            </a:extLst>
          </p:cNvPr>
          <p:cNvSpPr>
            <a:spLocks noGrp="1"/>
          </p:cNvSpPr>
          <p:nvPr>
            <p:ph idx="1"/>
          </p:nvPr>
        </p:nvSpPr>
        <p:spPr/>
        <p:txBody>
          <a:bodyPr/>
          <a:lstStyle/>
          <a:p>
            <a:r>
              <a:rPr lang="hr-HR" dirty="0"/>
              <a:t>Terapeut priprema klijenta na moguća pogoršanja tražeći od njega da zamisli što će mu prolaziti kroz glavu</a:t>
            </a:r>
          </a:p>
          <a:p>
            <a:r>
              <a:rPr lang="hr-HR" dirty="0"/>
              <a:t>„Ne bih se trebao ovako osjećati”, „Ovo znači da mi nije bolje”, „Bespomoćan sam”, „Moj će terapeut biti razočaran” ili „Moj terapeut nije dobro radio”, „Kognitivna terapija mi ne odgovara”, „Samo je slučajnost da sam se na početku osjećao bolje”</a:t>
            </a:r>
          </a:p>
          <a:p>
            <a:r>
              <a:rPr lang="hr-HR" dirty="0"/>
              <a:t>Terapeut pomaže klijentu odgovoriti na te misli ili predodžbe i napisati karticu za suočavanje ili demonstrirati grafički prikaz „napretka u terapiji”</a:t>
            </a:r>
            <a:endParaRPr lang="en-US" dirty="0"/>
          </a:p>
        </p:txBody>
      </p:sp>
    </p:spTree>
    <p:extLst>
      <p:ext uri="{BB962C8B-B14F-4D97-AF65-F5344CB8AC3E}">
        <p14:creationId xmlns:p14="http://schemas.microsoft.com/office/powerpoint/2010/main" val="847741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EB9E13-443A-48CF-ACE4-0A8D1969E6FA}"/>
              </a:ext>
            </a:extLst>
          </p:cNvPr>
          <p:cNvSpPr>
            <a:spLocks noGrp="1"/>
          </p:cNvSpPr>
          <p:nvPr>
            <p:ph type="title"/>
          </p:nvPr>
        </p:nvSpPr>
        <p:spPr>
          <a:xfrm>
            <a:off x="838200" y="2651125"/>
            <a:ext cx="10515600" cy="1325563"/>
          </a:xfrm>
        </p:spPr>
        <p:txBody>
          <a:bodyPr>
            <a:noAutofit/>
          </a:bodyPr>
          <a:lstStyle/>
          <a:p>
            <a:r>
              <a:rPr lang="hr-HR" sz="5400" dirty="0"/>
              <a:t>Aktivnosti neposredno prIJE završetkA terapije</a:t>
            </a:r>
            <a:endParaRPr lang="en-US" sz="5400" dirty="0"/>
          </a:p>
        </p:txBody>
      </p:sp>
    </p:spTree>
    <p:extLst>
      <p:ext uri="{BB962C8B-B14F-4D97-AF65-F5344CB8AC3E}">
        <p14:creationId xmlns:p14="http://schemas.microsoft.com/office/powerpoint/2010/main" val="80199189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68EAE2-87E4-4C75-BB0B-BE99007898AE}"/>
              </a:ext>
            </a:extLst>
          </p:cNvPr>
          <p:cNvSpPr>
            <a:spLocks noGrp="1"/>
          </p:cNvSpPr>
          <p:nvPr>
            <p:ph type="title"/>
          </p:nvPr>
        </p:nvSpPr>
        <p:spPr/>
        <p:txBody>
          <a:bodyPr/>
          <a:lstStyle/>
          <a:p>
            <a:r>
              <a:rPr lang="hr-HR" dirty="0"/>
              <a:t>Odgovaranje na zabrinutosti glede smanjivanja seansi</a:t>
            </a:r>
            <a:endParaRPr lang="en-US" dirty="0"/>
          </a:p>
        </p:txBody>
      </p:sp>
      <p:sp>
        <p:nvSpPr>
          <p:cNvPr id="3" name="Content Placeholder 2">
            <a:extLst>
              <a:ext uri="{FF2B5EF4-FFF2-40B4-BE49-F238E27FC236}">
                <a16:creationId xmlns:a16="http://schemas.microsoft.com/office/drawing/2014/main" id="{2E844F6E-CBC9-4DC8-980D-01AC9976052F}"/>
              </a:ext>
            </a:extLst>
          </p:cNvPr>
          <p:cNvSpPr>
            <a:spLocks noGrp="1"/>
          </p:cNvSpPr>
          <p:nvPr>
            <p:ph idx="1"/>
          </p:nvPr>
        </p:nvSpPr>
        <p:spPr/>
        <p:txBody>
          <a:bodyPr/>
          <a:lstStyle/>
          <a:p>
            <a:r>
              <a:rPr lang="hr-HR" dirty="0"/>
              <a:t>Razgovor s klijentom o prorjeđivanju seansi s jedanput na tjedan na jedanput svaka dva tjedna</a:t>
            </a:r>
          </a:p>
          <a:p>
            <a:r>
              <a:rPr lang="hr-HR" dirty="0"/>
              <a:t>Neki klijenti postanu anksiozni: </a:t>
            </a:r>
          </a:p>
          <a:p>
            <a:pPr marL="0" indent="0">
              <a:buNone/>
            </a:pPr>
            <a:r>
              <a:rPr lang="hr-HR" dirty="0"/>
              <a:t>- korisno je zapisivanje prednosti smanjivanja čestine seansi (sokratovski dijalog)</a:t>
            </a:r>
            <a:br>
              <a:rPr lang="hr-HR" dirty="0"/>
            </a:br>
            <a:r>
              <a:rPr lang="hr-HR" dirty="0"/>
              <a:t>- razgovor i o nedostatcima i preoblikovanje tih nedostataka</a:t>
            </a:r>
            <a:endParaRPr lang="en-US" dirty="0"/>
          </a:p>
        </p:txBody>
      </p:sp>
    </p:spTree>
    <p:extLst>
      <p:ext uri="{BB962C8B-B14F-4D97-AF65-F5344CB8AC3E}">
        <p14:creationId xmlns:p14="http://schemas.microsoft.com/office/powerpoint/2010/main" val="4016587931"/>
      </p:ext>
    </p:extLst>
  </p:cSld>
  <p:clrMapOvr>
    <a:masterClrMapping/>
  </p:clrMapOvr>
</p:sld>
</file>

<file path=ppt/theme/theme1.xml><?xml version="1.0" encoding="utf-8"?>
<a:theme xmlns:a="http://schemas.openxmlformats.org/drawingml/2006/main" name="Droplet">
  <a:themeElements>
    <a:clrScheme name="Droplet">
      <a:dk1>
        <a:sysClr val="windowText" lastClr="000000"/>
      </a:dk1>
      <a:lt1>
        <a:sysClr val="window" lastClr="FFFFFF"/>
      </a:lt1>
      <a:dk2>
        <a:srgbClr val="355071"/>
      </a:dk2>
      <a:lt2>
        <a:srgbClr val="AABED7"/>
      </a:lt2>
      <a:accent1>
        <a:srgbClr val="2FA3EE"/>
      </a:accent1>
      <a:accent2>
        <a:srgbClr val="4BCAAD"/>
      </a:accent2>
      <a:accent3>
        <a:srgbClr val="86C157"/>
      </a:accent3>
      <a:accent4>
        <a:srgbClr val="D99C3F"/>
      </a:accent4>
      <a:accent5>
        <a:srgbClr val="CE6633"/>
      </a:accent5>
      <a:accent6>
        <a:srgbClr val="A35DD1"/>
      </a:accent6>
      <a:hlink>
        <a:srgbClr val="56BCFE"/>
      </a:hlink>
      <a:folHlink>
        <a:srgbClr val="97C5E3"/>
      </a:folHlink>
    </a:clrScheme>
    <a:fontScheme name="Drople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roplet">
      <a:fillStyleLst>
        <a:solidFill>
          <a:schemeClr val="phClr"/>
        </a:solidFill>
        <a:solidFill>
          <a:schemeClr val="phClr">
            <a:tint val="69000"/>
            <a:satMod val="105000"/>
            <a:lumMod val="110000"/>
          </a:schemeClr>
        </a:solidFill>
        <a:gradFill rotWithShape="1">
          <a:gsLst>
            <a:gs pos="0">
              <a:schemeClr val="phClr">
                <a:tint val="94000"/>
                <a:satMod val="100000"/>
                <a:lumMod val="108000"/>
              </a:schemeClr>
            </a:gs>
            <a:gs pos="50000">
              <a:schemeClr val="phClr">
                <a:tint val="98000"/>
                <a:shade val="100000"/>
                <a:satMod val="100000"/>
                <a:lumMod val="100000"/>
              </a:schemeClr>
            </a:gs>
            <a:gs pos="100000">
              <a:schemeClr val="phClr">
                <a:shade val="72000"/>
                <a:satMod val="120000"/>
                <a:lumMod val="100000"/>
              </a:schemeClr>
            </a:gs>
          </a:gsLst>
          <a:lin ang="5400000" scaled="0"/>
        </a:gradFill>
      </a:fillStyleLst>
      <a:lnStyleLst>
        <a:ln w="9525" cap="flat" cmpd="sng" algn="ctr">
          <a:solidFill>
            <a:schemeClr val="phClr">
              <a:shade val="60000"/>
            </a:scheme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effectStyle>
        <a:effectStyle>
          <a:effectLst>
            <a:outerShdw blurRad="63500" dist="25400" dir="5400000" algn="ctr" rotWithShape="0">
              <a:srgbClr val="000000">
                <a:alpha val="69000"/>
              </a:srgbClr>
            </a:outerShdw>
          </a:effectLst>
          <a:scene3d>
            <a:camera prst="orthographicFront">
              <a:rot lat="0" lon="0" rev="0"/>
            </a:camera>
            <a:lightRig rig="balanced" dir="t">
              <a:rot lat="0" lon="0" rev="1200000"/>
            </a:lightRig>
          </a:scene3d>
          <a:sp3d prstMaterial="plastic">
            <a:bevelT w="25400" h="25400"/>
          </a:sp3d>
        </a:effectStyle>
      </a:effectStyleLst>
      <a:bgFillStyleLst>
        <a:solidFill>
          <a:schemeClr val="phClr"/>
        </a:solidFill>
        <a:gradFill rotWithShape="1">
          <a:gsLst>
            <a:gs pos="0">
              <a:schemeClr val="phClr">
                <a:tint val="90000"/>
                <a:lumMod val="110000"/>
              </a:schemeClr>
            </a:gs>
            <a:gs pos="100000">
              <a:schemeClr val="phClr">
                <a:shade val="64000"/>
                <a:lumMod val="88000"/>
              </a:schemeClr>
            </a:gs>
          </a:gsLst>
          <a:lin ang="5400000" scaled="0"/>
        </a:gradFill>
        <a:gradFill rotWithShape="1">
          <a:gsLst>
            <a:gs pos="0">
              <a:schemeClr val="phClr">
                <a:tint val="84000"/>
                <a:shade val="100000"/>
                <a:hueMod val="130000"/>
                <a:satMod val="150000"/>
                <a:lumMod val="112000"/>
              </a:schemeClr>
            </a:gs>
            <a:gs pos="100000">
              <a:schemeClr val="phClr">
                <a:shade val="92000"/>
                <a:satMod val="140000"/>
                <a:lumMod val="110000"/>
              </a:schemeClr>
            </a:gs>
          </a:gsLst>
          <a:lin ang="5400000" scaled="0"/>
        </a:gradFill>
      </a:bgFillStyleLst>
    </a:fmtScheme>
  </a:themeElements>
  <a:objectDefaults/>
  <a:extraClrSchemeLst/>
  <a:extLst>
    <a:ext uri="{05A4C25C-085E-4340-85A3-A5531E510DB2}">
      <thm15:themeFamily xmlns:thm15="http://schemas.microsoft.com/office/thememl/2012/main" name="Droplet" id="{8984A317-299A-4E50-B45D-BFC9EDE2337A}" vid="{A633B6A3-9E7F-4C10-9C98-2517A3134361}"/>
    </a:ext>
  </a:extLst>
</a:theme>
</file>

<file path=docProps/app.xml><?xml version="1.0" encoding="utf-8"?>
<Properties xmlns="http://schemas.openxmlformats.org/officeDocument/2006/extended-properties" xmlns:vt="http://schemas.openxmlformats.org/officeDocument/2006/docPropsVTypes">
  <Template>TM04033925[[fn=Droplet]]</Template>
  <TotalTime>65</TotalTime>
  <Words>906</Words>
  <Application>Microsoft Office PowerPoint</Application>
  <PresentationFormat>Widescreen</PresentationFormat>
  <Paragraphs>99</Paragraphs>
  <Slides>15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15</vt:i4>
      </vt:variant>
    </vt:vector>
  </HeadingPairs>
  <TitlesOfParts>
    <vt:vector size="19" baseType="lpstr">
      <vt:lpstr>Arial</vt:lpstr>
      <vt:lpstr>Tw Cen MT</vt:lpstr>
      <vt:lpstr>Wingdings</vt:lpstr>
      <vt:lpstr>Droplet</vt:lpstr>
      <vt:lpstr>Završetak terapije i prevencija povrata simptoma</vt:lpstr>
      <vt:lpstr>AKTIVNOSTI U PRVOJ SEANSI</vt:lpstr>
      <vt:lpstr>Grafički prikaz Napretka u terapiji</vt:lpstr>
      <vt:lpstr>Aktivnosti u tijeku terapije</vt:lpstr>
      <vt:lpstr>PowerPoint Presentation</vt:lpstr>
      <vt:lpstr>Učenje i korištenje vještina/tehnika naučenih na terapiji</vt:lpstr>
      <vt:lpstr>Priprema za moguća pogoršanja tijekom terapije</vt:lpstr>
      <vt:lpstr>Aktivnosti neposredno prIJE završetkA terapije</vt:lpstr>
      <vt:lpstr>Odgovaranje na zabrinutosti glede smanjivanja seansi</vt:lpstr>
      <vt:lpstr>Primjer</vt:lpstr>
      <vt:lpstr>Odgovaranja na zabrinutost glede završetka terapije</vt:lpstr>
      <vt:lpstr>Samoterapijska seansa</vt:lpstr>
      <vt:lpstr>Priprema za moguća pogoršanja nakon završetka terapije</vt:lpstr>
      <vt:lpstr>Dodatne seanse</vt:lpstr>
      <vt:lpstr>Hvala na pažnji 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Završetak terapije i prevencija povrata simptoma</dc:title>
  <dc:creator>Boris</dc:creator>
  <cp:lastModifiedBy>hubikotvr@outlook.com</cp:lastModifiedBy>
  <cp:revision>8</cp:revision>
  <dcterms:created xsi:type="dcterms:W3CDTF">2022-03-10T18:12:16Z</dcterms:created>
  <dcterms:modified xsi:type="dcterms:W3CDTF">2022-03-18T09:49:03Z</dcterms:modified>
</cp:coreProperties>
</file>