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406" r:id="rId3"/>
    <p:sldId id="409" r:id="rId4"/>
    <p:sldId id="407" r:id="rId5"/>
    <p:sldId id="389" r:id="rId6"/>
    <p:sldId id="390" r:id="rId7"/>
    <p:sldId id="388" r:id="rId8"/>
    <p:sldId id="396" r:id="rId9"/>
    <p:sldId id="399" r:id="rId10"/>
    <p:sldId id="397" r:id="rId11"/>
    <p:sldId id="402" r:id="rId12"/>
    <p:sldId id="329" r:id="rId13"/>
    <p:sldId id="352" r:id="rId14"/>
    <p:sldId id="328" r:id="rId15"/>
    <p:sldId id="333" r:id="rId16"/>
    <p:sldId id="299" r:id="rId17"/>
    <p:sldId id="301" r:id="rId18"/>
    <p:sldId id="334" r:id="rId19"/>
    <p:sldId id="335" r:id="rId20"/>
    <p:sldId id="302" r:id="rId21"/>
    <p:sldId id="326" r:id="rId22"/>
    <p:sldId id="354" r:id="rId23"/>
    <p:sldId id="355" r:id="rId24"/>
    <p:sldId id="356" r:id="rId25"/>
    <p:sldId id="303" r:id="rId26"/>
    <p:sldId id="336" r:id="rId27"/>
    <p:sldId id="337" r:id="rId28"/>
    <p:sldId id="338" r:id="rId29"/>
    <p:sldId id="339" r:id="rId30"/>
    <p:sldId id="300" r:id="rId31"/>
    <p:sldId id="358" r:id="rId32"/>
    <p:sldId id="340" r:id="rId33"/>
    <p:sldId id="410" r:id="rId34"/>
    <p:sldId id="342" r:id="rId35"/>
    <p:sldId id="343" r:id="rId36"/>
    <p:sldId id="421" r:id="rId37"/>
    <p:sldId id="414" r:id="rId38"/>
    <p:sldId id="420" r:id="rId39"/>
    <p:sldId id="357" r:id="rId40"/>
    <p:sldId id="344" r:id="rId41"/>
    <p:sldId id="311" r:id="rId42"/>
    <p:sldId id="346" r:id="rId43"/>
    <p:sldId id="347" r:id="rId44"/>
    <p:sldId id="348" r:id="rId45"/>
    <p:sldId id="362" r:id="rId46"/>
    <p:sldId id="361" r:id="rId47"/>
    <p:sldId id="349" r:id="rId48"/>
    <p:sldId id="364" r:id="rId49"/>
    <p:sldId id="365" r:id="rId50"/>
    <p:sldId id="366" r:id="rId51"/>
    <p:sldId id="369" r:id="rId52"/>
    <p:sldId id="425" r:id="rId53"/>
    <p:sldId id="373" r:id="rId54"/>
    <p:sldId id="368" r:id="rId55"/>
    <p:sldId id="371" r:id="rId56"/>
    <p:sldId id="370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  <p:sldId id="359" r:id="rId66"/>
    <p:sldId id="426" r:id="rId67"/>
    <p:sldId id="427" r:id="rId68"/>
    <p:sldId id="428" r:id="rId69"/>
    <p:sldId id="392" r:id="rId70"/>
    <p:sldId id="31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94660"/>
  </p:normalViewPr>
  <p:slideViewPr>
    <p:cSldViewPr>
      <p:cViewPr varScale="1">
        <p:scale>
          <a:sx n="106" d="100"/>
          <a:sy n="106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5A4EB-4F60-4371-95C3-B96E095FA24E}" type="doc">
      <dgm:prSet loTypeId="urn:microsoft.com/office/officeart/2005/8/layout/equation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F075656F-7869-4A4B-95CF-6AC9A403A732}">
      <dgm:prSet phldrT="[Text]" custT="1"/>
      <dgm:spPr/>
      <dgm:t>
        <a:bodyPr/>
        <a:lstStyle/>
        <a:p>
          <a:r>
            <a:rPr lang="hr-HR" sz="1500" b="0" dirty="0"/>
            <a:t>DEPRESIJA</a:t>
          </a:r>
        </a:p>
      </dgm:t>
    </dgm:pt>
    <dgm:pt modelId="{D2124B3C-1EDB-4020-816F-B0BBBB255B13}" type="parTrans" cxnId="{319A8377-799E-4BB6-99DE-212805C69015}">
      <dgm:prSet/>
      <dgm:spPr/>
      <dgm:t>
        <a:bodyPr/>
        <a:lstStyle/>
        <a:p>
          <a:endParaRPr lang="hr-HR"/>
        </a:p>
      </dgm:t>
    </dgm:pt>
    <dgm:pt modelId="{52587E5A-2516-4171-8315-ED6465B311A4}" type="sibTrans" cxnId="{319A8377-799E-4BB6-99DE-212805C69015}">
      <dgm:prSet/>
      <dgm:spPr/>
      <dgm:t>
        <a:bodyPr/>
        <a:lstStyle/>
        <a:p>
          <a:endParaRPr lang="hr-HR"/>
        </a:p>
      </dgm:t>
    </dgm:pt>
    <dgm:pt modelId="{6D1027E0-35A7-4F50-9AB1-363A8214A217}">
      <dgm:prSet custT="1"/>
      <dgm:spPr/>
      <dgm:t>
        <a:bodyPr/>
        <a:lstStyle/>
        <a:p>
          <a:r>
            <a:rPr lang="hr-HR" sz="1400" b="1" dirty="0"/>
            <a:t>Promjene u raspoloženju</a:t>
          </a:r>
        </a:p>
        <a:p>
          <a:r>
            <a:rPr lang="hr-HR" sz="1400" b="1" dirty="0"/>
            <a:t> (sniženo, tužno ili iritabilno)</a:t>
          </a:r>
        </a:p>
      </dgm:t>
    </dgm:pt>
    <dgm:pt modelId="{9BA06EE7-A559-40CD-8130-3F18F30A4C14}" type="parTrans" cxnId="{74FC09B6-7517-4678-A2BA-B0BE125CC987}">
      <dgm:prSet/>
      <dgm:spPr/>
      <dgm:t>
        <a:bodyPr/>
        <a:lstStyle/>
        <a:p>
          <a:endParaRPr lang="hr-HR"/>
        </a:p>
      </dgm:t>
    </dgm:pt>
    <dgm:pt modelId="{1B698420-5339-4BE7-8017-3AA6CFCE5E5E}" type="sibTrans" cxnId="{74FC09B6-7517-4678-A2BA-B0BE125CC987}">
      <dgm:prSet/>
      <dgm:spPr/>
      <dgm:t>
        <a:bodyPr/>
        <a:lstStyle/>
        <a:p>
          <a:endParaRPr lang="hr-HR"/>
        </a:p>
      </dgm:t>
    </dgm:pt>
    <dgm:pt modelId="{2495551E-EB10-4794-8961-833027A24D41}">
      <dgm:prSet custT="1"/>
      <dgm:spPr/>
      <dgm:t>
        <a:bodyPr/>
        <a:lstStyle/>
        <a:p>
          <a:r>
            <a:rPr lang="hr-HR" sz="1400" b="1" dirty="0"/>
            <a:t>Psihomotorika, kognicija, voljne i vegetativne funkcije</a:t>
          </a:r>
          <a:endParaRPr lang="hr-HR" sz="1400" dirty="0"/>
        </a:p>
      </dgm:t>
    </dgm:pt>
    <dgm:pt modelId="{F9191B6F-9D8D-4E59-9B61-C8117D41BA1B}" type="parTrans" cxnId="{0BF9B686-6449-4E94-9687-7BA3D768E5B6}">
      <dgm:prSet/>
      <dgm:spPr/>
      <dgm:t>
        <a:bodyPr/>
        <a:lstStyle/>
        <a:p>
          <a:endParaRPr lang="hr-HR"/>
        </a:p>
      </dgm:t>
    </dgm:pt>
    <dgm:pt modelId="{638D1BE8-C00E-4244-A973-B69D5F0F9DA7}" type="sibTrans" cxnId="{0BF9B686-6449-4E94-9687-7BA3D768E5B6}">
      <dgm:prSet/>
      <dgm:spPr/>
      <dgm:t>
        <a:bodyPr/>
        <a:lstStyle/>
        <a:p>
          <a:endParaRPr lang="hr-HR"/>
        </a:p>
      </dgm:t>
    </dgm:pt>
    <dgm:pt modelId="{EEB8C21B-00EC-47F8-8CAA-535F07810CC0}">
      <dgm:prSet custT="1"/>
      <dgm:spPr/>
      <dgm:t>
        <a:bodyPr/>
        <a:lstStyle/>
        <a:p>
          <a:r>
            <a:rPr lang="hr-HR" sz="1200" b="1" dirty="0"/>
            <a:t>Oštećenje školskog/radnog, socijalnog i obiteljskog funkcioniranja </a:t>
          </a:r>
        </a:p>
      </dgm:t>
    </dgm:pt>
    <dgm:pt modelId="{A2893A66-8E6E-4695-8036-EDE2C0F0114C}" type="parTrans" cxnId="{10314D07-71DE-4C25-B8F4-D849D0430CFA}">
      <dgm:prSet/>
      <dgm:spPr/>
      <dgm:t>
        <a:bodyPr/>
        <a:lstStyle/>
        <a:p>
          <a:endParaRPr lang="hr-HR"/>
        </a:p>
      </dgm:t>
    </dgm:pt>
    <dgm:pt modelId="{B35FEBAE-0DB6-4A09-9ED7-EA4D0F75397E}" type="sibTrans" cxnId="{10314D07-71DE-4C25-B8F4-D849D0430CFA}">
      <dgm:prSet/>
      <dgm:spPr/>
      <dgm:t>
        <a:bodyPr/>
        <a:lstStyle/>
        <a:p>
          <a:endParaRPr lang="hr-HR"/>
        </a:p>
      </dgm:t>
    </dgm:pt>
    <dgm:pt modelId="{A447BB99-8CF6-4ACE-8AF3-34A607D7DB97}" type="pres">
      <dgm:prSet presAssocID="{DC45A4EB-4F60-4371-95C3-B96E095FA2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7EBEC0C-9ED8-4394-9FFF-4230F9A99879}" type="pres">
      <dgm:prSet presAssocID="{6D1027E0-35A7-4F50-9AB1-363A8214A217}" presName="node" presStyleLbl="node1" presStyleIdx="0" presStyleCnt="4" custScaleX="174714" custScaleY="14568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E4008D-6AB6-47D7-998B-14C825941F0D}" type="pres">
      <dgm:prSet presAssocID="{1B698420-5339-4BE7-8017-3AA6CFCE5E5E}" presName="spacerL" presStyleCnt="0"/>
      <dgm:spPr/>
    </dgm:pt>
    <dgm:pt modelId="{AC5A0002-F27C-48C8-B292-E0471EECA70C}" type="pres">
      <dgm:prSet presAssocID="{1B698420-5339-4BE7-8017-3AA6CFCE5E5E}" presName="sibTrans" presStyleLbl="sibTrans2D1" presStyleIdx="0" presStyleCnt="3" custScaleX="87286" custScaleY="86832"/>
      <dgm:spPr/>
      <dgm:t>
        <a:bodyPr/>
        <a:lstStyle/>
        <a:p>
          <a:endParaRPr lang="hr-HR"/>
        </a:p>
      </dgm:t>
    </dgm:pt>
    <dgm:pt modelId="{6D0F70CB-1A16-4561-ACE1-B4F8A6C5998F}" type="pres">
      <dgm:prSet presAssocID="{1B698420-5339-4BE7-8017-3AA6CFCE5E5E}" presName="spacerR" presStyleCnt="0"/>
      <dgm:spPr/>
    </dgm:pt>
    <dgm:pt modelId="{2B4C86E9-E14E-45C8-B32B-ABF75B02C782}" type="pres">
      <dgm:prSet presAssocID="{2495551E-EB10-4794-8961-833027A24D41}" presName="node" presStyleLbl="node1" presStyleIdx="1" presStyleCnt="4" custScaleX="146865" custScaleY="13564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F02484-C37E-49B2-B3F9-F51AC51E7816}" type="pres">
      <dgm:prSet presAssocID="{638D1BE8-C00E-4244-A973-B69D5F0F9DA7}" presName="spacerL" presStyleCnt="0"/>
      <dgm:spPr/>
    </dgm:pt>
    <dgm:pt modelId="{5A7A9045-BF75-409C-A1B7-2D139ECCF8F4}" type="pres">
      <dgm:prSet presAssocID="{638D1BE8-C00E-4244-A973-B69D5F0F9DA7}" presName="sibTrans" presStyleLbl="sibTrans2D1" presStyleIdx="1" presStyleCnt="3" custScaleX="82303" custScaleY="73358"/>
      <dgm:spPr/>
      <dgm:t>
        <a:bodyPr/>
        <a:lstStyle/>
        <a:p>
          <a:endParaRPr lang="hr-HR"/>
        </a:p>
      </dgm:t>
    </dgm:pt>
    <dgm:pt modelId="{1A3F0B18-B2FF-4747-9ED7-B41FB3EAD632}" type="pres">
      <dgm:prSet presAssocID="{638D1BE8-C00E-4244-A973-B69D5F0F9DA7}" presName="spacerR" presStyleCnt="0"/>
      <dgm:spPr/>
    </dgm:pt>
    <dgm:pt modelId="{C65698E4-B7DD-45BF-83B2-97B09F1C3D88}" type="pres">
      <dgm:prSet presAssocID="{EEB8C21B-00EC-47F8-8CAA-535F07810CC0}" presName="node" presStyleLbl="node1" presStyleIdx="2" presStyleCnt="4" custScaleX="138147" custScaleY="13145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3ED108-D0B6-464A-A392-94B22FF2C041}" type="pres">
      <dgm:prSet presAssocID="{B35FEBAE-0DB6-4A09-9ED7-EA4D0F75397E}" presName="spacerL" presStyleCnt="0"/>
      <dgm:spPr/>
    </dgm:pt>
    <dgm:pt modelId="{52F311DA-F564-4323-8698-8858604FE1AF}" type="pres">
      <dgm:prSet presAssocID="{B35FEBAE-0DB6-4A09-9ED7-EA4D0F75397E}" presName="sibTrans" presStyleLbl="sibTrans2D1" presStyleIdx="2" presStyleCnt="3" custScaleX="70876" custScaleY="75495"/>
      <dgm:spPr/>
      <dgm:t>
        <a:bodyPr/>
        <a:lstStyle/>
        <a:p>
          <a:endParaRPr lang="hr-HR"/>
        </a:p>
      </dgm:t>
    </dgm:pt>
    <dgm:pt modelId="{3525C12E-F5E4-4823-97A0-6B45CFAA4855}" type="pres">
      <dgm:prSet presAssocID="{B35FEBAE-0DB6-4A09-9ED7-EA4D0F75397E}" presName="spacerR" presStyleCnt="0"/>
      <dgm:spPr/>
    </dgm:pt>
    <dgm:pt modelId="{EE2FEE50-A573-4ECD-A273-17FB59C077B5}" type="pres">
      <dgm:prSet presAssocID="{F075656F-7869-4A4B-95CF-6AC9A403A732}" presName="node" presStyleLbl="node1" presStyleIdx="3" presStyleCnt="4" custScaleX="147323" custScaleY="14209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7733705-A8E0-448A-ABFF-AAD22F494F92}" type="presOf" srcId="{F075656F-7869-4A4B-95CF-6AC9A403A732}" destId="{EE2FEE50-A573-4ECD-A273-17FB59C077B5}" srcOrd="0" destOrd="0" presId="urn:microsoft.com/office/officeart/2005/8/layout/equation1"/>
    <dgm:cxn modelId="{319A8377-799E-4BB6-99DE-212805C69015}" srcId="{DC45A4EB-4F60-4371-95C3-B96E095FA24E}" destId="{F075656F-7869-4A4B-95CF-6AC9A403A732}" srcOrd="3" destOrd="0" parTransId="{D2124B3C-1EDB-4020-816F-B0BBBB255B13}" sibTransId="{52587E5A-2516-4171-8315-ED6465B311A4}"/>
    <dgm:cxn modelId="{18B66CD4-EEB5-4CE1-91A6-40D770813CD7}" type="presOf" srcId="{638D1BE8-C00E-4244-A973-B69D5F0F9DA7}" destId="{5A7A9045-BF75-409C-A1B7-2D139ECCF8F4}" srcOrd="0" destOrd="0" presId="urn:microsoft.com/office/officeart/2005/8/layout/equation1"/>
    <dgm:cxn modelId="{913BA1CE-DA2A-4E4C-8D3E-DB0CF675C19A}" type="presOf" srcId="{2495551E-EB10-4794-8961-833027A24D41}" destId="{2B4C86E9-E14E-45C8-B32B-ABF75B02C782}" srcOrd="0" destOrd="0" presId="urn:microsoft.com/office/officeart/2005/8/layout/equation1"/>
    <dgm:cxn modelId="{10314D07-71DE-4C25-B8F4-D849D0430CFA}" srcId="{DC45A4EB-4F60-4371-95C3-B96E095FA24E}" destId="{EEB8C21B-00EC-47F8-8CAA-535F07810CC0}" srcOrd="2" destOrd="0" parTransId="{A2893A66-8E6E-4695-8036-EDE2C0F0114C}" sibTransId="{B35FEBAE-0DB6-4A09-9ED7-EA4D0F75397E}"/>
    <dgm:cxn modelId="{969894D4-46D4-44CD-8339-DF4841344228}" type="presOf" srcId="{B35FEBAE-0DB6-4A09-9ED7-EA4D0F75397E}" destId="{52F311DA-F564-4323-8698-8858604FE1AF}" srcOrd="0" destOrd="0" presId="urn:microsoft.com/office/officeart/2005/8/layout/equation1"/>
    <dgm:cxn modelId="{35E4AB16-BFB0-401F-84C8-E28273EDDE8E}" type="presOf" srcId="{DC45A4EB-4F60-4371-95C3-B96E095FA24E}" destId="{A447BB99-8CF6-4ACE-8AF3-34A607D7DB97}" srcOrd="0" destOrd="0" presId="urn:microsoft.com/office/officeart/2005/8/layout/equation1"/>
    <dgm:cxn modelId="{51A092A8-1F13-4A37-A614-FE296964C0B3}" type="presOf" srcId="{EEB8C21B-00EC-47F8-8CAA-535F07810CC0}" destId="{C65698E4-B7DD-45BF-83B2-97B09F1C3D88}" srcOrd="0" destOrd="0" presId="urn:microsoft.com/office/officeart/2005/8/layout/equation1"/>
    <dgm:cxn modelId="{F60663C3-1C1E-49DB-8389-C54F75CFF769}" type="presOf" srcId="{1B698420-5339-4BE7-8017-3AA6CFCE5E5E}" destId="{AC5A0002-F27C-48C8-B292-E0471EECA70C}" srcOrd="0" destOrd="0" presId="urn:microsoft.com/office/officeart/2005/8/layout/equation1"/>
    <dgm:cxn modelId="{0BF9B686-6449-4E94-9687-7BA3D768E5B6}" srcId="{DC45A4EB-4F60-4371-95C3-B96E095FA24E}" destId="{2495551E-EB10-4794-8961-833027A24D41}" srcOrd="1" destOrd="0" parTransId="{F9191B6F-9D8D-4E59-9B61-C8117D41BA1B}" sibTransId="{638D1BE8-C00E-4244-A973-B69D5F0F9DA7}"/>
    <dgm:cxn modelId="{9A36468B-6B97-4768-8051-14DE28B61C2F}" type="presOf" srcId="{6D1027E0-35A7-4F50-9AB1-363A8214A217}" destId="{A7EBEC0C-9ED8-4394-9FFF-4230F9A99879}" srcOrd="0" destOrd="0" presId="urn:microsoft.com/office/officeart/2005/8/layout/equation1"/>
    <dgm:cxn modelId="{74FC09B6-7517-4678-A2BA-B0BE125CC987}" srcId="{DC45A4EB-4F60-4371-95C3-B96E095FA24E}" destId="{6D1027E0-35A7-4F50-9AB1-363A8214A217}" srcOrd="0" destOrd="0" parTransId="{9BA06EE7-A559-40CD-8130-3F18F30A4C14}" sibTransId="{1B698420-5339-4BE7-8017-3AA6CFCE5E5E}"/>
    <dgm:cxn modelId="{4D36ADF9-0FB7-4FA1-8500-7D87447401AC}" type="presParOf" srcId="{A447BB99-8CF6-4ACE-8AF3-34A607D7DB97}" destId="{A7EBEC0C-9ED8-4394-9FFF-4230F9A99879}" srcOrd="0" destOrd="0" presId="urn:microsoft.com/office/officeart/2005/8/layout/equation1"/>
    <dgm:cxn modelId="{9F12A5E3-B32B-4C21-B9B1-7DE6C16856AA}" type="presParOf" srcId="{A447BB99-8CF6-4ACE-8AF3-34A607D7DB97}" destId="{7DE4008D-6AB6-47D7-998B-14C825941F0D}" srcOrd="1" destOrd="0" presId="urn:microsoft.com/office/officeart/2005/8/layout/equation1"/>
    <dgm:cxn modelId="{123FE3E5-F7D3-4EC3-B263-89A4F1C556E6}" type="presParOf" srcId="{A447BB99-8CF6-4ACE-8AF3-34A607D7DB97}" destId="{AC5A0002-F27C-48C8-B292-E0471EECA70C}" srcOrd="2" destOrd="0" presId="urn:microsoft.com/office/officeart/2005/8/layout/equation1"/>
    <dgm:cxn modelId="{EADFCF0F-681E-4F76-95A0-6472FE4B3161}" type="presParOf" srcId="{A447BB99-8CF6-4ACE-8AF3-34A607D7DB97}" destId="{6D0F70CB-1A16-4561-ACE1-B4F8A6C5998F}" srcOrd="3" destOrd="0" presId="urn:microsoft.com/office/officeart/2005/8/layout/equation1"/>
    <dgm:cxn modelId="{39E275E0-1BDC-4FEF-A0E9-0C567A9B5123}" type="presParOf" srcId="{A447BB99-8CF6-4ACE-8AF3-34A607D7DB97}" destId="{2B4C86E9-E14E-45C8-B32B-ABF75B02C782}" srcOrd="4" destOrd="0" presId="urn:microsoft.com/office/officeart/2005/8/layout/equation1"/>
    <dgm:cxn modelId="{9FF76DB5-CBA2-4DBB-BB49-2A62343EB0C3}" type="presParOf" srcId="{A447BB99-8CF6-4ACE-8AF3-34A607D7DB97}" destId="{AAF02484-C37E-49B2-B3F9-F51AC51E7816}" srcOrd="5" destOrd="0" presId="urn:microsoft.com/office/officeart/2005/8/layout/equation1"/>
    <dgm:cxn modelId="{05F5FDF9-581A-4859-843B-C78909D7F3B2}" type="presParOf" srcId="{A447BB99-8CF6-4ACE-8AF3-34A607D7DB97}" destId="{5A7A9045-BF75-409C-A1B7-2D139ECCF8F4}" srcOrd="6" destOrd="0" presId="urn:microsoft.com/office/officeart/2005/8/layout/equation1"/>
    <dgm:cxn modelId="{0F2DE7D3-1F1E-41C7-9D22-78CF3FD9641C}" type="presParOf" srcId="{A447BB99-8CF6-4ACE-8AF3-34A607D7DB97}" destId="{1A3F0B18-B2FF-4747-9ED7-B41FB3EAD632}" srcOrd="7" destOrd="0" presId="urn:microsoft.com/office/officeart/2005/8/layout/equation1"/>
    <dgm:cxn modelId="{23E4623C-B306-4F9E-8491-C2BA3F3EB59C}" type="presParOf" srcId="{A447BB99-8CF6-4ACE-8AF3-34A607D7DB97}" destId="{C65698E4-B7DD-45BF-83B2-97B09F1C3D88}" srcOrd="8" destOrd="0" presId="urn:microsoft.com/office/officeart/2005/8/layout/equation1"/>
    <dgm:cxn modelId="{8B0BE558-B01E-4A30-B250-EDD4587D54A7}" type="presParOf" srcId="{A447BB99-8CF6-4ACE-8AF3-34A607D7DB97}" destId="{623ED108-D0B6-464A-A392-94B22FF2C041}" srcOrd="9" destOrd="0" presId="urn:microsoft.com/office/officeart/2005/8/layout/equation1"/>
    <dgm:cxn modelId="{BAB58C45-BD3E-4250-BEE4-FD2DBDF32FB2}" type="presParOf" srcId="{A447BB99-8CF6-4ACE-8AF3-34A607D7DB97}" destId="{52F311DA-F564-4323-8698-8858604FE1AF}" srcOrd="10" destOrd="0" presId="urn:microsoft.com/office/officeart/2005/8/layout/equation1"/>
    <dgm:cxn modelId="{FB0A6195-618F-447A-9604-5D651B3E432E}" type="presParOf" srcId="{A447BB99-8CF6-4ACE-8AF3-34A607D7DB97}" destId="{3525C12E-F5E4-4823-97A0-6B45CFAA4855}" srcOrd="11" destOrd="0" presId="urn:microsoft.com/office/officeart/2005/8/layout/equation1"/>
    <dgm:cxn modelId="{9CA82A2F-3279-40B2-A166-D694F67958C0}" type="presParOf" srcId="{A447BB99-8CF6-4ACE-8AF3-34A607D7DB97}" destId="{EE2FEE50-A573-4ECD-A273-17FB59C077B5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901A1-8D8D-477F-BC6F-45A21215C6D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05C31F0-BF44-4749-99F4-16AC952B3B39}">
      <dgm:prSet phldrT="[Text]" custT="1"/>
      <dgm:spPr/>
      <dgm:t>
        <a:bodyPr/>
        <a:lstStyle/>
        <a:p>
          <a:r>
            <a:rPr lang="hr-HR" sz="2400" dirty="0"/>
            <a:t>ODRASLI</a:t>
          </a:r>
        </a:p>
      </dgm:t>
    </dgm:pt>
    <dgm:pt modelId="{F0391B0B-7251-4DA2-95E7-CB0F894B8761}" type="parTrans" cxnId="{59E6F0AA-B293-4CB6-8A23-2C3241CE9E64}">
      <dgm:prSet/>
      <dgm:spPr/>
      <dgm:t>
        <a:bodyPr/>
        <a:lstStyle/>
        <a:p>
          <a:endParaRPr lang="hr-HR"/>
        </a:p>
      </dgm:t>
    </dgm:pt>
    <dgm:pt modelId="{21EA44F1-2560-48E5-9763-5F15E5B01900}" type="sibTrans" cxnId="{59E6F0AA-B293-4CB6-8A23-2C3241CE9E64}">
      <dgm:prSet/>
      <dgm:spPr/>
      <dgm:t>
        <a:bodyPr/>
        <a:lstStyle/>
        <a:p>
          <a:endParaRPr lang="hr-HR"/>
        </a:p>
      </dgm:t>
    </dgm:pt>
    <dgm:pt modelId="{04ADA333-C10C-4FA4-8599-D970412CBA01}">
      <dgm:prSet phldrT="[Text]" custT="1"/>
      <dgm:spPr/>
      <dgm:t>
        <a:bodyPr/>
        <a:lstStyle/>
        <a:p>
          <a:r>
            <a:rPr lang="hr-HR" sz="1600" dirty="0"/>
            <a:t>sniženo,depresivno  raspoloženje</a:t>
          </a:r>
        </a:p>
      </dgm:t>
    </dgm:pt>
    <dgm:pt modelId="{1C7AAE36-5FA6-411B-AA85-748078EE18AA}" type="parTrans" cxnId="{E8F78D7B-DA06-4E2D-84DE-38BE254CACA9}">
      <dgm:prSet/>
      <dgm:spPr/>
      <dgm:t>
        <a:bodyPr/>
        <a:lstStyle/>
        <a:p>
          <a:endParaRPr lang="hr-HR"/>
        </a:p>
      </dgm:t>
    </dgm:pt>
    <dgm:pt modelId="{A184BDFF-1F5C-4FEF-999C-03A48E36C23C}" type="sibTrans" cxnId="{E8F78D7B-DA06-4E2D-84DE-38BE254CACA9}">
      <dgm:prSet/>
      <dgm:spPr/>
      <dgm:t>
        <a:bodyPr/>
        <a:lstStyle/>
        <a:p>
          <a:endParaRPr lang="hr-HR"/>
        </a:p>
      </dgm:t>
    </dgm:pt>
    <dgm:pt modelId="{13C8B277-B399-4E09-BB53-095C3EA5184D}">
      <dgm:prSet phldrT="[Text]" custT="1"/>
      <dgm:spPr/>
      <dgm:t>
        <a:bodyPr/>
        <a:lstStyle/>
        <a:p>
          <a:r>
            <a:rPr lang="hr-HR" sz="1600" dirty="0"/>
            <a:t>smanjen interes  i uživanje  u ranije ugodnim aktivnostima </a:t>
          </a:r>
        </a:p>
      </dgm:t>
    </dgm:pt>
    <dgm:pt modelId="{41E532F8-6181-4991-896B-78BCDE51DC7F}" type="parTrans" cxnId="{4875D601-960B-4054-A679-7F3AC709C64F}">
      <dgm:prSet/>
      <dgm:spPr/>
      <dgm:t>
        <a:bodyPr/>
        <a:lstStyle/>
        <a:p>
          <a:endParaRPr lang="hr-HR"/>
        </a:p>
      </dgm:t>
    </dgm:pt>
    <dgm:pt modelId="{094C5599-8CF8-43DB-9FA4-DE65D4026689}" type="sibTrans" cxnId="{4875D601-960B-4054-A679-7F3AC709C64F}">
      <dgm:prSet/>
      <dgm:spPr/>
      <dgm:t>
        <a:bodyPr/>
        <a:lstStyle/>
        <a:p>
          <a:endParaRPr lang="hr-HR"/>
        </a:p>
      </dgm:t>
    </dgm:pt>
    <dgm:pt modelId="{5E6FE04F-8E35-4BC2-B0FB-F38181929183}">
      <dgm:prSet phldrT="[Text]" custT="1"/>
      <dgm:spPr/>
      <dgm:t>
        <a:bodyPr/>
        <a:lstStyle/>
        <a:p>
          <a:r>
            <a:rPr lang="hr-HR" sz="2400" b="1" dirty="0"/>
            <a:t>DJECA I ADOLESCENTI</a:t>
          </a:r>
        </a:p>
      </dgm:t>
    </dgm:pt>
    <dgm:pt modelId="{BDE06724-E9B7-4739-86E4-EA7AF652FD64}" type="parTrans" cxnId="{99B81176-5555-4D6B-B696-3F47B520F1AE}">
      <dgm:prSet/>
      <dgm:spPr/>
      <dgm:t>
        <a:bodyPr/>
        <a:lstStyle/>
        <a:p>
          <a:endParaRPr lang="hr-HR"/>
        </a:p>
      </dgm:t>
    </dgm:pt>
    <dgm:pt modelId="{0CC25C4D-9BBE-4D13-A135-2A93ECF159C2}" type="sibTrans" cxnId="{99B81176-5555-4D6B-B696-3F47B520F1AE}">
      <dgm:prSet/>
      <dgm:spPr/>
      <dgm:t>
        <a:bodyPr/>
        <a:lstStyle/>
        <a:p>
          <a:endParaRPr lang="hr-HR"/>
        </a:p>
      </dgm:t>
    </dgm:pt>
    <dgm:pt modelId="{B8F66AD7-796D-470E-836A-C00E1E0D79FA}">
      <dgm:prSet phldrT="[Text]" custT="1"/>
      <dgm:spPr/>
      <dgm:t>
        <a:bodyPr/>
        <a:lstStyle/>
        <a:p>
          <a:r>
            <a:rPr lang="hr-HR" sz="1600" b="1" dirty="0">
              <a:solidFill>
                <a:schemeClr val="tx1"/>
              </a:solidFill>
            </a:rPr>
            <a:t>iritabilno</a:t>
          </a:r>
          <a:r>
            <a:rPr lang="hr-HR" sz="1600" dirty="0">
              <a:solidFill>
                <a:schemeClr val="bg1"/>
              </a:solidFill>
            </a:rPr>
            <a:t>,</a:t>
          </a:r>
          <a:r>
            <a:rPr lang="hr-HR" sz="1600" dirty="0"/>
            <a:t> hirovito raspoloženje,povećana plačljivost,mrzovolja, izostanak doživljaja sreće, ljutnja, burni izljevi bijesa</a:t>
          </a:r>
        </a:p>
      </dgm:t>
    </dgm:pt>
    <dgm:pt modelId="{737DE3B1-8DCC-438B-A6FA-C06BAC8D00FB}" type="parTrans" cxnId="{731E8088-421C-4D46-90C6-D044243A4451}">
      <dgm:prSet/>
      <dgm:spPr/>
      <dgm:t>
        <a:bodyPr/>
        <a:lstStyle/>
        <a:p>
          <a:endParaRPr lang="hr-HR"/>
        </a:p>
      </dgm:t>
    </dgm:pt>
    <dgm:pt modelId="{C2F14D43-6BE9-4A29-B25E-214A16F35D34}" type="sibTrans" cxnId="{731E8088-421C-4D46-90C6-D044243A4451}">
      <dgm:prSet/>
      <dgm:spPr/>
      <dgm:t>
        <a:bodyPr/>
        <a:lstStyle/>
        <a:p>
          <a:endParaRPr lang="hr-HR"/>
        </a:p>
      </dgm:t>
    </dgm:pt>
    <dgm:pt modelId="{3339E0D6-F8D5-4A8F-B445-ACB0B7C5594D}">
      <dgm:prSet phldrT="[Text]" custT="1"/>
      <dgm:spPr/>
      <dgm:t>
        <a:bodyPr/>
        <a:lstStyle/>
        <a:p>
          <a:r>
            <a:rPr lang="hr-HR" sz="1600" dirty="0"/>
            <a:t>osjećaj </a:t>
          </a:r>
          <a:r>
            <a:rPr lang="hr-HR" sz="1600" b="1" dirty="0"/>
            <a:t>dosade, </a:t>
          </a:r>
          <a:r>
            <a:rPr lang="hr-HR" sz="1600" dirty="0"/>
            <a:t>gubitak interesa </a:t>
          </a:r>
          <a:r>
            <a:rPr lang="hr-HR" sz="1600" b="1" dirty="0"/>
            <a:t>za igru,sport</a:t>
          </a:r>
          <a:r>
            <a:rPr lang="hr-HR" sz="1600" dirty="0"/>
            <a:t>, napuštanje ranije ugodnih aktivnosti (kod djece može ostati uživanje u nekim </a:t>
          </a:r>
          <a:r>
            <a:rPr lang="hr-HR" sz="1600" dirty="0" smtClean="0"/>
            <a:t>aktivnostima)</a:t>
          </a:r>
          <a:endParaRPr lang="hr-HR" sz="1600" dirty="0"/>
        </a:p>
      </dgm:t>
    </dgm:pt>
    <dgm:pt modelId="{305A1DB3-9389-4593-91F3-2B5A93126C2B}" type="parTrans" cxnId="{7D36B6A6-1948-48AB-A17D-0DFAC6B86D42}">
      <dgm:prSet/>
      <dgm:spPr/>
      <dgm:t>
        <a:bodyPr/>
        <a:lstStyle/>
        <a:p>
          <a:endParaRPr lang="hr-HR"/>
        </a:p>
      </dgm:t>
    </dgm:pt>
    <dgm:pt modelId="{2C8925E8-D6BC-4265-B8E5-2A50C82E750C}" type="sibTrans" cxnId="{7D36B6A6-1948-48AB-A17D-0DFAC6B86D42}">
      <dgm:prSet/>
      <dgm:spPr/>
      <dgm:t>
        <a:bodyPr/>
        <a:lstStyle/>
        <a:p>
          <a:endParaRPr lang="hr-HR"/>
        </a:p>
      </dgm:t>
    </dgm:pt>
    <dgm:pt modelId="{5CD29C0F-43DE-41AD-A99C-36706AD6E044}">
      <dgm:prSet phldrT="[Text]" custT="1"/>
      <dgm:spPr/>
      <dgm:t>
        <a:bodyPr/>
        <a:lstStyle/>
        <a:p>
          <a:r>
            <a:rPr lang="hr-HR" sz="1600" dirty="0"/>
            <a:t>značajan</a:t>
          </a:r>
          <a:r>
            <a:rPr lang="hr-HR" sz="1100" dirty="0"/>
            <a:t> </a:t>
          </a:r>
          <a:r>
            <a:rPr lang="hr-HR" sz="1600" dirty="0"/>
            <a:t>gubitak ili porast  tjelesne težine</a:t>
          </a:r>
        </a:p>
      </dgm:t>
    </dgm:pt>
    <dgm:pt modelId="{8E78C99D-1704-441A-BE21-CDCD182CFC9E}" type="parTrans" cxnId="{ACBD4AAC-A743-43A7-A6A2-9C4206751F37}">
      <dgm:prSet/>
      <dgm:spPr/>
      <dgm:t>
        <a:bodyPr/>
        <a:lstStyle/>
        <a:p>
          <a:endParaRPr lang="hr-HR"/>
        </a:p>
      </dgm:t>
    </dgm:pt>
    <dgm:pt modelId="{441B21AE-0FC2-4A16-A413-31C7E1409A19}" type="sibTrans" cxnId="{ACBD4AAC-A743-43A7-A6A2-9C4206751F37}">
      <dgm:prSet/>
      <dgm:spPr/>
      <dgm:t>
        <a:bodyPr/>
        <a:lstStyle/>
        <a:p>
          <a:endParaRPr lang="hr-HR"/>
        </a:p>
      </dgm:t>
    </dgm:pt>
    <dgm:pt modelId="{81158761-AED5-4974-BA2F-9369938D8D1F}">
      <dgm:prSet phldrT="[Text]" custT="1"/>
      <dgm:spPr/>
      <dgm:t>
        <a:bodyPr/>
        <a:lstStyle/>
        <a:p>
          <a:r>
            <a:rPr lang="hr-HR" sz="1600" dirty="0"/>
            <a:t>nesanica ili prekomjerno spavanje</a:t>
          </a:r>
        </a:p>
      </dgm:t>
    </dgm:pt>
    <dgm:pt modelId="{BAC003F6-F1E0-478D-A60C-0216A6DA38F8}" type="parTrans" cxnId="{DDAC6757-6EB8-485B-9356-0D7DD15FABC3}">
      <dgm:prSet/>
      <dgm:spPr/>
      <dgm:t>
        <a:bodyPr/>
        <a:lstStyle/>
        <a:p>
          <a:endParaRPr lang="hr-HR"/>
        </a:p>
      </dgm:t>
    </dgm:pt>
    <dgm:pt modelId="{0752EBE0-D7B8-4465-8AF2-5C634D49E900}" type="sibTrans" cxnId="{DDAC6757-6EB8-485B-9356-0D7DD15FABC3}">
      <dgm:prSet/>
      <dgm:spPr/>
      <dgm:t>
        <a:bodyPr/>
        <a:lstStyle/>
        <a:p>
          <a:endParaRPr lang="hr-HR"/>
        </a:p>
      </dgm:t>
    </dgm:pt>
    <dgm:pt modelId="{99E48FDA-22C6-45F1-AE43-0C931686EB6B}">
      <dgm:prSet phldrT="[Text]" custT="1"/>
      <dgm:spPr/>
      <dgm:t>
        <a:bodyPr/>
        <a:lstStyle/>
        <a:p>
          <a:r>
            <a:rPr lang="hr-HR" sz="1600" b="1" dirty="0"/>
            <a:t>poteškoće mirovanja</a:t>
          </a:r>
          <a:r>
            <a:rPr lang="hr-HR" sz="1600" dirty="0" smtClean="0"/>
            <a:t>, izdržavanja </a:t>
          </a:r>
          <a:r>
            <a:rPr lang="hr-HR" sz="1600" dirty="0"/>
            <a:t>mirnog sjedenja, stalno koračanje  ili </a:t>
          </a:r>
          <a:r>
            <a:rPr lang="hr-HR" sz="1600" b="1" dirty="0"/>
            <a:t>naglašena usporenost </a:t>
          </a:r>
          <a:r>
            <a:rPr lang="hr-HR" sz="1600" dirty="0"/>
            <a:t>s oskudnim spontanim pokretima</a:t>
          </a:r>
        </a:p>
      </dgm:t>
    </dgm:pt>
    <dgm:pt modelId="{DAD99666-7760-463E-A818-40AA93B6F087}" type="parTrans" cxnId="{9F71EAB8-DBEE-435D-BF15-5CF00CAE1DCE}">
      <dgm:prSet/>
      <dgm:spPr/>
      <dgm:t>
        <a:bodyPr/>
        <a:lstStyle/>
        <a:p>
          <a:endParaRPr lang="hr-HR"/>
        </a:p>
      </dgm:t>
    </dgm:pt>
    <dgm:pt modelId="{BFD4EFAF-EB57-479B-8A3F-8DC80AFA21CB}" type="sibTrans" cxnId="{9F71EAB8-DBEE-435D-BF15-5CF00CAE1DCE}">
      <dgm:prSet/>
      <dgm:spPr/>
      <dgm:t>
        <a:bodyPr/>
        <a:lstStyle/>
        <a:p>
          <a:endParaRPr lang="hr-HR"/>
        </a:p>
      </dgm:t>
    </dgm:pt>
    <dgm:pt modelId="{768FA7B0-0EF0-4C30-9D51-D679422FBB53}">
      <dgm:prSet phldrT="[Text]" custT="1"/>
      <dgm:spPr/>
      <dgm:t>
        <a:bodyPr/>
        <a:lstStyle/>
        <a:p>
          <a:r>
            <a:rPr lang="hr-HR" sz="1600" b="1" dirty="0"/>
            <a:t>nesposobnost</a:t>
          </a:r>
          <a:r>
            <a:rPr lang="hr-HR" sz="1600" dirty="0"/>
            <a:t> postizanja razvojno očekivane težine, kod adolescenata često prejedanje i porast težine</a:t>
          </a:r>
        </a:p>
      </dgm:t>
    </dgm:pt>
    <dgm:pt modelId="{DA68C2EA-06A4-4C6A-A279-2187790CD982}" type="parTrans" cxnId="{F667D7CC-5C7A-4C6B-A86B-A83343E6B5CF}">
      <dgm:prSet/>
      <dgm:spPr/>
      <dgm:t>
        <a:bodyPr/>
        <a:lstStyle/>
        <a:p>
          <a:endParaRPr lang="hr-HR"/>
        </a:p>
      </dgm:t>
    </dgm:pt>
    <dgm:pt modelId="{B3E14C6F-C542-4D4F-AB40-7D906050D387}" type="sibTrans" cxnId="{F667D7CC-5C7A-4C6B-A86B-A83343E6B5CF}">
      <dgm:prSet/>
      <dgm:spPr/>
      <dgm:t>
        <a:bodyPr/>
        <a:lstStyle/>
        <a:p>
          <a:endParaRPr lang="hr-HR"/>
        </a:p>
      </dgm:t>
    </dgm:pt>
    <dgm:pt modelId="{622E6CC0-0178-44E0-98D8-55E994D71016}">
      <dgm:prSet phldrT="[Text]" custT="1"/>
      <dgm:spPr/>
      <dgm:t>
        <a:bodyPr/>
        <a:lstStyle/>
        <a:p>
          <a:r>
            <a:rPr lang="hr-HR" sz="1600" dirty="0"/>
            <a:t>psihomotorna usporenost ili uznemirenost</a:t>
          </a:r>
        </a:p>
      </dgm:t>
    </dgm:pt>
    <dgm:pt modelId="{6E4F48A6-E531-46BF-9C78-7C21A3B0F5B4}" type="parTrans" cxnId="{8A552EB0-D0E6-4929-A791-54ECAF98C183}">
      <dgm:prSet/>
      <dgm:spPr/>
      <dgm:t>
        <a:bodyPr/>
        <a:lstStyle/>
        <a:p>
          <a:endParaRPr lang="hr-HR"/>
        </a:p>
      </dgm:t>
    </dgm:pt>
    <dgm:pt modelId="{9D7B8743-A490-4942-92CF-4CCD04259756}" type="sibTrans" cxnId="{8A552EB0-D0E6-4929-A791-54ECAF98C183}">
      <dgm:prSet/>
      <dgm:spPr/>
      <dgm:t>
        <a:bodyPr/>
        <a:lstStyle/>
        <a:p>
          <a:endParaRPr lang="hr-HR"/>
        </a:p>
      </dgm:t>
    </dgm:pt>
    <dgm:pt modelId="{EB1E916E-94E6-4926-9D8B-549BE8B86B99}">
      <dgm:prSet phldrT="[Text]" custT="1"/>
      <dgm:spPr/>
      <dgm:t>
        <a:bodyPr/>
        <a:lstStyle/>
        <a:p>
          <a:r>
            <a:rPr lang="hr-HR" sz="1600" b="1" dirty="0"/>
            <a:t>promjene obrasca spavanja</a:t>
          </a:r>
          <a:r>
            <a:rPr lang="hr-HR" sz="1600" dirty="0"/>
            <a:t>, uspavljivanja, odbijanje jutarnjeg buđenja ili rano jutarnje buđenje, prekomjerno spavanje</a:t>
          </a:r>
        </a:p>
      </dgm:t>
    </dgm:pt>
    <dgm:pt modelId="{FC386C16-A0FB-4B8E-8587-C8870EDDD431}" type="parTrans" cxnId="{3E68E614-5B87-42FB-B37C-CB0C83B9752C}">
      <dgm:prSet/>
      <dgm:spPr/>
      <dgm:t>
        <a:bodyPr/>
        <a:lstStyle/>
        <a:p>
          <a:endParaRPr lang="hr-HR"/>
        </a:p>
      </dgm:t>
    </dgm:pt>
    <dgm:pt modelId="{5E21C3A5-48D3-4BEA-A8F6-8880AC2AE088}" type="sibTrans" cxnId="{3E68E614-5B87-42FB-B37C-CB0C83B9752C}">
      <dgm:prSet/>
      <dgm:spPr/>
      <dgm:t>
        <a:bodyPr/>
        <a:lstStyle/>
        <a:p>
          <a:endParaRPr lang="hr-HR"/>
        </a:p>
      </dgm:t>
    </dgm:pt>
    <dgm:pt modelId="{A306A12C-6474-4717-8D87-33AFA93CB06A}" type="pres">
      <dgm:prSet presAssocID="{A39901A1-8D8D-477F-BC6F-45A21215C6D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2B6AFCC-9C9C-44DD-B950-5EC8A5E4CBC7}" type="pres">
      <dgm:prSet presAssocID="{805C31F0-BF44-4749-99F4-16AC952B3B39}" presName="compNode" presStyleCnt="0"/>
      <dgm:spPr/>
    </dgm:pt>
    <dgm:pt modelId="{CB25CE52-A375-4A1C-9DA9-489ED43BF565}" type="pres">
      <dgm:prSet presAssocID="{805C31F0-BF44-4749-99F4-16AC952B3B39}" presName="aNode" presStyleLbl="bgShp" presStyleIdx="0" presStyleCnt="2" custScaleX="88186" custScaleY="100000" custLinFactNeighborX="-6527"/>
      <dgm:spPr/>
      <dgm:t>
        <a:bodyPr/>
        <a:lstStyle/>
        <a:p>
          <a:endParaRPr lang="hr-HR"/>
        </a:p>
      </dgm:t>
    </dgm:pt>
    <dgm:pt modelId="{C1526433-1087-45B5-A7D7-830070E1E652}" type="pres">
      <dgm:prSet presAssocID="{805C31F0-BF44-4749-99F4-16AC952B3B39}" presName="textNode" presStyleLbl="bgShp" presStyleIdx="0" presStyleCnt="2"/>
      <dgm:spPr/>
      <dgm:t>
        <a:bodyPr/>
        <a:lstStyle/>
        <a:p>
          <a:endParaRPr lang="hr-HR"/>
        </a:p>
      </dgm:t>
    </dgm:pt>
    <dgm:pt modelId="{70582BB1-BFC9-494B-9C16-27FB85D2B2DD}" type="pres">
      <dgm:prSet presAssocID="{805C31F0-BF44-4749-99F4-16AC952B3B39}" presName="compChildNode" presStyleCnt="0"/>
      <dgm:spPr/>
    </dgm:pt>
    <dgm:pt modelId="{734397EE-6B6B-4C97-A9FE-27B045A99C2E}" type="pres">
      <dgm:prSet presAssocID="{805C31F0-BF44-4749-99F4-16AC952B3B39}" presName="theInnerList" presStyleCnt="0"/>
      <dgm:spPr/>
    </dgm:pt>
    <dgm:pt modelId="{8E1F5674-E1E3-4251-A3D1-3FBA83DF24D1}" type="pres">
      <dgm:prSet presAssocID="{04ADA333-C10C-4FA4-8599-D970412CBA01}" presName="childNode" presStyleLbl="node1" presStyleIdx="0" presStyleCnt="10" custScaleX="99046" custScaleY="277435" custLinFactY="-100000" custLinFactNeighborX="-5361" custLinFactNeighborY="-19448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3FC569-893E-460A-99F4-969DE83C56BD}" type="pres">
      <dgm:prSet presAssocID="{04ADA333-C10C-4FA4-8599-D970412CBA01}" presName="aSpace2" presStyleCnt="0"/>
      <dgm:spPr/>
    </dgm:pt>
    <dgm:pt modelId="{124A1D07-BD28-43F0-B096-D84707E3A7B0}" type="pres">
      <dgm:prSet presAssocID="{13C8B277-B399-4E09-BB53-095C3EA5184D}" presName="childNode" presStyleLbl="node1" presStyleIdx="1" presStyleCnt="10" custScaleX="102706" custScaleY="280605" custLinFactY="-98258" custLinFactNeighborX="-3531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9CC72E-C2C0-4A66-9E72-A608E08D1BCD}" type="pres">
      <dgm:prSet presAssocID="{13C8B277-B399-4E09-BB53-095C3EA5184D}" presName="aSpace2" presStyleCnt="0"/>
      <dgm:spPr/>
    </dgm:pt>
    <dgm:pt modelId="{D796C12F-A1BA-4E7E-8D39-A6150602E127}" type="pres">
      <dgm:prSet presAssocID="{5CD29C0F-43DE-41AD-A99C-36706AD6E044}" presName="childNode" presStyleLbl="node1" presStyleIdx="2" presStyleCnt="10" custScaleX="99283" custScaleY="272208" custLinFactY="-54240" custLinFactNeighborX="-5322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9867DF-83E2-4ECA-9FC7-67AAEFE87FBE}" type="pres">
      <dgm:prSet presAssocID="{5CD29C0F-43DE-41AD-A99C-36706AD6E044}" presName="aSpace2" presStyleCnt="0"/>
      <dgm:spPr/>
    </dgm:pt>
    <dgm:pt modelId="{CCAB66A5-D433-47A0-B030-643BFF5F6F00}" type="pres">
      <dgm:prSet presAssocID="{81158761-AED5-4974-BA2F-9369938D8D1F}" presName="childNode" presStyleLbl="node1" presStyleIdx="3" presStyleCnt="10" custScaleX="97704" custScaleY="300662" custLinFactY="-1826" custLinFactNeighborX="-6338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7E29BA-80B0-4B31-A0DC-7C1176BC43AB}" type="pres">
      <dgm:prSet presAssocID="{81158761-AED5-4974-BA2F-9369938D8D1F}" presName="aSpace2" presStyleCnt="0"/>
      <dgm:spPr/>
    </dgm:pt>
    <dgm:pt modelId="{7810A63C-281C-4695-B6B1-BABF5D9631E2}" type="pres">
      <dgm:prSet presAssocID="{622E6CC0-0178-44E0-98D8-55E994D71016}" presName="childNode" presStyleLbl="node1" presStyleIdx="4" presStyleCnt="10" custScaleX="95162" custScaleY="294098" custLinFactY="22275" custLinFactNeighborX="-7609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44BB25-0D4D-4217-B454-844ED01C9CC1}" type="pres">
      <dgm:prSet presAssocID="{805C31F0-BF44-4749-99F4-16AC952B3B39}" presName="aSpace" presStyleCnt="0"/>
      <dgm:spPr/>
    </dgm:pt>
    <dgm:pt modelId="{110B7F5A-9022-4F13-A293-E8B820FB875B}" type="pres">
      <dgm:prSet presAssocID="{5E6FE04F-8E35-4BC2-B0FB-F38181929183}" presName="compNode" presStyleCnt="0"/>
      <dgm:spPr/>
    </dgm:pt>
    <dgm:pt modelId="{1195C94F-9334-4368-9042-3F3B374D8C52}" type="pres">
      <dgm:prSet presAssocID="{5E6FE04F-8E35-4BC2-B0FB-F38181929183}" presName="aNode" presStyleLbl="bgShp" presStyleIdx="1" presStyleCnt="2" custScaleX="161482" custLinFactNeighborX="8691"/>
      <dgm:spPr/>
      <dgm:t>
        <a:bodyPr/>
        <a:lstStyle/>
        <a:p>
          <a:endParaRPr lang="hr-HR"/>
        </a:p>
      </dgm:t>
    </dgm:pt>
    <dgm:pt modelId="{01469E00-7855-4AF1-81AB-127BAADFDC53}" type="pres">
      <dgm:prSet presAssocID="{5E6FE04F-8E35-4BC2-B0FB-F38181929183}" presName="textNode" presStyleLbl="bgShp" presStyleIdx="1" presStyleCnt="2"/>
      <dgm:spPr/>
      <dgm:t>
        <a:bodyPr/>
        <a:lstStyle/>
        <a:p>
          <a:endParaRPr lang="hr-HR"/>
        </a:p>
      </dgm:t>
    </dgm:pt>
    <dgm:pt modelId="{2EBB12BA-73BD-4360-9BF2-0BC9A6CBB640}" type="pres">
      <dgm:prSet presAssocID="{5E6FE04F-8E35-4BC2-B0FB-F38181929183}" presName="compChildNode" presStyleCnt="0"/>
      <dgm:spPr/>
    </dgm:pt>
    <dgm:pt modelId="{77D89C03-3691-4F88-A08D-E7E0977B827C}" type="pres">
      <dgm:prSet presAssocID="{5E6FE04F-8E35-4BC2-B0FB-F38181929183}" presName="theInnerList" presStyleCnt="0"/>
      <dgm:spPr/>
    </dgm:pt>
    <dgm:pt modelId="{525074A7-EFF9-401F-9FD6-0E2694827D59}" type="pres">
      <dgm:prSet presAssocID="{B8F66AD7-796D-470E-836A-C00E1E0D79FA}" presName="childNode" presStyleLbl="node1" presStyleIdx="5" presStyleCnt="10" custScaleX="192365" custScaleY="918505" custLinFactY="-500000" custLinFactNeighborX="-687" custLinFactNeighborY="-52597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E414D8-CCA8-4AA9-B098-CACC98920B6C}" type="pres">
      <dgm:prSet presAssocID="{B8F66AD7-796D-470E-836A-C00E1E0D79FA}" presName="aSpace2" presStyleCnt="0"/>
      <dgm:spPr/>
    </dgm:pt>
    <dgm:pt modelId="{F05F477F-1288-4D26-B127-CD1849776021}" type="pres">
      <dgm:prSet presAssocID="{3339E0D6-F8D5-4A8F-B445-ACB0B7C5594D}" presName="childNode" presStyleLbl="node1" presStyleIdx="6" presStyleCnt="10" custScaleX="193739" custScaleY="928641" custLinFactY="-200000" custLinFactNeighborX="0" custLinFactNeighborY="-27181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73BACB-C7AE-41D4-8EDE-D1F5CEEF47E6}" type="pres">
      <dgm:prSet presAssocID="{3339E0D6-F8D5-4A8F-B445-ACB0B7C5594D}" presName="aSpace2" presStyleCnt="0"/>
      <dgm:spPr/>
    </dgm:pt>
    <dgm:pt modelId="{D5E7D76A-D924-4D8A-9AE1-F2255B88394D}" type="pres">
      <dgm:prSet presAssocID="{768FA7B0-0EF0-4C30-9D51-D679422FBB53}" presName="childNode" presStyleLbl="node1" presStyleIdx="7" presStyleCnt="10" custScaleX="193739" custScaleY="898541" custLinFactY="-46958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DC6933-0320-45A5-B057-028591E97E6E}" type="pres">
      <dgm:prSet presAssocID="{768FA7B0-0EF0-4C30-9D51-D679422FBB53}" presName="aSpace2" presStyleCnt="0"/>
      <dgm:spPr/>
    </dgm:pt>
    <dgm:pt modelId="{69CA0D93-DD09-4389-AB81-38F273D1503E}" type="pres">
      <dgm:prSet presAssocID="{EB1E916E-94E6-4926-9D8B-549BE8B86B99}" presName="childNode" presStyleLbl="node1" presStyleIdx="8" presStyleCnt="10" custScaleX="196371" custScaleY="1051260" custLinFactY="70315" custLinFactNeighborX="1316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42445E-5104-4E2D-AD5B-21B583B45BFA}" type="pres">
      <dgm:prSet presAssocID="{EB1E916E-94E6-4926-9D8B-549BE8B86B99}" presName="aSpace2" presStyleCnt="0"/>
      <dgm:spPr/>
    </dgm:pt>
    <dgm:pt modelId="{04E99E94-136C-4D14-A5A3-9025B66C7788}" type="pres">
      <dgm:prSet presAssocID="{99E48FDA-22C6-45F1-AE43-0C931686EB6B}" presName="childNode" presStyleLbl="node1" presStyleIdx="9" presStyleCnt="10" custScaleX="196371" custScaleY="1049322" custLinFactY="204412" custLinFactNeighborX="1316" custLinFactNeighborY="3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54E1346-803A-40FF-A66A-FC84BF498719}" type="presOf" srcId="{5E6FE04F-8E35-4BC2-B0FB-F38181929183}" destId="{1195C94F-9334-4368-9042-3F3B374D8C52}" srcOrd="0" destOrd="0" presId="urn:microsoft.com/office/officeart/2005/8/layout/lProcess2"/>
    <dgm:cxn modelId="{27303EB8-A597-4AA1-80E4-8BBBF4B1BE87}" type="presOf" srcId="{EB1E916E-94E6-4926-9D8B-549BE8B86B99}" destId="{69CA0D93-DD09-4389-AB81-38F273D1503E}" srcOrd="0" destOrd="0" presId="urn:microsoft.com/office/officeart/2005/8/layout/lProcess2"/>
    <dgm:cxn modelId="{E8F78D7B-DA06-4E2D-84DE-38BE254CACA9}" srcId="{805C31F0-BF44-4749-99F4-16AC952B3B39}" destId="{04ADA333-C10C-4FA4-8599-D970412CBA01}" srcOrd="0" destOrd="0" parTransId="{1C7AAE36-5FA6-411B-AA85-748078EE18AA}" sibTransId="{A184BDFF-1F5C-4FEF-999C-03A48E36C23C}"/>
    <dgm:cxn modelId="{59E6F0AA-B293-4CB6-8A23-2C3241CE9E64}" srcId="{A39901A1-8D8D-477F-BC6F-45A21215C6DE}" destId="{805C31F0-BF44-4749-99F4-16AC952B3B39}" srcOrd="0" destOrd="0" parTransId="{F0391B0B-7251-4DA2-95E7-CB0F894B8761}" sibTransId="{21EA44F1-2560-48E5-9763-5F15E5B01900}"/>
    <dgm:cxn modelId="{B356C359-CCE9-4BF9-A1FD-C996D7DEB51B}" type="presOf" srcId="{13C8B277-B399-4E09-BB53-095C3EA5184D}" destId="{124A1D07-BD28-43F0-B096-D84707E3A7B0}" srcOrd="0" destOrd="0" presId="urn:microsoft.com/office/officeart/2005/8/layout/lProcess2"/>
    <dgm:cxn modelId="{C7598566-4468-4BCB-AC01-BBE046824815}" type="presOf" srcId="{99E48FDA-22C6-45F1-AE43-0C931686EB6B}" destId="{04E99E94-136C-4D14-A5A3-9025B66C7788}" srcOrd="0" destOrd="0" presId="urn:microsoft.com/office/officeart/2005/8/layout/lProcess2"/>
    <dgm:cxn modelId="{4875D601-960B-4054-A679-7F3AC709C64F}" srcId="{805C31F0-BF44-4749-99F4-16AC952B3B39}" destId="{13C8B277-B399-4E09-BB53-095C3EA5184D}" srcOrd="1" destOrd="0" parTransId="{41E532F8-6181-4991-896B-78BCDE51DC7F}" sibTransId="{094C5599-8CF8-43DB-9FA4-DE65D4026689}"/>
    <dgm:cxn modelId="{F667D7CC-5C7A-4C6B-A86B-A83343E6B5CF}" srcId="{5E6FE04F-8E35-4BC2-B0FB-F38181929183}" destId="{768FA7B0-0EF0-4C30-9D51-D679422FBB53}" srcOrd="2" destOrd="0" parTransId="{DA68C2EA-06A4-4C6A-A279-2187790CD982}" sibTransId="{B3E14C6F-C542-4D4F-AB40-7D906050D387}"/>
    <dgm:cxn modelId="{DDAC6757-6EB8-485B-9356-0D7DD15FABC3}" srcId="{805C31F0-BF44-4749-99F4-16AC952B3B39}" destId="{81158761-AED5-4974-BA2F-9369938D8D1F}" srcOrd="3" destOrd="0" parTransId="{BAC003F6-F1E0-478D-A60C-0216A6DA38F8}" sibTransId="{0752EBE0-D7B8-4465-8AF2-5C634D49E900}"/>
    <dgm:cxn modelId="{4345E97D-8FB3-4C68-AA06-6F194A6905EF}" type="presOf" srcId="{805C31F0-BF44-4749-99F4-16AC952B3B39}" destId="{CB25CE52-A375-4A1C-9DA9-489ED43BF565}" srcOrd="0" destOrd="0" presId="urn:microsoft.com/office/officeart/2005/8/layout/lProcess2"/>
    <dgm:cxn modelId="{D76700FB-5F50-41E0-8301-D5741478BC9D}" type="presOf" srcId="{805C31F0-BF44-4749-99F4-16AC952B3B39}" destId="{C1526433-1087-45B5-A7D7-830070E1E652}" srcOrd="1" destOrd="0" presId="urn:microsoft.com/office/officeart/2005/8/layout/lProcess2"/>
    <dgm:cxn modelId="{3E68E614-5B87-42FB-B37C-CB0C83B9752C}" srcId="{5E6FE04F-8E35-4BC2-B0FB-F38181929183}" destId="{EB1E916E-94E6-4926-9D8B-549BE8B86B99}" srcOrd="3" destOrd="0" parTransId="{FC386C16-A0FB-4B8E-8587-C8870EDDD431}" sibTransId="{5E21C3A5-48D3-4BEA-A8F6-8880AC2AE088}"/>
    <dgm:cxn modelId="{731E8088-421C-4D46-90C6-D044243A4451}" srcId="{5E6FE04F-8E35-4BC2-B0FB-F38181929183}" destId="{B8F66AD7-796D-470E-836A-C00E1E0D79FA}" srcOrd="0" destOrd="0" parTransId="{737DE3B1-8DCC-438B-A6FA-C06BAC8D00FB}" sibTransId="{C2F14D43-6BE9-4A29-B25E-214A16F35D34}"/>
    <dgm:cxn modelId="{8A552EB0-D0E6-4929-A791-54ECAF98C183}" srcId="{805C31F0-BF44-4749-99F4-16AC952B3B39}" destId="{622E6CC0-0178-44E0-98D8-55E994D71016}" srcOrd="4" destOrd="0" parTransId="{6E4F48A6-E531-46BF-9C78-7C21A3B0F5B4}" sibTransId="{9D7B8743-A490-4942-92CF-4CCD04259756}"/>
    <dgm:cxn modelId="{CD759F44-5EB7-42DE-AA98-B0C528C94398}" type="presOf" srcId="{B8F66AD7-796D-470E-836A-C00E1E0D79FA}" destId="{525074A7-EFF9-401F-9FD6-0E2694827D59}" srcOrd="0" destOrd="0" presId="urn:microsoft.com/office/officeart/2005/8/layout/lProcess2"/>
    <dgm:cxn modelId="{423511E6-1353-471A-9A22-BF6142EF3794}" type="presOf" srcId="{81158761-AED5-4974-BA2F-9369938D8D1F}" destId="{CCAB66A5-D433-47A0-B030-643BFF5F6F00}" srcOrd="0" destOrd="0" presId="urn:microsoft.com/office/officeart/2005/8/layout/lProcess2"/>
    <dgm:cxn modelId="{61AC17A0-EE1D-4BFB-BF8D-A0FB3E717E09}" type="presOf" srcId="{768FA7B0-0EF0-4C30-9D51-D679422FBB53}" destId="{D5E7D76A-D924-4D8A-9AE1-F2255B88394D}" srcOrd="0" destOrd="0" presId="urn:microsoft.com/office/officeart/2005/8/layout/lProcess2"/>
    <dgm:cxn modelId="{FAC8D2CA-CB38-4A34-82A2-D86AEE72BF17}" type="presOf" srcId="{04ADA333-C10C-4FA4-8599-D970412CBA01}" destId="{8E1F5674-E1E3-4251-A3D1-3FBA83DF24D1}" srcOrd="0" destOrd="0" presId="urn:microsoft.com/office/officeart/2005/8/layout/lProcess2"/>
    <dgm:cxn modelId="{99B81176-5555-4D6B-B696-3F47B520F1AE}" srcId="{A39901A1-8D8D-477F-BC6F-45A21215C6DE}" destId="{5E6FE04F-8E35-4BC2-B0FB-F38181929183}" srcOrd="1" destOrd="0" parTransId="{BDE06724-E9B7-4739-86E4-EA7AF652FD64}" sibTransId="{0CC25C4D-9BBE-4D13-A135-2A93ECF159C2}"/>
    <dgm:cxn modelId="{ACBD4AAC-A743-43A7-A6A2-9C4206751F37}" srcId="{805C31F0-BF44-4749-99F4-16AC952B3B39}" destId="{5CD29C0F-43DE-41AD-A99C-36706AD6E044}" srcOrd="2" destOrd="0" parTransId="{8E78C99D-1704-441A-BE21-CDCD182CFC9E}" sibTransId="{441B21AE-0FC2-4A16-A413-31C7E1409A19}"/>
    <dgm:cxn modelId="{8DE22E51-34DF-431C-8539-710B092DD267}" type="presOf" srcId="{3339E0D6-F8D5-4A8F-B445-ACB0B7C5594D}" destId="{F05F477F-1288-4D26-B127-CD1849776021}" srcOrd="0" destOrd="0" presId="urn:microsoft.com/office/officeart/2005/8/layout/lProcess2"/>
    <dgm:cxn modelId="{AB968861-B20C-41C0-B248-C47BEAC45512}" type="presOf" srcId="{5CD29C0F-43DE-41AD-A99C-36706AD6E044}" destId="{D796C12F-A1BA-4E7E-8D39-A6150602E127}" srcOrd="0" destOrd="0" presId="urn:microsoft.com/office/officeart/2005/8/layout/lProcess2"/>
    <dgm:cxn modelId="{98B3FD85-7B60-4F89-9950-606FC2FC4BB2}" type="presOf" srcId="{622E6CC0-0178-44E0-98D8-55E994D71016}" destId="{7810A63C-281C-4695-B6B1-BABF5D9631E2}" srcOrd="0" destOrd="0" presId="urn:microsoft.com/office/officeart/2005/8/layout/lProcess2"/>
    <dgm:cxn modelId="{4AFB987E-AC31-49C6-8467-DC49137FDB85}" type="presOf" srcId="{5E6FE04F-8E35-4BC2-B0FB-F38181929183}" destId="{01469E00-7855-4AF1-81AB-127BAADFDC53}" srcOrd="1" destOrd="0" presId="urn:microsoft.com/office/officeart/2005/8/layout/lProcess2"/>
    <dgm:cxn modelId="{6920D60F-CC98-44D1-8088-A85A94FCEC96}" type="presOf" srcId="{A39901A1-8D8D-477F-BC6F-45A21215C6DE}" destId="{A306A12C-6474-4717-8D87-33AFA93CB06A}" srcOrd="0" destOrd="0" presId="urn:microsoft.com/office/officeart/2005/8/layout/lProcess2"/>
    <dgm:cxn modelId="{7D36B6A6-1948-48AB-A17D-0DFAC6B86D42}" srcId="{5E6FE04F-8E35-4BC2-B0FB-F38181929183}" destId="{3339E0D6-F8D5-4A8F-B445-ACB0B7C5594D}" srcOrd="1" destOrd="0" parTransId="{305A1DB3-9389-4593-91F3-2B5A93126C2B}" sibTransId="{2C8925E8-D6BC-4265-B8E5-2A50C82E750C}"/>
    <dgm:cxn modelId="{9F71EAB8-DBEE-435D-BF15-5CF00CAE1DCE}" srcId="{5E6FE04F-8E35-4BC2-B0FB-F38181929183}" destId="{99E48FDA-22C6-45F1-AE43-0C931686EB6B}" srcOrd="4" destOrd="0" parTransId="{DAD99666-7760-463E-A818-40AA93B6F087}" sibTransId="{BFD4EFAF-EB57-479B-8A3F-8DC80AFA21CB}"/>
    <dgm:cxn modelId="{8BC6F4C5-F4A9-482B-888B-5BBEEA738B3D}" type="presParOf" srcId="{A306A12C-6474-4717-8D87-33AFA93CB06A}" destId="{D2B6AFCC-9C9C-44DD-B950-5EC8A5E4CBC7}" srcOrd="0" destOrd="0" presId="urn:microsoft.com/office/officeart/2005/8/layout/lProcess2"/>
    <dgm:cxn modelId="{301B0D14-C9D0-4C09-9BAE-C72B042861A2}" type="presParOf" srcId="{D2B6AFCC-9C9C-44DD-B950-5EC8A5E4CBC7}" destId="{CB25CE52-A375-4A1C-9DA9-489ED43BF565}" srcOrd="0" destOrd="0" presId="urn:microsoft.com/office/officeart/2005/8/layout/lProcess2"/>
    <dgm:cxn modelId="{9658991D-748A-4705-A825-418459C77872}" type="presParOf" srcId="{D2B6AFCC-9C9C-44DD-B950-5EC8A5E4CBC7}" destId="{C1526433-1087-45B5-A7D7-830070E1E652}" srcOrd="1" destOrd="0" presId="urn:microsoft.com/office/officeart/2005/8/layout/lProcess2"/>
    <dgm:cxn modelId="{AD07A845-BB83-4B0C-A1EB-CB3DEE3EC18B}" type="presParOf" srcId="{D2B6AFCC-9C9C-44DD-B950-5EC8A5E4CBC7}" destId="{70582BB1-BFC9-494B-9C16-27FB85D2B2DD}" srcOrd="2" destOrd="0" presId="urn:microsoft.com/office/officeart/2005/8/layout/lProcess2"/>
    <dgm:cxn modelId="{01F4C25D-3ACE-48DC-816D-F5557D3C2203}" type="presParOf" srcId="{70582BB1-BFC9-494B-9C16-27FB85D2B2DD}" destId="{734397EE-6B6B-4C97-A9FE-27B045A99C2E}" srcOrd="0" destOrd="0" presId="urn:microsoft.com/office/officeart/2005/8/layout/lProcess2"/>
    <dgm:cxn modelId="{EAD436A8-B0BB-4B96-B9CF-E7FB75895DEE}" type="presParOf" srcId="{734397EE-6B6B-4C97-A9FE-27B045A99C2E}" destId="{8E1F5674-E1E3-4251-A3D1-3FBA83DF24D1}" srcOrd="0" destOrd="0" presId="urn:microsoft.com/office/officeart/2005/8/layout/lProcess2"/>
    <dgm:cxn modelId="{A406234B-A118-4C9A-BB6F-FE468DDB62EF}" type="presParOf" srcId="{734397EE-6B6B-4C97-A9FE-27B045A99C2E}" destId="{E53FC569-893E-460A-99F4-969DE83C56BD}" srcOrd="1" destOrd="0" presId="urn:microsoft.com/office/officeart/2005/8/layout/lProcess2"/>
    <dgm:cxn modelId="{AB2320A3-68AC-44FA-88B7-89160B281DF4}" type="presParOf" srcId="{734397EE-6B6B-4C97-A9FE-27B045A99C2E}" destId="{124A1D07-BD28-43F0-B096-D84707E3A7B0}" srcOrd="2" destOrd="0" presId="urn:microsoft.com/office/officeart/2005/8/layout/lProcess2"/>
    <dgm:cxn modelId="{03DD1602-4175-4C72-87D6-5E43A908350D}" type="presParOf" srcId="{734397EE-6B6B-4C97-A9FE-27B045A99C2E}" destId="{1C9CC72E-C2C0-4A66-9E72-A608E08D1BCD}" srcOrd="3" destOrd="0" presId="urn:microsoft.com/office/officeart/2005/8/layout/lProcess2"/>
    <dgm:cxn modelId="{080E7E62-B03F-4753-8086-F0241DA14632}" type="presParOf" srcId="{734397EE-6B6B-4C97-A9FE-27B045A99C2E}" destId="{D796C12F-A1BA-4E7E-8D39-A6150602E127}" srcOrd="4" destOrd="0" presId="urn:microsoft.com/office/officeart/2005/8/layout/lProcess2"/>
    <dgm:cxn modelId="{746FBAEE-066F-4388-91E4-CE06541D9490}" type="presParOf" srcId="{734397EE-6B6B-4C97-A9FE-27B045A99C2E}" destId="{BD9867DF-83E2-4ECA-9FC7-67AAEFE87FBE}" srcOrd="5" destOrd="0" presId="urn:microsoft.com/office/officeart/2005/8/layout/lProcess2"/>
    <dgm:cxn modelId="{640B801A-3B41-4F34-8E78-CD8CEA3CB54A}" type="presParOf" srcId="{734397EE-6B6B-4C97-A9FE-27B045A99C2E}" destId="{CCAB66A5-D433-47A0-B030-643BFF5F6F00}" srcOrd="6" destOrd="0" presId="urn:microsoft.com/office/officeart/2005/8/layout/lProcess2"/>
    <dgm:cxn modelId="{189AB12F-506F-4F18-86AC-607DAB932FCA}" type="presParOf" srcId="{734397EE-6B6B-4C97-A9FE-27B045A99C2E}" destId="{727E29BA-80B0-4B31-A0DC-7C1176BC43AB}" srcOrd="7" destOrd="0" presId="urn:microsoft.com/office/officeart/2005/8/layout/lProcess2"/>
    <dgm:cxn modelId="{C405D33A-33A1-45D5-B2E1-5B0A7FBFAC38}" type="presParOf" srcId="{734397EE-6B6B-4C97-A9FE-27B045A99C2E}" destId="{7810A63C-281C-4695-B6B1-BABF5D9631E2}" srcOrd="8" destOrd="0" presId="urn:microsoft.com/office/officeart/2005/8/layout/lProcess2"/>
    <dgm:cxn modelId="{9C916A18-D0A4-4560-8BCF-9FAF4494C672}" type="presParOf" srcId="{A306A12C-6474-4717-8D87-33AFA93CB06A}" destId="{1644BB25-0D4D-4217-B454-844ED01C9CC1}" srcOrd="1" destOrd="0" presId="urn:microsoft.com/office/officeart/2005/8/layout/lProcess2"/>
    <dgm:cxn modelId="{455001DB-0232-4559-8E5B-0241F832E49D}" type="presParOf" srcId="{A306A12C-6474-4717-8D87-33AFA93CB06A}" destId="{110B7F5A-9022-4F13-A293-E8B820FB875B}" srcOrd="2" destOrd="0" presId="urn:microsoft.com/office/officeart/2005/8/layout/lProcess2"/>
    <dgm:cxn modelId="{59214935-ECE9-47AA-9C60-8CDE531D5D68}" type="presParOf" srcId="{110B7F5A-9022-4F13-A293-E8B820FB875B}" destId="{1195C94F-9334-4368-9042-3F3B374D8C52}" srcOrd="0" destOrd="0" presId="urn:microsoft.com/office/officeart/2005/8/layout/lProcess2"/>
    <dgm:cxn modelId="{5D6D0738-527C-4BA4-9F92-CD9DB94FE7EA}" type="presParOf" srcId="{110B7F5A-9022-4F13-A293-E8B820FB875B}" destId="{01469E00-7855-4AF1-81AB-127BAADFDC53}" srcOrd="1" destOrd="0" presId="urn:microsoft.com/office/officeart/2005/8/layout/lProcess2"/>
    <dgm:cxn modelId="{51B73A43-EDE8-403D-ACB5-A8E7EAF940E1}" type="presParOf" srcId="{110B7F5A-9022-4F13-A293-E8B820FB875B}" destId="{2EBB12BA-73BD-4360-9BF2-0BC9A6CBB640}" srcOrd="2" destOrd="0" presId="urn:microsoft.com/office/officeart/2005/8/layout/lProcess2"/>
    <dgm:cxn modelId="{823EC743-3D02-4ECD-A595-C8F1E3704C18}" type="presParOf" srcId="{2EBB12BA-73BD-4360-9BF2-0BC9A6CBB640}" destId="{77D89C03-3691-4F88-A08D-E7E0977B827C}" srcOrd="0" destOrd="0" presId="urn:microsoft.com/office/officeart/2005/8/layout/lProcess2"/>
    <dgm:cxn modelId="{99E7F6A0-0EC3-4429-AEBF-E37530020797}" type="presParOf" srcId="{77D89C03-3691-4F88-A08D-E7E0977B827C}" destId="{525074A7-EFF9-401F-9FD6-0E2694827D59}" srcOrd="0" destOrd="0" presId="urn:microsoft.com/office/officeart/2005/8/layout/lProcess2"/>
    <dgm:cxn modelId="{2FB02E25-05E8-4792-BAC1-8D6A1801389D}" type="presParOf" srcId="{77D89C03-3691-4F88-A08D-E7E0977B827C}" destId="{0CE414D8-CCA8-4AA9-B098-CACC98920B6C}" srcOrd="1" destOrd="0" presId="urn:microsoft.com/office/officeart/2005/8/layout/lProcess2"/>
    <dgm:cxn modelId="{ED776D42-0897-4EC2-A754-AA0EEAF80962}" type="presParOf" srcId="{77D89C03-3691-4F88-A08D-E7E0977B827C}" destId="{F05F477F-1288-4D26-B127-CD1849776021}" srcOrd="2" destOrd="0" presId="urn:microsoft.com/office/officeart/2005/8/layout/lProcess2"/>
    <dgm:cxn modelId="{61E2AC07-D8AE-4C6C-9E1E-A2EC86850E05}" type="presParOf" srcId="{77D89C03-3691-4F88-A08D-E7E0977B827C}" destId="{0A73BACB-C7AE-41D4-8EDE-D1F5CEEF47E6}" srcOrd="3" destOrd="0" presId="urn:microsoft.com/office/officeart/2005/8/layout/lProcess2"/>
    <dgm:cxn modelId="{1598E473-A145-480A-89D4-900687F7AFBA}" type="presParOf" srcId="{77D89C03-3691-4F88-A08D-E7E0977B827C}" destId="{D5E7D76A-D924-4D8A-9AE1-F2255B88394D}" srcOrd="4" destOrd="0" presId="urn:microsoft.com/office/officeart/2005/8/layout/lProcess2"/>
    <dgm:cxn modelId="{021E0BB8-A79A-441C-A453-58E00298D63E}" type="presParOf" srcId="{77D89C03-3691-4F88-A08D-E7E0977B827C}" destId="{6DDC6933-0320-45A5-B057-028591E97E6E}" srcOrd="5" destOrd="0" presId="urn:microsoft.com/office/officeart/2005/8/layout/lProcess2"/>
    <dgm:cxn modelId="{B85E541A-298B-45F4-83C5-70CB5F2357F9}" type="presParOf" srcId="{77D89C03-3691-4F88-A08D-E7E0977B827C}" destId="{69CA0D93-DD09-4389-AB81-38F273D1503E}" srcOrd="6" destOrd="0" presId="urn:microsoft.com/office/officeart/2005/8/layout/lProcess2"/>
    <dgm:cxn modelId="{E21B6E2B-A766-4430-8190-6AFF77A12FF8}" type="presParOf" srcId="{77D89C03-3691-4F88-A08D-E7E0977B827C}" destId="{7642445E-5104-4E2D-AD5B-21B583B45BFA}" srcOrd="7" destOrd="0" presId="urn:microsoft.com/office/officeart/2005/8/layout/lProcess2"/>
    <dgm:cxn modelId="{1DCC2096-4C47-4FD0-963C-AD855430606A}" type="presParOf" srcId="{77D89C03-3691-4F88-A08D-E7E0977B827C}" destId="{04E99E94-136C-4D14-A5A3-9025B66C7788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5686D2-D1DE-43C7-AEB1-E112DD2503B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E38171F-8724-4BD4-83BD-8D16F684556F}">
      <dgm:prSet phldrT="[Text]" custT="1"/>
      <dgm:spPr/>
      <dgm:t>
        <a:bodyPr/>
        <a:lstStyle/>
        <a:p>
          <a:r>
            <a:rPr lang="hr-HR" sz="2400" dirty="0"/>
            <a:t>ODRASLI</a:t>
          </a:r>
        </a:p>
      </dgm:t>
    </dgm:pt>
    <dgm:pt modelId="{1769524A-D922-415A-A80F-2F4238194953}" type="parTrans" cxnId="{D0CFF537-3E76-4985-B148-DDEAB95C91E0}">
      <dgm:prSet/>
      <dgm:spPr/>
      <dgm:t>
        <a:bodyPr/>
        <a:lstStyle/>
        <a:p>
          <a:endParaRPr lang="hr-HR"/>
        </a:p>
      </dgm:t>
    </dgm:pt>
    <dgm:pt modelId="{B588CFD4-212F-4541-94E4-45E4885B072B}" type="sibTrans" cxnId="{D0CFF537-3E76-4985-B148-DDEAB95C91E0}">
      <dgm:prSet/>
      <dgm:spPr/>
      <dgm:t>
        <a:bodyPr/>
        <a:lstStyle/>
        <a:p>
          <a:endParaRPr lang="hr-HR"/>
        </a:p>
      </dgm:t>
    </dgm:pt>
    <dgm:pt modelId="{3F7CBB55-4CBA-4E47-9D14-BDA7EAB47359}">
      <dgm:prSet phldrT="[Text]" custT="1"/>
      <dgm:spPr/>
      <dgm:t>
        <a:bodyPr/>
        <a:lstStyle/>
        <a:p>
          <a:r>
            <a:rPr lang="hr-HR" sz="1600" dirty="0"/>
            <a:t>umor ili gubitak energije</a:t>
          </a:r>
          <a:r>
            <a:rPr lang="hr-HR" sz="1400" dirty="0"/>
            <a:t>                                    </a:t>
          </a:r>
        </a:p>
      </dgm:t>
    </dgm:pt>
    <dgm:pt modelId="{5E2AA634-AA26-4728-A95F-5D5931DE4003}" type="parTrans" cxnId="{6276647A-6F90-4F8B-B595-87E1E8B3362D}">
      <dgm:prSet/>
      <dgm:spPr/>
      <dgm:t>
        <a:bodyPr/>
        <a:lstStyle/>
        <a:p>
          <a:endParaRPr lang="hr-HR"/>
        </a:p>
      </dgm:t>
    </dgm:pt>
    <dgm:pt modelId="{E6682DF9-7227-4ED0-A7F0-4DCF0B7F2C85}" type="sibTrans" cxnId="{6276647A-6F90-4F8B-B595-87E1E8B3362D}">
      <dgm:prSet/>
      <dgm:spPr/>
      <dgm:t>
        <a:bodyPr/>
        <a:lstStyle/>
        <a:p>
          <a:endParaRPr lang="hr-HR"/>
        </a:p>
      </dgm:t>
    </dgm:pt>
    <dgm:pt modelId="{55FEDE1F-0459-47F4-BA04-B9AE2C49D281}">
      <dgm:prSet phldrT="[Text]" custT="1"/>
      <dgm:spPr/>
      <dgm:t>
        <a:bodyPr/>
        <a:lstStyle/>
        <a:p>
          <a:r>
            <a:rPr lang="hr-HR" sz="1600" dirty="0"/>
            <a:t>smanjena sposobnost koncentriranja i donošenja odluka</a:t>
          </a:r>
        </a:p>
      </dgm:t>
    </dgm:pt>
    <dgm:pt modelId="{D2FE0BC5-79B8-41C8-9F67-818134CEC586}" type="parTrans" cxnId="{AC2BD327-CB0B-44CE-98AC-C06550988B4E}">
      <dgm:prSet/>
      <dgm:spPr/>
      <dgm:t>
        <a:bodyPr/>
        <a:lstStyle/>
        <a:p>
          <a:endParaRPr lang="hr-HR"/>
        </a:p>
      </dgm:t>
    </dgm:pt>
    <dgm:pt modelId="{515C0DA5-9CE8-4D51-97A6-2AE1360C441D}" type="sibTrans" cxnId="{AC2BD327-CB0B-44CE-98AC-C06550988B4E}">
      <dgm:prSet/>
      <dgm:spPr/>
      <dgm:t>
        <a:bodyPr/>
        <a:lstStyle/>
        <a:p>
          <a:endParaRPr lang="hr-HR"/>
        </a:p>
      </dgm:t>
    </dgm:pt>
    <dgm:pt modelId="{D4F0C4A1-9646-4A5F-8AAA-A2335E44E683}">
      <dgm:prSet phldrT="[Text]" custT="1"/>
      <dgm:spPr/>
      <dgm:t>
        <a:bodyPr/>
        <a:lstStyle/>
        <a:p>
          <a:r>
            <a:rPr lang="hr-HR" sz="2400" b="1" dirty="0"/>
            <a:t>DJECA I ADOLESCENTI</a:t>
          </a:r>
        </a:p>
      </dgm:t>
    </dgm:pt>
    <dgm:pt modelId="{7013DFC8-E443-4F28-9DE3-7C8F6A663AFE}" type="parTrans" cxnId="{EBD23656-23FF-40C9-8C42-EA7D8AA72DC2}">
      <dgm:prSet/>
      <dgm:spPr/>
      <dgm:t>
        <a:bodyPr/>
        <a:lstStyle/>
        <a:p>
          <a:endParaRPr lang="hr-HR"/>
        </a:p>
      </dgm:t>
    </dgm:pt>
    <dgm:pt modelId="{8AD0384C-74FF-4F83-A1DC-B6928D59CE59}" type="sibTrans" cxnId="{EBD23656-23FF-40C9-8C42-EA7D8AA72DC2}">
      <dgm:prSet/>
      <dgm:spPr/>
      <dgm:t>
        <a:bodyPr/>
        <a:lstStyle/>
        <a:p>
          <a:endParaRPr lang="hr-HR"/>
        </a:p>
      </dgm:t>
    </dgm:pt>
    <dgm:pt modelId="{2D26B38E-D0DB-4EFA-B167-FC187C32510A}">
      <dgm:prSet phldrT="[Text]" custT="1"/>
      <dgm:spPr/>
      <dgm:t>
        <a:bodyPr/>
        <a:lstStyle/>
        <a:p>
          <a:r>
            <a:rPr lang="hr-HR" sz="1600" dirty="0"/>
            <a:t>stalan umor, osjećaj “</a:t>
          </a:r>
          <a:r>
            <a:rPr lang="hr-HR" sz="1600" b="1" dirty="0"/>
            <a:t>niske energije, lijenosti</a:t>
          </a:r>
          <a:r>
            <a:rPr lang="hr-HR" sz="1600" dirty="0"/>
            <a:t>”</a:t>
          </a:r>
        </a:p>
      </dgm:t>
    </dgm:pt>
    <dgm:pt modelId="{1B824009-1F09-4432-8B23-F9F1BB31B27A}" type="parTrans" cxnId="{E4156EF1-ACAC-4E08-92BD-2E38C3AE5390}">
      <dgm:prSet/>
      <dgm:spPr/>
      <dgm:t>
        <a:bodyPr/>
        <a:lstStyle/>
        <a:p>
          <a:endParaRPr lang="hr-HR"/>
        </a:p>
      </dgm:t>
    </dgm:pt>
    <dgm:pt modelId="{7EFBA524-0107-4226-BD1D-95473E971EB2}" type="sibTrans" cxnId="{E4156EF1-ACAC-4E08-92BD-2E38C3AE5390}">
      <dgm:prSet/>
      <dgm:spPr/>
      <dgm:t>
        <a:bodyPr/>
        <a:lstStyle/>
        <a:p>
          <a:endParaRPr lang="hr-HR"/>
        </a:p>
      </dgm:t>
    </dgm:pt>
    <dgm:pt modelId="{07D850B3-08F7-4C68-8CD7-BC3CA2CC56C8}">
      <dgm:prSet phldrT="[Text]" custT="1"/>
      <dgm:spPr/>
      <dgm:t>
        <a:bodyPr/>
        <a:lstStyle/>
        <a:p>
          <a:r>
            <a:rPr lang="hr-HR" sz="1600" dirty="0"/>
            <a:t>pad učinkovitosti u školi zbog smanjene motivacije, nemogućnosti koncentracije, čestih izostanaka</a:t>
          </a:r>
        </a:p>
      </dgm:t>
    </dgm:pt>
    <dgm:pt modelId="{31ECE11F-9EAD-42DC-9C75-8894CB20B44C}" type="parTrans" cxnId="{149F03F3-0D27-41E4-94F2-7B286BB17EB6}">
      <dgm:prSet/>
      <dgm:spPr/>
      <dgm:t>
        <a:bodyPr/>
        <a:lstStyle/>
        <a:p>
          <a:endParaRPr lang="hr-HR"/>
        </a:p>
      </dgm:t>
    </dgm:pt>
    <dgm:pt modelId="{A8D03C13-97B2-47EA-846E-EEB80BBF1D73}" type="sibTrans" cxnId="{149F03F3-0D27-41E4-94F2-7B286BB17EB6}">
      <dgm:prSet/>
      <dgm:spPr/>
      <dgm:t>
        <a:bodyPr/>
        <a:lstStyle/>
        <a:p>
          <a:endParaRPr lang="hr-HR"/>
        </a:p>
      </dgm:t>
    </dgm:pt>
    <dgm:pt modelId="{104F7B3D-5625-47F5-B84C-B98836F09B95}">
      <dgm:prSet phldrT="[Text]" custT="1"/>
      <dgm:spPr/>
      <dgm:t>
        <a:bodyPr/>
        <a:lstStyle/>
        <a:p>
          <a:r>
            <a:rPr lang="hr-HR" sz="1600" dirty="0"/>
            <a:t>povratne suicidalne ideje ili ponašanje</a:t>
          </a:r>
          <a:r>
            <a:rPr lang="hr-HR" sz="1400" dirty="0"/>
            <a:t>                                             </a:t>
          </a:r>
        </a:p>
      </dgm:t>
    </dgm:pt>
    <dgm:pt modelId="{C10CD05B-CD5F-4DD9-B53C-5B9F1703CE89}" type="parTrans" cxnId="{42375E73-40ED-4E4C-AA5A-4EAD5E828AE7}">
      <dgm:prSet/>
      <dgm:spPr/>
      <dgm:t>
        <a:bodyPr/>
        <a:lstStyle/>
        <a:p>
          <a:endParaRPr lang="hr-HR"/>
        </a:p>
      </dgm:t>
    </dgm:pt>
    <dgm:pt modelId="{F8E55EA3-8ED1-4820-8595-D121AC3BBF1D}" type="sibTrans" cxnId="{42375E73-40ED-4E4C-AA5A-4EAD5E828AE7}">
      <dgm:prSet/>
      <dgm:spPr/>
      <dgm:t>
        <a:bodyPr/>
        <a:lstStyle/>
        <a:p>
          <a:endParaRPr lang="hr-HR"/>
        </a:p>
      </dgm:t>
    </dgm:pt>
    <dgm:pt modelId="{DBC096EA-101D-4254-9541-C96B54A9FAA9}">
      <dgm:prSet phldrT="[Text]" custT="1"/>
      <dgm:spPr/>
      <dgm:t>
        <a:bodyPr/>
        <a:lstStyle/>
        <a:p>
          <a:r>
            <a:rPr lang="hr-HR" sz="1600" dirty="0"/>
            <a:t>učestala razmišljanja i pričanje o smrti, pisanje o smrti, darivanje omiljenih stvari i igračaka, autodestruktivno ponašanje</a:t>
          </a:r>
        </a:p>
      </dgm:t>
    </dgm:pt>
    <dgm:pt modelId="{82475D59-8654-43E1-844E-E2B9E2C16124}" type="parTrans" cxnId="{BF3F975D-F19E-4520-8EB8-43F32C0E3A61}">
      <dgm:prSet/>
      <dgm:spPr/>
      <dgm:t>
        <a:bodyPr/>
        <a:lstStyle/>
        <a:p>
          <a:endParaRPr lang="hr-HR"/>
        </a:p>
      </dgm:t>
    </dgm:pt>
    <dgm:pt modelId="{DDB13AA1-247C-4AA5-B0BE-4F6403504F8A}" type="sibTrans" cxnId="{BF3F975D-F19E-4520-8EB8-43F32C0E3A61}">
      <dgm:prSet/>
      <dgm:spPr/>
      <dgm:t>
        <a:bodyPr/>
        <a:lstStyle/>
        <a:p>
          <a:endParaRPr lang="hr-HR"/>
        </a:p>
      </dgm:t>
    </dgm:pt>
    <dgm:pt modelId="{2004A9C4-C310-4C8D-9E9D-C0987852F386}">
      <dgm:prSet phldrT="[Text]" custT="1"/>
      <dgm:spPr/>
      <dgm:t>
        <a:bodyPr/>
        <a:lstStyle/>
        <a:p>
          <a:r>
            <a:rPr lang="hr-HR" sz="1600" dirty="0"/>
            <a:t>pritužbe na </a:t>
          </a:r>
          <a:r>
            <a:rPr lang="hr-HR" sz="1600" b="1" dirty="0" smtClean="0">
              <a:solidFill>
                <a:schemeClr val="tx1"/>
              </a:solidFill>
            </a:rPr>
            <a:t>tjelesne smetnje</a:t>
          </a:r>
          <a:r>
            <a:rPr lang="hr-HR" sz="1600" dirty="0" smtClean="0"/>
            <a:t>( </a:t>
          </a:r>
          <a:r>
            <a:rPr lang="hr-HR" sz="1600" dirty="0"/>
            <a:t>70%): glavobolja, bolovi u trbuhu, mišićima</a:t>
          </a:r>
        </a:p>
      </dgm:t>
    </dgm:pt>
    <dgm:pt modelId="{A9DE3CEB-8395-4D70-A865-F6118476721C}" type="parTrans" cxnId="{8F8D7553-75DB-49A9-A655-52171D6F4DED}">
      <dgm:prSet/>
      <dgm:spPr/>
      <dgm:t>
        <a:bodyPr/>
        <a:lstStyle/>
        <a:p>
          <a:endParaRPr lang="hr-HR"/>
        </a:p>
      </dgm:t>
    </dgm:pt>
    <dgm:pt modelId="{3275E30F-80EB-4D81-AA1A-AFA26F3403AD}" type="sibTrans" cxnId="{8F8D7553-75DB-49A9-A655-52171D6F4DED}">
      <dgm:prSet/>
      <dgm:spPr/>
      <dgm:t>
        <a:bodyPr/>
        <a:lstStyle/>
        <a:p>
          <a:endParaRPr lang="hr-HR"/>
        </a:p>
      </dgm:t>
    </dgm:pt>
    <dgm:pt modelId="{95174EE0-4224-435C-82D3-1D8752E85A17}">
      <dgm:prSet phldrT="[Text]" custT="1"/>
      <dgm:spPr/>
      <dgm:t>
        <a:bodyPr/>
        <a:lstStyle/>
        <a:p>
          <a:r>
            <a:rPr lang="hr-HR" sz="1600" dirty="0"/>
            <a:t>bježanje od kuće</a:t>
          </a:r>
        </a:p>
      </dgm:t>
    </dgm:pt>
    <dgm:pt modelId="{EA3B596C-DFF5-4A35-9F16-627FEE3B6E80}" type="parTrans" cxnId="{5FF9656C-0832-416F-B992-B3BC25A6EDE2}">
      <dgm:prSet/>
      <dgm:spPr/>
      <dgm:t>
        <a:bodyPr/>
        <a:lstStyle/>
        <a:p>
          <a:endParaRPr lang="hr-HR"/>
        </a:p>
      </dgm:t>
    </dgm:pt>
    <dgm:pt modelId="{863D6C2E-2C43-461D-B9B7-5753DF38984E}" type="sibTrans" cxnId="{5FF9656C-0832-416F-B992-B3BC25A6EDE2}">
      <dgm:prSet/>
      <dgm:spPr/>
      <dgm:t>
        <a:bodyPr/>
        <a:lstStyle/>
        <a:p>
          <a:endParaRPr lang="hr-HR"/>
        </a:p>
      </dgm:t>
    </dgm:pt>
    <dgm:pt modelId="{75422785-221B-41CC-BFE9-5EE855E5C419}">
      <dgm:prSet phldrT="[Text]" custT="1"/>
      <dgm:spPr/>
      <dgm:t>
        <a:bodyPr/>
        <a:lstStyle/>
        <a:p>
          <a:r>
            <a:rPr lang="hr-HR" sz="1600" dirty="0"/>
            <a:t>pretjerana osjetljivost na odbacivanje, kritiku i neuspjeh, poteškoće u odnosima s vršnjacima i članovima obitelji, socijalna izolacija</a:t>
          </a:r>
        </a:p>
      </dgm:t>
    </dgm:pt>
    <dgm:pt modelId="{7243BCCD-180E-4B24-963C-C4E22FD08150}" type="parTrans" cxnId="{082B43BB-FCE5-461D-AA11-70F4231DC9B8}">
      <dgm:prSet/>
      <dgm:spPr/>
      <dgm:t>
        <a:bodyPr/>
        <a:lstStyle/>
        <a:p>
          <a:endParaRPr lang="hr-HR"/>
        </a:p>
      </dgm:t>
    </dgm:pt>
    <dgm:pt modelId="{5BA25ECF-E460-47B4-8F94-2D76367DB41D}" type="sibTrans" cxnId="{082B43BB-FCE5-461D-AA11-70F4231DC9B8}">
      <dgm:prSet/>
      <dgm:spPr/>
      <dgm:t>
        <a:bodyPr/>
        <a:lstStyle/>
        <a:p>
          <a:endParaRPr lang="hr-HR"/>
        </a:p>
      </dgm:t>
    </dgm:pt>
    <dgm:pt modelId="{9246A140-8EA1-4154-8405-E8330BDE4F96}" type="pres">
      <dgm:prSet presAssocID="{0B5686D2-D1DE-43C7-AEB1-E112DD2503B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FB258D7-59FA-4B57-B581-944AB462164E}" type="pres">
      <dgm:prSet presAssocID="{3E38171F-8724-4BD4-83BD-8D16F684556F}" presName="compNode" presStyleCnt="0"/>
      <dgm:spPr/>
    </dgm:pt>
    <dgm:pt modelId="{B194A0C4-23F5-4ADA-8E50-ACA52D571A8F}" type="pres">
      <dgm:prSet presAssocID="{3E38171F-8724-4BD4-83BD-8D16F684556F}" presName="aNode" presStyleLbl="bgShp" presStyleIdx="0" presStyleCnt="2" custScaleX="53868" custLinFactNeighborX="-3"/>
      <dgm:spPr/>
      <dgm:t>
        <a:bodyPr/>
        <a:lstStyle/>
        <a:p>
          <a:endParaRPr lang="hr-HR"/>
        </a:p>
      </dgm:t>
    </dgm:pt>
    <dgm:pt modelId="{8F309868-3098-49D6-AF0D-EB2F0259F267}" type="pres">
      <dgm:prSet presAssocID="{3E38171F-8724-4BD4-83BD-8D16F684556F}" presName="textNode" presStyleLbl="bgShp" presStyleIdx="0" presStyleCnt="2"/>
      <dgm:spPr/>
      <dgm:t>
        <a:bodyPr/>
        <a:lstStyle/>
        <a:p>
          <a:endParaRPr lang="hr-HR"/>
        </a:p>
      </dgm:t>
    </dgm:pt>
    <dgm:pt modelId="{6995AA08-995B-41DC-8FCE-15DA063D6A8C}" type="pres">
      <dgm:prSet presAssocID="{3E38171F-8724-4BD4-83BD-8D16F684556F}" presName="compChildNode" presStyleCnt="0"/>
      <dgm:spPr/>
    </dgm:pt>
    <dgm:pt modelId="{35A2B69D-AC3C-40E1-85FF-ABCCBBCE8C91}" type="pres">
      <dgm:prSet presAssocID="{3E38171F-8724-4BD4-83BD-8D16F684556F}" presName="theInnerList" presStyleCnt="0"/>
      <dgm:spPr/>
    </dgm:pt>
    <dgm:pt modelId="{967D0BAD-D9AE-4987-AFA3-240727A7D041}" type="pres">
      <dgm:prSet presAssocID="{3F7CBB55-4CBA-4E47-9D14-BDA7EAB47359}" presName="childNode" presStyleLbl="node1" presStyleIdx="0" presStyleCnt="9" custScaleX="59871" custScaleY="16865" custLinFactY="-345" custLinFactNeighborX="-1703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957564-6DCE-4B96-B8A4-0DC66AA08000}" type="pres">
      <dgm:prSet presAssocID="{3F7CBB55-4CBA-4E47-9D14-BDA7EAB47359}" presName="aSpace2" presStyleCnt="0"/>
      <dgm:spPr/>
    </dgm:pt>
    <dgm:pt modelId="{E6E2E40A-36DB-4AD6-924D-8D5FDCAB0695}" type="pres">
      <dgm:prSet presAssocID="{55FEDE1F-0459-47F4-BA04-B9AE2C49D281}" presName="childNode" presStyleLbl="node1" presStyleIdx="1" presStyleCnt="9" custScaleX="61621" custScaleY="17142" custLinFactY="-15068" custLinFactNeighborX="-1274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52D5C3-85E2-44DA-8226-481DBF24EDF8}" type="pres">
      <dgm:prSet presAssocID="{55FEDE1F-0459-47F4-BA04-B9AE2C49D281}" presName="aSpace2" presStyleCnt="0"/>
      <dgm:spPr/>
    </dgm:pt>
    <dgm:pt modelId="{D9A0696D-1114-4559-B5DA-3C02E358D575}" type="pres">
      <dgm:prSet presAssocID="{104F7B3D-5625-47F5-B84C-B98836F09B95}" presName="childNode" presStyleLbl="node1" presStyleIdx="2" presStyleCnt="9" custScaleX="62883" custScaleY="18175" custLinFactY="-30068" custLinFactNeighborX="-2230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BDECEA-9E8D-4361-8865-E98D041079CA}" type="pres">
      <dgm:prSet presAssocID="{3E38171F-8724-4BD4-83BD-8D16F684556F}" presName="aSpace" presStyleCnt="0"/>
      <dgm:spPr/>
    </dgm:pt>
    <dgm:pt modelId="{2780817F-3D63-40A0-BBD1-32B83E76C9A4}" type="pres">
      <dgm:prSet presAssocID="{D4F0C4A1-9646-4A5F-8AAA-A2335E44E683}" presName="compNode" presStyleCnt="0"/>
      <dgm:spPr/>
    </dgm:pt>
    <dgm:pt modelId="{C0070088-39FD-4EBA-B9E5-DEB9CB72B40B}" type="pres">
      <dgm:prSet presAssocID="{D4F0C4A1-9646-4A5F-8AAA-A2335E44E683}" presName="aNode" presStyleLbl="bgShp" presStyleIdx="1" presStyleCnt="2" custLinFactNeighborX="37" custLinFactNeighborY="-5058"/>
      <dgm:spPr/>
      <dgm:t>
        <a:bodyPr/>
        <a:lstStyle/>
        <a:p>
          <a:endParaRPr lang="hr-HR"/>
        </a:p>
      </dgm:t>
    </dgm:pt>
    <dgm:pt modelId="{71FA7746-8070-44C3-932D-8B3D886BA4C7}" type="pres">
      <dgm:prSet presAssocID="{D4F0C4A1-9646-4A5F-8AAA-A2335E44E683}" presName="textNode" presStyleLbl="bgShp" presStyleIdx="1" presStyleCnt="2"/>
      <dgm:spPr/>
      <dgm:t>
        <a:bodyPr/>
        <a:lstStyle/>
        <a:p>
          <a:endParaRPr lang="hr-HR"/>
        </a:p>
      </dgm:t>
    </dgm:pt>
    <dgm:pt modelId="{AE9857DF-3E6C-42CD-B9B2-E75BBA47594F}" type="pres">
      <dgm:prSet presAssocID="{D4F0C4A1-9646-4A5F-8AAA-A2335E44E683}" presName="compChildNode" presStyleCnt="0"/>
      <dgm:spPr/>
    </dgm:pt>
    <dgm:pt modelId="{89D6FBFE-865E-47F5-A6B1-B5B9CB928B09}" type="pres">
      <dgm:prSet presAssocID="{D4F0C4A1-9646-4A5F-8AAA-A2335E44E683}" presName="theInnerList" presStyleCnt="0"/>
      <dgm:spPr/>
    </dgm:pt>
    <dgm:pt modelId="{9AE22848-E1C7-4422-9420-233F6BFB7022}" type="pres">
      <dgm:prSet presAssocID="{2D26B38E-D0DB-4EFA-B167-FC187C32510A}" presName="childNode" presStyleLbl="node1" presStyleIdx="3" presStyleCnt="9" custScaleX="124475" custScaleY="487711" custLinFactY="-149968" custLinFactNeighborX="1053" custLinFactNeighborY="-2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9FC259-2160-4299-B6D7-71E3960F5DCB}" type="pres">
      <dgm:prSet presAssocID="{2D26B38E-D0DB-4EFA-B167-FC187C32510A}" presName="aSpace2" presStyleCnt="0"/>
      <dgm:spPr/>
    </dgm:pt>
    <dgm:pt modelId="{5D12980D-8BAE-4DC9-9207-FD745FC6AEDC}" type="pres">
      <dgm:prSet presAssocID="{07D850B3-08F7-4C68-8CD7-BC3CA2CC56C8}" presName="childNode" presStyleLbl="node1" presStyleIdx="4" presStyleCnt="9" custScaleX="125281" custScaleY="452947" custLinFactY="-118025" custLinFactNeighborX="664" custLinFactNeighborY="-2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7D69CD-69AB-442F-A003-956E4E58A6A1}" type="pres">
      <dgm:prSet presAssocID="{07D850B3-08F7-4C68-8CD7-BC3CA2CC56C8}" presName="aSpace2" presStyleCnt="0"/>
      <dgm:spPr/>
    </dgm:pt>
    <dgm:pt modelId="{C7F44D41-00FD-4A41-9901-6501F309FD95}" type="pres">
      <dgm:prSet presAssocID="{DBC096EA-101D-4254-9541-C96B54A9FAA9}" presName="childNode" presStyleLbl="node1" presStyleIdx="5" presStyleCnt="9" custScaleX="125573" custScaleY="515198" custLinFactY="-98118" custLinFactNeighborX="518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D3CAA7-0506-46DA-B8B6-452620A12987}" type="pres">
      <dgm:prSet presAssocID="{DBC096EA-101D-4254-9541-C96B54A9FAA9}" presName="aSpace2" presStyleCnt="0"/>
      <dgm:spPr/>
    </dgm:pt>
    <dgm:pt modelId="{12BB7139-618E-4C0C-9BB3-6804D65A391C}" type="pres">
      <dgm:prSet presAssocID="{2004A9C4-C310-4C8D-9E9D-C0987852F386}" presName="childNode" presStyleLbl="node1" presStyleIdx="6" presStyleCnt="9" custScaleX="125866" custScaleY="517695" custLinFactY="-46466" custLinFactNeighborX="371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1F35EA-0130-45A5-8997-4DF3195F301E}" type="pres">
      <dgm:prSet presAssocID="{2004A9C4-C310-4C8D-9E9D-C0987852F386}" presName="aSpace2" presStyleCnt="0"/>
      <dgm:spPr/>
    </dgm:pt>
    <dgm:pt modelId="{3538009A-3136-436D-A179-6E1A916839C4}" type="pres">
      <dgm:prSet presAssocID="{95174EE0-4224-435C-82D3-1D8752E85A17}" presName="childNode" presStyleLbl="node1" presStyleIdx="7" presStyleCnt="9" custScaleX="126161" custScaleY="409847" custLinFactY="-18531" custLinFactNeighborX="224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7B58DB-4D4C-4E8B-A9E7-9F1DF53D9E55}" type="pres">
      <dgm:prSet presAssocID="{95174EE0-4224-435C-82D3-1D8752E85A17}" presName="aSpace2" presStyleCnt="0"/>
      <dgm:spPr/>
    </dgm:pt>
    <dgm:pt modelId="{ECD468E7-91C6-4750-954C-22D6416625C8}" type="pres">
      <dgm:prSet presAssocID="{75422785-221B-41CC-BFE9-5EE855E5C419}" presName="childNode" presStyleLbl="node1" presStyleIdx="8" presStyleCnt="9" custScaleX="126456" custScaleY="626205" custLinFactY="-959" custLinFactNeighborX="76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4156EF1-ACAC-4E08-92BD-2E38C3AE5390}" srcId="{D4F0C4A1-9646-4A5F-8AAA-A2335E44E683}" destId="{2D26B38E-D0DB-4EFA-B167-FC187C32510A}" srcOrd="0" destOrd="0" parTransId="{1B824009-1F09-4432-8B23-F9F1BB31B27A}" sibTransId="{7EFBA524-0107-4226-BD1D-95473E971EB2}"/>
    <dgm:cxn modelId="{84C2B56D-C836-476F-A7CE-134DBA84C279}" type="presOf" srcId="{104F7B3D-5625-47F5-B84C-B98836F09B95}" destId="{D9A0696D-1114-4559-B5DA-3C02E358D575}" srcOrd="0" destOrd="0" presId="urn:microsoft.com/office/officeart/2005/8/layout/lProcess2"/>
    <dgm:cxn modelId="{16B94C1C-C39F-4B60-84D8-17D5DFD1DBD0}" type="presOf" srcId="{2004A9C4-C310-4C8D-9E9D-C0987852F386}" destId="{12BB7139-618E-4C0C-9BB3-6804D65A391C}" srcOrd="0" destOrd="0" presId="urn:microsoft.com/office/officeart/2005/8/layout/lProcess2"/>
    <dgm:cxn modelId="{CDC2B6A6-ABFB-493A-9A22-BD4A7BD36B2A}" type="presOf" srcId="{DBC096EA-101D-4254-9541-C96B54A9FAA9}" destId="{C7F44D41-00FD-4A41-9901-6501F309FD95}" srcOrd="0" destOrd="0" presId="urn:microsoft.com/office/officeart/2005/8/layout/lProcess2"/>
    <dgm:cxn modelId="{D73F4DA6-0275-499F-9B8A-1ED49D74CD71}" type="presOf" srcId="{0B5686D2-D1DE-43C7-AEB1-E112DD2503BC}" destId="{9246A140-8EA1-4154-8405-E8330BDE4F96}" srcOrd="0" destOrd="0" presId="urn:microsoft.com/office/officeart/2005/8/layout/lProcess2"/>
    <dgm:cxn modelId="{3B111220-BD2D-48A5-9A7A-592B358DF4FD}" type="presOf" srcId="{3F7CBB55-4CBA-4E47-9D14-BDA7EAB47359}" destId="{967D0BAD-D9AE-4987-AFA3-240727A7D041}" srcOrd="0" destOrd="0" presId="urn:microsoft.com/office/officeart/2005/8/layout/lProcess2"/>
    <dgm:cxn modelId="{149F03F3-0D27-41E4-94F2-7B286BB17EB6}" srcId="{D4F0C4A1-9646-4A5F-8AAA-A2335E44E683}" destId="{07D850B3-08F7-4C68-8CD7-BC3CA2CC56C8}" srcOrd="1" destOrd="0" parTransId="{31ECE11F-9EAD-42DC-9C75-8894CB20B44C}" sibTransId="{A8D03C13-97B2-47EA-846E-EEB80BBF1D73}"/>
    <dgm:cxn modelId="{532906DF-2A8B-4006-8C7D-39325092B83A}" type="presOf" srcId="{3E38171F-8724-4BD4-83BD-8D16F684556F}" destId="{8F309868-3098-49D6-AF0D-EB2F0259F267}" srcOrd="1" destOrd="0" presId="urn:microsoft.com/office/officeart/2005/8/layout/lProcess2"/>
    <dgm:cxn modelId="{6276647A-6F90-4F8B-B595-87E1E8B3362D}" srcId="{3E38171F-8724-4BD4-83BD-8D16F684556F}" destId="{3F7CBB55-4CBA-4E47-9D14-BDA7EAB47359}" srcOrd="0" destOrd="0" parTransId="{5E2AA634-AA26-4728-A95F-5D5931DE4003}" sibTransId="{E6682DF9-7227-4ED0-A7F0-4DCF0B7F2C85}"/>
    <dgm:cxn modelId="{B2372C01-C286-4713-9A91-9CDE41197ED4}" type="presOf" srcId="{3E38171F-8724-4BD4-83BD-8D16F684556F}" destId="{B194A0C4-23F5-4ADA-8E50-ACA52D571A8F}" srcOrd="0" destOrd="0" presId="urn:microsoft.com/office/officeart/2005/8/layout/lProcess2"/>
    <dgm:cxn modelId="{BF3F975D-F19E-4520-8EB8-43F32C0E3A61}" srcId="{D4F0C4A1-9646-4A5F-8AAA-A2335E44E683}" destId="{DBC096EA-101D-4254-9541-C96B54A9FAA9}" srcOrd="2" destOrd="0" parTransId="{82475D59-8654-43E1-844E-E2B9E2C16124}" sibTransId="{DDB13AA1-247C-4AA5-B0BE-4F6403504F8A}"/>
    <dgm:cxn modelId="{81DD649A-6728-4CCB-8EC4-CB020DBDB3D7}" type="presOf" srcId="{75422785-221B-41CC-BFE9-5EE855E5C419}" destId="{ECD468E7-91C6-4750-954C-22D6416625C8}" srcOrd="0" destOrd="0" presId="urn:microsoft.com/office/officeart/2005/8/layout/lProcess2"/>
    <dgm:cxn modelId="{DE0D64D8-6AB6-4CA2-BF5D-8E31BA4D1327}" type="presOf" srcId="{D4F0C4A1-9646-4A5F-8AAA-A2335E44E683}" destId="{C0070088-39FD-4EBA-B9E5-DEB9CB72B40B}" srcOrd="0" destOrd="0" presId="urn:microsoft.com/office/officeart/2005/8/layout/lProcess2"/>
    <dgm:cxn modelId="{50CC1AC6-8ACC-4BEA-8E39-58DCC5A96E73}" type="presOf" srcId="{D4F0C4A1-9646-4A5F-8AAA-A2335E44E683}" destId="{71FA7746-8070-44C3-932D-8B3D886BA4C7}" srcOrd="1" destOrd="0" presId="urn:microsoft.com/office/officeart/2005/8/layout/lProcess2"/>
    <dgm:cxn modelId="{082B43BB-FCE5-461D-AA11-70F4231DC9B8}" srcId="{D4F0C4A1-9646-4A5F-8AAA-A2335E44E683}" destId="{75422785-221B-41CC-BFE9-5EE855E5C419}" srcOrd="5" destOrd="0" parTransId="{7243BCCD-180E-4B24-963C-C4E22FD08150}" sibTransId="{5BA25ECF-E460-47B4-8F94-2D76367DB41D}"/>
    <dgm:cxn modelId="{B05584A2-5792-4D72-8703-13AEF83B1103}" type="presOf" srcId="{07D850B3-08F7-4C68-8CD7-BC3CA2CC56C8}" destId="{5D12980D-8BAE-4DC9-9207-FD745FC6AEDC}" srcOrd="0" destOrd="0" presId="urn:microsoft.com/office/officeart/2005/8/layout/lProcess2"/>
    <dgm:cxn modelId="{AC2BD327-CB0B-44CE-98AC-C06550988B4E}" srcId="{3E38171F-8724-4BD4-83BD-8D16F684556F}" destId="{55FEDE1F-0459-47F4-BA04-B9AE2C49D281}" srcOrd="1" destOrd="0" parTransId="{D2FE0BC5-79B8-41C8-9F67-818134CEC586}" sibTransId="{515C0DA5-9CE8-4D51-97A6-2AE1360C441D}"/>
    <dgm:cxn modelId="{EBD23656-23FF-40C9-8C42-EA7D8AA72DC2}" srcId="{0B5686D2-D1DE-43C7-AEB1-E112DD2503BC}" destId="{D4F0C4A1-9646-4A5F-8AAA-A2335E44E683}" srcOrd="1" destOrd="0" parTransId="{7013DFC8-E443-4F28-9DE3-7C8F6A663AFE}" sibTransId="{8AD0384C-74FF-4F83-A1DC-B6928D59CE59}"/>
    <dgm:cxn modelId="{42375E73-40ED-4E4C-AA5A-4EAD5E828AE7}" srcId="{3E38171F-8724-4BD4-83BD-8D16F684556F}" destId="{104F7B3D-5625-47F5-B84C-B98836F09B95}" srcOrd="2" destOrd="0" parTransId="{C10CD05B-CD5F-4DD9-B53C-5B9F1703CE89}" sibTransId="{F8E55EA3-8ED1-4820-8595-D121AC3BBF1D}"/>
    <dgm:cxn modelId="{8F8D7553-75DB-49A9-A655-52171D6F4DED}" srcId="{D4F0C4A1-9646-4A5F-8AAA-A2335E44E683}" destId="{2004A9C4-C310-4C8D-9E9D-C0987852F386}" srcOrd="3" destOrd="0" parTransId="{A9DE3CEB-8395-4D70-A865-F6118476721C}" sibTransId="{3275E30F-80EB-4D81-AA1A-AFA26F3403AD}"/>
    <dgm:cxn modelId="{5FF9656C-0832-416F-B992-B3BC25A6EDE2}" srcId="{D4F0C4A1-9646-4A5F-8AAA-A2335E44E683}" destId="{95174EE0-4224-435C-82D3-1D8752E85A17}" srcOrd="4" destOrd="0" parTransId="{EA3B596C-DFF5-4A35-9F16-627FEE3B6E80}" sibTransId="{863D6C2E-2C43-461D-B9B7-5753DF38984E}"/>
    <dgm:cxn modelId="{D0CFF537-3E76-4985-B148-DDEAB95C91E0}" srcId="{0B5686D2-D1DE-43C7-AEB1-E112DD2503BC}" destId="{3E38171F-8724-4BD4-83BD-8D16F684556F}" srcOrd="0" destOrd="0" parTransId="{1769524A-D922-415A-A80F-2F4238194953}" sibTransId="{B588CFD4-212F-4541-94E4-45E4885B072B}"/>
    <dgm:cxn modelId="{851F5714-E266-408B-A9F2-33289B7E0D6B}" type="presOf" srcId="{95174EE0-4224-435C-82D3-1D8752E85A17}" destId="{3538009A-3136-436D-A179-6E1A916839C4}" srcOrd="0" destOrd="0" presId="urn:microsoft.com/office/officeart/2005/8/layout/lProcess2"/>
    <dgm:cxn modelId="{B567B740-E008-415B-9B8A-C2FA87F7BB25}" type="presOf" srcId="{2D26B38E-D0DB-4EFA-B167-FC187C32510A}" destId="{9AE22848-E1C7-4422-9420-233F6BFB7022}" srcOrd="0" destOrd="0" presId="urn:microsoft.com/office/officeart/2005/8/layout/lProcess2"/>
    <dgm:cxn modelId="{69659CAF-667B-4936-90AF-CC99DFC9C26F}" type="presOf" srcId="{55FEDE1F-0459-47F4-BA04-B9AE2C49D281}" destId="{E6E2E40A-36DB-4AD6-924D-8D5FDCAB0695}" srcOrd="0" destOrd="0" presId="urn:microsoft.com/office/officeart/2005/8/layout/lProcess2"/>
    <dgm:cxn modelId="{81B5A7E8-FC3D-4901-BBFF-DF4268DA6EA3}" type="presParOf" srcId="{9246A140-8EA1-4154-8405-E8330BDE4F96}" destId="{1FB258D7-59FA-4B57-B581-944AB462164E}" srcOrd="0" destOrd="0" presId="urn:microsoft.com/office/officeart/2005/8/layout/lProcess2"/>
    <dgm:cxn modelId="{D27E3FBD-9F3C-4962-833E-38172EA984A2}" type="presParOf" srcId="{1FB258D7-59FA-4B57-B581-944AB462164E}" destId="{B194A0C4-23F5-4ADA-8E50-ACA52D571A8F}" srcOrd="0" destOrd="0" presId="urn:microsoft.com/office/officeart/2005/8/layout/lProcess2"/>
    <dgm:cxn modelId="{454C1D88-3AB8-426C-B9D4-0B6AA9236CB3}" type="presParOf" srcId="{1FB258D7-59FA-4B57-B581-944AB462164E}" destId="{8F309868-3098-49D6-AF0D-EB2F0259F267}" srcOrd="1" destOrd="0" presId="urn:microsoft.com/office/officeart/2005/8/layout/lProcess2"/>
    <dgm:cxn modelId="{A6773FB4-9F42-4366-81D9-B2ECE66D9299}" type="presParOf" srcId="{1FB258D7-59FA-4B57-B581-944AB462164E}" destId="{6995AA08-995B-41DC-8FCE-15DA063D6A8C}" srcOrd="2" destOrd="0" presId="urn:microsoft.com/office/officeart/2005/8/layout/lProcess2"/>
    <dgm:cxn modelId="{28AD0621-57DB-4226-A2B2-28F1B17050C1}" type="presParOf" srcId="{6995AA08-995B-41DC-8FCE-15DA063D6A8C}" destId="{35A2B69D-AC3C-40E1-85FF-ABCCBBCE8C91}" srcOrd="0" destOrd="0" presId="urn:microsoft.com/office/officeart/2005/8/layout/lProcess2"/>
    <dgm:cxn modelId="{95600222-D3BE-4328-AFFE-F688167BA7FE}" type="presParOf" srcId="{35A2B69D-AC3C-40E1-85FF-ABCCBBCE8C91}" destId="{967D0BAD-D9AE-4987-AFA3-240727A7D041}" srcOrd="0" destOrd="0" presId="urn:microsoft.com/office/officeart/2005/8/layout/lProcess2"/>
    <dgm:cxn modelId="{DE8DA2DC-2935-47BC-8B01-A1420168853C}" type="presParOf" srcId="{35A2B69D-AC3C-40E1-85FF-ABCCBBCE8C91}" destId="{F1957564-6DCE-4B96-B8A4-0DC66AA08000}" srcOrd="1" destOrd="0" presId="urn:microsoft.com/office/officeart/2005/8/layout/lProcess2"/>
    <dgm:cxn modelId="{754496C1-A897-4D2A-9A00-2FE9141A8B96}" type="presParOf" srcId="{35A2B69D-AC3C-40E1-85FF-ABCCBBCE8C91}" destId="{E6E2E40A-36DB-4AD6-924D-8D5FDCAB0695}" srcOrd="2" destOrd="0" presId="urn:microsoft.com/office/officeart/2005/8/layout/lProcess2"/>
    <dgm:cxn modelId="{0B7443E6-EF7F-4A33-8764-F2ADD1921BF3}" type="presParOf" srcId="{35A2B69D-AC3C-40E1-85FF-ABCCBBCE8C91}" destId="{7E52D5C3-85E2-44DA-8226-481DBF24EDF8}" srcOrd="3" destOrd="0" presId="urn:microsoft.com/office/officeart/2005/8/layout/lProcess2"/>
    <dgm:cxn modelId="{8876DD5B-EEEC-4A04-93E8-9A4BBA2E2F98}" type="presParOf" srcId="{35A2B69D-AC3C-40E1-85FF-ABCCBBCE8C91}" destId="{D9A0696D-1114-4559-B5DA-3C02E358D575}" srcOrd="4" destOrd="0" presId="urn:microsoft.com/office/officeart/2005/8/layout/lProcess2"/>
    <dgm:cxn modelId="{9999131C-3171-4FCD-A16F-919B9E39A32D}" type="presParOf" srcId="{9246A140-8EA1-4154-8405-E8330BDE4F96}" destId="{CCBDECEA-9E8D-4361-8865-E98D041079CA}" srcOrd="1" destOrd="0" presId="urn:microsoft.com/office/officeart/2005/8/layout/lProcess2"/>
    <dgm:cxn modelId="{EE00CDF6-DC5B-4029-9E23-20F1C92AA320}" type="presParOf" srcId="{9246A140-8EA1-4154-8405-E8330BDE4F96}" destId="{2780817F-3D63-40A0-BBD1-32B83E76C9A4}" srcOrd="2" destOrd="0" presId="urn:microsoft.com/office/officeart/2005/8/layout/lProcess2"/>
    <dgm:cxn modelId="{04889A3C-103A-40C8-8638-F46E9049B16D}" type="presParOf" srcId="{2780817F-3D63-40A0-BBD1-32B83E76C9A4}" destId="{C0070088-39FD-4EBA-B9E5-DEB9CB72B40B}" srcOrd="0" destOrd="0" presId="urn:microsoft.com/office/officeart/2005/8/layout/lProcess2"/>
    <dgm:cxn modelId="{54B24B58-FCAE-43CE-A336-E019718EE3FA}" type="presParOf" srcId="{2780817F-3D63-40A0-BBD1-32B83E76C9A4}" destId="{71FA7746-8070-44C3-932D-8B3D886BA4C7}" srcOrd="1" destOrd="0" presId="urn:microsoft.com/office/officeart/2005/8/layout/lProcess2"/>
    <dgm:cxn modelId="{FF708464-68A2-44C3-84F6-C804008788C3}" type="presParOf" srcId="{2780817F-3D63-40A0-BBD1-32B83E76C9A4}" destId="{AE9857DF-3E6C-42CD-B9B2-E75BBA47594F}" srcOrd="2" destOrd="0" presId="urn:microsoft.com/office/officeart/2005/8/layout/lProcess2"/>
    <dgm:cxn modelId="{4934333F-D18D-4C5F-813F-F0C762448C2E}" type="presParOf" srcId="{AE9857DF-3E6C-42CD-B9B2-E75BBA47594F}" destId="{89D6FBFE-865E-47F5-A6B1-B5B9CB928B09}" srcOrd="0" destOrd="0" presId="urn:microsoft.com/office/officeart/2005/8/layout/lProcess2"/>
    <dgm:cxn modelId="{87408FE1-47C1-4084-8D4D-8A42D42A16A4}" type="presParOf" srcId="{89D6FBFE-865E-47F5-A6B1-B5B9CB928B09}" destId="{9AE22848-E1C7-4422-9420-233F6BFB7022}" srcOrd="0" destOrd="0" presId="urn:microsoft.com/office/officeart/2005/8/layout/lProcess2"/>
    <dgm:cxn modelId="{B4DDE4D9-FEC3-42F1-8E93-74AFA0B8B572}" type="presParOf" srcId="{89D6FBFE-865E-47F5-A6B1-B5B9CB928B09}" destId="{9A9FC259-2160-4299-B6D7-71E3960F5DCB}" srcOrd="1" destOrd="0" presId="urn:microsoft.com/office/officeart/2005/8/layout/lProcess2"/>
    <dgm:cxn modelId="{71CD20AA-589E-4D08-B9F7-1E085DD024CD}" type="presParOf" srcId="{89D6FBFE-865E-47F5-A6B1-B5B9CB928B09}" destId="{5D12980D-8BAE-4DC9-9207-FD745FC6AEDC}" srcOrd="2" destOrd="0" presId="urn:microsoft.com/office/officeart/2005/8/layout/lProcess2"/>
    <dgm:cxn modelId="{5B6BEA32-2A57-4A28-B79D-1305C68B3708}" type="presParOf" srcId="{89D6FBFE-865E-47F5-A6B1-B5B9CB928B09}" destId="{157D69CD-69AB-442F-A003-956E4E58A6A1}" srcOrd="3" destOrd="0" presId="urn:microsoft.com/office/officeart/2005/8/layout/lProcess2"/>
    <dgm:cxn modelId="{7720B0D8-AC59-4029-B2DE-936BA58C3B12}" type="presParOf" srcId="{89D6FBFE-865E-47F5-A6B1-B5B9CB928B09}" destId="{C7F44D41-00FD-4A41-9901-6501F309FD95}" srcOrd="4" destOrd="0" presId="urn:microsoft.com/office/officeart/2005/8/layout/lProcess2"/>
    <dgm:cxn modelId="{F1B5D820-7532-418D-9140-34481857CE01}" type="presParOf" srcId="{89D6FBFE-865E-47F5-A6B1-B5B9CB928B09}" destId="{47D3CAA7-0506-46DA-B8B6-452620A12987}" srcOrd="5" destOrd="0" presId="urn:microsoft.com/office/officeart/2005/8/layout/lProcess2"/>
    <dgm:cxn modelId="{91B126FF-FE64-4AF9-8D34-683F9559CF5A}" type="presParOf" srcId="{89D6FBFE-865E-47F5-A6B1-B5B9CB928B09}" destId="{12BB7139-618E-4C0C-9BB3-6804D65A391C}" srcOrd="6" destOrd="0" presId="urn:microsoft.com/office/officeart/2005/8/layout/lProcess2"/>
    <dgm:cxn modelId="{116737A6-5082-49C5-A7FD-C6F1D314D695}" type="presParOf" srcId="{89D6FBFE-865E-47F5-A6B1-B5B9CB928B09}" destId="{231F35EA-0130-45A5-8997-4DF3195F301E}" srcOrd="7" destOrd="0" presId="urn:microsoft.com/office/officeart/2005/8/layout/lProcess2"/>
    <dgm:cxn modelId="{59FB087C-953B-4A8C-BEAE-FA87E9044DF2}" type="presParOf" srcId="{89D6FBFE-865E-47F5-A6B1-B5B9CB928B09}" destId="{3538009A-3136-436D-A179-6E1A916839C4}" srcOrd="8" destOrd="0" presId="urn:microsoft.com/office/officeart/2005/8/layout/lProcess2"/>
    <dgm:cxn modelId="{1300B54E-C72C-420A-81DE-0B6AD45EDA98}" type="presParOf" srcId="{89D6FBFE-865E-47F5-A6B1-B5B9CB928B09}" destId="{977B58DB-4D4C-4E8B-A9E7-9F1DF53D9E55}" srcOrd="9" destOrd="0" presId="urn:microsoft.com/office/officeart/2005/8/layout/lProcess2"/>
    <dgm:cxn modelId="{AA5E7E92-74BE-45E0-91CC-93FBEE13203D}" type="presParOf" srcId="{89D6FBFE-865E-47F5-A6B1-B5B9CB928B09}" destId="{ECD468E7-91C6-4750-954C-22D6416625C8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DFA039-871D-4835-9A47-85F4AD10260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F07A251-B9E0-4478-9EFE-B470FD6EC3D6}">
      <dgm:prSet phldrT="[Text]"/>
      <dgm:spPr/>
      <dgm:t>
        <a:bodyPr/>
        <a:lstStyle/>
        <a:p>
          <a:r>
            <a:rPr lang="hr-HR" b="1" dirty="0"/>
            <a:t>BIOLOŠKI</a:t>
          </a:r>
        </a:p>
      </dgm:t>
    </dgm:pt>
    <dgm:pt modelId="{E0E4DF57-6FD2-4F3C-B2B2-A387DBCBB49E}" type="parTrans" cxnId="{2E4D67D1-F7B4-451A-9C88-AC61D672630F}">
      <dgm:prSet/>
      <dgm:spPr/>
      <dgm:t>
        <a:bodyPr/>
        <a:lstStyle/>
        <a:p>
          <a:endParaRPr lang="hr-HR"/>
        </a:p>
      </dgm:t>
    </dgm:pt>
    <dgm:pt modelId="{0F532ADD-4582-42A9-8F72-B108768B5E37}" type="sibTrans" cxnId="{2E4D67D1-F7B4-451A-9C88-AC61D672630F}">
      <dgm:prSet/>
      <dgm:spPr/>
      <dgm:t>
        <a:bodyPr/>
        <a:lstStyle/>
        <a:p>
          <a:endParaRPr lang="hr-HR"/>
        </a:p>
      </dgm:t>
    </dgm:pt>
    <dgm:pt modelId="{D0826B04-4F26-4334-833B-67D0BED3851E}">
      <dgm:prSet phldrT="[Text]"/>
      <dgm:spPr/>
      <dgm:t>
        <a:bodyPr/>
        <a:lstStyle/>
        <a:p>
          <a:r>
            <a:rPr lang="hr-HR" dirty="0"/>
            <a:t>gensko nasljeđe</a:t>
          </a:r>
        </a:p>
      </dgm:t>
    </dgm:pt>
    <dgm:pt modelId="{1A4F467B-9B57-482C-BFD6-D059C2AB43A7}" type="parTrans" cxnId="{0AEBB825-3561-43FD-A5EC-0EC5E110FEBA}">
      <dgm:prSet/>
      <dgm:spPr/>
      <dgm:t>
        <a:bodyPr/>
        <a:lstStyle/>
        <a:p>
          <a:endParaRPr lang="hr-HR"/>
        </a:p>
      </dgm:t>
    </dgm:pt>
    <dgm:pt modelId="{4F8F2FD3-F796-4CB2-BE1E-F2AE2916E439}" type="sibTrans" cxnId="{0AEBB825-3561-43FD-A5EC-0EC5E110FEBA}">
      <dgm:prSet/>
      <dgm:spPr/>
      <dgm:t>
        <a:bodyPr/>
        <a:lstStyle/>
        <a:p>
          <a:endParaRPr lang="hr-HR"/>
        </a:p>
      </dgm:t>
    </dgm:pt>
    <dgm:pt modelId="{9C649928-92FA-40DE-8958-BB4AE9D970FE}">
      <dgm:prSet phldrT="[Text]"/>
      <dgm:spPr/>
      <dgm:t>
        <a:bodyPr/>
        <a:lstStyle/>
        <a:p>
          <a:r>
            <a:rPr lang="hr-HR" dirty="0"/>
            <a:t>interakcija genetskih i okolinskih faktora- modelirajući utjecaj gena na individualnu osjetljivost prema nepovoljnim okolinskim faktorima</a:t>
          </a:r>
        </a:p>
      </dgm:t>
    </dgm:pt>
    <dgm:pt modelId="{B0E65075-249F-4588-98FC-31C9A9AD7681}" type="parTrans" cxnId="{E3CF51D2-ED39-4A1A-89F0-B549F917B623}">
      <dgm:prSet/>
      <dgm:spPr/>
      <dgm:t>
        <a:bodyPr/>
        <a:lstStyle/>
        <a:p>
          <a:endParaRPr lang="hr-HR"/>
        </a:p>
      </dgm:t>
    </dgm:pt>
    <dgm:pt modelId="{C1F96FF3-8D59-4B5D-8B6E-2033368AFBDE}" type="sibTrans" cxnId="{E3CF51D2-ED39-4A1A-89F0-B549F917B623}">
      <dgm:prSet/>
      <dgm:spPr/>
      <dgm:t>
        <a:bodyPr/>
        <a:lstStyle/>
        <a:p>
          <a:endParaRPr lang="hr-HR"/>
        </a:p>
      </dgm:t>
    </dgm:pt>
    <dgm:pt modelId="{641C0443-D88F-4BC3-985C-EA6980CAD106}">
      <dgm:prSet phldrT="[Text]"/>
      <dgm:spPr/>
      <dgm:t>
        <a:bodyPr/>
        <a:lstStyle/>
        <a:p>
          <a:r>
            <a:rPr lang="hr-HR" b="1" dirty="0"/>
            <a:t>PSIHOLOŠKI</a:t>
          </a:r>
        </a:p>
      </dgm:t>
    </dgm:pt>
    <dgm:pt modelId="{5BFAB24F-4BF5-4CBF-A08E-BF9BF0DCE3F2}" type="parTrans" cxnId="{F4159A78-77DC-4060-9E95-9152A16F2AD5}">
      <dgm:prSet/>
      <dgm:spPr/>
      <dgm:t>
        <a:bodyPr/>
        <a:lstStyle/>
        <a:p>
          <a:endParaRPr lang="hr-HR"/>
        </a:p>
      </dgm:t>
    </dgm:pt>
    <dgm:pt modelId="{6EB98570-544C-44E8-8680-0A3AFD1EE9A5}" type="sibTrans" cxnId="{F4159A78-77DC-4060-9E95-9152A16F2AD5}">
      <dgm:prSet/>
      <dgm:spPr/>
      <dgm:t>
        <a:bodyPr/>
        <a:lstStyle/>
        <a:p>
          <a:endParaRPr lang="hr-HR"/>
        </a:p>
      </dgm:t>
    </dgm:pt>
    <dgm:pt modelId="{882D4CD3-0169-447A-B7FE-E03D4BB01A87}">
      <dgm:prSet phldrT="[Text]"/>
      <dgm:spPr/>
      <dgm:t>
        <a:bodyPr/>
        <a:lstStyle/>
        <a:p>
          <a:r>
            <a:rPr lang="hr-HR" dirty="0"/>
            <a:t>karakteristike temperamenta</a:t>
          </a:r>
        </a:p>
      </dgm:t>
    </dgm:pt>
    <dgm:pt modelId="{AA2089BF-456E-465B-B4B7-F46E9347AF1C}" type="parTrans" cxnId="{B6E3F2C6-6EB0-47E3-933C-7ECD351AF463}">
      <dgm:prSet/>
      <dgm:spPr/>
      <dgm:t>
        <a:bodyPr/>
        <a:lstStyle/>
        <a:p>
          <a:endParaRPr lang="hr-HR"/>
        </a:p>
      </dgm:t>
    </dgm:pt>
    <dgm:pt modelId="{0125B901-5EFD-4BBD-9FA7-8C43A882E54B}" type="sibTrans" cxnId="{B6E3F2C6-6EB0-47E3-933C-7ECD351AF463}">
      <dgm:prSet/>
      <dgm:spPr/>
      <dgm:t>
        <a:bodyPr/>
        <a:lstStyle/>
        <a:p>
          <a:endParaRPr lang="hr-HR"/>
        </a:p>
      </dgm:t>
    </dgm:pt>
    <dgm:pt modelId="{481D5920-7088-4E0F-B93A-75EBF00E2D8F}">
      <dgm:prSet phldrT="[Text]"/>
      <dgm:spPr/>
      <dgm:t>
        <a:bodyPr/>
        <a:lstStyle/>
        <a:p>
          <a:r>
            <a:rPr lang="hr-HR" b="1" dirty="0"/>
            <a:t>OKOLINSKI</a:t>
          </a:r>
        </a:p>
      </dgm:t>
    </dgm:pt>
    <dgm:pt modelId="{4BAEF525-7B6D-4674-91EC-7AB9884AAD24}" type="parTrans" cxnId="{88870E25-2B1F-4FEE-9B76-001C1DB12D76}">
      <dgm:prSet/>
      <dgm:spPr/>
      <dgm:t>
        <a:bodyPr/>
        <a:lstStyle/>
        <a:p>
          <a:endParaRPr lang="hr-HR"/>
        </a:p>
      </dgm:t>
    </dgm:pt>
    <dgm:pt modelId="{0C925FCB-0A7E-4421-8755-AAE6292B8ADB}" type="sibTrans" cxnId="{88870E25-2B1F-4FEE-9B76-001C1DB12D76}">
      <dgm:prSet/>
      <dgm:spPr/>
      <dgm:t>
        <a:bodyPr/>
        <a:lstStyle/>
        <a:p>
          <a:endParaRPr lang="hr-HR"/>
        </a:p>
      </dgm:t>
    </dgm:pt>
    <dgm:pt modelId="{1FF38366-F9F0-4FEB-BE48-8D2F0F958B7E}">
      <dgm:prSet phldrT="[Text]"/>
      <dgm:spPr/>
      <dgm:t>
        <a:bodyPr/>
        <a:lstStyle/>
        <a:p>
          <a:r>
            <a:rPr lang="hr-HR" dirty="0"/>
            <a:t>stresni životni događaji</a:t>
          </a:r>
        </a:p>
      </dgm:t>
    </dgm:pt>
    <dgm:pt modelId="{5B95CB52-7D9C-4020-9655-A5B2943906A3}" type="parTrans" cxnId="{18CB65C0-80B2-47E0-844D-749A25370CA2}">
      <dgm:prSet/>
      <dgm:spPr/>
      <dgm:t>
        <a:bodyPr/>
        <a:lstStyle/>
        <a:p>
          <a:endParaRPr lang="hr-HR"/>
        </a:p>
      </dgm:t>
    </dgm:pt>
    <dgm:pt modelId="{09C1E395-E32E-4AFE-91C7-B8DF5FB91F97}" type="sibTrans" cxnId="{18CB65C0-80B2-47E0-844D-749A25370CA2}">
      <dgm:prSet/>
      <dgm:spPr/>
      <dgm:t>
        <a:bodyPr/>
        <a:lstStyle/>
        <a:p>
          <a:endParaRPr lang="hr-HR"/>
        </a:p>
      </dgm:t>
    </dgm:pt>
    <dgm:pt modelId="{806879E6-49A2-4275-AD24-1E9E4BCEC245}">
      <dgm:prSet phldrT="[Text]"/>
      <dgm:spPr/>
      <dgm:t>
        <a:bodyPr/>
        <a:lstStyle/>
        <a:p>
          <a:r>
            <a:rPr lang="hr-HR" dirty="0"/>
            <a:t> bihevioralna inhibicija (sklonost povlačenju,negativnim emocijama ili izrazitoj pobuđenosti autonomnog živčanog sustava kod izlaganja novim situacijama)</a:t>
          </a:r>
        </a:p>
      </dgm:t>
    </dgm:pt>
    <dgm:pt modelId="{8696BE65-44F3-4AA7-AC64-A0234FD3F7F8}" type="parTrans" cxnId="{CE6B680D-4644-433C-A6E2-DB939CB5196D}">
      <dgm:prSet/>
      <dgm:spPr/>
      <dgm:t>
        <a:bodyPr/>
        <a:lstStyle/>
        <a:p>
          <a:endParaRPr lang="hr-HR"/>
        </a:p>
      </dgm:t>
    </dgm:pt>
    <dgm:pt modelId="{960068B9-80A4-47E3-9B8E-A45D14A6FBD7}" type="sibTrans" cxnId="{CE6B680D-4644-433C-A6E2-DB939CB5196D}">
      <dgm:prSet/>
      <dgm:spPr/>
      <dgm:t>
        <a:bodyPr/>
        <a:lstStyle/>
        <a:p>
          <a:endParaRPr lang="hr-HR"/>
        </a:p>
      </dgm:t>
    </dgm:pt>
    <dgm:pt modelId="{5265BAAD-3617-4543-95A8-83BA00B0241B}">
      <dgm:prSet phldrT="[Text]"/>
      <dgm:spPr/>
      <dgm:t>
        <a:bodyPr/>
        <a:lstStyle/>
        <a:p>
          <a:r>
            <a:rPr lang="hr-HR" dirty="0"/>
            <a:t>negativni kognitivni stil (negativno viđenje sebe</a:t>
          </a:r>
          <a:r>
            <a:rPr lang="hr-HR" dirty="0" smtClean="0"/>
            <a:t>, svijeta </a:t>
          </a:r>
          <a:r>
            <a:rPr lang="hr-HR" dirty="0"/>
            <a:t>i budućnosti)</a:t>
          </a:r>
        </a:p>
      </dgm:t>
    </dgm:pt>
    <dgm:pt modelId="{944E4BBC-5B16-4DE6-8B96-7898C5ED9DDB}" type="parTrans" cxnId="{CF13FFB9-8C17-43B7-968E-9935D173317E}">
      <dgm:prSet/>
      <dgm:spPr/>
      <dgm:t>
        <a:bodyPr/>
        <a:lstStyle/>
        <a:p>
          <a:endParaRPr lang="hr-HR"/>
        </a:p>
      </dgm:t>
    </dgm:pt>
    <dgm:pt modelId="{085B3FFF-7B3E-412A-8A89-FB6EFE3F18E7}" type="sibTrans" cxnId="{CF13FFB9-8C17-43B7-968E-9935D173317E}">
      <dgm:prSet/>
      <dgm:spPr/>
      <dgm:t>
        <a:bodyPr/>
        <a:lstStyle/>
        <a:p>
          <a:endParaRPr lang="hr-HR"/>
        </a:p>
      </dgm:t>
    </dgm:pt>
    <dgm:pt modelId="{F0CBA814-84F5-4F59-ADFB-926AFB6713E5}">
      <dgm:prSet phldrT="[Text]"/>
      <dgm:spPr/>
      <dgm:t>
        <a:bodyPr/>
        <a:lstStyle/>
        <a:p>
          <a:r>
            <a:rPr lang="hr-HR" dirty="0"/>
            <a:t>naučena bespomoćnost</a:t>
          </a:r>
        </a:p>
      </dgm:t>
    </dgm:pt>
    <dgm:pt modelId="{DAA0EB8A-2510-4B43-B56F-F378E1B9F3B4}" type="parTrans" cxnId="{B1783817-AA1F-4211-B256-54929F624003}">
      <dgm:prSet/>
      <dgm:spPr/>
      <dgm:t>
        <a:bodyPr/>
        <a:lstStyle/>
        <a:p>
          <a:endParaRPr lang="hr-HR"/>
        </a:p>
      </dgm:t>
    </dgm:pt>
    <dgm:pt modelId="{45154742-6751-45C6-ADA6-B18C95EF70DD}" type="sibTrans" cxnId="{B1783817-AA1F-4211-B256-54929F624003}">
      <dgm:prSet/>
      <dgm:spPr/>
      <dgm:t>
        <a:bodyPr/>
        <a:lstStyle/>
        <a:p>
          <a:endParaRPr lang="hr-HR"/>
        </a:p>
      </dgm:t>
    </dgm:pt>
    <dgm:pt modelId="{30A36CDC-97EC-4C77-93C6-0E0EEB3CEAA6}">
      <dgm:prSet phldrT="[Text]"/>
      <dgm:spPr/>
      <dgm:t>
        <a:bodyPr/>
        <a:lstStyle/>
        <a:p>
          <a:r>
            <a:rPr lang="hr-HR" dirty="0"/>
            <a:t>deficit samokontrole, samoprocjene i samopotkrepljenja</a:t>
          </a:r>
        </a:p>
      </dgm:t>
    </dgm:pt>
    <dgm:pt modelId="{A613AF11-D3D9-4492-9E3B-661A8970C77E}" type="parTrans" cxnId="{DD2013C5-7CC3-483F-8F7A-398638B602D4}">
      <dgm:prSet/>
      <dgm:spPr/>
      <dgm:t>
        <a:bodyPr/>
        <a:lstStyle/>
        <a:p>
          <a:endParaRPr lang="hr-HR"/>
        </a:p>
      </dgm:t>
    </dgm:pt>
    <dgm:pt modelId="{C000BF73-98C4-4ABE-9251-E5B25F75E179}" type="sibTrans" cxnId="{DD2013C5-7CC3-483F-8F7A-398638B602D4}">
      <dgm:prSet/>
      <dgm:spPr/>
      <dgm:t>
        <a:bodyPr/>
        <a:lstStyle/>
        <a:p>
          <a:endParaRPr lang="hr-HR"/>
        </a:p>
      </dgm:t>
    </dgm:pt>
    <dgm:pt modelId="{E28031ED-4E8B-43D1-904B-19521AE0DE3C}">
      <dgm:prSet phldrT="[Text]"/>
      <dgm:spPr/>
      <dgm:t>
        <a:bodyPr/>
        <a:lstStyle/>
        <a:p>
          <a:r>
            <a:rPr lang="hr-HR" dirty="0"/>
            <a:t>disregulacija središnjih neurotransmiterskih sustava</a:t>
          </a:r>
        </a:p>
      </dgm:t>
    </dgm:pt>
    <dgm:pt modelId="{E3B78E09-9F72-4FA7-B2DC-67D56D8E794A}" type="parTrans" cxnId="{1C1CA42E-C9A2-4ECA-869C-AE12B9B2B86C}">
      <dgm:prSet/>
      <dgm:spPr/>
      <dgm:t>
        <a:bodyPr/>
        <a:lstStyle/>
        <a:p>
          <a:endParaRPr lang="hr-HR"/>
        </a:p>
      </dgm:t>
    </dgm:pt>
    <dgm:pt modelId="{59B9E82D-8773-4C15-876A-AB0CC805755D}" type="sibTrans" cxnId="{1C1CA42E-C9A2-4ECA-869C-AE12B9B2B86C}">
      <dgm:prSet/>
      <dgm:spPr/>
      <dgm:t>
        <a:bodyPr/>
        <a:lstStyle/>
        <a:p>
          <a:endParaRPr lang="hr-HR"/>
        </a:p>
      </dgm:t>
    </dgm:pt>
    <dgm:pt modelId="{BF89EFCD-6B33-4738-96DB-45BDB4EA11F8}">
      <dgm:prSet phldrT="[Text]"/>
      <dgm:spPr/>
      <dgm:t>
        <a:bodyPr/>
        <a:lstStyle/>
        <a:p>
          <a:r>
            <a:rPr lang="hr-HR" dirty="0" smtClean="0"/>
            <a:t>disfunkcija </a:t>
          </a:r>
          <a:r>
            <a:rPr lang="hr-HR" dirty="0"/>
            <a:t>hipotalamo-hipofizno-adrenalne osi</a:t>
          </a:r>
        </a:p>
      </dgm:t>
    </dgm:pt>
    <dgm:pt modelId="{BDAD3335-5AA9-402F-A5F1-61E48D862648}" type="parTrans" cxnId="{11635080-26F3-4454-BACD-3B07C584FD07}">
      <dgm:prSet/>
      <dgm:spPr/>
      <dgm:t>
        <a:bodyPr/>
        <a:lstStyle/>
        <a:p>
          <a:endParaRPr lang="hr-HR"/>
        </a:p>
      </dgm:t>
    </dgm:pt>
    <dgm:pt modelId="{6538489D-2147-492D-9A0C-F1AFA8B9E3C0}" type="sibTrans" cxnId="{11635080-26F3-4454-BACD-3B07C584FD07}">
      <dgm:prSet/>
      <dgm:spPr/>
      <dgm:t>
        <a:bodyPr/>
        <a:lstStyle/>
        <a:p>
          <a:endParaRPr lang="hr-HR"/>
        </a:p>
      </dgm:t>
    </dgm:pt>
    <dgm:pt modelId="{8A4ABBC2-AFD9-4C53-815B-22CC413455F2}">
      <dgm:prSet phldrT="[Text]"/>
      <dgm:spPr/>
      <dgm:t>
        <a:bodyPr/>
        <a:lstStyle/>
        <a:p>
          <a:r>
            <a:rPr lang="hr-HR" dirty="0"/>
            <a:t>preopterećenost</a:t>
          </a:r>
        </a:p>
      </dgm:t>
    </dgm:pt>
    <dgm:pt modelId="{A3E1AB11-46CB-446B-A4F8-1F8BD530C1EA}" type="parTrans" cxnId="{683FF35F-82FB-47D5-AF38-5BB83BA7DD74}">
      <dgm:prSet/>
      <dgm:spPr/>
      <dgm:t>
        <a:bodyPr/>
        <a:lstStyle/>
        <a:p>
          <a:endParaRPr lang="hr-HR"/>
        </a:p>
      </dgm:t>
    </dgm:pt>
    <dgm:pt modelId="{6091A0C1-39AC-410A-ACC0-32B0CE67B681}" type="sibTrans" cxnId="{683FF35F-82FB-47D5-AF38-5BB83BA7DD74}">
      <dgm:prSet/>
      <dgm:spPr/>
      <dgm:t>
        <a:bodyPr/>
        <a:lstStyle/>
        <a:p>
          <a:endParaRPr lang="hr-HR"/>
        </a:p>
      </dgm:t>
    </dgm:pt>
    <dgm:pt modelId="{463BBF30-7259-4D57-AB8D-61B947129234}">
      <dgm:prSet phldrT="[Text]"/>
      <dgm:spPr/>
      <dgm:t>
        <a:bodyPr/>
        <a:lstStyle/>
        <a:p>
          <a:r>
            <a:rPr lang="hr-HR" dirty="0"/>
            <a:t>zlostavljanje</a:t>
          </a:r>
        </a:p>
      </dgm:t>
    </dgm:pt>
    <dgm:pt modelId="{5712A6A7-0EAF-43F6-A297-8E43F3DEE86D}" type="parTrans" cxnId="{9AB5D4B7-F364-47CC-AB7A-9871CBAE9397}">
      <dgm:prSet/>
      <dgm:spPr/>
      <dgm:t>
        <a:bodyPr/>
        <a:lstStyle/>
        <a:p>
          <a:endParaRPr lang="hr-HR"/>
        </a:p>
      </dgm:t>
    </dgm:pt>
    <dgm:pt modelId="{AB958CD9-8A62-4192-B9B7-AC1C140F3D83}" type="sibTrans" cxnId="{9AB5D4B7-F364-47CC-AB7A-9871CBAE9397}">
      <dgm:prSet/>
      <dgm:spPr/>
      <dgm:t>
        <a:bodyPr/>
        <a:lstStyle/>
        <a:p>
          <a:endParaRPr lang="hr-HR"/>
        </a:p>
      </dgm:t>
    </dgm:pt>
    <dgm:pt modelId="{88364801-1614-4CCF-8F7A-30BCC36C07D8}">
      <dgm:prSet phldrT="[Text]"/>
      <dgm:spPr/>
      <dgm:t>
        <a:bodyPr/>
        <a:lstStyle/>
        <a:p>
          <a:r>
            <a:rPr lang="hr-HR" dirty="0"/>
            <a:t>zanemarivanje</a:t>
          </a:r>
        </a:p>
      </dgm:t>
    </dgm:pt>
    <dgm:pt modelId="{CFAC3B71-580B-4108-A8C6-5AA5A4697DAB}" type="parTrans" cxnId="{F7AF03F3-9A72-44D9-9F58-F567DADFA276}">
      <dgm:prSet/>
      <dgm:spPr/>
      <dgm:t>
        <a:bodyPr/>
        <a:lstStyle/>
        <a:p>
          <a:endParaRPr lang="hr-HR"/>
        </a:p>
      </dgm:t>
    </dgm:pt>
    <dgm:pt modelId="{A3918E3E-A79F-48BB-897E-8AD6D7A42BDB}" type="sibTrans" cxnId="{F7AF03F3-9A72-44D9-9F58-F567DADFA276}">
      <dgm:prSet/>
      <dgm:spPr/>
      <dgm:t>
        <a:bodyPr/>
        <a:lstStyle/>
        <a:p>
          <a:endParaRPr lang="hr-HR"/>
        </a:p>
      </dgm:t>
    </dgm:pt>
    <dgm:pt modelId="{AAEF4817-701C-481C-A27E-F48C1B47A066}">
      <dgm:prSet phldrT="[Text]"/>
      <dgm:spPr/>
      <dgm:t>
        <a:bodyPr/>
        <a:lstStyle/>
        <a:p>
          <a:r>
            <a:rPr lang="hr-HR" dirty="0"/>
            <a:t>značajni gubitci</a:t>
          </a:r>
        </a:p>
      </dgm:t>
    </dgm:pt>
    <dgm:pt modelId="{D50C10BF-FB0B-48B1-B8BA-26890CB0EC7F}" type="parTrans" cxnId="{B6C9ADD4-F353-46DA-9986-EB61538061EA}">
      <dgm:prSet/>
      <dgm:spPr/>
      <dgm:t>
        <a:bodyPr/>
        <a:lstStyle/>
        <a:p>
          <a:endParaRPr lang="hr-HR"/>
        </a:p>
      </dgm:t>
    </dgm:pt>
    <dgm:pt modelId="{65723B6E-D5CF-4C6E-81BF-DABA534D8878}" type="sibTrans" cxnId="{B6C9ADD4-F353-46DA-9986-EB61538061EA}">
      <dgm:prSet/>
      <dgm:spPr/>
      <dgm:t>
        <a:bodyPr/>
        <a:lstStyle/>
        <a:p>
          <a:endParaRPr lang="hr-HR"/>
        </a:p>
      </dgm:t>
    </dgm:pt>
    <dgm:pt modelId="{BDDEA6A4-5591-40A1-9893-25E9D35A8EF9}">
      <dgm:prSet phldrT="[Text]"/>
      <dgm:spPr/>
      <dgm:t>
        <a:bodyPr/>
        <a:lstStyle/>
        <a:p>
          <a:r>
            <a:rPr lang="hr-HR" dirty="0"/>
            <a:t>obiteljska disfunkcionalnost</a:t>
          </a:r>
        </a:p>
      </dgm:t>
    </dgm:pt>
    <dgm:pt modelId="{D3D901E8-E405-4124-920A-37B53113DC8A}" type="parTrans" cxnId="{E75AEF63-96A3-4AB3-B93F-B9FF10EA5244}">
      <dgm:prSet/>
      <dgm:spPr/>
      <dgm:t>
        <a:bodyPr/>
        <a:lstStyle/>
        <a:p>
          <a:endParaRPr lang="hr-HR"/>
        </a:p>
      </dgm:t>
    </dgm:pt>
    <dgm:pt modelId="{0DBBDDF8-D962-4EB6-A954-005B05657403}" type="sibTrans" cxnId="{E75AEF63-96A3-4AB3-B93F-B9FF10EA5244}">
      <dgm:prSet/>
      <dgm:spPr/>
      <dgm:t>
        <a:bodyPr/>
        <a:lstStyle/>
        <a:p>
          <a:endParaRPr lang="hr-HR"/>
        </a:p>
      </dgm:t>
    </dgm:pt>
    <dgm:pt modelId="{3431B608-0480-4E8C-A009-BD5385C6D514}">
      <dgm:prSet phldrT="[Text]"/>
      <dgm:spPr/>
      <dgm:t>
        <a:bodyPr/>
        <a:lstStyle/>
        <a:p>
          <a:r>
            <a:rPr lang="hr-HR" dirty="0"/>
            <a:t>razvod roditelja</a:t>
          </a:r>
        </a:p>
      </dgm:t>
    </dgm:pt>
    <dgm:pt modelId="{D49ABF4E-A22C-4AE4-9366-1B5732E1E9FD}" type="parTrans" cxnId="{6179A7E5-AC83-4E63-9E9A-8CD80406ED6F}">
      <dgm:prSet/>
      <dgm:spPr/>
      <dgm:t>
        <a:bodyPr/>
        <a:lstStyle/>
        <a:p>
          <a:endParaRPr lang="hr-HR"/>
        </a:p>
      </dgm:t>
    </dgm:pt>
    <dgm:pt modelId="{C17DBD42-2BAD-42A5-8023-285B10571A34}" type="sibTrans" cxnId="{6179A7E5-AC83-4E63-9E9A-8CD80406ED6F}">
      <dgm:prSet/>
      <dgm:spPr/>
      <dgm:t>
        <a:bodyPr/>
        <a:lstStyle/>
        <a:p>
          <a:endParaRPr lang="hr-HR"/>
        </a:p>
      </dgm:t>
    </dgm:pt>
    <dgm:pt modelId="{C83DC813-B940-463F-BA83-D2AC5574D6E8}">
      <dgm:prSet phldrT="[Text]"/>
      <dgm:spPr/>
      <dgm:t>
        <a:bodyPr/>
        <a:lstStyle/>
        <a:p>
          <a:r>
            <a:rPr lang="hr-HR" dirty="0"/>
            <a:t>loš odnos roditelj – dijete</a:t>
          </a:r>
        </a:p>
      </dgm:t>
    </dgm:pt>
    <dgm:pt modelId="{B03B0A09-CC1B-492B-8AC0-EB094E6DE154}" type="parTrans" cxnId="{A9237422-9E18-400D-A9CA-E601244B26B5}">
      <dgm:prSet/>
      <dgm:spPr/>
      <dgm:t>
        <a:bodyPr/>
        <a:lstStyle/>
        <a:p>
          <a:endParaRPr lang="hr-HR"/>
        </a:p>
      </dgm:t>
    </dgm:pt>
    <dgm:pt modelId="{B102E8E3-30A4-45CD-94FB-1BD16EEB16AB}" type="sibTrans" cxnId="{A9237422-9E18-400D-A9CA-E601244B26B5}">
      <dgm:prSet/>
      <dgm:spPr/>
      <dgm:t>
        <a:bodyPr/>
        <a:lstStyle/>
        <a:p>
          <a:endParaRPr lang="hr-HR"/>
        </a:p>
      </dgm:t>
    </dgm:pt>
    <dgm:pt modelId="{4C5E2C96-3B49-43B4-8CE5-34E078492F18}">
      <dgm:prSet phldrT="[Text]"/>
      <dgm:spPr/>
      <dgm:t>
        <a:bodyPr/>
        <a:lstStyle/>
        <a:p>
          <a:r>
            <a:rPr lang="hr-HR" dirty="0"/>
            <a:t>nizak socio-ekonomski status</a:t>
          </a:r>
        </a:p>
      </dgm:t>
    </dgm:pt>
    <dgm:pt modelId="{EEB3DFF7-84A0-47FB-9343-2F6FBA592B23}" type="parTrans" cxnId="{B64DF473-4B97-4DB2-BC12-1EBCEDD1EB02}">
      <dgm:prSet/>
      <dgm:spPr/>
      <dgm:t>
        <a:bodyPr/>
        <a:lstStyle/>
        <a:p>
          <a:endParaRPr lang="hr-HR"/>
        </a:p>
      </dgm:t>
    </dgm:pt>
    <dgm:pt modelId="{0CA7C754-7A8F-4839-8CFB-144A1B69BE8C}" type="sibTrans" cxnId="{B64DF473-4B97-4DB2-BC12-1EBCEDD1EB02}">
      <dgm:prSet/>
      <dgm:spPr/>
      <dgm:t>
        <a:bodyPr/>
        <a:lstStyle/>
        <a:p>
          <a:endParaRPr lang="hr-HR"/>
        </a:p>
      </dgm:t>
    </dgm:pt>
    <dgm:pt modelId="{515D36BB-AF5C-40C4-825B-B830043AB14C}" type="pres">
      <dgm:prSet presAssocID="{B1DFA039-871D-4835-9A47-85F4AD1026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AC307CD-CBC2-41B8-8CD5-8BE3838256E4}" type="pres">
      <dgm:prSet presAssocID="{BF07A251-B9E0-4478-9EFE-B470FD6EC3D6}" presName="composite" presStyleCnt="0"/>
      <dgm:spPr/>
    </dgm:pt>
    <dgm:pt modelId="{EDA67803-9621-47F7-878E-B54571F8B059}" type="pres">
      <dgm:prSet presAssocID="{BF07A251-B9E0-4478-9EFE-B470FD6EC3D6}" presName="parTx" presStyleLbl="alignNode1" presStyleIdx="0" presStyleCnt="3" custLinFactNeighborX="-103" custLinFactNeighborY="57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4964B3-F27A-432A-A09F-535862F0157A}" type="pres">
      <dgm:prSet presAssocID="{BF07A251-B9E0-4478-9EFE-B470FD6EC3D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604692-DDF7-421F-A0A4-F5895BF17BD4}" type="pres">
      <dgm:prSet presAssocID="{0F532ADD-4582-42A9-8F72-B108768B5E37}" presName="space" presStyleCnt="0"/>
      <dgm:spPr/>
    </dgm:pt>
    <dgm:pt modelId="{42995A5F-918E-4480-B7E1-255E3C31B3C5}" type="pres">
      <dgm:prSet presAssocID="{641C0443-D88F-4BC3-985C-EA6980CAD106}" presName="composite" presStyleCnt="0"/>
      <dgm:spPr/>
    </dgm:pt>
    <dgm:pt modelId="{E4E31A86-1766-4592-B6BF-7CED642EEA35}" type="pres">
      <dgm:prSet presAssocID="{641C0443-D88F-4BC3-985C-EA6980CAD10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360815-03A1-4B21-8FD9-23B1D6B1B778}" type="pres">
      <dgm:prSet presAssocID="{641C0443-D88F-4BC3-985C-EA6980CAD10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76E118-7F5E-43EE-A2B2-4F17FBE97547}" type="pres">
      <dgm:prSet presAssocID="{6EB98570-544C-44E8-8680-0A3AFD1EE9A5}" presName="space" presStyleCnt="0"/>
      <dgm:spPr/>
    </dgm:pt>
    <dgm:pt modelId="{0E1EFD37-BD4F-4331-8930-23D03F3631AB}" type="pres">
      <dgm:prSet presAssocID="{481D5920-7088-4E0F-B93A-75EBF00E2D8F}" presName="composite" presStyleCnt="0"/>
      <dgm:spPr/>
    </dgm:pt>
    <dgm:pt modelId="{C8B878F6-33DA-4A07-A5BD-4F379F9E3673}" type="pres">
      <dgm:prSet presAssocID="{481D5920-7088-4E0F-B93A-75EBF00E2D8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FB7278-70EB-4D60-AA32-3A246F3F2872}" type="pres">
      <dgm:prSet presAssocID="{481D5920-7088-4E0F-B93A-75EBF00E2D8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C1CA42E-C9A2-4ECA-869C-AE12B9B2B86C}" srcId="{BF07A251-B9E0-4478-9EFE-B470FD6EC3D6}" destId="{E28031ED-4E8B-43D1-904B-19521AE0DE3C}" srcOrd="1" destOrd="0" parTransId="{E3B78E09-9F72-4FA7-B2DC-67D56D8E794A}" sibTransId="{59B9E82D-8773-4C15-876A-AB0CC805755D}"/>
    <dgm:cxn modelId="{18CB65C0-80B2-47E0-844D-749A25370CA2}" srcId="{481D5920-7088-4E0F-B93A-75EBF00E2D8F}" destId="{1FF38366-F9F0-4FEB-BE48-8D2F0F958B7E}" srcOrd="0" destOrd="0" parTransId="{5B95CB52-7D9C-4020-9655-A5B2943906A3}" sibTransId="{09C1E395-E32E-4AFE-91C7-B8DF5FB91F97}"/>
    <dgm:cxn modelId="{EAE53318-6D97-4FBA-BD75-53B76EBC9C3F}" type="presOf" srcId="{3431B608-0480-4E8C-A009-BD5385C6D514}" destId="{11FB7278-70EB-4D60-AA32-3A246F3F2872}" srcOrd="0" destOrd="6" presId="urn:microsoft.com/office/officeart/2005/8/layout/hList1"/>
    <dgm:cxn modelId="{0AEBB825-3561-43FD-A5EC-0EC5E110FEBA}" srcId="{BF07A251-B9E0-4478-9EFE-B470FD6EC3D6}" destId="{D0826B04-4F26-4334-833B-67D0BED3851E}" srcOrd="0" destOrd="0" parTransId="{1A4F467B-9B57-482C-BFD6-D059C2AB43A7}" sibTransId="{4F8F2FD3-F796-4CB2-BE1E-F2AE2916E439}"/>
    <dgm:cxn modelId="{A12981C0-0CBF-49D9-B3D6-C83427DA0B30}" type="presOf" srcId="{30A36CDC-97EC-4C77-93C6-0E0EEB3CEAA6}" destId="{F8360815-03A1-4B21-8FD9-23B1D6B1B778}" srcOrd="0" destOrd="4" presId="urn:microsoft.com/office/officeart/2005/8/layout/hList1"/>
    <dgm:cxn modelId="{D89CB8BB-E71E-4CA0-99B0-E8A1EAB537F3}" type="presOf" srcId="{806879E6-49A2-4275-AD24-1E9E4BCEC245}" destId="{F8360815-03A1-4B21-8FD9-23B1D6B1B778}" srcOrd="0" destOrd="1" presId="urn:microsoft.com/office/officeart/2005/8/layout/hList1"/>
    <dgm:cxn modelId="{683FF35F-82FB-47D5-AF38-5BB83BA7DD74}" srcId="{481D5920-7088-4E0F-B93A-75EBF00E2D8F}" destId="{8A4ABBC2-AFD9-4C53-815B-22CC413455F2}" srcOrd="1" destOrd="0" parTransId="{A3E1AB11-46CB-446B-A4F8-1F8BD530C1EA}" sibTransId="{6091A0C1-39AC-410A-ACC0-32B0CE67B681}"/>
    <dgm:cxn modelId="{2E4D67D1-F7B4-451A-9C88-AC61D672630F}" srcId="{B1DFA039-871D-4835-9A47-85F4AD10260D}" destId="{BF07A251-B9E0-4478-9EFE-B470FD6EC3D6}" srcOrd="0" destOrd="0" parTransId="{E0E4DF57-6FD2-4F3C-B2B2-A387DBCBB49E}" sibTransId="{0F532ADD-4582-42A9-8F72-B108768B5E37}"/>
    <dgm:cxn modelId="{F4159A78-77DC-4060-9E95-9152A16F2AD5}" srcId="{B1DFA039-871D-4835-9A47-85F4AD10260D}" destId="{641C0443-D88F-4BC3-985C-EA6980CAD106}" srcOrd="1" destOrd="0" parTransId="{5BFAB24F-4BF5-4CBF-A08E-BF9BF0DCE3F2}" sibTransId="{6EB98570-544C-44E8-8680-0A3AFD1EE9A5}"/>
    <dgm:cxn modelId="{F5655705-DAEE-421F-8B01-20D5B2134EB9}" type="presOf" srcId="{9C649928-92FA-40DE-8958-BB4AE9D970FE}" destId="{004964B3-F27A-432A-A09F-535862F0157A}" srcOrd="0" destOrd="3" presId="urn:microsoft.com/office/officeart/2005/8/layout/hList1"/>
    <dgm:cxn modelId="{DD2013C5-7CC3-483F-8F7A-398638B602D4}" srcId="{641C0443-D88F-4BC3-985C-EA6980CAD106}" destId="{30A36CDC-97EC-4C77-93C6-0E0EEB3CEAA6}" srcOrd="4" destOrd="0" parTransId="{A613AF11-D3D9-4492-9E3B-661A8970C77E}" sibTransId="{C000BF73-98C4-4ABE-9251-E5B25F75E179}"/>
    <dgm:cxn modelId="{E3CF51D2-ED39-4A1A-89F0-B549F917B623}" srcId="{BF07A251-B9E0-4478-9EFE-B470FD6EC3D6}" destId="{9C649928-92FA-40DE-8958-BB4AE9D970FE}" srcOrd="3" destOrd="0" parTransId="{B0E65075-249F-4588-98FC-31C9A9AD7681}" sibTransId="{C1F96FF3-8D59-4B5D-8B6E-2033368AFBDE}"/>
    <dgm:cxn modelId="{836860BC-6A79-4ED5-BD68-0A40FE528DBF}" type="presOf" srcId="{882D4CD3-0169-447A-B7FE-E03D4BB01A87}" destId="{F8360815-03A1-4B21-8FD9-23B1D6B1B778}" srcOrd="0" destOrd="0" presId="urn:microsoft.com/office/officeart/2005/8/layout/hList1"/>
    <dgm:cxn modelId="{44DA4F2D-A3C4-4947-9811-1BC31A230C1B}" type="presOf" srcId="{BF89EFCD-6B33-4738-96DB-45BDB4EA11F8}" destId="{004964B3-F27A-432A-A09F-535862F0157A}" srcOrd="0" destOrd="2" presId="urn:microsoft.com/office/officeart/2005/8/layout/hList1"/>
    <dgm:cxn modelId="{B9B4F127-E15B-428A-B275-0495CA4440E9}" type="presOf" srcId="{D0826B04-4F26-4334-833B-67D0BED3851E}" destId="{004964B3-F27A-432A-A09F-535862F0157A}" srcOrd="0" destOrd="0" presId="urn:microsoft.com/office/officeart/2005/8/layout/hList1"/>
    <dgm:cxn modelId="{A9237422-9E18-400D-A9CA-E601244B26B5}" srcId="{481D5920-7088-4E0F-B93A-75EBF00E2D8F}" destId="{C83DC813-B940-463F-BA83-D2AC5574D6E8}" srcOrd="7" destOrd="0" parTransId="{B03B0A09-CC1B-492B-8AC0-EB094E6DE154}" sibTransId="{B102E8E3-30A4-45CD-94FB-1BD16EEB16AB}"/>
    <dgm:cxn modelId="{4FE13597-33FC-4FF4-BF52-95BCEE25B138}" type="presOf" srcId="{463BBF30-7259-4D57-AB8D-61B947129234}" destId="{11FB7278-70EB-4D60-AA32-3A246F3F2872}" srcOrd="0" destOrd="2" presId="urn:microsoft.com/office/officeart/2005/8/layout/hList1"/>
    <dgm:cxn modelId="{7B39DDB7-602B-4315-B93D-BB489A13140A}" type="presOf" srcId="{4C5E2C96-3B49-43B4-8CE5-34E078492F18}" destId="{11FB7278-70EB-4D60-AA32-3A246F3F2872}" srcOrd="0" destOrd="8" presId="urn:microsoft.com/office/officeart/2005/8/layout/hList1"/>
    <dgm:cxn modelId="{11635080-26F3-4454-BACD-3B07C584FD07}" srcId="{BF07A251-B9E0-4478-9EFE-B470FD6EC3D6}" destId="{BF89EFCD-6B33-4738-96DB-45BDB4EA11F8}" srcOrd="2" destOrd="0" parTransId="{BDAD3335-5AA9-402F-A5F1-61E48D862648}" sibTransId="{6538489D-2147-492D-9A0C-F1AFA8B9E3C0}"/>
    <dgm:cxn modelId="{B64DF473-4B97-4DB2-BC12-1EBCEDD1EB02}" srcId="{481D5920-7088-4E0F-B93A-75EBF00E2D8F}" destId="{4C5E2C96-3B49-43B4-8CE5-34E078492F18}" srcOrd="8" destOrd="0" parTransId="{EEB3DFF7-84A0-47FB-9343-2F6FBA592B23}" sibTransId="{0CA7C754-7A8F-4839-8CFB-144A1B69BE8C}"/>
    <dgm:cxn modelId="{08066ED0-32F8-41DA-8437-A451FFF2D6BD}" type="presOf" srcId="{B1DFA039-871D-4835-9A47-85F4AD10260D}" destId="{515D36BB-AF5C-40C4-825B-B830043AB14C}" srcOrd="0" destOrd="0" presId="urn:microsoft.com/office/officeart/2005/8/layout/hList1"/>
    <dgm:cxn modelId="{9907E8B7-A7C7-43DF-9545-871E6B3AB1A0}" type="presOf" srcId="{1FF38366-F9F0-4FEB-BE48-8D2F0F958B7E}" destId="{11FB7278-70EB-4D60-AA32-3A246F3F2872}" srcOrd="0" destOrd="0" presId="urn:microsoft.com/office/officeart/2005/8/layout/hList1"/>
    <dgm:cxn modelId="{F7AF03F3-9A72-44D9-9F58-F567DADFA276}" srcId="{481D5920-7088-4E0F-B93A-75EBF00E2D8F}" destId="{88364801-1614-4CCF-8F7A-30BCC36C07D8}" srcOrd="3" destOrd="0" parTransId="{CFAC3B71-580B-4108-A8C6-5AA5A4697DAB}" sibTransId="{A3918E3E-A79F-48BB-897E-8AD6D7A42BDB}"/>
    <dgm:cxn modelId="{986E6403-A622-4D91-9E60-FFC54541D486}" type="presOf" srcId="{AAEF4817-701C-481C-A27E-F48C1B47A066}" destId="{11FB7278-70EB-4D60-AA32-3A246F3F2872}" srcOrd="0" destOrd="4" presId="urn:microsoft.com/office/officeart/2005/8/layout/hList1"/>
    <dgm:cxn modelId="{9AB5D4B7-F364-47CC-AB7A-9871CBAE9397}" srcId="{481D5920-7088-4E0F-B93A-75EBF00E2D8F}" destId="{463BBF30-7259-4D57-AB8D-61B947129234}" srcOrd="2" destOrd="0" parTransId="{5712A6A7-0EAF-43F6-A297-8E43F3DEE86D}" sibTransId="{AB958CD9-8A62-4192-B9B7-AC1C140F3D83}"/>
    <dgm:cxn modelId="{783336B6-BC72-44BB-84BB-B0DEFB1BA38D}" type="presOf" srcId="{481D5920-7088-4E0F-B93A-75EBF00E2D8F}" destId="{C8B878F6-33DA-4A07-A5BD-4F379F9E3673}" srcOrd="0" destOrd="0" presId="urn:microsoft.com/office/officeart/2005/8/layout/hList1"/>
    <dgm:cxn modelId="{4740D040-383A-4C31-8C3F-D0BC60660C51}" type="presOf" srcId="{BF07A251-B9E0-4478-9EFE-B470FD6EC3D6}" destId="{EDA67803-9621-47F7-878E-B54571F8B059}" srcOrd="0" destOrd="0" presId="urn:microsoft.com/office/officeart/2005/8/layout/hList1"/>
    <dgm:cxn modelId="{4F80FECA-4DBB-4D83-A970-E84DF107902C}" type="presOf" srcId="{8A4ABBC2-AFD9-4C53-815B-22CC413455F2}" destId="{11FB7278-70EB-4D60-AA32-3A246F3F2872}" srcOrd="0" destOrd="1" presId="urn:microsoft.com/office/officeart/2005/8/layout/hList1"/>
    <dgm:cxn modelId="{B6E3F2C6-6EB0-47E3-933C-7ECD351AF463}" srcId="{641C0443-D88F-4BC3-985C-EA6980CAD106}" destId="{882D4CD3-0169-447A-B7FE-E03D4BB01A87}" srcOrd="0" destOrd="0" parTransId="{AA2089BF-456E-465B-B4B7-F46E9347AF1C}" sibTransId="{0125B901-5EFD-4BBD-9FA7-8C43A882E54B}"/>
    <dgm:cxn modelId="{E75AEF63-96A3-4AB3-B93F-B9FF10EA5244}" srcId="{481D5920-7088-4E0F-B93A-75EBF00E2D8F}" destId="{BDDEA6A4-5591-40A1-9893-25E9D35A8EF9}" srcOrd="5" destOrd="0" parTransId="{D3D901E8-E405-4124-920A-37B53113DC8A}" sibTransId="{0DBBDDF8-D962-4EB6-A954-005B05657403}"/>
    <dgm:cxn modelId="{6179A7E5-AC83-4E63-9E9A-8CD80406ED6F}" srcId="{481D5920-7088-4E0F-B93A-75EBF00E2D8F}" destId="{3431B608-0480-4E8C-A009-BD5385C6D514}" srcOrd="6" destOrd="0" parTransId="{D49ABF4E-A22C-4AE4-9366-1B5732E1E9FD}" sibTransId="{C17DBD42-2BAD-42A5-8023-285B10571A34}"/>
    <dgm:cxn modelId="{8869CB5A-E113-4F2F-A4D5-F2FC2B7119D5}" type="presOf" srcId="{BDDEA6A4-5591-40A1-9893-25E9D35A8EF9}" destId="{11FB7278-70EB-4D60-AA32-3A246F3F2872}" srcOrd="0" destOrd="5" presId="urn:microsoft.com/office/officeart/2005/8/layout/hList1"/>
    <dgm:cxn modelId="{B67DF25A-2388-461D-B146-9AE5B7AB35D4}" type="presOf" srcId="{5265BAAD-3617-4543-95A8-83BA00B0241B}" destId="{F8360815-03A1-4B21-8FD9-23B1D6B1B778}" srcOrd="0" destOrd="2" presId="urn:microsoft.com/office/officeart/2005/8/layout/hList1"/>
    <dgm:cxn modelId="{BDC9DDDA-1AE3-42E8-96CD-7FCD4077EBDB}" type="presOf" srcId="{88364801-1614-4CCF-8F7A-30BCC36C07D8}" destId="{11FB7278-70EB-4D60-AA32-3A246F3F2872}" srcOrd="0" destOrd="3" presId="urn:microsoft.com/office/officeart/2005/8/layout/hList1"/>
    <dgm:cxn modelId="{88870E25-2B1F-4FEE-9B76-001C1DB12D76}" srcId="{B1DFA039-871D-4835-9A47-85F4AD10260D}" destId="{481D5920-7088-4E0F-B93A-75EBF00E2D8F}" srcOrd="2" destOrd="0" parTransId="{4BAEF525-7B6D-4674-91EC-7AB9884AAD24}" sibTransId="{0C925FCB-0A7E-4421-8755-AAE6292B8ADB}"/>
    <dgm:cxn modelId="{C00D0F1A-D08B-47A0-9A03-C4B1C8310D46}" type="presOf" srcId="{C83DC813-B940-463F-BA83-D2AC5574D6E8}" destId="{11FB7278-70EB-4D60-AA32-3A246F3F2872}" srcOrd="0" destOrd="7" presId="urn:microsoft.com/office/officeart/2005/8/layout/hList1"/>
    <dgm:cxn modelId="{4A4C03AB-12D8-4C2D-94D3-EEFA2DD5DF93}" type="presOf" srcId="{F0CBA814-84F5-4F59-ADFB-926AFB6713E5}" destId="{F8360815-03A1-4B21-8FD9-23B1D6B1B778}" srcOrd="0" destOrd="3" presId="urn:microsoft.com/office/officeart/2005/8/layout/hList1"/>
    <dgm:cxn modelId="{B1783817-AA1F-4211-B256-54929F624003}" srcId="{641C0443-D88F-4BC3-985C-EA6980CAD106}" destId="{F0CBA814-84F5-4F59-ADFB-926AFB6713E5}" srcOrd="3" destOrd="0" parTransId="{DAA0EB8A-2510-4B43-B56F-F378E1B9F3B4}" sibTransId="{45154742-6751-45C6-ADA6-B18C95EF70DD}"/>
    <dgm:cxn modelId="{72483A73-BBD7-4888-A6DB-005FFCFB3B2F}" type="presOf" srcId="{E28031ED-4E8B-43D1-904B-19521AE0DE3C}" destId="{004964B3-F27A-432A-A09F-535862F0157A}" srcOrd="0" destOrd="1" presId="urn:microsoft.com/office/officeart/2005/8/layout/hList1"/>
    <dgm:cxn modelId="{B6C9ADD4-F353-46DA-9986-EB61538061EA}" srcId="{481D5920-7088-4E0F-B93A-75EBF00E2D8F}" destId="{AAEF4817-701C-481C-A27E-F48C1B47A066}" srcOrd="4" destOrd="0" parTransId="{D50C10BF-FB0B-48B1-B8BA-26890CB0EC7F}" sibTransId="{65723B6E-D5CF-4C6E-81BF-DABA534D8878}"/>
    <dgm:cxn modelId="{CF13FFB9-8C17-43B7-968E-9935D173317E}" srcId="{641C0443-D88F-4BC3-985C-EA6980CAD106}" destId="{5265BAAD-3617-4543-95A8-83BA00B0241B}" srcOrd="2" destOrd="0" parTransId="{944E4BBC-5B16-4DE6-8B96-7898C5ED9DDB}" sibTransId="{085B3FFF-7B3E-412A-8A89-FB6EFE3F18E7}"/>
    <dgm:cxn modelId="{9DC76B69-2448-4DFE-A411-1BAD6F8D3080}" type="presOf" srcId="{641C0443-D88F-4BC3-985C-EA6980CAD106}" destId="{E4E31A86-1766-4592-B6BF-7CED642EEA35}" srcOrd="0" destOrd="0" presId="urn:microsoft.com/office/officeart/2005/8/layout/hList1"/>
    <dgm:cxn modelId="{CE6B680D-4644-433C-A6E2-DB939CB5196D}" srcId="{641C0443-D88F-4BC3-985C-EA6980CAD106}" destId="{806879E6-49A2-4275-AD24-1E9E4BCEC245}" srcOrd="1" destOrd="0" parTransId="{8696BE65-44F3-4AA7-AC64-A0234FD3F7F8}" sibTransId="{960068B9-80A4-47E3-9B8E-A45D14A6FBD7}"/>
    <dgm:cxn modelId="{A46301E3-DE04-469F-8FBB-6C99399EFDCF}" type="presParOf" srcId="{515D36BB-AF5C-40C4-825B-B830043AB14C}" destId="{3AC307CD-CBC2-41B8-8CD5-8BE3838256E4}" srcOrd="0" destOrd="0" presId="urn:microsoft.com/office/officeart/2005/8/layout/hList1"/>
    <dgm:cxn modelId="{BC1F636A-AB91-4B15-99F9-726C5F29C113}" type="presParOf" srcId="{3AC307CD-CBC2-41B8-8CD5-8BE3838256E4}" destId="{EDA67803-9621-47F7-878E-B54571F8B059}" srcOrd="0" destOrd="0" presId="urn:microsoft.com/office/officeart/2005/8/layout/hList1"/>
    <dgm:cxn modelId="{93DE3486-81CC-4E2C-89CD-2423072926C5}" type="presParOf" srcId="{3AC307CD-CBC2-41B8-8CD5-8BE3838256E4}" destId="{004964B3-F27A-432A-A09F-535862F0157A}" srcOrd="1" destOrd="0" presId="urn:microsoft.com/office/officeart/2005/8/layout/hList1"/>
    <dgm:cxn modelId="{A89415CF-300F-47A3-8881-05F4A0972B24}" type="presParOf" srcId="{515D36BB-AF5C-40C4-825B-B830043AB14C}" destId="{E9604692-DDF7-421F-A0A4-F5895BF17BD4}" srcOrd="1" destOrd="0" presId="urn:microsoft.com/office/officeart/2005/8/layout/hList1"/>
    <dgm:cxn modelId="{083BF389-B959-4DD4-8D34-EEC70B1D6F3F}" type="presParOf" srcId="{515D36BB-AF5C-40C4-825B-B830043AB14C}" destId="{42995A5F-918E-4480-B7E1-255E3C31B3C5}" srcOrd="2" destOrd="0" presId="urn:microsoft.com/office/officeart/2005/8/layout/hList1"/>
    <dgm:cxn modelId="{CD8205BC-CDB8-4DA1-B729-D7D27884BB05}" type="presParOf" srcId="{42995A5F-918E-4480-B7E1-255E3C31B3C5}" destId="{E4E31A86-1766-4592-B6BF-7CED642EEA35}" srcOrd="0" destOrd="0" presId="urn:microsoft.com/office/officeart/2005/8/layout/hList1"/>
    <dgm:cxn modelId="{FF8EFCC8-20AF-4598-A302-86DD9912403D}" type="presParOf" srcId="{42995A5F-918E-4480-B7E1-255E3C31B3C5}" destId="{F8360815-03A1-4B21-8FD9-23B1D6B1B778}" srcOrd="1" destOrd="0" presId="urn:microsoft.com/office/officeart/2005/8/layout/hList1"/>
    <dgm:cxn modelId="{46964BFA-B383-400A-993E-C89C743D8AE6}" type="presParOf" srcId="{515D36BB-AF5C-40C4-825B-B830043AB14C}" destId="{3F76E118-7F5E-43EE-A2B2-4F17FBE97547}" srcOrd="3" destOrd="0" presId="urn:microsoft.com/office/officeart/2005/8/layout/hList1"/>
    <dgm:cxn modelId="{A42CBC93-B435-41AC-93AE-D945E91CCE51}" type="presParOf" srcId="{515D36BB-AF5C-40C4-825B-B830043AB14C}" destId="{0E1EFD37-BD4F-4331-8930-23D03F3631AB}" srcOrd="4" destOrd="0" presId="urn:microsoft.com/office/officeart/2005/8/layout/hList1"/>
    <dgm:cxn modelId="{CE239F9F-42E4-4C7B-9167-6B9839462ABD}" type="presParOf" srcId="{0E1EFD37-BD4F-4331-8930-23D03F3631AB}" destId="{C8B878F6-33DA-4A07-A5BD-4F379F9E3673}" srcOrd="0" destOrd="0" presId="urn:microsoft.com/office/officeart/2005/8/layout/hList1"/>
    <dgm:cxn modelId="{12265794-DB6A-4137-B50F-07DC2C74ABCD}" type="presParOf" srcId="{0E1EFD37-BD4F-4331-8930-23D03F3631AB}" destId="{11FB7278-70EB-4D60-AA32-3A246F3F28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590A45-889B-459A-9A7B-F51F48916A58}" type="doc">
      <dgm:prSet loTypeId="urn:microsoft.com/office/officeart/2005/8/layout/radial3" loCatId="relationship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hr-HR"/>
        </a:p>
      </dgm:t>
    </dgm:pt>
    <dgm:pt modelId="{1A13C42B-7EE9-4277-8D7A-6401BE421E68}">
      <dgm:prSet phldrT="[Text]"/>
      <dgm:spPr/>
      <dgm:t>
        <a:bodyPr/>
        <a:lstStyle/>
        <a:p>
          <a:r>
            <a:rPr lang="hr-HR" b="1" dirty="0"/>
            <a:t>veliki depresivni poremećaj</a:t>
          </a:r>
        </a:p>
      </dgm:t>
    </dgm:pt>
    <dgm:pt modelId="{1439C37B-D2F4-4419-B4FC-2D41BFD19A26}" type="parTrans" cxnId="{FA92A599-BDEC-43C8-95E3-7BEC5E5D5A40}">
      <dgm:prSet/>
      <dgm:spPr/>
      <dgm:t>
        <a:bodyPr/>
        <a:lstStyle/>
        <a:p>
          <a:endParaRPr lang="hr-HR" b="1"/>
        </a:p>
      </dgm:t>
    </dgm:pt>
    <dgm:pt modelId="{A49179A2-3A3A-4D1E-9A7F-AAE6813A7678}" type="sibTrans" cxnId="{FA92A599-BDEC-43C8-95E3-7BEC5E5D5A40}">
      <dgm:prSet/>
      <dgm:spPr/>
      <dgm:t>
        <a:bodyPr/>
        <a:lstStyle/>
        <a:p>
          <a:endParaRPr lang="hr-HR" b="1"/>
        </a:p>
      </dgm:t>
    </dgm:pt>
    <dgm:pt modelId="{C6C979BF-AD34-44D5-B94D-7D35C8F4D238}">
      <dgm:prSet phldrT="[Text]"/>
      <dgm:spPr/>
      <dgm:t>
        <a:bodyPr/>
        <a:lstStyle/>
        <a:p>
          <a:r>
            <a:rPr lang="hr-HR" b="1" dirty="0"/>
            <a:t>distimija</a:t>
          </a:r>
        </a:p>
      </dgm:t>
    </dgm:pt>
    <dgm:pt modelId="{1FCC9389-429B-4606-B2EF-4CA7D64DC5F8}" type="parTrans" cxnId="{C66F3072-0B5A-4CFE-8830-48E0C1F7E209}">
      <dgm:prSet/>
      <dgm:spPr/>
      <dgm:t>
        <a:bodyPr/>
        <a:lstStyle/>
        <a:p>
          <a:endParaRPr lang="hr-HR" b="1"/>
        </a:p>
      </dgm:t>
    </dgm:pt>
    <dgm:pt modelId="{5A6833BA-0EBC-4F96-AEB6-A32C89129388}" type="sibTrans" cxnId="{C66F3072-0B5A-4CFE-8830-48E0C1F7E209}">
      <dgm:prSet/>
      <dgm:spPr/>
      <dgm:t>
        <a:bodyPr/>
        <a:lstStyle/>
        <a:p>
          <a:endParaRPr lang="hr-HR" b="1"/>
        </a:p>
      </dgm:t>
    </dgm:pt>
    <dgm:pt modelId="{6C002865-AB13-4199-876F-98F8D744A183}">
      <dgm:prSet phldrT="[Text]"/>
      <dgm:spPr/>
      <dgm:t>
        <a:bodyPr/>
        <a:lstStyle/>
        <a:p>
          <a:r>
            <a:rPr lang="hr-HR" b="1" dirty="0"/>
            <a:t>poremećaj ponašanja</a:t>
          </a:r>
        </a:p>
      </dgm:t>
    </dgm:pt>
    <dgm:pt modelId="{E731B8BA-FD8E-4840-9436-57E14C302B16}" type="parTrans" cxnId="{0B41E0A4-8C22-4EE1-9845-5685D95DD745}">
      <dgm:prSet/>
      <dgm:spPr/>
      <dgm:t>
        <a:bodyPr/>
        <a:lstStyle/>
        <a:p>
          <a:endParaRPr lang="hr-HR" b="1"/>
        </a:p>
      </dgm:t>
    </dgm:pt>
    <dgm:pt modelId="{DF286886-40E5-44EC-A821-5256D6DC1091}" type="sibTrans" cxnId="{0B41E0A4-8C22-4EE1-9845-5685D95DD745}">
      <dgm:prSet/>
      <dgm:spPr/>
      <dgm:t>
        <a:bodyPr/>
        <a:lstStyle/>
        <a:p>
          <a:endParaRPr lang="hr-HR" b="1"/>
        </a:p>
      </dgm:t>
    </dgm:pt>
    <dgm:pt modelId="{45EBADDC-7835-422A-823D-8866D0B11B73}">
      <dgm:prSet phldrT="[Text]"/>
      <dgm:spPr/>
      <dgm:t>
        <a:bodyPr/>
        <a:lstStyle/>
        <a:p>
          <a:r>
            <a:rPr lang="hr-HR" b="1" dirty="0"/>
            <a:t>ovisnost</a:t>
          </a:r>
        </a:p>
      </dgm:t>
    </dgm:pt>
    <dgm:pt modelId="{9111CF57-ED9B-4F8B-BD7C-1DAB4AEA80F3}" type="parTrans" cxnId="{B3AB6DC0-A347-4B89-B912-2188AF14D69A}">
      <dgm:prSet/>
      <dgm:spPr/>
      <dgm:t>
        <a:bodyPr/>
        <a:lstStyle/>
        <a:p>
          <a:endParaRPr lang="hr-HR" b="1"/>
        </a:p>
      </dgm:t>
    </dgm:pt>
    <dgm:pt modelId="{EB2E7A75-BA12-4EB1-92D3-C4C2FD6AE198}" type="sibTrans" cxnId="{B3AB6DC0-A347-4B89-B912-2188AF14D69A}">
      <dgm:prSet/>
      <dgm:spPr/>
      <dgm:t>
        <a:bodyPr/>
        <a:lstStyle/>
        <a:p>
          <a:endParaRPr lang="hr-HR" b="1"/>
        </a:p>
      </dgm:t>
    </dgm:pt>
    <dgm:pt modelId="{AE9F054E-A7D0-4405-9A25-BE59096E1ED1}">
      <dgm:prSet phldrT="[Text]"/>
      <dgm:spPr/>
      <dgm:t>
        <a:bodyPr/>
        <a:lstStyle/>
        <a:p>
          <a:r>
            <a:rPr lang="hr-HR" b="1" dirty="0"/>
            <a:t>poremećaj osobnosti</a:t>
          </a:r>
        </a:p>
      </dgm:t>
    </dgm:pt>
    <dgm:pt modelId="{5CE5E1C4-B693-450C-93AD-A6ACB9B0B218}" type="parTrans" cxnId="{2EB40A44-AA37-4D86-AFC3-D6399FA56D1A}">
      <dgm:prSet/>
      <dgm:spPr/>
      <dgm:t>
        <a:bodyPr/>
        <a:lstStyle/>
        <a:p>
          <a:endParaRPr lang="hr-HR" b="1"/>
        </a:p>
      </dgm:t>
    </dgm:pt>
    <dgm:pt modelId="{78CFD7B0-5B2A-489B-AC1C-7368C59547B7}" type="sibTrans" cxnId="{2EB40A44-AA37-4D86-AFC3-D6399FA56D1A}">
      <dgm:prSet/>
      <dgm:spPr/>
      <dgm:t>
        <a:bodyPr/>
        <a:lstStyle/>
        <a:p>
          <a:endParaRPr lang="hr-HR" b="1"/>
        </a:p>
      </dgm:t>
    </dgm:pt>
    <dgm:pt modelId="{00F9D074-1195-41C9-9A75-1C24CEC0C374}">
      <dgm:prSet/>
      <dgm:spPr/>
      <dgm:t>
        <a:bodyPr/>
        <a:lstStyle/>
        <a:p>
          <a:r>
            <a:rPr lang="hr-HR" b="1" dirty="0"/>
            <a:t>ADHD</a:t>
          </a:r>
        </a:p>
      </dgm:t>
    </dgm:pt>
    <dgm:pt modelId="{0A2036EE-4B6E-4758-B208-EEB74E84A71D}" type="parTrans" cxnId="{7E4ED308-652F-48C1-847A-55AA790FD41F}">
      <dgm:prSet/>
      <dgm:spPr/>
      <dgm:t>
        <a:bodyPr/>
        <a:lstStyle/>
        <a:p>
          <a:endParaRPr lang="hr-HR" b="1"/>
        </a:p>
      </dgm:t>
    </dgm:pt>
    <dgm:pt modelId="{BA3DDD3B-8BD5-40CA-A49D-C8CBD27C1977}" type="sibTrans" cxnId="{7E4ED308-652F-48C1-847A-55AA790FD41F}">
      <dgm:prSet/>
      <dgm:spPr/>
      <dgm:t>
        <a:bodyPr/>
        <a:lstStyle/>
        <a:p>
          <a:endParaRPr lang="hr-HR" b="1"/>
        </a:p>
      </dgm:t>
    </dgm:pt>
    <dgm:pt modelId="{0337593A-429B-4318-AF15-ABCF4251BF56}">
      <dgm:prSet/>
      <dgm:spPr/>
      <dgm:t>
        <a:bodyPr/>
        <a:lstStyle/>
        <a:p>
          <a:r>
            <a:rPr lang="hr-HR" b="1" dirty="0"/>
            <a:t>teškoće učenja</a:t>
          </a:r>
        </a:p>
      </dgm:t>
    </dgm:pt>
    <dgm:pt modelId="{9CD93CCE-62D8-4872-A229-35A2EC7CFCFE}" type="parTrans" cxnId="{D2EC877D-3114-4146-A999-3DF661169B03}">
      <dgm:prSet/>
      <dgm:spPr/>
      <dgm:t>
        <a:bodyPr/>
        <a:lstStyle/>
        <a:p>
          <a:endParaRPr lang="hr-HR" b="1"/>
        </a:p>
      </dgm:t>
    </dgm:pt>
    <dgm:pt modelId="{F77E1A6D-B299-4980-AD28-C48A80FCE554}" type="sibTrans" cxnId="{D2EC877D-3114-4146-A999-3DF661169B03}">
      <dgm:prSet/>
      <dgm:spPr/>
      <dgm:t>
        <a:bodyPr/>
        <a:lstStyle/>
        <a:p>
          <a:endParaRPr lang="hr-HR" b="1"/>
        </a:p>
      </dgm:t>
    </dgm:pt>
    <dgm:pt modelId="{36EC9B28-CB53-4082-8E64-FA24DD3E5F75}">
      <dgm:prSet/>
      <dgm:spPr/>
      <dgm:t>
        <a:bodyPr/>
        <a:lstStyle/>
        <a:p>
          <a:r>
            <a:rPr lang="hr-HR" b="1" dirty="0"/>
            <a:t>anksiozni poremećaj</a:t>
          </a:r>
        </a:p>
      </dgm:t>
    </dgm:pt>
    <dgm:pt modelId="{F0FA54BE-82EC-4D69-9EFF-EF66657E6707}" type="parTrans" cxnId="{AF0174B4-7B7F-4B56-A158-6BAAE513F021}">
      <dgm:prSet/>
      <dgm:spPr/>
      <dgm:t>
        <a:bodyPr/>
        <a:lstStyle/>
        <a:p>
          <a:endParaRPr lang="hr-HR" b="1"/>
        </a:p>
      </dgm:t>
    </dgm:pt>
    <dgm:pt modelId="{62EA9162-25C6-4210-8880-7867646818E4}" type="sibTrans" cxnId="{AF0174B4-7B7F-4B56-A158-6BAAE513F021}">
      <dgm:prSet/>
      <dgm:spPr/>
      <dgm:t>
        <a:bodyPr/>
        <a:lstStyle/>
        <a:p>
          <a:endParaRPr lang="hr-HR" b="1"/>
        </a:p>
      </dgm:t>
    </dgm:pt>
    <dgm:pt modelId="{32A93AD1-76E8-4140-B91B-F01BF791937A}" type="pres">
      <dgm:prSet presAssocID="{D3590A45-889B-459A-9A7B-F51F48916A5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988E191-FE0C-4F97-B2F4-43D699FA0668}" type="pres">
      <dgm:prSet presAssocID="{D3590A45-889B-459A-9A7B-F51F48916A58}" presName="radial" presStyleCnt="0">
        <dgm:presLayoutVars>
          <dgm:animLvl val="ctr"/>
        </dgm:presLayoutVars>
      </dgm:prSet>
      <dgm:spPr/>
    </dgm:pt>
    <dgm:pt modelId="{91691455-0D90-4B73-9C39-12FBF0BBC2FB}" type="pres">
      <dgm:prSet presAssocID="{1A13C42B-7EE9-4277-8D7A-6401BE421E68}" presName="centerShape" presStyleLbl="vennNode1" presStyleIdx="0" presStyleCnt="8"/>
      <dgm:spPr/>
      <dgm:t>
        <a:bodyPr/>
        <a:lstStyle/>
        <a:p>
          <a:endParaRPr lang="hr-HR"/>
        </a:p>
      </dgm:t>
    </dgm:pt>
    <dgm:pt modelId="{D2015B23-6FC2-42AB-B8D7-24D6C6ED2BFD}" type="pres">
      <dgm:prSet presAssocID="{C6C979BF-AD34-44D5-B94D-7D35C8F4D238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A6C043-451A-48D1-A6AC-D87BE15B9DC8}" type="pres">
      <dgm:prSet presAssocID="{6C002865-AB13-4199-876F-98F8D744A183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F87CA0-BB9B-4FC4-BB9F-CE25A4D24387}" type="pres">
      <dgm:prSet presAssocID="{45EBADDC-7835-422A-823D-8866D0B11B73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6AF61C-8414-4BBF-B17C-4A67255EAB0C}" type="pres">
      <dgm:prSet presAssocID="{AE9F054E-A7D0-4405-9A25-BE59096E1ED1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A8AA0A-5965-46A5-A4DB-277409B6D7BF}" type="pres">
      <dgm:prSet presAssocID="{00F9D074-1195-41C9-9A75-1C24CEC0C374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BE4B59-1618-450D-95AC-5FC2C5115BE6}" type="pres">
      <dgm:prSet presAssocID="{0337593A-429B-4318-AF15-ABCF4251BF56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16428C-820B-4355-A70E-75C4B6D35030}" type="pres">
      <dgm:prSet presAssocID="{36EC9B28-CB53-4082-8E64-FA24DD3E5F75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3AB6DC0-A347-4B89-B912-2188AF14D69A}" srcId="{1A13C42B-7EE9-4277-8D7A-6401BE421E68}" destId="{45EBADDC-7835-422A-823D-8866D0B11B73}" srcOrd="2" destOrd="0" parTransId="{9111CF57-ED9B-4F8B-BD7C-1DAB4AEA80F3}" sibTransId="{EB2E7A75-BA12-4EB1-92D3-C4C2FD6AE198}"/>
    <dgm:cxn modelId="{59975F55-12DE-4792-A4EE-A91A89462BD9}" type="presOf" srcId="{C6C979BF-AD34-44D5-B94D-7D35C8F4D238}" destId="{D2015B23-6FC2-42AB-B8D7-24D6C6ED2BFD}" srcOrd="0" destOrd="0" presId="urn:microsoft.com/office/officeart/2005/8/layout/radial3"/>
    <dgm:cxn modelId="{8242D90D-1FEE-4F87-8FD3-1E7847E18C9C}" type="presOf" srcId="{36EC9B28-CB53-4082-8E64-FA24DD3E5F75}" destId="{FF16428C-820B-4355-A70E-75C4B6D35030}" srcOrd="0" destOrd="0" presId="urn:microsoft.com/office/officeart/2005/8/layout/radial3"/>
    <dgm:cxn modelId="{7E4ED308-652F-48C1-847A-55AA790FD41F}" srcId="{1A13C42B-7EE9-4277-8D7A-6401BE421E68}" destId="{00F9D074-1195-41C9-9A75-1C24CEC0C374}" srcOrd="4" destOrd="0" parTransId="{0A2036EE-4B6E-4758-B208-EEB74E84A71D}" sibTransId="{BA3DDD3B-8BD5-40CA-A49D-C8CBD27C1977}"/>
    <dgm:cxn modelId="{431BFF82-F32E-40C4-ADF4-616CB9AFBE20}" type="presOf" srcId="{1A13C42B-7EE9-4277-8D7A-6401BE421E68}" destId="{91691455-0D90-4B73-9C39-12FBF0BBC2FB}" srcOrd="0" destOrd="0" presId="urn:microsoft.com/office/officeart/2005/8/layout/radial3"/>
    <dgm:cxn modelId="{E56B702E-CBDC-4084-AA86-E9769E2B2DDB}" type="presOf" srcId="{6C002865-AB13-4199-876F-98F8D744A183}" destId="{3DA6C043-451A-48D1-A6AC-D87BE15B9DC8}" srcOrd="0" destOrd="0" presId="urn:microsoft.com/office/officeart/2005/8/layout/radial3"/>
    <dgm:cxn modelId="{EE05C9BC-FB1F-4246-8DC5-26A32BF6C32A}" type="presOf" srcId="{D3590A45-889B-459A-9A7B-F51F48916A58}" destId="{32A93AD1-76E8-4140-B91B-F01BF791937A}" srcOrd="0" destOrd="0" presId="urn:microsoft.com/office/officeart/2005/8/layout/radial3"/>
    <dgm:cxn modelId="{BDF148BB-A9F6-40F7-ABC0-5839F1F3D682}" type="presOf" srcId="{AE9F054E-A7D0-4405-9A25-BE59096E1ED1}" destId="{7D6AF61C-8414-4BBF-B17C-4A67255EAB0C}" srcOrd="0" destOrd="0" presId="urn:microsoft.com/office/officeart/2005/8/layout/radial3"/>
    <dgm:cxn modelId="{2EB40A44-AA37-4D86-AFC3-D6399FA56D1A}" srcId="{1A13C42B-7EE9-4277-8D7A-6401BE421E68}" destId="{AE9F054E-A7D0-4405-9A25-BE59096E1ED1}" srcOrd="3" destOrd="0" parTransId="{5CE5E1C4-B693-450C-93AD-A6ACB9B0B218}" sibTransId="{78CFD7B0-5B2A-489B-AC1C-7368C59547B7}"/>
    <dgm:cxn modelId="{AF0174B4-7B7F-4B56-A158-6BAAE513F021}" srcId="{1A13C42B-7EE9-4277-8D7A-6401BE421E68}" destId="{36EC9B28-CB53-4082-8E64-FA24DD3E5F75}" srcOrd="6" destOrd="0" parTransId="{F0FA54BE-82EC-4D69-9EFF-EF66657E6707}" sibTransId="{62EA9162-25C6-4210-8880-7867646818E4}"/>
    <dgm:cxn modelId="{E14B808A-6EEF-48A2-8492-13B6D8BCC8C4}" type="presOf" srcId="{45EBADDC-7835-422A-823D-8866D0B11B73}" destId="{3EF87CA0-BB9B-4FC4-BB9F-CE25A4D24387}" srcOrd="0" destOrd="0" presId="urn:microsoft.com/office/officeart/2005/8/layout/radial3"/>
    <dgm:cxn modelId="{0B41E0A4-8C22-4EE1-9845-5685D95DD745}" srcId="{1A13C42B-7EE9-4277-8D7A-6401BE421E68}" destId="{6C002865-AB13-4199-876F-98F8D744A183}" srcOrd="1" destOrd="0" parTransId="{E731B8BA-FD8E-4840-9436-57E14C302B16}" sibTransId="{DF286886-40E5-44EC-A821-5256D6DC1091}"/>
    <dgm:cxn modelId="{D2EC877D-3114-4146-A999-3DF661169B03}" srcId="{1A13C42B-7EE9-4277-8D7A-6401BE421E68}" destId="{0337593A-429B-4318-AF15-ABCF4251BF56}" srcOrd="5" destOrd="0" parTransId="{9CD93CCE-62D8-4872-A229-35A2EC7CFCFE}" sibTransId="{F77E1A6D-B299-4980-AD28-C48A80FCE554}"/>
    <dgm:cxn modelId="{20E76B85-E6E0-4BF1-AF5C-C37EDA711CE4}" type="presOf" srcId="{00F9D074-1195-41C9-9A75-1C24CEC0C374}" destId="{3AA8AA0A-5965-46A5-A4DB-277409B6D7BF}" srcOrd="0" destOrd="0" presId="urn:microsoft.com/office/officeart/2005/8/layout/radial3"/>
    <dgm:cxn modelId="{4E569810-7CCB-44A8-829B-0F9E5005341E}" type="presOf" srcId="{0337593A-429B-4318-AF15-ABCF4251BF56}" destId="{15BE4B59-1618-450D-95AC-5FC2C5115BE6}" srcOrd="0" destOrd="0" presId="urn:microsoft.com/office/officeart/2005/8/layout/radial3"/>
    <dgm:cxn modelId="{C66F3072-0B5A-4CFE-8830-48E0C1F7E209}" srcId="{1A13C42B-7EE9-4277-8D7A-6401BE421E68}" destId="{C6C979BF-AD34-44D5-B94D-7D35C8F4D238}" srcOrd="0" destOrd="0" parTransId="{1FCC9389-429B-4606-B2EF-4CA7D64DC5F8}" sibTransId="{5A6833BA-0EBC-4F96-AEB6-A32C89129388}"/>
    <dgm:cxn modelId="{FA92A599-BDEC-43C8-95E3-7BEC5E5D5A40}" srcId="{D3590A45-889B-459A-9A7B-F51F48916A58}" destId="{1A13C42B-7EE9-4277-8D7A-6401BE421E68}" srcOrd="0" destOrd="0" parTransId="{1439C37B-D2F4-4419-B4FC-2D41BFD19A26}" sibTransId="{A49179A2-3A3A-4D1E-9A7F-AAE6813A7678}"/>
    <dgm:cxn modelId="{795A08CA-DDD0-4B83-8EF2-A51733D5E677}" type="presParOf" srcId="{32A93AD1-76E8-4140-B91B-F01BF791937A}" destId="{7988E191-FE0C-4F97-B2F4-43D699FA0668}" srcOrd="0" destOrd="0" presId="urn:microsoft.com/office/officeart/2005/8/layout/radial3"/>
    <dgm:cxn modelId="{C30A5FBE-8D2B-4270-8B7B-2FBD963B6E69}" type="presParOf" srcId="{7988E191-FE0C-4F97-B2F4-43D699FA0668}" destId="{91691455-0D90-4B73-9C39-12FBF0BBC2FB}" srcOrd="0" destOrd="0" presId="urn:microsoft.com/office/officeart/2005/8/layout/radial3"/>
    <dgm:cxn modelId="{26074968-E9FD-4155-80EA-46EA450CDF68}" type="presParOf" srcId="{7988E191-FE0C-4F97-B2F4-43D699FA0668}" destId="{D2015B23-6FC2-42AB-B8D7-24D6C6ED2BFD}" srcOrd="1" destOrd="0" presId="urn:microsoft.com/office/officeart/2005/8/layout/radial3"/>
    <dgm:cxn modelId="{3ED8F711-D599-473E-BB02-A91C885A6FB1}" type="presParOf" srcId="{7988E191-FE0C-4F97-B2F4-43D699FA0668}" destId="{3DA6C043-451A-48D1-A6AC-D87BE15B9DC8}" srcOrd="2" destOrd="0" presId="urn:microsoft.com/office/officeart/2005/8/layout/radial3"/>
    <dgm:cxn modelId="{AF6FC31C-2488-4766-BE58-99B788D3E740}" type="presParOf" srcId="{7988E191-FE0C-4F97-B2F4-43D699FA0668}" destId="{3EF87CA0-BB9B-4FC4-BB9F-CE25A4D24387}" srcOrd="3" destOrd="0" presId="urn:microsoft.com/office/officeart/2005/8/layout/radial3"/>
    <dgm:cxn modelId="{6CBD8762-EAF3-4855-A076-DB0EC74DB745}" type="presParOf" srcId="{7988E191-FE0C-4F97-B2F4-43D699FA0668}" destId="{7D6AF61C-8414-4BBF-B17C-4A67255EAB0C}" srcOrd="4" destOrd="0" presId="urn:microsoft.com/office/officeart/2005/8/layout/radial3"/>
    <dgm:cxn modelId="{CBD11EFA-0838-416A-97BD-1D6AB3637127}" type="presParOf" srcId="{7988E191-FE0C-4F97-B2F4-43D699FA0668}" destId="{3AA8AA0A-5965-46A5-A4DB-277409B6D7BF}" srcOrd="5" destOrd="0" presId="urn:microsoft.com/office/officeart/2005/8/layout/radial3"/>
    <dgm:cxn modelId="{53B4B354-D4DD-4682-9407-1041C35E7EFF}" type="presParOf" srcId="{7988E191-FE0C-4F97-B2F4-43D699FA0668}" destId="{15BE4B59-1618-450D-95AC-5FC2C5115BE6}" srcOrd="6" destOrd="0" presId="urn:microsoft.com/office/officeart/2005/8/layout/radial3"/>
    <dgm:cxn modelId="{25A96153-F2DC-475F-A6FD-25307427A4AB}" type="presParOf" srcId="{7988E191-FE0C-4F97-B2F4-43D699FA0668}" destId="{FF16428C-820B-4355-A70E-75C4B6D35030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223F41-E562-4C07-A1C2-11FA2191DA76}" type="doc">
      <dgm:prSet loTypeId="urn:microsoft.com/office/officeart/2005/8/layout/default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hr-HR"/>
        </a:p>
      </dgm:t>
    </dgm:pt>
    <dgm:pt modelId="{DA0E8830-9BB7-457C-9AEC-37796EB9E133}">
      <dgm:prSet phldrT="[Tekst]"/>
      <dgm:spPr/>
      <dgm:t>
        <a:bodyPr/>
        <a:lstStyle/>
        <a:p>
          <a:r>
            <a:rPr lang="hr-HR" dirty="0" smtClean="0"/>
            <a:t>3 ključne vještine</a:t>
          </a:r>
          <a:endParaRPr lang="hr-HR" dirty="0"/>
        </a:p>
      </dgm:t>
    </dgm:pt>
    <dgm:pt modelId="{B5D5346D-CAA2-4254-86DF-78C79167B53B}" type="parTrans" cxnId="{4106C9CA-1F92-4A82-98CE-3D0CC6F0F6C2}">
      <dgm:prSet/>
      <dgm:spPr/>
      <dgm:t>
        <a:bodyPr/>
        <a:lstStyle/>
        <a:p>
          <a:endParaRPr lang="hr-HR"/>
        </a:p>
      </dgm:t>
    </dgm:pt>
    <dgm:pt modelId="{AC788854-D7F4-45E4-A48A-1237DD7D9ABB}" type="sibTrans" cxnId="{4106C9CA-1F92-4A82-98CE-3D0CC6F0F6C2}">
      <dgm:prSet/>
      <dgm:spPr/>
      <dgm:t>
        <a:bodyPr/>
        <a:lstStyle/>
        <a:p>
          <a:endParaRPr lang="hr-HR"/>
        </a:p>
      </dgm:t>
    </dgm:pt>
    <dgm:pt modelId="{6C93B98E-B6BF-41FA-8167-D43B55151ACB}">
      <dgm:prSet phldrT="[Tekst]"/>
      <dgm:spPr/>
      <dgm:t>
        <a:bodyPr/>
        <a:lstStyle/>
        <a:p>
          <a:r>
            <a:rPr lang="hr-HR" dirty="0" smtClean="0"/>
            <a:t>3 B’S</a:t>
          </a:r>
          <a:endParaRPr lang="hr-HR" dirty="0"/>
        </a:p>
      </dgm:t>
    </dgm:pt>
    <dgm:pt modelId="{A392BFD1-F7FA-4148-8380-509CC4521468}" type="parTrans" cxnId="{9E91D592-04AD-4957-80CB-379FED44316D}">
      <dgm:prSet/>
      <dgm:spPr/>
      <dgm:t>
        <a:bodyPr/>
        <a:lstStyle/>
        <a:p>
          <a:endParaRPr lang="hr-HR"/>
        </a:p>
      </dgm:t>
    </dgm:pt>
    <dgm:pt modelId="{99B03605-BE9B-4E4D-8AC7-3C570389A38F}" type="sibTrans" cxnId="{9E91D592-04AD-4957-80CB-379FED44316D}">
      <dgm:prSet/>
      <dgm:spPr/>
      <dgm:t>
        <a:bodyPr/>
        <a:lstStyle/>
        <a:p>
          <a:endParaRPr lang="hr-HR"/>
        </a:p>
      </dgm:t>
    </dgm:pt>
    <dgm:pt modelId="{F2C12269-D68F-4509-ADB7-F16962D2323E}">
      <dgm:prSet phldrT="[Tekst]"/>
      <dgm:spPr/>
      <dgm:t>
        <a:bodyPr/>
        <a:lstStyle/>
        <a:p>
          <a:r>
            <a:rPr lang="hr-HR" dirty="0" smtClean="0"/>
            <a:t>5 vještina suočavanja</a:t>
          </a:r>
          <a:endParaRPr lang="hr-HR" dirty="0"/>
        </a:p>
      </dgm:t>
    </dgm:pt>
    <dgm:pt modelId="{A9E2E4DB-68F2-4BC2-A08A-D07B4BC9CC91}" type="parTrans" cxnId="{FF15CC95-90A7-41B8-8EDD-AF5E8FC2E54C}">
      <dgm:prSet/>
      <dgm:spPr/>
      <dgm:t>
        <a:bodyPr/>
        <a:lstStyle/>
        <a:p>
          <a:endParaRPr lang="hr-HR"/>
        </a:p>
      </dgm:t>
    </dgm:pt>
    <dgm:pt modelId="{BA648634-DAFF-4D39-8346-3326B7ABBD24}" type="sibTrans" cxnId="{FF15CC95-90A7-41B8-8EDD-AF5E8FC2E54C}">
      <dgm:prSet/>
      <dgm:spPr/>
      <dgm:t>
        <a:bodyPr/>
        <a:lstStyle/>
        <a:p>
          <a:endParaRPr lang="hr-HR"/>
        </a:p>
      </dgm:t>
    </dgm:pt>
    <dgm:pt modelId="{D909124D-9036-461C-B817-1096E6A3ADAF}">
      <dgm:prSet phldrT="[Tekst]"/>
      <dgm:spPr/>
      <dgm:t>
        <a:bodyPr/>
        <a:lstStyle/>
        <a:p>
          <a:r>
            <a:rPr lang="hr-HR" dirty="0" smtClean="0"/>
            <a:t>5 P’s</a:t>
          </a:r>
          <a:endParaRPr lang="hr-HR" dirty="0"/>
        </a:p>
      </dgm:t>
    </dgm:pt>
    <dgm:pt modelId="{69D371DE-D0C1-4E64-B209-5F05DE81D2BE}" type="parTrans" cxnId="{60A44819-E4CF-4052-9D06-68993002FB62}">
      <dgm:prSet/>
      <dgm:spPr/>
      <dgm:t>
        <a:bodyPr/>
        <a:lstStyle/>
        <a:p>
          <a:endParaRPr lang="hr-HR"/>
        </a:p>
      </dgm:t>
    </dgm:pt>
    <dgm:pt modelId="{CD6892D0-4ADB-46A6-8141-5A60FCA867FE}" type="sibTrans" cxnId="{60A44819-E4CF-4052-9D06-68993002FB62}">
      <dgm:prSet/>
      <dgm:spPr/>
      <dgm:t>
        <a:bodyPr/>
        <a:lstStyle/>
        <a:p>
          <a:endParaRPr lang="hr-HR"/>
        </a:p>
      </dgm:t>
    </dgm:pt>
    <dgm:pt modelId="{4EF86419-A0AF-45CE-8BCB-5A910306233A}">
      <dgm:prSet phldrT="[Tekst]"/>
      <dgm:spPr/>
      <dgm:t>
        <a:bodyPr/>
        <a:lstStyle/>
        <a:p>
          <a:r>
            <a:rPr lang="hr-HR" dirty="0" smtClean="0"/>
            <a:t>2 ključna pitanja za restrukturiranje</a:t>
          </a:r>
          <a:endParaRPr lang="hr-HR" dirty="0"/>
        </a:p>
      </dgm:t>
    </dgm:pt>
    <dgm:pt modelId="{BAD5EC06-EBD9-4D57-BF5C-089BEEDE8361}" type="parTrans" cxnId="{F01EEB82-3A35-4764-81EE-7FC23E875DFC}">
      <dgm:prSet/>
      <dgm:spPr/>
      <dgm:t>
        <a:bodyPr/>
        <a:lstStyle/>
        <a:p>
          <a:endParaRPr lang="hr-HR"/>
        </a:p>
      </dgm:t>
    </dgm:pt>
    <dgm:pt modelId="{7A13367C-E63C-4897-8A43-E87B5164538A}" type="sibTrans" cxnId="{F01EEB82-3A35-4764-81EE-7FC23E875DFC}">
      <dgm:prSet/>
      <dgm:spPr/>
      <dgm:t>
        <a:bodyPr/>
        <a:lstStyle/>
        <a:p>
          <a:endParaRPr lang="hr-HR"/>
        </a:p>
      </dgm:t>
    </dgm:pt>
    <dgm:pt modelId="{6DEEEE2B-699D-4238-9D51-D3F477B5D655}" type="pres">
      <dgm:prSet presAssocID="{C2223F41-E562-4C07-A1C2-11FA2191DA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FF77224-85BA-482A-8E22-9196A8C54435}" type="pres">
      <dgm:prSet presAssocID="{DA0E8830-9BB7-457C-9AEC-37796EB9E13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DA45F2-E2CA-410F-991B-C44A1F1BD246}" type="pres">
      <dgm:prSet presAssocID="{AC788854-D7F4-45E4-A48A-1237DD7D9ABB}" presName="sibTrans" presStyleCnt="0"/>
      <dgm:spPr/>
      <dgm:t>
        <a:bodyPr/>
        <a:lstStyle/>
        <a:p>
          <a:endParaRPr lang="hr-HR"/>
        </a:p>
      </dgm:t>
    </dgm:pt>
    <dgm:pt modelId="{37E421BE-DF2D-4B44-BA8B-D9F77BD2AFB1}" type="pres">
      <dgm:prSet presAssocID="{6C93B98E-B6BF-41FA-8167-D43B55151ACB}" presName="node" presStyleLbl="node1" presStyleIdx="1" presStyleCnt="5" custLinFactNeighborX="3231" custLinFactNeighborY="235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E4E766-5964-40BD-935F-5F25D2389296}" type="pres">
      <dgm:prSet presAssocID="{99B03605-BE9B-4E4D-8AC7-3C570389A38F}" presName="sibTrans" presStyleCnt="0"/>
      <dgm:spPr/>
      <dgm:t>
        <a:bodyPr/>
        <a:lstStyle/>
        <a:p>
          <a:endParaRPr lang="hr-HR"/>
        </a:p>
      </dgm:t>
    </dgm:pt>
    <dgm:pt modelId="{B600CCA4-CE60-412D-A7A1-AEACBCEC4BDF}" type="pres">
      <dgm:prSet presAssocID="{F2C12269-D68F-4509-ADB7-F16962D232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A84A56-06C3-47AB-8AF0-70500ABBC21B}" type="pres">
      <dgm:prSet presAssocID="{BA648634-DAFF-4D39-8346-3326B7ABBD24}" presName="sibTrans" presStyleCnt="0"/>
      <dgm:spPr/>
      <dgm:t>
        <a:bodyPr/>
        <a:lstStyle/>
        <a:p>
          <a:endParaRPr lang="hr-HR"/>
        </a:p>
      </dgm:t>
    </dgm:pt>
    <dgm:pt modelId="{996F461F-9C23-4383-8146-1EFA55429E2F}" type="pres">
      <dgm:prSet presAssocID="{D909124D-9036-461C-B817-1096E6A3AD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48D94F-BC6B-4926-AB64-53D785A4D806}" type="pres">
      <dgm:prSet presAssocID="{CD6892D0-4ADB-46A6-8141-5A60FCA867FE}" presName="sibTrans" presStyleCnt="0"/>
      <dgm:spPr/>
      <dgm:t>
        <a:bodyPr/>
        <a:lstStyle/>
        <a:p>
          <a:endParaRPr lang="hr-HR"/>
        </a:p>
      </dgm:t>
    </dgm:pt>
    <dgm:pt modelId="{265D881D-1392-43FD-A4B9-7A5CF9761796}" type="pres">
      <dgm:prSet presAssocID="{4EF86419-A0AF-45CE-8BCB-5A91030623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A20366B-2D1D-4CF1-9B24-831D65CF37F0}" type="presOf" srcId="{D909124D-9036-461C-B817-1096E6A3ADAF}" destId="{996F461F-9C23-4383-8146-1EFA55429E2F}" srcOrd="0" destOrd="0" presId="urn:microsoft.com/office/officeart/2005/8/layout/default#1"/>
    <dgm:cxn modelId="{F01EEB82-3A35-4764-81EE-7FC23E875DFC}" srcId="{C2223F41-E562-4C07-A1C2-11FA2191DA76}" destId="{4EF86419-A0AF-45CE-8BCB-5A910306233A}" srcOrd="4" destOrd="0" parTransId="{BAD5EC06-EBD9-4D57-BF5C-089BEEDE8361}" sibTransId="{7A13367C-E63C-4897-8A43-E87B5164538A}"/>
    <dgm:cxn modelId="{FF15CC95-90A7-41B8-8EDD-AF5E8FC2E54C}" srcId="{C2223F41-E562-4C07-A1C2-11FA2191DA76}" destId="{F2C12269-D68F-4509-ADB7-F16962D2323E}" srcOrd="2" destOrd="0" parTransId="{A9E2E4DB-68F2-4BC2-A08A-D07B4BC9CC91}" sibTransId="{BA648634-DAFF-4D39-8346-3326B7ABBD24}"/>
    <dgm:cxn modelId="{3796A20F-01C4-4CB9-B2ED-2A59A470B23E}" type="presOf" srcId="{6C93B98E-B6BF-41FA-8167-D43B55151ACB}" destId="{37E421BE-DF2D-4B44-BA8B-D9F77BD2AFB1}" srcOrd="0" destOrd="0" presId="urn:microsoft.com/office/officeart/2005/8/layout/default#1"/>
    <dgm:cxn modelId="{9E91D592-04AD-4957-80CB-379FED44316D}" srcId="{C2223F41-E562-4C07-A1C2-11FA2191DA76}" destId="{6C93B98E-B6BF-41FA-8167-D43B55151ACB}" srcOrd="1" destOrd="0" parTransId="{A392BFD1-F7FA-4148-8380-509CC4521468}" sibTransId="{99B03605-BE9B-4E4D-8AC7-3C570389A38F}"/>
    <dgm:cxn modelId="{C41BDB4B-9D5A-49D4-8F22-F201C2F15242}" type="presOf" srcId="{C2223F41-E562-4C07-A1C2-11FA2191DA76}" destId="{6DEEEE2B-699D-4238-9D51-D3F477B5D655}" srcOrd="0" destOrd="0" presId="urn:microsoft.com/office/officeart/2005/8/layout/default#1"/>
    <dgm:cxn modelId="{60A44819-E4CF-4052-9D06-68993002FB62}" srcId="{C2223F41-E562-4C07-A1C2-11FA2191DA76}" destId="{D909124D-9036-461C-B817-1096E6A3ADAF}" srcOrd="3" destOrd="0" parTransId="{69D371DE-D0C1-4E64-B209-5F05DE81D2BE}" sibTransId="{CD6892D0-4ADB-46A6-8141-5A60FCA867FE}"/>
    <dgm:cxn modelId="{C60527D2-E234-46B7-8F4F-41D4EBD1B952}" type="presOf" srcId="{DA0E8830-9BB7-457C-9AEC-37796EB9E133}" destId="{FFF77224-85BA-482A-8E22-9196A8C54435}" srcOrd="0" destOrd="0" presId="urn:microsoft.com/office/officeart/2005/8/layout/default#1"/>
    <dgm:cxn modelId="{BAC5C180-E3B0-49D7-94AD-EF21633FCA51}" type="presOf" srcId="{F2C12269-D68F-4509-ADB7-F16962D2323E}" destId="{B600CCA4-CE60-412D-A7A1-AEACBCEC4BDF}" srcOrd="0" destOrd="0" presId="urn:microsoft.com/office/officeart/2005/8/layout/default#1"/>
    <dgm:cxn modelId="{4106C9CA-1F92-4A82-98CE-3D0CC6F0F6C2}" srcId="{C2223F41-E562-4C07-A1C2-11FA2191DA76}" destId="{DA0E8830-9BB7-457C-9AEC-37796EB9E133}" srcOrd="0" destOrd="0" parTransId="{B5D5346D-CAA2-4254-86DF-78C79167B53B}" sibTransId="{AC788854-D7F4-45E4-A48A-1237DD7D9ABB}"/>
    <dgm:cxn modelId="{BB2D097C-43C9-4161-8298-28A9264DA34B}" type="presOf" srcId="{4EF86419-A0AF-45CE-8BCB-5A910306233A}" destId="{265D881D-1392-43FD-A4B9-7A5CF9761796}" srcOrd="0" destOrd="0" presId="urn:microsoft.com/office/officeart/2005/8/layout/default#1"/>
    <dgm:cxn modelId="{61200690-ABEA-4355-A4BB-192E1B85705F}" type="presParOf" srcId="{6DEEEE2B-699D-4238-9D51-D3F477B5D655}" destId="{FFF77224-85BA-482A-8E22-9196A8C54435}" srcOrd="0" destOrd="0" presId="urn:microsoft.com/office/officeart/2005/8/layout/default#1"/>
    <dgm:cxn modelId="{B09A241D-1AFE-4D87-A5B1-CA935948ECB6}" type="presParOf" srcId="{6DEEEE2B-699D-4238-9D51-D3F477B5D655}" destId="{2BDA45F2-E2CA-410F-991B-C44A1F1BD246}" srcOrd="1" destOrd="0" presId="urn:microsoft.com/office/officeart/2005/8/layout/default#1"/>
    <dgm:cxn modelId="{0942B004-63A9-45D3-80C2-0AF8F98AF009}" type="presParOf" srcId="{6DEEEE2B-699D-4238-9D51-D3F477B5D655}" destId="{37E421BE-DF2D-4B44-BA8B-D9F77BD2AFB1}" srcOrd="2" destOrd="0" presId="urn:microsoft.com/office/officeart/2005/8/layout/default#1"/>
    <dgm:cxn modelId="{C8FF5ADE-202C-4950-8ACC-65D555B55772}" type="presParOf" srcId="{6DEEEE2B-699D-4238-9D51-D3F477B5D655}" destId="{DFE4E766-5964-40BD-935F-5F25D2389296}" srcOrd="3" destOrd="0" presId="urn:microsoft.com/office/officeart/2005/8/layout/default#1"/>
    <dgm:cxn modelId="{9D4D595E-C454-4969-A343-BCB03CAFC6A4}" type="presParOf" srcId="{6DEEEE2B-699D-4238-9D51-D3F477B5D655}" destId="{B600CCA4-CE60-412D-A7A1-AEACBCEC4BDF}" srcOrd="4" destOrd="0" presId="urn:microsoft.com/office/officeart/2005/8/layout/default#1"/>
    <dgm:cxn modelId="{8BD33DEE-68B2-499D-BBD5-0ABC315EE443}" type="presParOf" srcId="{6DEEEE2B-699D-4238-9D51-D3F477B5D655}" destId="{FDA84A56-06C3-47AB-8AF0-70500ABBC21B}" srcOrd="5" destOrd="0" presId="urn:microsoft.com/office/officeart/2005/8/layout/default#1"/>
    <dgm:cxn modelId="{083B4876-79B2-4355-B971-253E54883627}" type="presParOf" srcId="{6DEEEE2B-699D-4238-9D51-D3F477B5D655}" destId="{996F461F-9C23-4383-8146-1EFA55429E2F}" srcOrd="6" destOrd="0" presId="urn:microsoft.com/office/officeart/2005/8/layout/default#1"/>
    <dgm:cxn modelId="{07BA1E52-9F3F-4122-A821-1399E1E5E080}" type="presParOf" srcId="{6DEEEE2B-699D-4238-9D51-D3F477B5D655}" destId="{5648D94F-BC6B-4926-AB64-53D785A4D806}" srcOrd="7" destOrd="0" presId="urn:microsoft.com/office/officeart/2005/8/layout/default#1"/>
    <dgm:cxn modelId="{A616FE47-CAD4-4796-B473-8E49DC4080FE}" type="presParOf" srcId="{6DEEEE2B-699D-4238-9D51-D3F477B5D655}" destId="{265D881D-1392-43FD-A4B9-7A5CF976179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BEC0C-9ED8-4394-9FFF-4230F9A99879}">
      <dsp:nvSpPr>
        <dsp:cNvPr id="0" name=""/>
        <dsp:cNvSpPr/>
      </dsp:nvSpPr>
      <dsp:spPr>
        <a:xfrm>
          <a:off x="532" y="1287275"/>
          <a:ext cx="1841853" cy="15357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Promjene u raspoloženju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 (sniženo, tužno ili iritabilno)</a:t>
          </a:r>
        </a:p>
      </dsp:txBody>
      <dsp:txXfrm>
        <a:off x="270265" y="1512185"/>
        <a:ext cx="1302387" cy="1085964"/>
      </dsp:txXfrm>
    </dsp:sp>
    <dsp:sp modelId="{AC5A0002-F27C-48C8-B292-E0471EECA70C}">
      <dsp:nvSpPr>
        <dsp:cNvPr id="0" name=""/>
        <dsp:cNvSpPr/>
      </dsp:nvSpPr>
      <dsp:spPr>
        <a:xfrm>
          <a:off x="1927988" y="1789703"/>
          <a:ext cx="533703" cy="530927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>
        <a:off x="1998730" y="1992729"/>
        <a:ext cx="392219" cy="124875"/>
      </dsp:txXfrm>
    </dsp:sp>
    <dsp:sp modelId="{2B4C86E9-E14E-45C8-B32B-ABF75B02C782}">
      <dsp:nvSpPr>
        <dsp:cNvPr id="0" name=""/>
        <dsp:cNvSpPr/>
      </dsp:nvSpPr>
      <dsp:spPr>
        <a:xfrm>
          <a:off x="2547293" y="1340175"/>
          <a:ext cx="1548266" cy="14299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Psihomotorika, kognicija, voljne i vegetativne funkcije</a:t>
          </a:r>
          <a:endParaRPr lang="hr-HR" sz="1400" kern="1200" dirty="0"/>
        </a:p>
      </dsp:txBody>
      <dsp:txXfrm>
        <a:off x="2774031" y="1549591"/>
        <a:ext cx="1094790" cy="1011151"/>
      </dsp:txXfrm>
    </dsp:sp>
    <dsp:sp modelId="{5A7A9045-BF75-409C-A1B7-2D139ECCF8F4}">
      <dsp:nvSpPr>
        <dsp:cNvPr id="0" name=""/>
        <dsp:cNvSpPr/>
      </dsp:nvSpPr>
      <dsp:spPr>
        <a:xfrm>
          <a:off x="4181161" y="1830896"/>
          <a:ext cx="503235" cy="448541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4247865" y="2002418"/>
        <a:ext cx="369827" cy="105497"/>
      </dsp:txXfrm>
    </dsp:sp>
    <dsp:sp modelId="{C65698E4-B7DD-45BF-83B2-97B09F1C3D88}">
      <dsp:nvSpPr>
        <dsp:cNvPr id="0" name=""/>
        <dsp:cNvSpPr/>
      </dsp:nvSpPr>
      <dsp:spPr>
        <a:xfrm>
          <a:off x="4769998" y="1362240"/>
          <a:ext cx="1456360" cy="138585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/>
            <a:t>Oštećenje školskog/radnog, socijalnog i obiteljskog funkcioniranja </a:t>
          </a:r>
        </a:p>
      </dsp:txBody>
      <dsp:txXfrm>
        <a:off x="4983277" y="1565194"/>
        <a:ext cx="1029802" cy="979946"/>
      </dsp:txXfrm>
    </dsp:sp>
    <dsp:sp modelId="{52F311DA-F564-4323-8698-8858604FE1AF}">
      <dsp:nvSpPr>
        <dsp:cNvPr id="0" name=""/>
        <dsp:cNvSpPr/>
      </dsp:nvSpPr>
      <dsp:spPr>
        <a:xfrm>
          <a:off x="6311960" y="1824363"/>
          <a:ext cx="433365" cy="461608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900" kern="1200"/>
        </a:p>
      </dsp:txBody>
      <dsp:txXfrm>
        <a:off x="6369403" y="1919454"/>
        <a:ext cx="318479" cy="271426"/>
      </dsp:txXfrm>
    </dsp:sp>
    <dsp:sp modelId="{EE2FEE50-A573-4ECD-A273-17FB59C077B5}">
      <dsp:nvSpPr>
        <dsp:cNvPr id="0" name=""/>
        <dsp:cNvSpPr/>
      </dsp:nvSpPr>
      <dsp:spPr>
        <a:xfrm>
          <a:off x="6830928" y="1306182"/>
          <a:ext cx="1553094" cy="14979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0" kern="1200" dirty="0"/>
            <a:t>DEPRESIJA</a:t>
          </a:r>
        </a:p>
      </dsp:txBody>
      <dsp:txXfrm>
        <a:off x="7058373" y="1525554"/>
        <a:ext cx="1098204" cy="1059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5CE52-A375-4A1C-9DA9-489ED43BF565}">
      <dsp:nvSpPr>
        <dsp:cNvPr id="0" name=""/>
        <dsp:cNvSpPr/>
      </dsp:nvSpPr>
      <dsp:spPr>
        <a:xfrm>
          <a:off x="0" y="0"/>
          <a:ext cx="3060698" cy="52863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ODRASLI</a:t>
          </a:r>
        </a:p>
      </dsp:txBody>
      <dsp:txXfrm>
        <a:off x="0" y="0"/>
        <a:ext cx="3060698" cy="1585916"/>
      </dsp:txXfrm>
    </dsp:sp>
    <dsp:sp modelId="{8E1F5674-E1E3-4251-A3D1-3FBA83DF24D1}">
      <dsp:nvSpPr>
        <dsp:cNvPr id="0" name=""/>
        <dsp:cNvSpPr/>
      </dsp:nvSpPr>
      <dsp:spPr>
        <a:xfrm>
          <a:off x="8503" y="1285884"/>
          <a:ext cx="2750095" cy="641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sniženo,depresivno  raspoloženje</a:t>
          </a:r>
        </a:p>
      </dsp:txBody>
      <dsp:txXfrm>
        <a:off x="27283" y="1304664"/>
        <a:ext cx="2712535" cy="603642"/>
      </dsp:txXfrm>
    </dsp:sp>
    <dsp:sp modelId="{124A1D07-BD28-43F0-B096-D84707E3A7B0}">
      <dsp:nvSpPr>
        <dsp:cNvPr id="0" name=""/>
        <dsp:cNvSpPr/>
      </dsp:nvSpPr>
      <dsp:spPr>
        <a:xfrm>
          <a:off x="8503" y="2000263"/>
          <a:ext cx="2851718" cy="648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smanjen interes  i uživanje  u ranije ugodnim aktivnostima </a:t>
          </a:r>
        </a:p>
      </dsp:txBody>
      <dsp:txXfrm>
        <a:off x="27498" y="2019258"/>
        <a:ext cx="2813728" cy="610539"/>
      </dsp:txXfrm>
    </dsp:sp>
    <dsp:sp modelId="{D796C12F-A1BA-4E7E-8D39-A6150602E127}">
      <dsp:nvSpPr>
        <dsp:cNvPr id="0" name=""/>
        <dsp:cNvSpPr/>
      </dsp:nvSpPr>
      <dsp:spPr>
        <a:xfrm>
          <a:off x="6296" y="2786083"/>
          <a:ext cx="2756676" cy="629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značajan</a:t>
          </a:r>
          <a:r>
            <a:rPr lang="hr-HR" sz="1100" kern="1200" dirty="0"/>
            <a:t> </a:t>
          </a:r>
          <a:r>
            <a:rPr lang="hr-HR" sz="1600" kern="1200" dirty="0"/>
            <a:t>gubitak ili porast  tjelesne težine</a:t>
          </a:r>
        </a:p>
      </dsp:txBody>
      <dsp:txXfrm>
        <a:off x="24722" y="2804509"/>
        <a:ext cx="2719824" cy="592270"/>
      </dsp:txXfrm>
    </dsp:sp>
    <dsp:sp modelId="{CCAB66A5-D433-47A0-B030-643BFF5F6F00}">
      <dsp:nvSpPr>
        <dsp:cNvPr id="0" name=""/>
        <dsp:cNvSpPr/>
      </dsp:nvSpPr>
      <dsp:spPr>
        <a:xfrm>
          <a:off x="7" y="3571900"/>
          <a:ext cx="2712833" cy="694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nesanica ili prekomjerno spavanje</a:t>
          </a:r>
        </a:p>
      </dsp:txBody>
      <dsp:txXfrm>
        <a:off x="20359" y="3592252"/>
        <a:ext cx="2672129" cy="654180"/>
      </dsp:txXfrm>
    </dsp:sp>
    <dsp:sp modelId="{7810A63C-281C-4695-B6B1-BABF5D9631E2}">
      <dsp:nvSpPr>
        <dsp:cNvPr id="0" name=""/>
        <dsp:cNvSpPr/>
      </dsp:nvSpPr>
      <dsp:spPr>
        <a:xfrm>
          <a:off x="7" y="4429156"/>
          <a:ext cx="2642253" cy="679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psihomotorna usporenost ili uznemirenost</a:t>
          </a:r>
        </a:p>
      </dsp:txBody>
      <dsp:txXfrm>
        <a:off x="19915" y="4449064"/>
        <a:ext cx="2602437" cy="639897"/>
      </dsp:txXfrm>
    </dsp:sp>
    <dsp:sp modelId="{1195C94F-9334-4368-9042-3F3B374D8C52}">
      <dsp:nvSpPr>
        <dsp:cNvPr id="0" name=""/>
        <dsp:cNvSpPr/>
      </dsp:nvSpPr>
      <dsp:spPr>
        <a:xfrm>
          <a:off x="3325113" y="0"/>
          <a:ext cx="5604604" cy="52863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DJECA I ADOLESCENTI</a:t>
          </a:r>
        </a:p>
      </dsp:txBody>
      <dsp:txXfrm>
        <a:off x="3325113" y="0"/>
        <a:ext cx="5604604" cy="1585916"/>
      </dsp:txXfrm>
    </dsp:sp>
    <dsp:sp modelId="{525074A7-EFF9-401F-9FD6-0E2694827D59}">
      <dsp:nvSpPr>
        <dsp:cNvPr id="0" name=""/>
        <dsp:cNvSpPr/>
      </dsp:nvSpPr>
      <dsp:spPr>
        <a:xfrm>
          <a:off x="3435697" y="1181326"/>
          <a:ext cx="5341176" cy="642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>
              <a:solidFill>
                <a:schemeClr val="tx1"/>
              </a:solidFill>
            </a:rPr>
            <a:t>iritabilno</a:t>
          </a:r>
          <a:r>
            <a:rPr lang="hr-HR" sz="1600" kern="1200" dirty="0">
              <a:solidFill>
                <a:schemeClr val="bg1"/>
              </a:solidFill>
            </a:rPr>
            <a:t>,</a:t>
          </a:r>
          <a:r>
            <a:rPr lang="hr-HR" sz="1600" kern="1200" dirty="0"/>
            <a:t> hirovito raspoloženje,povećana plačljivost,mrzovolja, izostanak doživljaja sreće, ljutnja, burni izljevi bijesa</a:t>
          </a:r>
        </a:p>
      </dsp:txBody>
      <dsp:txXfrm>
        <a:off x="3454513" y="1200142"/>
        <a:ext cx="5303544" cy="604803"/>
      </dsp:txXfrm>
    </dsp:sp>
    <dsp:sp modelId="{F05F477F-1288-4D26-B127-CD1849776021}">
      <dsp:nvSpPr>
        <dsp:cNvPr id="0" name=""/>
        <dsp:cNvSpPr/>
      </dsp:nvSpPr>
      <dsp:spPr>
        <a:xfrm>
          <a:off x="3435697" y="2071702"/>
          <a:ext cx="5379326" cy="649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osjećaj </a:t>
          </a:r>
          <a:r>
            <a:rPr lang="hr-HR" sz="1600" b="1" kern="1200" dirty="0"/>
            <a:t>dosade, </a:t>
          </a:r>
          <a:r>
            <a:rPr lang="hr-HR" sz="1600" kern="1200" dirty="0"/>
            <a:t>gubitak interesa </a:t>
          </a:r>
          <a:r>
            <a:rPr lang="hr-HR" sz="1600" b="1" kern="1200" dirty="0"/>
            <a:t>za igru,sport</a:t>
          </a:r>
          <a:r>
            <a:rPr lang="hr-HR" sz="1600" kern="1200" dirty="0"/>
            <a:t>, napuštanje ranije ugodnih aktivnosti (kod djece može ostati uživanje u nekim </a:t>
          </a:r>
          <a:r>
            <a:rPr lang="hr-HR" sz="1600" kern="1200" dirty="0" smtClean="0"/>
            <a:t>aktivnostima)</a:t>
          </a:r>
          <a:endParaRPr lang="hr-HR" sz="1600" kern="1200" dirty="0"/>
        </a:p>
      </dsp:txBody>
      <dsp:txXfrm>
        <a:off x="3454721" y="2090726"/>
        <a:ext cx="5341278" cy="611477"/>
      </dsp:txXfrm>
    </dsp:sp>
    <dsp:sp modelId="{D5E7D76A-D924-4D8A-9AE1-F2255B88394D}">
      <dsp:nvSpPr>
        <dsp:cNvPr id="0" name=""/>
        <dsp:cNvSpPr/>
      </dsp:nvSpPr>
      <dsp:spPr>
        <a:xfrm>
          <a:off x="3435697" y="2857520"/>
          <a:ext cx="5379326" cy="628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nesposobnost</a:t>
          </a:r>
          <a:r>
            <a:rPr lang="hr-HR" sz="1600" kern="1200" dirty="0"/>
            <a:t> postizanja razvojno očekivane težine, kod adolescenata često prejedanje i porast težine</a:t>
          </a:r>
        </a:p>
      </dsp:txBody>
      <dsp:txXfrm>
        <a:off x="3454104" y="2875927"/>
        <a:ext cx="5342512" cy="591658"/>
      </dsp:txXfrm>
    </dsp:sp>
    <dsp:sp modelId="{69CA0D93-DD09-4389-AB81-38F273D1503E}">
      <dsp:nvSpPr>
        <dsp:cNvPr id="0" name=""/>
        <dsp:cNvSpPr/>
      </dsp:nvSpPr>
      <dsp:spPr>
        <a:xfrm>
          <a:off x="3435697" y="3600299"/>
          <a:ext cx="5452406" cy="73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promjene obrasca spavanja</a:t>
          </a:r>
          <a:r>
            <a:rPr lang="hr-HR" sz="1600" kern="1200" dirty="0"/>
            <a:t>, uspavljivanja, odbijanje jutarnjeg buđenja ili rano jutarnje buđenje, prekomjerno spavanje</a:t>
          </a:r>
        </a:p>
      </dsp:txBody>
      <dsp:txXfrm>
        <a:off x="3457233" y="3621835"/>
        <a:ext cx="5409334" cy="692217"/>
      </dsp:txXfrm>
    </dsp:sp>
    <dsp:sp modelId="{04E99E94-136C-4D14-A5A3-9025B66C7788}">
      <dsp:nvSpPr>
        <dsp:cNvPr id="0" name=""/>
        <dsp:cNvSpPr/>
      </dsp:nvSpPr>
      <dsp:spPr>
        <a:xfrm>
          <a:off x="3435697" y="4461663"/>
          <a:ext cx="5452406" cy="733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poteškoće mirovanja</a:t>
          </a:r>
          <a:r>
            <a:rPr lang="hr-HR" sz="1600" kern="1200" dirty="0" smtClean="0"/>
            <a:t>, izdržavanja </a:t>
          </a:r>
          <a:r>
            <a:rPr lang="hr-HR" sz="1600" kern="1200" dirty="0"/>
            <a:t>mirnog sjedenja, stalno koračanje  ili </a:t>
          </a:r>
          <a:r>
            <a:rPr lang="hr-HR" sz="1600" b="1" kern="1200" dirty="0"/>
            <a:t>naglašena usporenost </a:t>
          </a:r>
          <a:r>
            <a:rPr lang="hr-HR" sz="1600" kern="1200" dirty="0"/>
            <a:t>s oskudnim spontanim pokretima</a:t>
          </a:r>
        </a:p>
      </dsp:txBody>
      <dsp:txXfrm>
        <a:off x="3457193" y="4483159"/>
        <a:ext cx="5409414" cy="690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4A0C4-23F5-4ADA-8E50-ACA52D571A8F}">
      <dsp:nvSpPr>
        <dsp:cNvPr id="0" name=""/>
        <dsp:cNvSpPr/>
      </dsp:nvSpPr>
      <dsp:spPr>
        <a:xfrm>
          <a:off x="24" y="0"/>
          <a:ext cx="3030453" cy="56435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ODRASLI</a:t>
          </a:r>
        </a:p>
      </dsp:txBody>
      <dsp:txXfrm>
        <a:off x="24" y="0"/>
        <a:ext cx="3030453" cy="1693073"/>
      </dsp:txXfrm>
    </dsp:sp>
    <dsp:sp modelId="{967D0BAD-D9AE-4987-AFA3-240727A7D041}">
      <dsp:nvSpPr>
        <dsp:cNvPr id="0" name=""/>
        <dsp:cNvSpPr/>
      </dsp:nvSpPr>
      <dsp:spPr>
        <a:xfrm>
          <a:off x="91510" y="1428762"/>
          <a:ext cx="2694531" cy="618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umor ili gubitak energije</a:t>
          </a:r>
          <a:r>
            <a:rPr lang="hr-HR" sz="1400" kern="1200" dirty="0"/>
            <a:t>                                    </a:t>
          </a:r>
        </a:p>
      </dsp:txBody>
      <dsp:txXfrm>
        <a:off x="109630" y="1446882"/>
        <a:ext cx="2658291" cy="582423"/>
      </dsp:txXfrm>
    </dsp:sp>
    <dsp:sp modelId="{E6E2E40A-36DB-4AD6-924D-8D5FDCAB0695}">
      <dsp:nvSpPr>
        <dsp:cNvPr id="0" name=""/>
        <dsp:cNvSpPr/>
      </dsp:nvSpPr>
      <dsp:spPr>
        <a:xfrm>
          <a:off x="71437" y="2071695"/>
          <a:ext cx="2773291" cy="628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smanjena sposobnost koncentriranja i donošenja odluka</a:t>
          </a:r>
        </a:p>
      </dsp:txBody>
      <dsp:txXfrm>
        <a:off x="89855" y="2090113"/>
        <a:ext cx="2736455" cy="591988"/>
      </dsp:txXfrm>
    </dsp:sp>
    <dsp:sp modelId="{D9A0696D-1114-4559-B5DA-3C02E358D575}">
      <dsp:nvSpPr>
        <dsp:cNvPr id="0" name=""/>
        <dsp:cNvSpPr/>
      </dsp:nvSpPr>
      <dsp:spPr>
        <a:xfrm>
          <a:off x="13" y="2714628"/>
          <a:ext cx="2830088" cy="666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povratne suicidalne ideje ili ponašanje</a:t>
          </a:r>
          <a:r>
            <a:rPr lang="hr-HR" sz="1400" kern="1200" dirty="0"/>
            <a:t>                                             </a:t>
          </a:r>
        </a:p>
      </dsp:txBody>
      <dsp:txXfrm>
        <a:off x="19541" y="2734156"/>
        <a:ext cx="2791032" cy="627662"/>
      </dsp:txXfrm>
    </dsp:sp>
    <dsp:sp modelId="{C0070088-39FD-4EBA-B9E5-DEB9CB72B40B}">
      <dsp:nvSpPr>
        <dsp:cNvPr id="0" name=""/>
        <dsp:cNvSpPr/>
      </dsp:nvSpPr>
      <dsp:spPr>
        <a:xfrm>
          <a:off x="3487420" y="0"/>
          <a:ext cx="5625703" cy="56435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DJECA I ADOLESCENTI</a:t>
          </a:r>
        </a:p>
      </dsp:txBody>
      <dsp:txXfrm>
        <a:off x="3487420" y="0"/>
        <a:ext cx="5625703" cy="1693073"/>
      </dsp:txXfrm>
    </dsp:sp>
    <dsp:sp modelId="{9AE22848-E1C7-4422-9420-233F6BFB7022}">
      <dsp:nvSpPr>
        <dsp:cNvPr id="0" name=""/>
        <dsp:cNvSpPr/>
      </dsp:nvSpPr>
      <dsp:spPr>
        <a:xfrm>
          <a:off x="3541924" y="1481445"/>
          <a:ext cx="5602075" cy="578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stalan umor, osjećaj “</a:t>
          </a:r>
          <a:r>
            <a:rPr lang="hr-HR" sz="1600" b="1" kern="1200" dirty="0"/>
            <a:t>niske energije, lijenosti</a:t>
          </a:r>
          <a:r>
            <a:rPr lang="hr-HR" sz="1600" kern="1200" dirty="0"/>
            <a:t>”</a:t>
          </a:r>
        </a:p>
      </dsp:txBody>
      <dsp:txXfrm>
        <a:off x="3558875" y="1498396"/>
        <a:ext cx="5568173" cy="544841"/>
      </dsp:txXfrm>
    </dsp:sp>
    <dsp:sp modelId="{5D12980D-8BAE-4DC9-9207-FD745FC6AEDC}">
      <dsp:nvSpPr>
        <dsp:cNvPr id="0" name=""/>
        <dsp:cNvSpPr/>
      </dsp:nvSpPr>
      <dsp:spPr>
        <a:xfrm>
          <a:off x="3505650" y="2116351"/>
          <a:ext cx="5638349" cy="537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pad učinkovitosti u školi zbog smanjene motivacije, nemogućnosti koncentracije, čestih izostanaka</a:t>
          </a:r>
        </a:p>
      </dsp:txBody>
      <dsp:txXfrm>
        <a:off x="3521393" y="2132094"/>
        <a:ext cx="5606863" cy="506005"/>
      </dsp:txXfrm>
    </dsp:sp>
    <dsp:sp modelId="{C7F44D41-00FD-4A41-9901-6501F309FD95}">
      <dsp:nvSpPr>
        <dsp:cNvPr id="0" name=""/>
        <dsp:cNvSpPr/>
      </dsp:nvSpPr>
      <dsp:spPr>
        <a:xfrm>
          <a:off x="3492508" y="2713977"/>
          <a:ext cx="5651491" cy="611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učestala razmišljanja i pričanje o smrti, pisanje o smrti, darivanje omiljenih stvari i igračaka, autodestruktivno ponašanje</a:t>
          </a:r>
        </a:p>
      </dsp:txBody>
      <dsp:txXfrm>
        <a:off x="3510414" y="2731883"/>
        <a:ext cx="5615679" cy="575549"/>
      </dsp:txXfrm>
    </dsp:sp>
    <dsp:sp modelId="{12BB7139-618E-4C0C-9BB3-6804D65A391C}">
      <dsp:nvSpPr>
        <dsp:cNvPr id="0" name=""/>
        <dsp:cNvSpPr/>
      </dsp:nvSpPr>
      <dsp:spPr>
        <a:xfrm>
          <a:off x="3479322" y="3404887"/>
          <a:ext cx="5664677" cy="614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pritužbe na </a:t>
          </a:r>
          <a:r>
            <a:rPr lang="hr-HR" sz="1600" b="1" kern="1200" dirty="0" smtClean="0">
              <a:solidFill>
                <a:schemeClr val="tx1"/>
              </a:solidFill>
            </a:rPr>
            <a:t>tjelesne smetnje</a:t>
          </a:r>
          <a:r>
            <a:rPr lang="hr-HR" sz="1600" kern="1200" dirty="0" smtClean="0"/>
            <a:t>( </a:t>
          </a:r>
          <a:r>
            <a:rPr lang="hr-HR" sz="1600" kern="1200" dirty="0"/>
            <a:t>70%): glavobolja, bolovi u trbuhu, mišićima</a:t>
          </a:r>
        </a:p>
      </dsp:txBody>
      <dsp:txXfrm>
        <a:off x="3497315" y="3422880"/>
        <a:ext cx="5628691" cy="578338"/>
      </dsp:txXfrm>
    </dsp:sp>
    <dsp:sp modelId="{3538009A-3136-436D-A179-6E1A916839C4}">
      <dsp:nvSpPr>
        <dsp:cNvPr id="0" name=""/>
        <dsp:cNvSpPr/>
      </dsp:nvSpPr>
      <dsp:spPr>
        <a:xfrm>
          <a:off x="3466045" y="4070617"/>
          <a:ext cx="5677954" cy="486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bježanje od kuće</a:t>
          </a:r>
        </a:p>
      </dsp:txBody>
      <dsp:txXfrm>
        <a:off x="3480290" y="4084862"/>
        <a:ext cx="5649464" cy="457856"/>
      </dsp:txXfrm>
    </dsp:sp>
    <dsp:sp modelId="{ECD468E7-91C6-4750-954C-22D6416625C8}">
      <dsp:nvSpPr>
        <dsp:cNvPr id="0" name=""/>
        <dsp:cNvSpPr/>
      </dsp:nvSpPr>
      <dsp:spPr>
        <a:xfrm>
          <a:off x="3452768" y="4596071"/>
          <a:ext cx="5691231" cy="743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pretjerana osjetljivost na odbacivanje, kritiku i neuspjeh, poteškoće u odnosima s vršnjacima i članovima obitelji, socijalna izolacija</a:t>
          </a:r>
        </a:p>
      </dsp:txBody>
      <dsp:txXfrm>
        <a:off x="3474532" y="4617835"/>
        <a:ext cx="5647703" cy="699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67803-9621-47F7-878E-B54571F8B059}">
      <dsp:nvSpPr>
        <dsp:cNvPr id="0" name=""/>
        <dsp:cNvSpPr/>
      </dsp:nvSpPr>
      <dsp:spPr>
        <a:xfrm>
          <a:off x="0" y="111307"/>
          <a:ext cx="2677250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BIOLOŠKI</a:t>
          </a:r>
        </a:p>
      </dsp:txBody>
      <dsp:txXfrm>
        <a:off x="0" y="111307"/>
        <a:ext cx="2677250" cy="460800"/>
      </dsp:txXfrm>
    </dsp:sp>
    <dsp:sp modelId="{004964B3-F27A-432A-A09F-535862F0157A}">
      <dsp:nvSpPr>
        <dsp:cNvPr id="0" name=""/>
        <dsp:cNvSpPr/>
      </dsp:nvSpPr>
      <dsp:spPr>
        <a:xfrm>
          <a:off x="2745" y="545629"/>
          <a:ext cx="2677250" cy="4227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gensko nasljeđe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disregulacija središnjih neurotransmiterskih sustava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disfunkcija </a:t>
          </a:r>
          <a:r>
            <a:rPr lang="hr-HR" sz="1600" kern="1200" dirty="0"/>
            <a:t>hipotalamo-hipofizno-adrenalne osi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interakcija genetskih i okolinskih faktora- modelirajući utjecaj gena na individualnu osjetljivost prema nepovoljnim okolinskim faktorima</a:t>
          </a:r>
        </a:p>
      </dsp:txBody>
      <dsp:txXfrm>
        <a:off x="2745" y="545629"/>
        <a:ext cx="2677250" cy="4227300"/>
      </dsp:txXfrm>
    </dsp:sp>
    <dsp:sp modelId="{E4E31A86-1766-4592-B6BF-7CED642EEA35}">
      <dsp:nvSpPr>
        <dsp:cNvPr id="0" name=""/>
        <dsp:cNvSpPr/>
      </dsp:nvSpPr>
      <dsp:spPr>
        <a:xfrm>
          <a:off x="3054811" y="84829"/>
          <a:ext cx="2677250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PSIHOLOŠKI</a:t>
          </a:r>
        </a:p>
      </dsp:txBody>
      <dsp:txXfrm>
        <a:off x="3054811" y="84829"/>
        <a:ext cx="2677250" cy="460800"/>
      </dsp:txXfrm>
    </dsp:sp>
    <dsp:sp modelId="{F8360815-03A1-4B21-8FD9-23B1D6B1B778}">
      <dsp:nvSpPr>
        <dsp:cNvPr id="0" name=""/>
        <dsp:cNvSpPr/>
      </dsp:nvSpPr>
      <dsp:spPr>
        <a:xfrm>
          <a:off x="3054811" y="545629"/>
          <a:ext cx="2677250" cy="4227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karakteristike temperamenta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 bihevioralna inhibicija (sklonost povlačenju,negativnim emocijama ili izrazitoj pobuđenosti autonomnog živčanog sustava kod izlaganja novim situacijama)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negativni kognitivni stil (negativno viđenje sebe</a:t>
          </a:r>
          <a:r>
            <a:rPr lang="hr-HR" sz="1600" kern="1200" dirty="0" smtClean="0"/>
            <a:t>, svijeta </a:t>
          </a:r>
          <a:r>
            <a:rPr lang="hr-HR" sz="1600" kern="1200" dirty="0"/>
            <a:t>i budućnosti)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naučena bespomoćnost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deficit samokontrole, samoprocjene i samopotkrepljenja</a:t>
          </a:r>
        </a:p>
      </dsp:txBody>
      <dsp:txXfrm>
        <a:off x="3054811" y="545629"/>
        <a:ext cx="2677250" cy="4227300"/>
      </dsp:txXfrm>
    </dsp:sp>
    <dsp:sp modelId="{C8B878F6-33DA-4A07-A5BD-4F379F9E3673}">
      <dsp:nvSpPr>
        <dsp:cNvPr id="0" name=""/>
        <dsp:cNvSpPr/>
      </dsp:nvSpPr>
      <dsp:spPr>
        <a:xfrm>
          <a:off x="6106877" y="84829"/>
          <a:ext cx="2677250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OKOLINSKI</a:t>
          </a:r>
        </a:p>
      </dsp:txBody>
      <dsp:txXfrm>
        <a:off x="6106877" y="84829"/>
        <a:ext cx="2677250" cy="460800"/>
      </dsp:txXfrm>
    </dsp:sp>
    <dsp:sp modelId="{11FB7278-70EB-4D60-AA32-3A246F3F2872}">
      <dsp:nvSpPr>
        <dsp:cNvPr id="0" name=""/>
        <dsp:cNvSpPr/>
      </dsp:nvSpPr>
      <dsp:spPr>
        <a:xfrm>
          <a:off x="6106877" y="545629"/>
          <a:ext cx="2677250" cy="4227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stresni životni događaji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preopterećenost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zlostavljanje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zanemarivanje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značajni gubitci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obiteljska disfunkcionalnost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razvod roditelja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loš odnos roditelj – dijete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nizak socio-ekonomski status</a:t>
          </a:r>
        </a:p>
      </dsp:txBody>
      <dsp:txXfrm>
        <a:off x="6106877" y="545629"/>
        <a:ext cx="2677250" cy="4227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91455-0D90-4B73-9C39-12FBF0BBC2FB}">
      <dsp:nvSpPr>
        <dsp:cNvPr id="0" name=""/>
        <dsp:cNvSpPr/>
      </dsp:nvSpPr>
      <dsp:spPr>
        <a:xfrm>
          <a:off x="1189308" y="566571"/>
          <a:ext cx="1355182" cy="135518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veliki depresivni poremećaj</a:t>
          </a:r>
        </a:p>
      </dsp:txBody>
      <dsp:txXfrm>
        <a:off x="1387770" y="765033"/>
        <a:ext cx="958258" cy="958258"/>
      </dsp:txXfrm>
    </dsp:sp>
    <dsp:sp modelId="{D2015B23-6FC2-42AB-B8D7-24D6C6ED2BFD}">
      <dsp:nvSpPr>
        <dsp:cNvPr id="0" name=""/>
        <dsp:cNvSpPr/>
      </dsp:nvSpPr>
      <dsp:spPr>
        <a:xfrm>
          <a:off x="1528104" y="22333"/>
          <a:ext cx="677591" cy="6775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/>
            <a:t>distimija</a:t>
          </a:r>
        </a:p>
      </dsp:txBody>
      <dsp:txXfrm>
        <a:off x="1627335" y="121564"/>
        <a:ext cx="479129" cy="479129"/>
      </dsp:txXfrm>
    </dsp:sp>
    <dsp:sp modelId="{3DA6C043-451A-48D1-A6AC-D87BE15B9DC8}">
      <dsp:nvSpPr>
        <dsp:cNvPr id="0" name=""/>
        <dsp:cNvSpPr/>
      </dsp:nvSpPr>
      <dsp:spPr>
        <a:xfrm>
          <a:off x="2218487" y="354804"/>
          <a:ext cx="677591" cy="6775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/>
            <a:t>poremećaj ponašanja</a:t>
          </a:r>
        </a:p>
      </dsp:txBody>
      <dsp:txXfrm>
        <a:off x="2317718" y="454035"/>
        <a:ext cx="479129" cy="479129"/>
      </dsp:txXfrm>
    </dsp:sp>
    <dsp:sp modelId="{3EF87CA0-BB9B-4FC4-BB9F-CE25A4D24387}">
      <dsp:nvSpPr>
        <dsp:cNvPr id="0" name=""/>
        <dsp:cNvSpPr/>
      </dsp:nvSpPr>
      <dsp:spPr>
        <a:xfrm>
          <a:off x="2388998" y="1101860"/>
          <a:ext cx="677591" cy="6775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/>
            <a:t>ovisnost</a:t>
          </a:r>
        </a:p>
      </dsp:txBody>
      <dsp:txXfrm>
        <a:off x="2488229" y="1201091"/>
        <a:ext cx="479129" cy="479129"/>
      </dsp:txXfrm>
    </dsp:sp>
    <dsp:sp modelId="{7D6AF61C-8414-4BBF-B17C-4A67255EAB0C}">
      <dsp:nvSpPr>
        <dsp:cNvPr id="0" name=""/>
        <dsp:cNvSpPr/>
      </dsp:nvSpPr>
      <dsp:spPr>
        <a:xfrm>
          <a:off x="1911238" y="1700952"/>
          <a:ext cx="677591" cy="67759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/>
            <a:t>poremećaj osobnosti</a:t>
          </a:r>
        </a:p>
      </dsp:txBody>
      <dsp:txXfrm>
        <a:off x="2010469" y="1800183"/>
        <a:ext cx="479129" cy="479129"/>
      </dsp:txXfrm>
    </dsp:sp>
    <dsp:sp modelId="{3AA8AA0A-5965-46A5-A4DB-277409B6D7BF}">
      <dsp:nvSpPr>
        <dsp:cNvPr id="0" name=""/>
        <dsp:cNvSpPr/>
      </dsp:nvSpPr>
      <dsp:spPr>
        <a:xfrm>
          <a:off x="1144970" y="1700952"/>
          <a:ext cx="677591" cy="6775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/>
            <a:t>ADHD</a:t>
          </a:r>
        </a:p>
      </dsp:txBody>
      <dsp:txXfrm>
        <a:off x="1244201" y="1800183"/>
        <a:ext cx="479129" cy="479129"/>
      </dsp:txXfrm>
    </dsp:sp>
    <dsp:sp modelId="{15BE4B59-1618-450D-95AC-5FC2C5115BE6}">
      <dsp:nvSpPr>
        <dsp:cNvPr id="0" name=""/>
        <dsp:cNvSpPr/>
      </dsp:nvSpPr>
      <dsp:spPr>
        <a:xfrm>
          <a:off x="667210" y="1101860"/>
          <a:ext cx="677591" cy="6775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/>
            <a:t>teškoće učenja</a:t>
          </a:r>
        </a:p>
      </dsp:txBody>
      <dsp:txXfrm>
        <a:off x="766441" y="1201091"/>
        <a:ext cx="479129" cy="479129"/>
      </dsp:txXfrm>
    </dsp:sp>
    <dsp:sp modelId="{FF16428C-820B-4355-A70E-75C4B6D35030}">
      <dsp:nvSpPr>
        <dsp:cNvPr id="0" name=""/>
        <dsp:cNvSpPr/>
      </dsp:nvSpPr>
      <dsp:spPr>
        <a:xfrm>
          <a:off x="837721" y="354804"/>
          <a:ext cx="677591" cy="6775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/>
            <a:t>anksiozni poremećaj</a:t>
          </a:r>
        </a:p>
      </dsp:txBody>
      <dsp:txXfrm>
        <a:off x="936952" y="454035"/>
        <a:ext cx="479129" cy="4791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77224-85BA-482A-8E22-9196A8C54435}">
      <dsp:nvSpPr>
        <dsp:cNvPr id="0" name=""/>
        <dsp:cNvSpPr/>
      </dsp:nvSpPr>
      <dsp:spPr>
        <a:xfrm>
          <a:off x="482143" y="205"/>
          <a:ext cx="1865597" cy="11193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3 ključne vještine</a:t>
          </a:r>
          <a:endParaRPr lang="hr-HR" sz="2100" kern="1200" dirty="0"/>
        </a:p>
      </dsp:txBody>
      <dsp:txXfrm>
        <a:off x="482143" y="205"/>
        <a:ext cx="1865597" cy="1119358"/>
      </dsp:txXfrm>
    </dsp:sp>
    <dsp:sp modelId="{37E421BE-DF2D-4B44-BA8B-D9F77BD2AFB1}">
      <dsp:nvSpPr>
        <dsp:cNvPr id="0" name=""/>
        <dsp:cNvSpPr/>
      </dsp:nvSpPr>
      <dsp:spPr>
        <a:xfrm>
          <a:off x="2594578" y="26521"/>
          <a:ext cx="1865597" cy="11193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3 B’S</a:t>
          </a:r>
          <a:endParaRPr lang="hr-HR" sz="2100" kern="1200" dirty="0"/>
        </a:p>
      </dsp:txBody>
      <dsp:txXfrm>
        <a:off x="2594578" y="26521"/>
        <a:ext cx="1865597" cy="1119358"/>
      </dsp:txXfrm>
    </dsp:sp>
    <dsp:sp modelId="{B600CCA4-CE60-412D-A7A1-AEACBCEC4BDF}">
      <dsp:nvSpPr>
        <dsp:cNvPr id="0" name=""/>
        <dsp:cNvSpPr/>
      </dsp:nvSpPr>
      <dsp:spPr>
        <a:xfrm>
          <a:off x="4586458" y="205"/>
          <a:ext cx="1865597" cy="11193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5 vještina suočavanja</a:t>
          </a:r>
          <a:endParaRPr lang="hr-HR" sz="2100" kern="1200" dirty="0"/>
        </a:p>
      </dsp:txBody>
      <dsp:txXfrm>
        <a:off x="4586458" y="205"/>
        <a:ext cx="1865597" cy="1119358"/>
      </dsp:txXfrm>
    </dsp:sp>
    <dsp:sp modelId="{996F461F-9C23-4383-8146-1EFA55429E2F}">
      <dsp:nvSpPr>
        <dsp:cNvPr id="0" name=""/>
        <dsp:cNvSpPr/>
      </dsp:nvSpPr>
      <dsp:spPr>
        <a:xfrm>
          <a:off x="1508222" y="1306123"/>
          <a:ext cx="1865597" cy="11193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5 P’s</a:t>
          </a:r>
          <a:endParaRPr lang="hr-HR" sz="2100" kern="1200" dirty="0"/>
        </a:p>
      </dsp:txBody>
      <dsp:txXfrm>
        <a:off x="1508222" y="1306123"/>
        <a:ext cx="1865597" cy="1119358"/>
      </dsp:txXfrm>
    </dsp:sp>
    <dsp:sp modelId="{265D881D-1392-43FD-A4B9-7A5CF9761796}">
      <dsp:nvSpPr>
        <dsp:cNvPr id="0" name=""/>
        <dsp:cNvSpPr/>
      </dsp:nvSpPr>
      <dsp:spPr>
        <a:xfrm>
          <a:off x="3560379" y="1306123"/>
          <a:ext cx="1865597" cy="11193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2 ključna pitanja za restrukturiranje</a:t>
          </a:r>
          <a:endParaRPr lang="hr-HR" sz="2100" kern="1200" dirty="0"/>
        </a:p>
      </dsp:txBody>
      <dsp:txXfrm>
        <a:off x="3560379" y="1306123"/>
        <a:ext cx="1865597" cy="1119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AD61F-439A-4741-BBA5-F29DA202BCD8}" type="datetimeFigureOut">
              <a:rPr lang="hr-HR" smtClean="0"/>
              <a:t>06.05.2022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E7F1E-64EB-4C12-BECA-A1A0F780E3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409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7F1E-64EB-4C12-BECA-A1A0F780E30B}" type="slidenum">
              <a:rPr lang="hr-HR" smtClean="0"/>
              <a:t>46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206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8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6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3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7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5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8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2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8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2209800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BKT </a:t>
            </a:r>
            <a:br>
              <a:rPr lang="hr-HR" sz="3600" b="1" dirty="0" smtClean="0"/>
            </a:br>
            <a:r>
              <a:rPr lang="hr-HR" sz="3600" b="1" dirty="0" smtClean="0"/>
              <a:t>dječje i adolescentne depresije </a:t>
            </a:r>
            <a:endParaRPr lang="hr-H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724400"/>
            <a:ext cx="5486400" cy="20574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hr-HR" sz="2000" b="1" dirty="0" smtClean="0">
                <a:solidFill>
                  <a:schemeClr val="tx1"/>
                </a:solidFill>
              </a:rPr>
              <a:t>Prim. Ljubica Paradžik</a:t>
            </a:r>
          </a:p>
          <a:p>
            <a:pPr algn="l">
              <a:spcBef>
                <a:spcPts val="0"/>
              </a:spcBef>
            </a:pPr>
            <a:r>
              <a:rPr lang="hr-HR" sz="2000" b="1" dirty="0">
                <a:solidFill>
                  <a:schemeClr val="tx1"/>
                </a:solidFill>
              </a:rPr>
              <a:t>specijalist psihijatar</a:t>
            </a:r>
          </a:p>
          <a:p>
            <a:pPr algn="l">
              <a:spcBef>
                <a:spcPts val="0"/>
              </a:spcBef>
            </a:pPr>
            <a:r>
              <a:rPr lang="hr-HR" sz="2000" b="1" dirty="0">
                <a:solidFill>
                  <a:schemeClr val="tx1"/>
                </a:solidFill>
              </a:rPr>
              <a:t>subspecijalist dječje i adolescentne </a:t>
            </a:r>
            <a:r>
              <a:rPr lang="hr-HR" sz="2000" b="1" dirty="0" smtClean="0">
                <a:solidFill>
                  <a:schemeClr val="tx1"/>
                </a:solidFill>
              </a:rPr>
              <a:t>psihijatrije</a:t>
            </a:r>
          </a:p>
          <a:p>
            <a:pPr algn="l">
              <a:spcBef>
                <a:spcPts val="0"/>
              </a:spcBef>
            </a:pPr>
            <a:endParaRPr lang="hr-HR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hr-HR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hr-HR" sz="2000" b="1" dirty="0" smtClean="0">
                <a:solidFill>
                  <a:schemeClr val="tx1"/>
                </a:solidFill>
              </a:rPr>
              <a:t>HUBIKOT</a:t>
            </a:r>
            <a:endParaRPr lang="hr-H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9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610600" cy="6131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Depresija djece i adolescenata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i="1" dirty="0"/>
              <a:t>Prevalencija</a:t>
            </a:r>
          </a:p>
          <a:p>
            <a:pPr marL="0" indent="0">
              <a:buNone/>
            </a:pPr>
            <a:r>
              <a:rPr lang="hr-HR" sz="2400" dirty="0"/>
              <a:t>Predškolska dob 0,3-1,4%</a:t>
            </a:r>
          </a:p>
          <a:p>
            <a:pPr marL="0" indent="0">
              <a:buNone/>
            </a:pPr>
            <a:r>
              <a:rPr lang="hr-HR" sz="2400" dirty="0"/>
              <a:t>Preadolescencija 1-2% (</a:t>
            </a:r>
            <a:r>
              <a:rPr lang="hr-HR" sz="2400" dirty="0" smtClean="0"/>
              <a:t>djevojčice : dječaci </a:t>
            </a:r>
            <a:r>
              <a:rPr lang="hr-HR" sz="2400" dirty="0"/>
              <a:t>1:1)</a:t>
            </a:r>
          </a:p>
          <a:p>
            <a:pPr marL="0" indent="0">
              <a:buNone/>
            </a:pPr>
            <a:r>
              <a:rPr lang="hr-HR" sz="2400" dirty="0"/>
              <a:t>Adolescencija 4-8% (</a:t>
            </a:r>
            <a:r>
              <a:rPr lang="hr-HR" sz="2400" dirty="0" smtClean="0"/>
              <a:t>djevojke : mladići </a:t>
            </a:r>
            <a:r>
              <a:rPr lang="hr-HR" sz="2400" dirty="0"/>
              <a:t>2-3:1</a:t>
            </a:r>
            <a:r>
              <a:rPr lang="hr-HR" sz="2400" dirty="0" smtClean="0"/>
              <a:t>)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5-10% mladih ima subkliničku simptomatologiju (</a:t>
            </a:r>
            <a:r>
              <a:rPr lang="hr-HR" sz="2400" dirty="0" smtClean="0"/>
              <a:t>neke, </a:t>
            </a:r>
            <a:r>
              <a:rPr lang="hr-HR" sz="2400" dirty="0"/>
              <a:t>ne sve simptome VDP</a:t>
            </a:r>
            <a:r>
              <a:rPr lang="hr-HR" sz="2400" dirty="0" smtClean="0"/>
              <a:t>) - </a:t>
            </a:r>
            <a:r>
              <a:rPr lang="hr-HR" sz="2400" dirty="0"/>
              <a:t>potekoće u funkcioniranju, rizik razvoja </a:t>
            </a:r>
            <a:r>
              <a:rPr lang="hr-HR" sz="2400" dirty="0" smtClean="0"/>
              <a:t>VDE (</a:t>
            </a:r>
            <a:r>
              <a:rPr lang="hr-HR" sz="2400" dirty="0"/>
              <a:t>2/3) i suicida, te razvoj komorbiditeta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306487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611188" y="0"/>
            <a:ext cx="7467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r-HR" altLang="en-US" sz="2400" b="1" dirty="0" smtClean="0">
                <a:latin typeface="+mn-lt"/>
              </a:rPr>
              <a:t>ETIOLOGIJA</a:t>
            </a:r>
            <a:endParaRPr lang="en-US" altLang="en-US" sz="2400" b="1" dirty="0" smtClean="0">
              <a:latin typeface="+mn-lt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395288" y="1268413"/>
            <a:ext cx="7777162" cy="5256212"/>
          </a:xfrm>
        </p:spPr>
        <p:txBody>
          <a:bodyPr/>
          <a:lstStyle/>
          <a:p>
            <a:pPr algn="just" eaLnBrk="1" hangingPunct="1">
              <a:defRPr/>
            </a:pPr>
            <a:r>
              <a:rPr lang="hr-HR" sz="2000" dirty="0"/>
              <a:t>Rezultat interakcije niza</a:t>
            </a:r>
            <a:r>
              <a:rPr lang="hr-HR" sz="2000" b="1" dirty="0"/>
              <a:t> </a:t>
            </a:r>
            <a:r>
              <a:rPr lang="hr-HR" sz="2000" dirty="0">
                <a:solidFill>
                  <a:schemeClr val="bg1">
                    <a:lumMod val="10000"/>
                  </a:schemeClr>
                </a:solidFill>
              </a:rPr>
              <a:t>BIOLOŠKIH, PSIHOLOŠKIH i OKOLINSKIH</a:t>
            </a:r>
            <a:r>
              <a:rPr lang="hr-HR" sz="2000" b="1" dirty="0"/>
              <a:t>  </a:t>
            </a:r>
            <a:r>
              <a:rPr lang="hr-HR" sz="2000" dirty="0"/>
              <a:t>faktora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26154548"/>
              </p:ext>
            </p:extLst>
          </p:nvPr>
        </p:nvGraphicFramePr>
        <p:xfrm>
          <a:off x="142844" y="1924040"/>
          <a:ext cx="8786874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9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6512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Depresija djece i adolescenata</a:t>
            </a:r>
          </a:p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  <a:defRPr/>
            </a:pPr>
            <a:r>
              <a:rPr lang="hr-HR" sz="2000" b="1" dirty="0" smtClean="0"/>
              <a:t>  </a:t>
            </a:r>
            <a:r>
              <a:rPr lang="hr-HR" sz="2000" b="1" dirty="0"/>
              <a:t>Etiologija </a:t>
            </a:r>
            <a:endParaRPr lang="hr-HR" sz="2000" b="1" dirty="0" smtClean="0"/>
          </a:p>
          <a:p>
            <a:pPr marL="0" indent="0">
              <a:buNone/>
              <a:defRPr/>
            </a:pPr>
            <a:endParaRPr lang="hr-HR" sz="2000" b="1" dirty="0"/>
          </a:p>
          <a:p>
            <a:pPr fontAlgn="auto">
              <a:spcAft>
                <a:spcPts val="0"/>
              </a:spcAft>
              <a:defRPr/>
            </a:pPr>
            <a:r>
              <a:rPr lang="hr-HR" sz="2000" b="1" i="1" dirty="0"/>
              <a:t>Biološki čimbenici </a:t>
            </a:r>
            <a:r>
              <a:rPr lang="hr-HR" sz="2000" dirty="0"/>
              <a:t>- genetsko </a:t>
            </a:r>
            <a:r>
              <a:rPr lang="hr-HR" sz="2000" dirty="0" smtClean="0"/>
              <a:t>nasljeđe</a:t>
            </a:r>
            <a:endParaRPr lang="hr-HR" sz="2000" dirty="0"/>
          </a:p>
          <a:p>
            <a:pPr fontAlgn="auto">
              <a:spcAft>
                <a:spcPts val="0"/>
              </a:spcAft>
              <a:defRPr/>
            </a:pPr>
            <a:r>
              <a:rPr lang="hr-HR" sz="2000" dirty="0"/>
              <a:t>Istraživanja pokazuju da se depresija pojavljuje kod monozigota u 76 % slučajeva, dok kod dvojajčanih u 19 </a:t>
            </a:r>
            <a:r>
              <a:rPr lang="hr-HR" sz="2000" dirty="0" smtClean="0"/>
              <a:t>%</a:t>
            </a:r>
            <a:endParaRPr lang="hr-HR" sz="2000" dirty="0"/>
          </a:p>
          <a:p>
            <a:pPr fontAlgn="auto">
              <a:spcAft>
                <a:spcPts val="0"/>
              </a:spcAft>
              <a:defRPr/>
            </a:pPr>
            <a:r>
              <a:rPr lang="hr-HR" sz="2000" dirty="0"/>
              <a:t>Ako su monozigoti razdvojeni konkordantnost pada na 67 % - važnost utjecaja okruženja u nastanku </a:t>
            </a:r>
            <a:r>
              <a:rPr lang="hr-HR" sz="2000" dirty="0" smtClean="0"/>
              <a:t>depresije</a:t>
            </a:r>
            <a:endParaRPr lang="hr-HR" sz="2000" dirty="0"/>
          </a:p>
          <a:p>
            <a:pPr fontAlgn="auto">
              <a:spcAft>
                <a:spcPts val="0"/>
              </a:spcAft>
              <a:defRPr/>
            </a:pPr>
            <a:r>
              <a:rPr lang="hr-HR" sz="2000" dirty="0"/>
              <a:t>Longitidunalana studija u Novom Zelandu na uzorku od 1000 djece uspjela je pokazati povezanost vanjskog stresa u ranoj dobi i kasnijeg razvoja depresije u djece koji imaju jedan ili oba kratka alela za gen uključen u funkciju neurotransmisije serotonina - 5HT:</a:t>
            </a:r>
          </a:p>
          <a:p>
            <a:pPr marL="0" indent="0">
              <a:buNone/>
              <a:defRPr/>
            </a:pPr>
            <a:r>
              <a:rPr lang="hr-HR" sz="2000" dirty="0"/>
              <a:t>     -  Disregulacija serotoninskog ili noradrenergičnog </a:t>
            </a:r>
            <a:r>
              <a:rPr lang="hr-HR" sz="2000" dirty="0" smtClean="0"/>
              <a:t>sistema</a:t>
            </a:r>
            <a:endParaRPr lang="hr-HR" sz="2000" dirty="0"/>
          </a:p>
          <a:p>
            <a:pPr marL="0" indent="0">
              <a:buNone/>
              <a:defRPr/>
            </a:pPr>
            <a:r>
              <a:rPr lang="hr-HR" sz="2000" dirty="0"/>
              <a:t>     -  disfunkcija hipofizno-hipotalamičko-adrenalne </a:t>
            </a:r>
            <a:r>
              <a:rPr lang="hr-HR" sz="2000" dirty="0" smtClean="0"/>
              <a:t>osi</a:t>
            </a:r>
            <a:endParaRPr lang="hr-HR" sz="2000" dirty="0"/>
          </a:p>
          <a:p>
            <a:pPr marL="0" indent="0">
              <a:buNone/>
              <a:defRPr/>
            </a:pPr>
            <a:r>
              <a:rPr lang="hr-HR" sz="2000" dirty="0"/>
              <a:t>     -  spolni hormoni u pubertetu. 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323449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6512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Depresija djece i adolescenata</a:t>
            </a:r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  <a:defRPr/>
            </a:pPr>
            <a:r>
              <a:rPr lang="hr-HR" sz="2400" b="1" dirty="0" smtClean="0"/>
              <a:t>  </a:t>
            </a:r>
            <a:r>
              <a:rPr lang="hr-HR" sz="2400" b="1" dirty="0"/>
              <a:t>Etiologija </a:t>
            </a:r>
          </a:p>
          <a:p>
            <a:pPr marL="0" indent="0">
              <a:buNone/>
            </a:pPr>
            <a:endParaRPr lang="hr-HR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hr-HR" sz="2000" b="1" i="1" dirty="0"/>
              <a:t>Ličnost  </a:t>
            </a:r>
            <a:r>
              <a:rPr lang="hr-HR" sz="2000" dirty="0" smtClean="0"/>
              <a:t>- </a:t>
            </a:r>
            <a:r>
              <a:rPr lang="hr-HR" sz="2000" dirty="0"/>
              <a:t>negativni kognitivni stil, krivo viđenje sebe, svijeta, </a:t>
            </a:r>
            <a:r>
              <a:rPr lang="hr-HR" sz="2000" dirty="0" smtClean="0"/>
              <a:t>budućnosti;..</a:t>
            </a:r>
            <a:endParaRPr lang="hr-HR" sz="2000" dirty="0"/>
          </a:p>
          <a:p>
            <a:pPr fontAlgn="auto">
              <a:spcAft>
                <a:spcPts val="0"/>
              </a:spcAft>
              <a:defRPr/>
            </a:pPr>
            <a:r>
              <a:rPr lang="hr-HR" sz="2000" b="1" i="1" dirty="0"/>
              <a:t>Čimbenici okoline </a:t>
            </a:r>
            <a:endParaRPr lang="hr-HR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sz="2000" dirty="0"/>
              <a:t> </a:t>
            </a:r>
            <a:r>
              <a:rPr lang="hr-HR" sz="2000" dirty="0" smtClean="0"/>
              <a:t>    - </a:t>
            </a:r>
            <a:r>
              <a:rPr lang="hr-HR" sz="2000" dirty="0"/>
              <a:t>stresni životni događaji (npr. razvod roditelja</a:t>
            </a:r>
            <a:r>
              <a:rPr lang="hr-HR" sz="2000" dirty="0" smtClean="0"/>
              <a:t>)</a:t>
            </a:r>
            <a:endParaRPr lang="hr-HR" sz="2000" dirty="0"/>
          </a:p>
          <a:p>
            <a:pPr marL="0" indent="0">
              <a:buNone/>
              <a:defRPr/>
            </a:pPr>
            <a:r>
              <a:rPr lang="hr-HR" sz="2000" dirty="0"/>
              <a:t>     - </a:t>
            </a:r>
            <a:r>
              <a:rPr lang="hr-HR" sz="2000" dirty="0" smtClean="0"/>
              <a:t>povećani </a:t>
            </a:r>
            <a:r>
              <a:rPr lang="hr-HR" sz="2000" dirty="0"/>
              <a:t>školski i socijalni </a:t>
            </a:r>
            <a:r>
              <a:rPr lang="hr-HR" sz="2000" dirty="0" smtClean="0"/>
              <a:t>zahtjevi</a:t>
            </a:r>
            <a:endParaRPr lang="hr-HR" sz="2000" dirty="0"/>
          </a:p>
          <a:p>
            <a:pPr marL="0" indent="0">
              <a:buNone/>
              <a:defRPr/>
            </a:pPr>
            <a:r>
              <a:rPr lang="hr-HR" sz="2000" dirty="0"/>
              <a:t>     - disfunkcionalna obitelj (izloženost konfliktima, nasilje,  </a:t>
            </a:r>
            <a:r>
              <a:rPr lang="hr-HR" sz="2000" dirty="0" smtClean="0"/>
              <a:t>ovisnost</a:t>
            </a:r>
            <a:r>
              <a:rPr lang="hr-HR" sz="2000" dirty="0"/>
              <a:t>, bolesti u obitelji</a:t>
            </a:r>
            <a:r>
              <a:rPr lang="hr-HR" sz="2000" dirty="0" smtClean="0"/>
              <a:t>)</a:t>
            </a:r>
            <a:endParaRPr lang="hr-HR" sz="2000" dirty="0"/>
          </a:p>
          <a:p>
            <a:pPr marL="0" indent="0">
              <a:buNone/>
              <a:defRPr/>
            </a:pPr>
            <a:r>
              <a:rPr lang="hr-HR" sz="2000" dirty="0"/>
              <a:t>     - zanemarivanje i </a:t>
            </a:r>
            <a:r>
              <a:rPr lang="hr-HR" sz="2000" dirty="0" smtClean="0"/>
              <a:t>zlostavljanje...</a:t>
            </a:r>
            <a:endParaRPr lang="hr-HR" sz="20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4185147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693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i="1" dirty="0" smtClean="0"/>
              <a:t>Klinička slika prema dobi</a:t>
            </a:r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r>
              <a:rPr lang="hr-HR" sz="2000" i="1" dirty="0"/>
              <a:t>Djeca u dobi do tri </a:t>
            </a:r>
            <a:r>
              <a:rPr lang="hr-HR" sz="2000" i="1" dirty="0" smtClean="0"/>
              <a:t>godine-</a:t>
            </a:r>
            <a:r>
              <a:rPr lang="hr-HR" sz="2000" dirty="0" smtClean="0"/>
              <a:t>poprilično </a:t>
            </a:r>
            <a:r>
              <a:rPr lang="hr-HR" sz="2000" dirty="0"/>
              <a:t>nespecifično izražavaju depresivne tendencije ili poremećaj. Neki od simptoma: </a:t>
            </a:r>
            <a:r>
              <a:rPr lang="hr-HR" sz="2000" i="1" dirty="0"/>
              <a:t>slaba</a:t>
            </a:r>
            <a:r>
              <a:rPr lang="hr-HR" sz="2000" dirty="0"/>
              <a:t> motorička aktivnost, tužan izgled, naglašeno oskudno plakanje, poremećaj teka i spavanja, usporen rast i razvoj, nedostatak uživanja u aktivnostima primjerenim razvojnoj dobi. U tako male djece često se opisuje </a:t>
            </a:r>
            <a:r>
              <a:rPr lang="hr-HR" sz="2000" i="1" dirty="0"/>
              <a:t>manjkavo zanimanje </a:t>
            </a:r>
            <a:r>
              <a:rPr lang="hr-HR" sz="2000" dirty="0"/>
              <a:t>za igru i kontakte s drugom djecom i odraslima.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i="1" dirty="0" smtClean="0"/>
              <a:t>Predškolska </a:t>
            </a:r>
            <a:r>
              <a:rPr lang="hr-HR" sz="2000" i="1" dirty="0"/>
              <a:t>djeca </a:t>
            </a:r>
            <a:r>
              <a:rPr lang="hr-HR" sz="2000" dirty="0"/>
              <a:t>- socijalna nezainteresiranost, tužan izgled, bez osmijeha, monoton glas, spore kretnje i nisko samopouzdanje. Rjeđe se uključuju u igre i pritom mogu biti destruktivna. Iritabilnost, hirovitost i destruktivnost mogu prikriti depresivna raspoloženja. Nespecifične smetnje spavanja, noćni strahovi i noćne more. Tjelesni simptomi - trbuhobolja, glavobolja. Enureza i enkopreza. 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endParaRPr lang="hr-HR" sz="2400" dirty="0" smtClean="0"/>
          </a:p>
        </p:txBody>
      </p:sp>
      <p:pic>
        <p:nvPicPr>
          <p:cNvPr id="2050" name="Picture 2" descr="C:\Users\ljubica_paradzik\Desktop\Depresija, glavobo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5334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13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693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i="1" dirty="0" smtClean="0"/>
              <a:t>Klinička slika prema dobi</a:t>
            </a:r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r>
              <a:rPr lang="hr-HR" sz="2000" i="1" dirty="0"/>
              <a:t>Školska djeca </a:t>
            </a:r>
            <a:r>
              <a:rPr lang="hr-HR" sz="2000" dirty="0"/>
              <a:t>- djeca su kognitivno, lingvistički i u komunikaciji zrelija te lakše iznose svoje tegobe. Loše raspoloženje, slaba koncentracija, </a:t>
            </a:r>
            <a:r>
              <a:rPr lang="hr-HR" sz="2000" dirty="0" smtClean="0"/>
              <a:t>poteškoće učenja, odbijanje škole. Gubitak  </a:t>
            </a:r>
            <a:r>
              <a:rPr lang="hr-HR" sz="2000" dirty="0"/>
              <a:t>radosti. </a:t>
            </a:r>
            <a:r>
              <a:rPr lang="hr-HR" sz="2000" dirty="0" smtClean="0"/>
              <a:t>Izbjegavanje vršnjaka. Sebe </a:t>
            </a:r>
            <a:r>
              <a:rPr lang="hr-HR" sz="2000" dirty="0"/>
              <a:t>često opisuju riječima glup sam, ništa ne vrijedim, nitko me ne voli, te se povlače iz aktivnosti koje su ih prije veselile. </a:t>
            </a:r>
            <a:r>
              <a:rPr lang="hr-HR" sz="2000" dirty="0" smtClean="0"/>
              <a:t>Plačljivost. Iritabilnost</a:t>
            </a:r>
            <a:r>
              <a:rPr lang="hr-HR" sz="2000" dirty="0"/>
              <a:t>, </a:t>
            </a:r>
            <a:r>
              <a:rPr lang="hr-HR" sz="2000" dirty="0" smtClean="0"/>
              <a:t>izljevi </a:t>
            </a:r>
            <a:r>
              <a:rPr lang="hr-HR" sz="2000" dirty="0"/>
              <a:t>bijesa često mogu biti izraz depresivnog raspoloženja. Osjećaj krivnje i manjak </a:t>
            </a:r>
            <a:r>
              <a:rPr lang="hr-HR" sz="2000" dirty="0" smtClean="0"/>
              <a:t>samopouzdanja. Suicidalne misli. Česti tjelesni simptomi- trbuhobolja </a:t>
            </a:r>
            <a:r>
              <a:rPr lang="hr-HR" sz="2000" dirty="0"/>
              <a:t>i glavobolja</a:t>
            </a:r>
            <a:r>
              <a:rPr lang="hr-HR" sz="2000" dirty="0" smtClean="0"/>
              <a:t>.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endParaRPr lang="hr-HR" sz="2400" dirty="0" smtClean="0"/>
          </a:p>
        </p:txBody>
      </p:sp>
      <p:pic>
        <p:nvPicPr>
          <p:cNvPr id="3074" name="Picture 2" descr="C:\Users\ljubica_paradzik\Desktop\depresija, izoliran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0" y="4724400"/>
            <a:ext cx="414528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ljubica_paradzik\Desktop\depresivan adolesc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3962400" cy="22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41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i="1" dirty="0"/>
              <a:t>Klinička slika prema dobi</a:t>
            </a:r>
          </a:p>
          <a:p>
            <a:pPr marL="0" indent="0">
              <a:buNone/>
            </a:pPr>
            <a:endParaRPr lang="hr-HR" sz="2000" i="1" dirty="0" smtClean="0"/>
          </a:p>
          <a:p>
            <a:pPr marL="0" indent="0">
              <a:buNone/>
            </a:pPr>
            <a:r>
              <a:rPr lang="hr-HR" sz="2000" i="1" dirty="0" smtClean="0"/>
              <a:t>Adolescenti</a:t>
            </a:r>
            <a:r>
              <a:rPr lang="hr-HR" sz="2000" dirty="0" smtClean="0"/>
              <a:t> </a:t>
            </a:r>
            <a:r>
              <a:rPr lang="hr-HR" sz="2000" dirty="0"/>
              <a:t>- manja je učestalost tjelesnih smetnji, a raste bezvoljnost, </a:t>
            </a:r>
            <a:r>
              <a:rPr lang="hr-HR" sz="2000" dirty="0" smtClean="0"/>
              <a:t>neraspoloženje, osjećaj </a:t>
            </a:r>
            <a:r>
              <a:rPr lang="hr-HR" sz="2000" dirty="0"/>
              <a:t>beznadnosti, pospanost, psihomotorna usporenost, promjena težine, osjećaj krivnje, sniženo samopouzdanje i samopoštovanje. </a:t>
            </a:r>
            <a:r>
              <a:rPr lang="hr-HR" sz="2000" dirty="0" smtClean="0"/>
              <a:t>Socijalno </a:t>
            </a:r>
            <a:r>
              <a:rPr lang="hr-HR" sz="2000" dirty="0"/>
              <a:t>povlačenje, zapuštanje vanjskog izgleda i školski neuspjeh. </a:t>
            </a:r>
            <a:r>
              <a:rPr lang="hr-HR" sz="2000" dirty="0" smtClean="0"/>
              <a:t>Depresivni </a:t>
            </a:r>
            <a:r>
              <a:rPr lang="hr-HR" sz="2000" dirty="0"/>
              <a:t>adolescenti često imaju smetnje u ponašanju, promiskuitetno seksualno ponašanje, zlorabe sredstava ovisnosti i bježe od kuće</a:t>
            </a:r>
            <a:r>
              <a:rPr lang="hr-HR" sz="2000" dirty="0" smtClean="0"/>
              <a:t>. Rizik suicid- povećan. </a:t>
            </a:r>
            <a:endParaRPr lang="hr-HR" sz="2000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4099" name="Picture 3" descr="C:\Users\ljubica_paradzik\Desktop\depresija alkohol, adlesce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58874"/>
            <a:ext cx="4549422" cy="263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ljubica_paradzik\Desktop\Depresija razdražljiv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" y="3505200"/>
            <a:ext cx="418958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88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Depresija djece i adolescenata/bitno zapamtiti:</a:t>
            </a:r>
          </a:p>
          <a:p>
            <a:pPr marL="0" indent="0">
              <a:buNone/>
            </a:pPr>
            <a:endParaRPr lang="hr-HR" sz="2800" dirty="0" smtClean="0"/>
          </a:p>
          <a:p>
            <a:pPr marL="0" lvl="0" indent="0">
              <a:buNone/>
            </a:pPr>
            <a:endParaRPr lang="hr-HR" dirty="0" smtClean="0"/>
          </a:p>
          <a:p>
            <a:pPr lvl="0">
              <a:buFont typeface="Wingdings" pitchFamily="2" charset="2"/>
              <a:buChar char="ü"/>
            </a:pPr>
            <a:r>
              <a:rPr lang="hr-HR" i="1" dirty="0" smtClean="0"/>
              <a:t>Somatizacije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Tuga 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P</a:t>
            </a:r>
            <a:r>
              <a:rPr lang="hr-HR" dirty="0" smtClean="0"/>
              <a:t>sihomotorni nemir</a:t>
            </a:r>
            <a:endParaRPr lang="hr-HR" i="1" dirty="0" smtClean="0"/>
          </a:p>
          <a:p>
            <a:pPr>
              <a:buFont typeface="Wingdings" pitchFamily="2" charset="2"/>
              <a:buChar char="ü"/>
            </a:pPr>
            <a:r>
              <a:rPr lang="hr-HR" i="1" dirty="0"/>
              <a:t>Iritabilnost/agresivnost/odstupanja u ponašanju</a:t>
            </a:r>
          </a:p>
          <a:p>
            <a:pPr marL="0" lvl="0" indent="0">
              <a:buNone/>
            </a:pPr>
            <a:endParaRPr lang="hr-HR" i="1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8344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Kliničke slike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000" i="1" dirty="0" smtClean="0"/>
              <a:t>Klasična</a:t>
            </a:r>
            <a:r>
              <a:rPr lang="hr-HR" sz="2000" dirty="0" smtClean="0"/>
              <a:t>: tuga, sniženo raspoloženje, izgled - tužni, monoton glas, nedostatak interesa, zadovoljstva, usamljenost, dosada, loša koncentracija, somatske tegobe, nisko samopoštovanje...</a:t>
            </a: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i="1" dirty="0" smtClean="0"/>
              <a:t>Atipična</a:t>
            </a:r>
            <a:r>
              <a:rPr lang="hr-HR" sz="2000" dirty="0" smtClean="0"/>
              <a:t>-pretjerano spavanje, povećan apetit, letargija, ...</a:t>
            </a: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i="1" dirty="0" smtClean="0"/>
              <a:t>Iritabilna slika</a:t>
            </a:r>
            <a:r>
              <a:rPr lang="hr-HR" sz="2000" dirty="0" smtClean="0"/>
              <a:t>-razdražljivost, nemir, izljevi bijesa, nepodnošenje frustracija, nemogućnost suočavanja s uobičajenim zahtjevima, problemi ponašanja ( otpor autoritetima, kršenje pravila, agresija,..)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379249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Rizik </a:t>
            </a:r>
            <a:r>
              <a:rPr lang="hr-HR" sz="2400" b="1" dirty="0" smtClean="0"/>
              <a:t>suicidalnost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000" dirty="0" smtClean="0"/>
              <a:t>Epidemiologija - 2 </a:t>
            </a:r>
            <a:r>
              <a:rPr lang="hr-HR" sz="2000" dirty="0"/>
              <a:t>uzrok smrti među </a:t>
            </a:r>
            <a:r>
              <a:rPr lang="hr-HR" sz="2000" dirty="0" smtClean="0"/>
              <a:t>mladima dobi 10-24 g., SZO, 2014</a:t>
            </a:r>
          </a:p>
          <a:p>
            <a:pPr marL="0" indent="0">
              <a:buNone/>
            </a:pPr>
            <a:r>
              <a:rPr lang="hr-HR" sz="2000" dirty="0"/>
              <a:t>U posljednjih 40 godina  stopa samoubojstava među mladim osobama povećala se trostruko. </a:t>
            </a:r>
          </a:p>
          <a:p>
            <a:pPr marL="0" indent="0">
              <a:buNone/>
            </a:pPr>
            <a:r>
              <a:rPr lang="hr-HR" sz="2000" dirty="0" smtClean="0"/>
              <a:t>Suicidalno </a:t>
            </a:r>
            <a:r>
              <a:rPr lang="hr-HR" sz="2000" dirty="0"/>
              <a:t>ponašanje: želja za smrću, suicidalne misli/ideje, planovi o izvršenju suicida, pokušaj suicida, izvršeni suicid</a:t>
            </a:r>
            <a:r>
              <a:rPr lang="hr-HR" sz="2000" dirty="0" smtClean="0"/>
              <a:t>.</a:t>
            </a:r>
          </a:p>
          <a:p>
            <a:pPr marL="0" indent="0">
              <a:buNone/>
            </a:pPr>
            <a:r>
              <a:rPr lang="hr-HR" sz="2000" dirty="0" smtClean="0"/>
              <a:t>Incidencija </a:t>
            </a:r>
            <a:r>
              <a:rPr lang="hr-HR" sz="2000" dirty="0"/>
              <a:t>pokušaja suicida doseže vrhunac u kasnoj </a:t>
            </a:r>
            <a:r>
              <a:rPr lang="hr-HR" sz="2000" dirty="0" smtClean="0"/>
              <a:t> adolescenciji</a:t>
            </a:r>
            <a:r>
              <a:rPr lang="hr-HR" sz="2000" dirty="0"/>
              <a:t>.</a:t>
            </a:r>
          </a:p>
          <a:p>
            <a:pPr marL="0" indent="0">
              <a:buNone/>
            </a:pPr>
            <a:r>
              <a:rPr lang="hr-HR" sz="2000" dirty="0"/>
              <a:t>Adolescentice 2-3 puta češće pokušavaju suicid od mladića.</a:t>
            </a:r>
          </a:p>
          <a:p>
            <a:pPr marL="0" indent="0">
              <a:buNone/>
            </a:pPr>
            <a:r>
              <a:rPr lang="hr-HR" sz="2000" dirty="0"/>
              <a:t>Adolescenti češće počine suicid</a:t>
            </a:r>
            <a:r>
              <a:rPr lang="hr-HR" sz="2000" b="1" dirty="0"/>
              <a:t>. </a:t>
            </a:r>
            <a:endParaRPr lang="hr-HR" sz="2000" b="1" dirty="0" smtClean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1026" name="Picture 2" descr="C:\Users\ljubica_paradzik\Desktop\suicid dje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3581400"/>
            <a:ext cx="519588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9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357298"/>
            <a:ext cx="5000660" cy="51547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>
                <a:cs typeface="Times New Roman" pitchFamily="18" charset="0"/>
              </a:rPr>
              <a:t>Depresivne poremećaje obilježavaju:    </a:t>
            </a:r>
          </a:p>
          <a:p>
            <a:pPr>
              <a:buNone/>
            </a:pPr>
            <a:r>
              <a:rPr lang="hr-HR" sz="2000" dirty="0">
                <a:cs typeface="Times New Roman" pitchFamily="18" charset="0"/>
              </a:rPr>
              <a:t>                                                        </a:t>
            </a:r>
          </a:p>
          <a:p>
            <a:r>
              <a:rPr lang="hr-HR" sz="2000" dirty="0">
                <a:cs typeface="Times New Roman" pitchFamily="18" charset="0"/>
              </a:rPr>
              <a:t>promjene u raspoloženju (sniženo, tužno ili iritabilo)</a:t>
            </a:r>
          </a:p>
          <a:p>
            <a:endParaRPr lang="hr-HR" sz="2000" dirty="0">
              <a:cs typeface="Times New Roman" pitchFamily="18" charset="0"/>
            </a:endParaRPr>
          </a:p>
          <a:p>
            <a:r>
              <a:rPr lang="hr-HR" sz="2000" dirty="0">
                <a:cs typeface="Times New Roman" pitchFamily="18" charset="0"/>
              </a:rPr>
              <a:t>promjene u psihičkim i tjelesnim funkcijama (psihomotorika, kognicije, voljne i vegetativne funkcije)</a:t>
            </a:r>
          </a:p>
          <a:p>
            <a:endParaRPr lang="hr-HR" sz="2000" dirty="0">
              <a:cs typeface="Times New Roman" pitchFamily="18" charset="0"/>
            </a:endParaRPr>
          </a:p>
          <a:p>
            <a:r>
              <a:rPr lang="hr-HR" sz="2000" dirty="0">
                <a:cs typeface="Times New Roman" pitchFamily="18" charset="0"/>
              </a:rPr>
              <a:t>oštećenje školskog, socijalnog i obiteljskog funkcioniranja</a:t>
            </a:r>
          </a:p>
          <a:p>
            <a:pPr>
              <a:buNone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428604"/>
            <a:ext cx="562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cs typeface="Times New Roman" pitchFamily="18" charset="0"/>
              </a:rPr>
              <a:t>Depresija djece i adolescenata</a:t>
            </a:r>
            <a:endParaRPr lang="hr-HR" sz="2400" b="1" dirty="0"/>
          </a:p>
        </p:txBody>
      </p:sp>
      <p:pic>
        <p:nvPicPr>
          <p:cNvPr id="10" name="Picture 2" descr="C:\Users\ljubica_paradzik\Desktop\depresivan adolesc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714488"/>
            <a:ext cx="3315672" cy="43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46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916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 smtClean="0"/>
              <a:t>Rizik suicidalnost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000" dirty="0" smtClean="0"/>
              <a:t>Uzroci: psihički poremećaji (</a:t>
            </a:r>
            <a:r>
              <a:rPr lang="hr-HR" sz="2000" b="1" dirty="0" smtClean="0"/>
              <a:t>MDD</a:t>
            </a:r>
            <a:r>
              <a:rPr lang="hr-HR" sz="2000" dirty="0" smtClean="0"/>
              <a:t> </a:t>
            </a:r>
            <a:r>
              <a:rPr lang="hr-HR" sz="2000" dirty="0"/>
              <a:t>rizični čimbenik za uspješno izvršenje samoubojstva u </a:t>
            </a:r>
            <a:r>
              <a:rPr lang="hr-HR" sz="2000" dirty="0" smtClean="0"/>
              <a:t>adolesc.), stresni događaji, poteškoće u socijalnoj prilagodbi, genetski čimbenici</a:t>
            </a:r>
          </a:p>
          <a:p>
            <a:pPr marL="0" indent="0">
              <a:buNone/>
            </a:pPr>
            <a:r>
              <a:rPr lang="hr-HR" sz="2000" dirty="0" smtClean="0"/>
              <a:t>Neposredni uzroci: obiteljski konflikti, ljubavni konflikti, školske poteškoće, problemi s alkoholom i drogama ...</a:t>
            </a:r>
          </a:p>
          <a:p>
            <a:pPr marL="0" indent="0">
              <a:buNone/>
            </a:pPr>
            <a:r>
              <a:rPr lang="hr-HR" sz="2000" dirty="0" smtClean="0"/>
              <a:t>Oprez:</a:t>
            </a:r>
          </a:p>
          <a:p>
            <a:pPr>
              <a:buFontTx/>
              <a:buChar char="-"/>
            </a:pPr>
            <a:r>
              <a:rPr lang="hr-HR" sz="2000" dirty="0" smtClean="0"/>
              <a:t>raniji </a:t>
            </a:r>
            <a:r>
              <a:rPr lang="hr-HR" sz="2000" dirty="0"/>
              <a:t>pokušaj </a:t>
            </a:r>
            <a:r>
              <a:rPr lang="hr-HR" sz="2000" dirty="0" smtClean="0"/>
              <a:t>samoubojstva</a:t>
            </a:r>
            <a:endParaRPr lang="hr-HR" sz="2000" dirty="0"/>
          </a:p>
          <a:p>
            <a:pPr>
              <a:buFontTx/>
              <a:buChar char="-"/>
            </a:pPr>
            <a:r>
              <a:rPr lang="hr-HR" sz="2000" dirty="0"/>
              <a:t>zlouporaba alkohola ili opojnih </a:t>
            </a:r>
            <a:r>
              <a:rPr lang="hr-HR" sz="2000" dirty="0" smtClean="0"/>
              <a:t>sredstava</a:t>
            </a:r>
            <a:endParaRPr lang="hr-HR" sz="2000" dirty="0"/>
          </a:p>
          <a:p>
            <a:pPr>
              <a:buFontTx/>
              <a:buChar char="-"/>
            </a:pPr>
            <a:r>
              <a:rPr lang="hr-HR" sz="2000" dirty="0"/>
              <a:t>stresni događaji (problemi  u školi,  </a:t>
            </a:r>
            <a:r>
              <a:rPr lang="hr-HR" sz="2000" dirty="0" smtClean="0"/>
              <a:t>prekid </a:t>
            </a:r>
            <a:r>
              <a:rPr lang="hr-HR" sz="2000" dirty="0"/>
              <a:t>emocionalne veze</a:t>
            </a:r>
            <a:r>
              <a:rPr lang="hr-HR" sz="2000" dirty="0" smtClean="0"/>
              <a:t>)</a:t>
            </a:r>
            <a:endParaRPr lang="hr-HR" sz="2000" dirty="0"/>
          </a:p>
          <a:p>
            <a:pPr>
              <a:buFontTx/>
              <a:buChar char="-"/>
            </a:pPr>
            <a:r>
              <a:rPr lang="hr-HR" sz="2000" dirty="0"/>
              <a:t>slaba komunikacija između roditelja i djeteta</a:t>
            </a:r>
            <a:r>
              <a:rPr lang="hr-HR" sz="2000" dirty="0" smtClean="0"/>
              <a:t>, svađa </a:t>
            </a:r>
            <a:endParaRPr lang="hr-HR" sz="2000" dirty="0"/>
          </a:p>
          <a:p>
            <a:pPr>
              <a:buFontTx/>
              <a:buChar char="-"/>
            </a:pPr>
            <a:r>
              <a:rPr lang="hr-HR" sz="2000" dirty="0"/>
              <a:t>postojanje bliskog prijatelja ili rođaka koji je počinio </a:t>
            </a:r>
            <a:r>
              <a:rPr lang="hr-HR" sz="2000" dirty="0" smtClean="0"/>
              <a:t>samoubojstvo</a:t>
            </a:r>
            <a:endParaRPr lang="hr-HR" sz="2000" dirty="0"/>
          </a:p>
          <a:p>
            <a:pPr>
              <a:buFontTx/>
              <a:buChar char="-"/>
            </a:pPr>
            <a:r>
              <a:rPr lang="hr-HR" sz="2000" dirty="0"/>
              <a:t>impulzivna osobnost </a:t>
            </a:r>
            <a:r>
              <a:rPr lang="hr-HR" sz="2000" dirty="0" smtClean="0"/>
              <a:t> </a:t>
            </a:r>
            <a:endParaRPr lang="hr-HR" sz="2000" dirty="0"/>
          </a:p>
          <a:p>
            <a:pPr>
              <a:buFontTx/>
              <a:buChar char="-"/>
            </a:pPr>
            <a:r>
              <a:rPr lang="hr-HR" sz="2000" dirty="0"/>
              <a:t>pristup smrtonosnim sredstvima za izvršenje </a:t>
            </a:r>
            <a:r>
              <a:rPr lang="hr-HR" sz="2000" dirty="0" smtClean="0"/>
              <a:t>samoubojstva</a:t>
            </a: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 descr="C:\Users\ljubica_paradzik\Desktop\suicid tabl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82608"/>
            <a:ext cx="2895600" cy="134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88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Znakovi upozorenja- dati pažnju, shvatiti ozbiljno, spasiti život</a:t>
            </a:r>
          </a:p>
          <a:p>
            <a:pPr marL="0" indent="0">
              <a:buNone/>
            </a:pPr>
            <a:endParaRPr lang="hr-HR" sz="2400" i="1" dirty="0"/>
          </a:p>
          <a:p>
            <a:pPr>
              <a:buFont typeface="Wingdings" pitchFamily="2" charset="2"/>
              <a:buChar char="ü"/>
            </a:pPr>
            <a:r>
              <a:rPr lang="hr-HR" sz="2000" i="1" dirty="0"/>
              <a:t>Promjena u ponašanju, </a:t>
            </a:r>
            <a:r>
              <a:rPr lang="hr-HR" sz="2000" i="1" dirty="0" smtClean="0"/>
              <a:t>odstupanja- bijeg, ..</a:t>
            </a:r>
            <a:endParaRPr lang="hr-HR" sz="2000" i="1" dirty="0"/>
          </a:p>
          <a:p>
            <a:pPr>
              <a:buFont typeface="Wingdings" pitchFamily="2" charset="2"/>
              <a:buChar char="ü"/>
            </a:pPr>
            <a:r>
              <a:rPr lang="hr-HR" sz="2000" i="1" dirty="0" smtClean="0"/>
              <a:t>Povlačenje od obitelji, prijatelja</a:t>
            </a:r>
          </a:p>
          <a:p>
            <a:pPr>
              <a:buFont typeface="Wingdings" pitchFamily="2" charset="2"/>
              <a:buChar char="ü"/>
            </a:pPr>
            <a:r>
              <a:rPr lang="hr-HR" sz="2000" i="1" dirty="0"/>
              <a:t>Zanemarivanje vanjskog </a:t>
            </a:r>
            <a:r>
              <a:rPr lang="hr-HR" sz="2000" i="1" dirty="0" smtClean="0"/>
              <a:t>izgleda</a:t>
            </a:r>
          </a:p>
          <a:p>
            <a:pPr>
              <a:buFont typeface="Wingdings" pitchFamily="2" charset="2"/>
              <a:buChar char="ü"/>
            </a:pPr>
            <a:r>
              <a:rPr lang="hr-HR" sz="2000" i="1" dirty="0" smtClean="0"/>
              <a:t>Korištenje psihoakt. sredstava</a:t>
            </a:r>
          </a:p>
          <a:p>
            <a:pPr>
              <a:buFont typeface="Wingdings" pitchFamily="2" charset="2"/>
              <a:buChar char="ü"/>
            </a:pPr>
            <a:r>
              <a:rPr lang="hr-HR" sz="2000" i="1" dirty="0" smtClean="0"/>
              <a:t>Nagli školski neuspjeh </a:t>
            </a:r>
          </a:p>
          <a:p>
            <a:pPr>
              <a:buFont typeface="Wingdings" pitchFamily="2" charset="2"/>
              <a:buChar char="ü"/>
            </a:pPr>
            <a:r>
              <a:rPr lang="hr-HR" sz="2000" i="1" dirty="0" smtClean="0"/>
              <a:t>Promjena uobičajenih aktivnosti, gubitak interesa</a:t>
            </a:r>
          </a:p>
          <a:p>
            <a:pPr>
              <a:buFont typeface="Wingdings" pitchFamily="2" charset="2"/>
              <a:buChar char="ü"/>
            </a:pPr>
            <a:r>
              <a:rPr lang="hr-HR" sz="2000" i="1" dirty="0" smtClean="0"/>
              <a:t>Promjena apetita i spavanja</a:t>
            </a:r>
          </a:p>
          <a:p>
            <a:pPr>
              <a:buFont typeface="Wingdings" pitchFamily="2" charset="2"/>
              <a:buChar char="ü"/>
            </a:pPr>
            <a:r>
              <a:rPr lang="hr-HR" sz="2000" i="1" dirty="0" smtClean="0"/>
              <a:t>Samoozljeđivanje- rezanje, paljenje...</a:t>
            </a:r>
          </a:p>
          <a:p>
            <a:pPr>
              <a:buFont typeface="Wingdings" pitchFamily="2" charset="2"/>
              <a:buChar char="ü"/>
            </a:pPr>
            <a:r>
              <a:rPr lang="hr-HR" sz="2000" i="1" dirty="0" smtClean="0"/>
              <a:t>Okupiranost temom smrti</a:t>
            </a:r>
          </a:p>
          <a:p>
            <a:pPr>
              <a:buFont typeface="Wingdings" pitchFamily="2" charset="2"/>
              <a:buChar char="ü"/>
            </a:pPr>
            <a:r>
              <a:rPr lang="hr-HR" sz="2000" i="1" dirty="0" smtClean="0"/>
              <a:t>Čudne poruke na društvenim mrežama</a:t>
            </a:r>
          </a:p>
          <a:p>
            <a:pPr>
              <a:buFont typeface="Wingdings" pitchFamily="2" charset="2"/>
              <a:buChar char="ü"/>
            </a:pPr>
            <a:r>
              <a:rPr lang="hr-HR" sz="2000" i="1" dirty="0" smtClean="0"/>
              <a:t>Poklanjanje vrijednih/bitnih stvari</a:t>
            </a:r>
          </a:p>
          <a:p>
            <a:pPr>
              <a:buFont typeface="Wingdings" pitchFamily="2" charset="2"/>
              <a:buChar char="ü"/>
            </a:pPr>
            <a:r>
              <a:rPr lang="hr-HR" sz="2000" i="1" dirty="0" smtClean="0"/>
              <a:t>Prijetnje/pokušaji</a:t>
            </a:r>
          </a:p>
          <a:p>
            <a:pPr marL="0" indent="0">
              <a:buNone/>
            </a:pPr>
            <a:endParaRPr lang="hr-HR" sz="2400" i="1" dirty="0" smtClean="0"/>
          </a:p>
          <a:p>
            <a:pPr marL="0" indent="0">
              <a:buNone/>
            </a:pP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val="2874879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i="1" dirty="0" smtClean="0"/>
          </a:p>
          <a:p>
            <a:pPr marL="0" indent="0">
              <a:buNone/>
            </a:pPr>
            <a:endParaRPr lang="hr-HR" sz="2400" i="1" dirty="0"/>
          </a:p>
        </p:txBody>
      </p:sp>
      <p:sp>
        <p:nvSpPr>
          <p:cNvPr id="2" name="Rectangle 1"/>
          <p:cNvSpPr/>
          <p:nvPr/>
        </p:nvSpPr>
        <p:spPr>
          <a:xfrm>
            <a:off x="152400" y="111978"/>
            <a:ext cx="8991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Komorbiditet</a:t>
            </a:r>
          </a:p>
          <a:p>
            <a:endParaRPr lang="hr-HR" dirty="0" smtClean="0"/>
          </a:p>
          <a:p>
            <a:endParaRPr lang="hr-HR" sz="2000" dirty="0"/>
          </a:p>
          <a:p>
            <a:pPr>
              <a:defRPr/>
            </a:pPr>
            <a:r>
              <a:rPr lang="hr-HR" sz="2000" dirty="0"/>
              <a:t>40% do 70% depresivne djece i adolescenata ima komorbidne psihičke poremećaje, dok 20% do 50% ima dvije ili više komorbidnih dijagnoza.</a:t>
            </a:r>
          </a:p>
          <a:p>
            <a:pPr>
              <a:defRPr/>
            </a:pPr>
            <a:r>
              <a:rPr lang="hr-HR" sz="2000" dirty="0"/>
              <a:t> </a:t>
            </a:r>
          </a:p>
          <a:p>
            <a:pPr>
              <a:defRPr/>
            </a:pPr>
            <a:r>
              <a:rPr lang="hr-HR" sz="2000" dirty="0"/>
              <a:t>Najčešći komorbidni poremećaji su distimični poremećaj </a:t>
            </a:r>
            <a:r>
              <a:rPr lang="hr-HR" sz="2000" dirty="0" smtClean="0"/>
              <a:t> (</a:t>
            </a:r>
            <a:r>
              <a:rPr lang="hr-HR" sz="2000" dirty="0"/>
              <a:t>30% - 80%) i anksiozni poremećaji (40% - 90%),  poremećaji nasilničkog ponašanja (10% - 80%) i poremećaji povezani s  </a:t>
            </a:r>
            <a:r>
              <a:rPr lang="hr-HR" sz="2000" dirty="0" smtClean="0"/>
              <a:t>uporabom </a:t>
            </a:r>
            <a:r>
              <a:rPr lang="hr-HR" sz="2000" dirty="0"/>
              <a:t>opojnih sredstava (20% - 30</a:t>
            </a:r>
            <a:r>
              <a:rPr lang="hr-HR" sz="2000" dirty="0" smtClean="0"/>
              <a:t>%), ADHD, poremećaji hranjenja,...</a:t>
            </a: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r>
              <a:rPr lang="hr-HR" sz="2000" dirty="0"/>
              <a:t>Komorbidni psihijatrijski poremećaji povećavaju rizik od povratne depresije, suicida, smanjuju uspješnost tretmana, produljuju liječenje...</a:t>
            </a:r>
          </a:p>
          <a:p>
            <a:pPr>
              <a:defRPr/>
            </a:pPr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784564"/>
              </p:ext>
            </p:extLst>
          </p:nvPr>
        </p:nvGraphicFramePr>
        <p:xfrm>
          <a:off x="4800600" y="4114800"/>
          <a:ext cx="3733800" cy="240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873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Tijek i ishod</a:t>
            </a:r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  <a:defRPr/>
            </a:pPr>
            <a:r>
              <a:rPr lang="hr-HR" sz="2000" dirty="0"/>
              <a:t>Prosječno trajanje MDD je 7-9 mjeseci (Jeffery i sur.).</a:t>
            </a:r>
          </a:p>
          <a:p>
            <a:pPr marL="0" indent="0">
              <a:buNone/>
              <a:defRPr/>
            </a:pPr>
            <a:r>
              <a:rPr lang="hr-HR" sz="2000" dirty="0"/>
              <a:t>90 % pacijenata se oporavi unutar 18 </a:t>
            </a:r>
            <a:r>
              <a:rPr lang="hr-HR" sz="2000" dirty="0" smtClean="0"/>
              <a:t>mjeseci</a:t>
            </a:r>
            <a:endParaRPr lang="hr-HR" sz="2000" dirty="0"/>
          </a:p>
          <a:p>
            <a:pPr marL="0" indent="0">
              <a:buNone/>
              <a:defRPr/>
            </a:pPr>
            <a:r>
              <a:rPr lang="hr-HR" sz="2000" dirty="0"/>
              <a:t>50% </a:t>
            </a:r>
            <a:r>
              <a:rPr lang="hr-HR" sz="2000" dirty="0" smtClean="0"/>
              <a:t>slučajeva relaps</a:t>
            </a:r>
            <a:endParaRPr lang="hr-HR" sz="2000" dirty="0"/>
          </a:p>
          <a:p>
            <a:pPr marL="0" indent="0">
              <a:buNone/>
              <a:defRPr/>
            </a:pPr>
            <a:r>
              <a:rPr lang="hr-HR" sz="2000" dirty="0"/>
              <a:t>40% doživjet će drugu epizodu unutar 2 god., 70 % unutar 5 g</a:t>
            </a:r>
            <a:r>
              <a:rPr lang="hr-HR" sz="2000" dirty="0" smtClean="0"/>
              <a:t>. </a:t>
            </a:r>
            <a:endParaRPr lang="hr-HR" sz="2000" dirty="0"/>
          </a:p>
          <a:p>
            <a:pPr marL="0" indent="0">
              <a:buNone/>
              <a:defRPr/>
            </a:pPr>
            <a:r>
              <a:rPr lang="hr-HR" sz="2000" dirty="0"/>
              <a:t>6-10 % zadobit će kroničan tijek.</a:t>
            </a:r>
          </a:p>
          <a:p>
            <a:pPr marL="0" indent="0">
              <a:buNone/>
              <a:defRPr/>
            </a:pPr>
            <a:r>
              <a:rPr lang="hr-HR" sz="2000" dirty="0"/>
              <a:t>Prva epizoda MDD u adolescenciji - veći rizik razvoja povratnog DP. </a:t>
            </a:r>
            <a:endParaRPr lang="hr-HR" sz="2000" dirty="0" smtClean="0"/>
          </a:p>
          <a:p>
            <a:pPr marL="0" indent="0">
              <a:buNone/>
              <a:defRPr/>
            </a:pPr>
            <a:endParaRPr lang="hr-HR" sz="2000" dirty="0"/>
          </a:p>
          <a:p>
            <a:pPr marL="0" indent="0">
              <a:buNone/>
              <a:defRPr/>
            </a:pPr>
            <a:r>
              <a:rPr lang="hr-HR" sz="2000" dirty="0"/>
              <a:t>Čimbenici koji </a:t>
            </a:r>
            <a:r>
              <a:rPr lang="hr-HR" sz="2000" dirty="0" smtClean="0"/>
              <a:t>povećavaju </a:t>
            </a:r>
            <a:r>
              <a:rPr lang="hr-HR" sz="2000" dirty="0"/>
              <a:t>rizik za loš ishod MDD:</a:t>
            </a:r>
          </a:p>
          <a:p>
            <a:pPr marL="0" indent="0">
              <a:buNone/>
              <a:defRPr/>
            </a:pPr>
            <a:r>
              <a:rPr lang="hr-HR" sz="2000" dirty="0"/>
              <a:t>   - komorbiditet, obiteljska povijest MDD, izlaganje negativnim </a:t>
            </a:r>
          </a:p>
          <a:p>
            <a:pPr marL="0" indent="0">
              <a:buNone/>
              <a:defRPr/>
            </a:pPr>
            <a:r>
              <a:rPr lang="hr-HR" sz="2000" dirty="0"/>
              <a:t>     životnim događajima</a:t>
            </a:r>
          </a:p>
          <a:p>
            <a:pPr marL="0" indent="0">
              <a:buNone/>
              <a:defRPr/>
            </a:pPr>
            <a:endParaRPr lang="hr-HR" sz="2000" dirty="0"/>
          </a:p>
          <a:p>
            <a:pPr marL="0" indent="0">
              <a:buNone/>
              <a:defRPr/>
            </a:pPr>
            <a:r>
              <a:rPr lang="hr-HR" sz="2000" dirty="0"/>
              <a:t>Rizik od razvoja </a:t>
            </a:r>
            <a:r>
              <a:rPr lang="hr-HR" sz="2000" i="1" dirty="0"/>
              <a:t>BAP</a:t>
            </a:r>
            <a:r>
              <a:rPr lang="hr-HR" sz="2000" dirty="0"/>
              <a:t>-a u depresiji s ranim početkom je 10-20%. </a:t>
            </a:r>
          </a:p>
          <a:p>
            <a:pPr marL="0" indent="0">
              <a:buNone/>
              <a:defRPr/>
            </a:pPr>
            <a:r>
              <a:rPr lang="hr-HR" sz="2000" i="1" dirty="0"/>
              <a:t>BAP</a:t>
            </a:r>
            <a:r>
              <a:rPr lang="hr-HR" sz="2000" dirty="0"/>
              <a:t> se razvija u 20-40% pacijenata koji imaju slj. rizične čimbenike: </a:t>
            </a:r>
          </a:p>
          <a:p>
            <a:pPr marL="0" indent="0">
              <a:buNone/>
              <a:defRPr/>
            </a:pPr>
            <a:r>
              <a:rPr lang="hr-HR" sz="2000" dirty="0"/>
              <a:t>psihotična obilježja, obiteljsku povijest BAP-a, hipomana epizoda kao </a:t>
            </a:r>
            <a:r>
              <a:rPr lang="hr-HR" sz="2000" dirty="0" smtClean="0"/>
              <a:t> rezultat </a:t>
            </a:r>
            <a:r>
              <a:rPr lang="hr-HR" sz="2000" dirty="0"/>
              <a:t>terapije antidepresivima. </a:t>
            </a:r>
          </a:p>
          <a:p>
            <a:pPr marL="0" indent="0">
              <a:buNone/>
            </a:pPr>
            <a:endParaRPr lang="hr-HR" sz="2400" i="1" dirty="0"/>
          </a:p>
        </p:txBody>
      </p:sp>
      <p:sp>
        <p:nvSpPr>
          <p:cNvPr id="2" name="Rectangle 1"/>
          <p:cNvSpPr/>
          <p:nvPr/>
        </p:nvSpPr>
        <p:spPr>
          <a:xfrm>
            <a:off x="152400" y="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9645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Posljedice depresije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000" dirty="0" smtClean="0"/>
              <a:t>Problemi u školi- umor, anergija,  poteškoće koncentracije, izostajanje iz škole, lošiji uspjeh...</a:t>
            </a:r>
          </a:p>
          <a:p>
            <a:r>
              <a:rPr lang="hr-HR" sz="2000" dirty="0" smtClean="0"/>
              <a:t> Sniženo samopoštovanje- misli o bezvrijednosti, neuspjehu, sramu, lošem izgledu...</a:t>
            </a:r>
          </a:p>
          <a:p>
            <a:r>
              <a:rPr lang="hr-HR" sz="2000" dirty="0" smtClean="0"/>
              <a:t>Ovisnos o internetu- bijeg od problema, još veća socijalana izolacija, pogoršanje depresije </a:t>
            </a:r>
            <a:endParaRPr lang="hr-HR" sz="2000" dirty="0"/>
          </a:p>
          <a:p>
            <a:r>
              <a:rPr lang="hr-HR" sz="2000" dirty="0"/>
              <a:t>Štetna uporaba psihoakt. tvari- pokušaj „samopomoći”, pogoršava </a:t>
            </a:r>
            <a:r>
              <a:rPr lang="hr-HR" sz="2000" dirty="0" smtClean="0"/>
              <a:t>depresiju</a:t>
            </a:r>
          </a:p>
          <a:p>
            <a:r>
              <a:rPr lang="hr-HR" sz="2000" dirty="0" smtClean="0"/>
              <a:t>Rizična ponašanja- konzumiranje alkohola, bježanje, opasna vožnja...</a:t>
            </a:r>
          </a:p>
          <a:p>
            <a:r>
              <a:rPr lang="hr-HR" sz="2000" dirty="0" smtClean="0"/>
              <a:t>Nasilje- neke depresivne osobe (češće dječaci koji su žrtve zlostavljanja) postaju nasilni </a:t>
            </a:r>
          </a:p>
          <a:p>
            <a:r>
              <a:rPr lang="hr-HR" sz="2000" dirty="0" smtClean="0"/>
              <a:t>Neliječena- depresija u odrasloj dobi</a:t>
            </a:r>
            <a:endParaRPr lang="hr-HR" sz="2000" dirty="0"/>
          </a:p>
          <a:p>
            <a:pPr marL="0" indent="0">
              <a:buNone/>
            </a:pPr>
            <a:endParaRPr lang="hr-HR" sz="2400" i="1" dirty="0"/>
          </a:p>
        </p:txBody>
      </p:sp>
      <p:sp>
        <p:nvSpPr>
          <p:cNvPr id="2" name="Rectangle 1"/>
          <p:cNvSpPr/>
          <p:nvPr/>
        </p:nvSpPr>
        <p:spPr>
          <a:xfrm>
            <a:off x="152400" y="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5808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        </a:t>
            </a:r>
          </a:p>
          <a:p>
            <a:pPr marL="0" indent="0">
              <a:buNone/>
            </a:pPr>
            <a:r>
              <a:rPr lang="hr-HR" sz="2400" b="1" dirty="0"/>
              <a:t> </a:t>
            </a:r>
            <a:r>
              <a:rPr lang="hr-HR" sz="2400" b="1" dirty="0" smtClean="0"/>
              <a:t>                                             DEPRESIJA-TEORIJE</a:t>
            </a:r>
            <a:endParaRPr lang="hr-HR" sz="2400" b="1" dirty="0"/>
          </a:p>
          <a:p>
            <a:pPr marL="0" indent="0">
              <a:buNone/>
            </a:pPr>
            <a:r>
              <a:rPr lang="hr-HR" sz="2400" dirty="0" smtClean="0"/>
              <a:t>             </a:t>
            </a:r>
          </a:p>
          <a:p>
            <a:pPr marL="0" indent="0">
              <a:buNone/>
            </a:pPr>
            <a:endParaRPr lang="hr-HR" sz="2400" dirty="0" smtClean="0"/>
          </a:p>
          <a:p>
            <a:pPr marL="137160" indent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endParaRPr lang="hr-HR" sz="24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7160" indent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hr-HR" sz="2400" dirty="0" smtClean="0">
                <a:ea typeface="Verdana" pitchFamily="34" charset="0"/>
                <a:cs typeface="Verdana" pitchFamily="34" charset="0"/>
              </a:rPr>
              <a:t>BIHEVIORALNE </a:t>
            </a:r>
            <a:r>
              <a:rPr lang="hr-HR" sz="2400" dirty="0">
                <a:ea typeface="Verdana" pitchFamily="34" charset="0"/>
                <a:cs typeface="Verdana" pitchFamily="34" charset="0"/>
              </a:rPr>
              <a:t>TEORIJE</a:t>
            </a:r>
          </a:p>
          <a:p>
            <a:pPr marL="137160" indent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hr-HR" sz="2400" dirty="0" smtClean="0">
                <a:ea typeface="Verdana" pitchFamily="34" charset="0"/>
                <a:cs typeface="Verdana" pitchFamily="34" charset="0"/>
              </a:rPr>
              <a:t>KOGNITIVNE </a:t>
            </a:r>
            <a:r>
              <a:rPr lang="hr-HR" sz="2400" dirty="0">
                <a:ea typeface="Verdana" pitchFamily="34" charset="0"/>
                <a:cs typeface="Verdana" pitchFamily="34" charset="0"/>
              </a:rPr>
              <a:t>TEORIJE</a:t>
            </a:r>
          </a:p>
          <a:p>
            <a:pPr marL="137160" indent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hr-HR" sz="2400" dirty="0" smtClean="0">
                <a:ea typeface="Verdana" pitchFamily="34" charset="0"/>
                <a:cs typeface="Verdana" pitchFamily="34" charset="0"/>
              </a:rPr>
              <a:t>DRUGE </a:t>
            </a:r>
            <a:r>
              <a:rPr lang="hr-HR" sz="2400" dirty="0">
                <a:ea typeface="Verdana" pitchFamily="34" charset="0"/>
                <a:cs typeface="Verdana" pitchFamily="34" charset="0"/>
              </a:rPr>
              <a:t>KOGNITIVNE </a:t>
            </a:r>
            <a:r>
              <a:rPr lang="hr-HR" sz="2400" dirty="0" smtClean="0">
                <a:ea typeface="Verdana" pitchFamily="34" charset="0"/>
                <a:cs typeface="Verdana" pitchFamily="34" charset="0"/>
              </a:rPr>
              <a:t>TEORIJE</a:t>
            </a:r>
          </a:p>
          <a:p>
            <a:pPr marL="137160" indent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hr-HR" sz="2400" dirty="0" smtClean="0">
                <a:ea typeface="Verdana" pitchFamily="34" charset="0"/>
                <a:cs typeface="Verdana" pitchFamily="34" charset="0"/>
              </a:rPr>
              <a:t>INTERPERSONALNE TEORIJE</a:t>
            </a:r>
          </a:p>
          <a:p>
            <a:pPr marL="651510" indent="-514350">
              <a:buClr>
                <a:prstClr val="white">
                  <a:shade val="95000"/>
                </a:prstClr>
              </a:buClr>
              <a:buSzPct val="65000"/>
              <a:buFont typeface="+mj-lt"/>
              <a:buAutoNum type="romanUcPeriod"/>
              <a:defRPr/>
            </a:pPr>
            <a:endParaRPr lang="hr-HR" sz="2400" dirty="0">
              <a:ea typeface="Verdana" pitchFamily="34" charset="0"/>
              <a:cs typeface="Verdana" pitchFamily="34" charset="0"/>
            </a:endParaRPr>
          </a:p>
          <a:p>
            <a:pPr marL="651510" indent="-514350">
              <a:buClr>
                <a:prstClr val="white">
                  <a:shade val="95000"/>
                </a:prstClr>
              </a:buClr>
              <a:buSzPct val="65000"/>
              <a:buFont typeface="+mj-lt"/>
              <a:buAutoNum type="romanUcPeriod"/>
              <a:defRPr/>
            </a:pPr>
            <a:endParaRPr lang="hr-HR" sz="2400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hr-HR" sz="2400" dirty="0" smtClean="0"/>
              <a:t>                     </a:t>
            </a:r>
            <a:endParaRPr lang="hr-HR" sz="2400" dirty="0"/>
          </a:p>
        </p:txBody>
      </p:sp>
      <p:sp>
        <p:nvSpPr>
          <p:cNvPr id="2" name="AutoShape 2" descr="Slikovni rezultat za ad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Slikovni rezultat za ad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03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   </a:t>
            </a:r>
            <a:r>
              <a:rPr lang="hr-HR" sz="2400" b="1" dirty="0"/>
              <a:t>	</a:t>
            </a:r>
            <a:r>
              <a:rPr lang="hr-HR" sz="2400" b="1" dirty="0" smtClean="0"/>
              <a:t>Bihevioralne teorije</a:t>
            </a:r>
            <a:endParaRPr lang="hr-HR" sz="2400" b="1" dirty="0"/>
          </a:p>
          <a:p>
            <a:pPr marL="0" indent="0">
              <a:buNone/>
            </a:pPr>
            <a:r>
              <a:rPr lang="hr-HR" sz="2400" dirty="0" smtClean="0"/>
              <a:t>             </a:t>
            </a:r>
          </a:p>
          <a:p>
            <a:pPr marL="0" indent="0">
              <a:buNone/>
            </a:pPr>
            <a:endParaRPr lang="hr-HR" sz="2400" b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79425">
              <a:buClr>
                <a:srgbClr val="F9F9F9"/>
              </a:buClr>
              <a:buSzPct val="65000"/>
            </a:pPr>
            <a:r>
              <a:rPr lang="hr-HR" sz="2000" i="1" dirty="0"/>
              <a:t>Lewinsohnov model </a:t>
            </a:r>
            <a:r>
              <a:rPr lang="hr-HR" sz="2000" dirty="0"/>
              <a:t>- depresija kao rezultat ponavljanja pasivnog </a:t>
            </a:r>
            <a:r>
              <a:rPr lang="hr-HR" sz="2000" i="1" dirty="0"/>
              <a:t>nenagrađujućeg </a:t>
            </a:r>
            <a:r>
              <a:rPr lang="hr-HR" sz="2000" dirty="0" smtClean="0"/>
              <a:t>ponašanja, manjak izvora pozitivnog potkrepljivanaj u okolini </a:t>
            </a:r>
            <a:endParaRPr lang="hr-HR" sz="2000" dirty="0"/>
          </a:p>
          <a:p>
            <a:pPr marL="479425">
              <a:buClr>
                <a:srgbClr val="F9F9F9"/>
              </a:buClr>
              <a:buSzPct val="65000"/>
            </a:pPr>
            <a:r>
              <a:rPr lang="hr-HR" sz="2000" dirty="0"/>
              <a:t>depresivni pacijenti iskazuju deficite u samonagrađivanju, kao i manjak vještina da sami sebe pohvale za neko </a:t>
            </a:r>
            <a:r>
              <a:rPr lang="hr-HR" sz="2000" dirty="0" smtClean="0"/>
              <a:t>ponašanje</a:t>
            </a:r>
          </a:p>
          <a:p>
            <a:pPr marL="479425">
              <a:buClr>
                <a:srgbClr val="F9F9F9"/>
              </a:buClr>
              <a:buSzPct val="65000"/>
            </a:pPr>
            <a:r>
              <a:rPr lang="hr-HR" sz="2000" dirty="0"/>
              <a:t>d</a:t>
            </a:r>
            <a:r>
              <a:rPr lang="hr-HR" sz="2000" dirty="0" smtClean="0"/>
              <a:t>eficiti socijalnih vještina i sposobnost da u socijalnim interakcijama dožive ugodu</a:t>
            </a:r>
          </a:p>
          <a:p>
            <a:pPr marL="479425">
              <a:buClr>
                <a:srgbClr val="F9F9F9"/>
              </a:buClr>
              <a:buSzPct val="65000"/>
            </a:pPr>
            <a:endParaRPr lang="hr-HR" sz="2000" dirty="0" smtClean="0"/>
          </a:p>
          <a:p>
            <a:pPr marL="479425">
              <a:buClr>
                <a:srgbClr val="F9F9F9"/>
              </a:buClr>
              <a:buSzPct val="65000"/>
            </a:pPr>
            <a:r>
              <a:rPr lang="hr-HR" sz="2000" i="1" dirty="0" smtClean="0"/>
              <a:t>Fersterova bihevioralna analiza</a:t>
            </a:r>
            <a:r>
              <a:rPr lang="hr-HR" sz="2000" dirty="0" smtClean="0"/>
              <a:t>-nedostatak pozitivnih potkrepljivanja je posljedica toga što je ponašanje depresivne osobe negativno motivirano, a ne pozitivno</a:t>
            </a:r>
            <a:endParaRPr lang="hr-HR" sz="2000" dirty="0"/>
          </a:p>
        </p:txBody>
      </p:sp>
      <p:sp>
        <p:nvSpPr>
          <p:cNvPr id="2" name="AutoShape 2" descr="Slikovni rezultat za ad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Slikovni rezultat za ad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1657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   </a:t>
            </a:r>
            <a:r>
              <a:rPr lang="hr-HR" sz="2400" b="1" dirty="0"/>
              <a:t>	</a:t>
            </a:r>
            <a:r>
              <a:rPr lang="hr-HR" sz="2400" b="1" dirty="0" smtClean="0"/>
              <a:t>Kognitivne teorije</a:t>
            </a:r>
            <a:endParaRPr lang="hr-HR" sz="2400" b="1" dirty="0"/>
          </a:p>
          <a:p>
            <a:pPr marL="0" indent="0">
              <a:buNone/>
            </a:pPr>
            <a:r>
              <a:rPr lang="hr-HR" sz="2400" dirty="0" smtClean="0"/>
              <a:t>             </a:t>
            </a:r>
          </a:p>
          <a:p>
            <a:pPr marL="0" indent="0">
              <a:buNone/>
            </a:pPr>
            <a:endParaRPr lang="hr-HR" sz="2400" b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AutoShape 2" descr="Slikovni rezultat za ad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Slikovni rezultat za ad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80" y="908050"/>
            <a:ext cx="8551020" cy="57975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2193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   </a:t>
            </a:r>
            <a:r>
              <a:rPr lang="hr-HR" sz="2400" b="1" dirty="0"/>
              <a:t>	</a:t>
            </a:r>
            <a:r>
              <a:rPr lang="hr-HR" sz="2400" b="1" dirty="0" smtClean="0"/>
              <a:t>Kognitivne teorije</a:t>
            </a:r>
            <a:endParaRPr lang="hr-HR" sz="2400" b="1" dirty="0"/>
          </a:p>
          <a:p>
            <a:pPr marL="0" indent="0">
              <a:buNone/>
            </a:pPr>
            <a:r>
              <a:rPr lang="hr-HR" sz="2400" dirty="0" smtClean="0"/>
              <a:t>             </a:t>
            </a:r>
          </a:p>
          <a:p>
            <a:pPr marL="0" indent="0">
              <a:buNone/>
            </a:pPr>
            <a:endParaRPr lang="hr-HR" sz="2400" b="1" u="sng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AutoShape 2" descr="Slikovni rezultat za ad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Slikovni rezultat za ad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307975" y="1028343"/>
            <a:ext cx="655002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 dirty="0" smtClean="0"/>
              <a:t>Beck</a:t>
            </a:r>
            <a:r>
              <a:rPr lang="hr-HR" sz="2000" dirty="0" smtClean="0"/>
              <a:t> – kognitivna trijada kao negativna percepcija :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sebe (kroz samopodcjenjivanje)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svijeta (enormni zahtjevi iz okoline)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budućnosti (neizvjesna, beznadna)</a:t>
            </a:r>
          </a:p>
          <a:p>
            <a:endParaRPr lang="hr-HR" sz="2000" dirty="0" smtClean="0"/>
          </a:p>
          <a:p>
            <a:pPr>
              <a:lnSpc>
                <a:spcPct val="150000"/>
              </a:lnSpc>
            </a:pPr>
            <a:r>
              <a:rPr lang="hr-HR" sz="2000" dirty="0" smtClean="0"/>
              <a:t>Depresija se održava kroz tri razine mišljenja: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negativne automatske misli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posredujuća vjerovanja („trebati” i „morati”)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bazična vjerovanja (negativni self-koncept)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508384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   </a:t>
            </a:r>
            <a:r>
              <a:rPr lang="hr-HR" sz="2400" b="1" dirty="0"/>
              <a:t>	</a:t>
            </a:r>
            <a:endParaRPr lang="hr-HR" sz="2400" b="1" dirty="0" smtClean="0"/>
          </a:p>
          <a:p>
            <a:pPr marL="0" indent="0">
              <a:buNone/>
            </a:pPr>
            <a:r>
              <a:rPr lang="hr-HR" sz="2400" b="1" dirty="0"/>
              <a:t> </a:t>
            </a:r>
            <a:r>
              <a:rPr lang="hr-HR" sz="2400" b="1" dirty="0" smtClean="0"/>
              <a:t>                                      Druge kognitivne teorije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400" b="1" dirty="0"/>
          </a:p>
        </p:txBody>
      </p:sp>
      <p:sp>
        <p:nvSpPr>
          <p:cNvPr id="2" name="AutoShape 2" descr="Slikovni rezultat za ad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Slikovni rezultat za ad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460375" y="609600"/>
            <a:ext cx="82264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>
              <a:buClr>
                <a:srgbClr val="F9F9F9"/>
              </a:buClr>
              <a:buSzPct val="65000"/>
            </a:pPr>
            <a:endParaRPr lang="hr-HR" sz="2000" i="1" dirty="0" smtClean="0"/>
          </a:p>
          <a:p>
            <a:pPr marL="136525">
              <a:buClr>
                <a:srgbClr val="F9F9F9"/>
              </a:buClr>
              <a:buSzPct val="65000"/>
            </a:pPr>
            <a:endParaRPr lang="hr-HR" sz="2000" i="1" dirty="0" smtClean="0"/>
          </a:p>
          <a:p>
            <a:pPr marL="136525">
              <a:buClr>
                <a:srgbClr val="F9F9F9"/>
              </a:buClr>
              <a:buSzPct val="65000"/>
            </a:pPr>
            <a:r>
              <a:rPr lang="hr-HR" sz="2000" i="1" dirty="0" smtClean="0"/>
              <a:t>Teorija naučene bespomoćnosti (Seligman) </a:t>
            </a:r>
            <a:r>
              <a:rPr lang="hr-HR" sz="2000" dirty="0"/>
              <a:t>– naučeno očekivanje da namjerno ponašanje neće imati utjecaja na željene </a:t>
            </a:r>
            <a:r>
              <a:rPr lang="hr-HR" sz="2000" dirty="0" smtClean="0"/>
              <a:t>ishode, deficit kontrole nad pozitivnim potkrepljenjima </a:t>
            </a:r>
          </a:p>
          <a:p>
            <a:pPr marL="547688" indent="-411163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hr-HR" sz="2000" dirty="0"/>
          </a:p>
          <a:p>
            <a:pPr marL="547688" indent="-411163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hr-HR" sz="2000" dirty="0" smtClean="0"/>
          </a:p>
          <a:p>
            <a:pPr marL="547688" indent="-411163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hr-HR" sz="2000" dirty="0"/>
          </a:p>
          <a:p>
            <a:r>
              <a:rPr lang="hr-HR" sz="2400" b="1" dirty="0" smtClean="0"/>
              <a:t>                            Bihevioralno </a:t>
            </a:r>
            <a:r>
              <a:rPr lang="hr-HR" sz="2400" b="1" dirty="0"/>
              <a:t>kognitivne teorije</a:t>
            </a:r>
          </a:p>
          <a:p>
            <a:endParaRPr lang="hr-HR" sz="2400" b="1" dirty="0"/>
          </a:p>
          <a:p>
            <a:r>
              <a:rPr lang="hr-HR" sz="2000" i="1" dirty="0" smtClean="0"/>
              <a:t>      Reformulirana </a:t>
            </a:r>
            <a:r>
              <a:rPr lang="hr-HR" sz="2000" i="1" dirty="0"/>
              <a:t>atribucijska teorija (Abramson, Seligman, Teasdale) </a:t>
            </a:r>
            <a:r>
              <a:rPr lang="hr-HR" sz="2000" dirty="0" smtClean="0"/>
              <a:t>-      </a:t>
            </a:r>
          </a:p>
          <a:p>
            <a:r>
              <a:rPr lang="hr-HR" sz="2000" dirty="0"/>
              <a:t> </a:t>
            </a:r>
            <a:r>
              <a:rPr lang="hr-HR" sz="2000" dirty="0" smtClean="0"/>
              <a:t>     posljedica </a:t>
            </a:r>
            <a:r>
              <a:rPr lang="hr-HR" sz="2000" dirty="0"/>
              <a:t>komunikacije negativnih iskustava i negativnog atribucijskog </a:t>
            </a:r>
            <a:r>
              <a:rPr lang="hr-HR" sz="2000" dirty="0" smtClean="0"/>
              <a:t>  </a:t>
            </a:r>
          </a:p>
          <a:p>
            <a:r>
              <a:rPr lang="hr-HR" sz="2000" dirty="0"/>
              <a:t> </a:t>
            </a:r>
            <a:r>
              <a:rPr lang="hr-HR" sz="2000" dirty="0" smtClean="0"/>
              <a:t>     stila </a:t>
            </a:r>
            <a:r>
              <a:rPr lang="hr-HR" sz="2000" dirty="0"/>
              <a:t>(interpretacije događaja)</a:t>
            </a:r>
          </a:p>
          <a:p>
            <a:endParaRPr lang="hr-HR" sz="2000" dirty="0"/>
          </a:p>
          <a:p>
            <a:r>
              <a:rPr lang="hr-HR" sz="2000" i="1" dirty="0" smtClean="0"/>
              <a:t>      Rehmova </a:t>
            </a:r>
            <a:r>
              <a:rPr lang="hr-HR" sz="2000" i="1" dirty="0"/>
              <a:t>teorija samokontrole</a:t>
            </a:r>
            <a:r>
              <a:rPr lang="hr-HR" sz="2000" dirty="0"/>
              <a:t>-deficiti samoregulacije, </a:t>
            </a:r>
            <a:r>
              <a:rPr lang="hr-HR" sz="2000" dirty="0" smtClean="0"/>
              <a:t>    </a:t>
            </a:r>
          </a:p>
          <a:p>
            <a:r>
              <a:rPr lang="hr-HR" sz="2000" dirty="0"/>
              <a:t> </a:t>
            </a:r>
            <a:r>
              <a:rPr lang="hr-HR" sz="2000" dirty="0" smtClean="0"/>
              <a:t>     samoopažanja,samoevaluacije</a:t>
            </a:r>
            <a:r>
              <a:rPr lang="hr-HR" sz="2000" dirty="0"/>
              <a:t>, </a:t>
            </a:r>
            <a:r>
              <a:rPr lang="hr-HR" sz="2000" dirty="0" smtClean="0"/>
              <a:t>samopotkrepljivanja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09931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200" dirty="0">
                <a:latin typeface="+mn-lt"/>
              </a:rPr>
              <a:t>lat. depressum – potištenost, utisnutost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8C3A66A1-1B97-4DB8-B735-EA8A5C06B3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426871"/>
              </p:ext>
            </p:extLst>
          </p:nvPr>
        </p:nvGraphicFramePr>
        <p:xfrm>
          <a:off x="291900" y="1686061"/>
          <a:ext cx="8384556" cy="4110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488036" y="4889825"/>
            <a:ext cx="6222032" cy="270523"/>
          </a:xfrm>
          <a:prstGeom prst="rect">
            <a:avLst/>
          </a:prstGeom>
        </p:spPr>
        <p:txBody>
          <a:bodyPr vert="horz" lIns="68705" tIns="34353" rIns="68705" bIns="34353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254" b="1" dirty="0"/>
              <a:t>Depresivni poremećaj je kompleksna, sistemska bolest</a:t>
            </a:r>
          </a:p>
          <a:p>
            <a:endParaRPr lang="hr-HR" sz="2404" dirty="0"/>
          </a:p>
        </p:txBody>
      </p:sp>
    </p:spTree>
    <p:extLst>
      <p:ext uri="{BB962C8B-B14F-4D97-AF65-F5344CB8AC3E}">
        <p14:creationId xmlns:p14="http://schemas.microsoft.com/office/powerpoint/2010/main" val="505271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 smtClean="0"/>
              <a:t>                          </a:t>
            </a:r>
          </a:p>
          <a:p>
            <a:pPr marL="0" indent="0">
              <a:buNone/>
            </a:pPr>
            <a:r>
              <a:rPr lang="hr-HR" sz="2400" b="1" i="1" dirty="0"/>
              <a:t> </a:t>
            </a:r>
            <a:r>
              <a:rPr lang="hr-HR" sz="2400" b="1" i="1" dirty="0" smtClean="0"/>
              <a:t>                                    </a:t>
            </a:r>
            <a:r>
              <a:rPr lang="hr-HR" sz="2400" b="1" dirty="0" smtClean="0"/>
              <a:t>Interpersonalne  teorije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000" i="1" dirty="0" smtClean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 smtClean="0"/>
              <a:t>Interpersonalna </a:t>
            </a:r>
            <a:r>
              <a:rPr lang="hr-HR" sz="2000" i="1" dirty="0"/>
              <a:t>teorija (Sullivan) </a:t>
            </a:r>
            <a:r>
              <a:rPr lang="hr-HR" sz="2000" dirty="0"/>
              <a:t>– depresija kao rezultat disfunkcije u interpersonalnim odnosima (važna rana iskustva i kritični događaji kao npr. gubitak roditelja</a:t>
            </a:r>
            <a:r>
              <a:rPr lang="hr-HR" sz="2000" dirty="0" smtClean="0"/>
              <a:t>, manjak </a:t>
            </a:r>
            <a:r>
              <a:rPr lang="hr-HR" sz="2000" dirty="0"/>
              <a:t>bliskih odnosa i sl</a:t>
            </a:r>
            <a:r>
              <a:rPr lang="hr-HR" sz="2000" dirty="0" smtClean="0"/>
              <a:t>.)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30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6477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2400" i="1" dirty="0" smtClean="0"/>
              <a:t>                          </a:t>
            </a:r>
          </a:p>
          <a:p>
            <a:pPr marL="0" indent="0">
              <a:buNone/>
            </a:pPr>
            <a:r>
              <a:rPr lang="hr-HR" sz="2400" b="1" i="1" dirty="0"/>
              <a:t> </a:t>
            </a:r>
            <a:r>
              <a:rPr lang="hr-HR" sz="2400" b="1" i="1" dirty="0" smtClean="0"/>
              <a:t>                                                                                                                                                                           </a:t>
            </a:r>
            <a:r>
              <a:rPr lang="hr-HR" sz="9600" b="1" dirty="0" smtClean="0"/>
              <a:t>Procjena </a:t>
            </a:r>
          </a:p>
          <a:p>
            <a:pPr marL="0" indent="0">
              <a:buNone/>
            </a:pPr>
            <a:endParaRPr lang="hr-HR" sz="2000" i="1" dirty="0" smtClean="0"/>
          </a:p>
          <a:p>
            <a:pPr marL="0" indent="0">
              <a:buNone/>
            </a:pPr>
            <a:endParaRPr lang="hr-HR" sz="7200" i="1" dirty="0"/>
          </a:p>
          <a:p>
            <a:pPr marL="0" indent="0">
              <a:buNone/>
            </a:pPr>
            <a:endParaRPr lang="hr-HR" sz="7200" dirty="0"/>
          </a:p>
          <a:p>
            <a:pPr>
              <a:buFont typeface="Wingdings" pitchFamily="2" charset="2"/>
              <a:buChar char="ü"/>
            </a:pPr>
            <a:r>
              <a:rPr lang="hr-HR" sz="7200" dirty="0"/>
              <a:t> intervju</a:t>
            </a:r>
          </a:p>
          <a:p>
            <a:pPr marL="0" indent="0">
              <a:buNone/>
            </a:pPr>
            <a:endParaRPr lang="hr-HR" sz="7200" dirty="0" smtClean="0"/>
          </a:p>
          <a:p>
            <a:pPr marL="0" indent="0">
              <a:buNone/>
            </a:pPr>
            <a:r>
              <a:rPr lang="hr-HR" sz="7200" dirty="0" smtClean="0"/>
              <a:t>Instrumenti:</a:t>
            </a:r>
          </a:p>
          <a:p>
            <a:pPr marL="0" indent="0">
              <a:buNone/>
            </a:pPr>
            <a:r>
              <a:rPr lang="hr-HR" sz="7200" dirty="0" smtClean="0"/>
              <a:t>upitnici </a:t>
            </a:r>
            <a:r>
              <a:rPr lang="hr-HR" sz="7200" dirty="0"/>
              <a:t>samoprocjene </a:t>
            </a:r>
            <a:endParaRPr lang="hr-HR" sz="7200" dirty="0" smtClean="0"/>
          </a:p>
          <a:p>
            <a:pPr marL="0" indent="0">
              <a:buNone/>
            </a:pPr>
            <a:r>
              <a:rPr lang="hr-HR" sz="7200" dirty="0" smtClean="0"/>
              <a:t>1. Inventar </a:t>
            </a:r>
            <a:r>
              <a:rPr lang="hr-HR" sz="7200" dirty="0"/>
              <a:t>dječje depresije Child Depression </a:t>
            </a:r>
            <a:r>
              <a:rPr lang="hr-HR" sz="7200" dirty="0" smtClean="0"/>
              <a:t>Inventory CDI</a:t>
            </a:r>
          </a:p>
          <a:p>
            <a:pPr>
              <a:buNone/>
            </a:pPr>
            <a:endParaRPr lang="hr-HR" sz="7200" dirty="0" smtClean="0"/>
          </a:p>
          <a:p>
            <a:pPr>
              <a:buNone/>
            </a:pPr>
            <a:r>
              <a:rPr lang="hr-HR" sz="7200" dirty="0" smtClean="0"/>
              <a:t>2. Vodič </a:t>
            </a:r>
            <a:r>
              <a:rPr lang="hr-HR" sz="7200" dirty="0"/>
              <a:t>kroz polustrukturirani intervju s djetetom i roditeljima; Schedule for </a:t>
            </a:r>
            <a:r>
              <a:rPr lang="hr-HR" sz="7200" dirty="0" smtClean="0"/>
              <a:t>Affective </a:t>
            </a:r>
          </a:p>
          <a:p>
            <a:pPr>
              <a:buNone/>
            </a:pPr>
            <a:r>
              <a:rPr lang="hr-HR" sz="7200" dirty="0"/>
              <a:t> </a:t>
            </a:r>
            <a:r>
              <a:rPr lang="hr-HR" sz="7200" dirty="0" smtClean="0"/>
              <a:t>    Disorders </a:t>
            </a:r>
            <a:r>
              <a:rPr lang="hr-HR" sz="7200" dirty="0"/>
              <a:t>and Schizophrenia for School Age </a:t>
            </a:r>
            <a:r>
              <a:rPr lang="hr-HR" sz="7200" dirty="0" smtClean="0"/>
              <a:t>Children K-SADS </a:t>
            </a:r>
            <a:endParaRPr lang="hr-HR" sz="7200" dirty="0"/>
          </a:p>
          <a:p>
            <a:pPr>
              <a:buNone/>
            </a:pPr>
            <a:r>
              <a:rPr lang="hr-HR" sz="7200" dirty="0" smtClean="0"/>
              <a:t>3. procjene roditelja: check liste ponašanja djeteta </a:t>
            </a:r>
            <a:r>
              <a:rPr lang="hr-HR" sz="7200" dirty="0"/>
              <a:t>Child Behavior </a:t>
            </a:r>
            <a:r>
              <a:rPr lang="hr-HR" sz="7200" dirty="0" smtClean="0"/>
              <a:t>Checklist CBC</a:t>
            </a:r>
          </a:p>
          <a:p>
            <a:pPr>
              <a:buNone/>
            </a:pPr>
            <a:endParaRPr lang="hr-HR" sz="7200" dirty="0"/>
          </a:p>
          <a:p>
            <a:r>
              <a:rPr lang="hr-HR" sz="7200" dirty="0"/>
              <a:t>interpersonalni </a:t>
            </a:r>
            <a:r>
              <a:rPr lang="hr-HR" sz="7200" dirty="0" smtClean="0"/>
              <a:t>odnosi, obiteljsko funkciniranje (dječja procjena)</a:t>
            </a:r>
          </a:p>
          <a:p>
            <a:pPr>
              <a:buNone/>
            </a:pPr>
            <a:endParaRPr lang="hr-HR" sz="7200" dirty="0" smtClean="0"/>
          </a:p>
          <a:p>
            <a:pPr>
              <a:buNone/>
            </a:pPr>
            <a:r>
              <a:rPr lang="hr-HR" sz="7200" dirty="0" smtClean="0"/>
              <a:t>Instrumenti procjene </a:t>
            </a:r>
            <a:r>
              <a:rPr lang="hr-HR" sz="7200" dirty="0"/>
              <a:t>kognitivnih, interpersonalnih i obiteljskih varijabli: </a:t>
            </a:r>
            <a:r>
              <a:rPr lang="hr-HR" sz="7200" dirty="0" smtClean="0"/>
              <a:t>The </a:t>
            </a:r>
            <a:r>
              <a:rPr lang="hr-HR" sz="7200" dirty="0"/>
              <a:t>Automatic Thoughts Questionnaire for Children (ATQ-C), Cognitive Triad </a:t>
            </a:r>
            <a:r>
              <a:rPr lang="hr-HR" sz="7200" dirty="0" smtClean="0"/>
              <a:t>Invento for </a:t>
            </a:r>
            <a:r>
              <a:rPr lang="hr-HR" sz="7200" dirty="0"/>
              <a:t>Children (CTI-C), My Standards Questionnaire-Revised, The Thematic Apperception Test (TAT), Matson Evaluations of Social Skills in Youths, Self-Report Measure of Family Functioning i Family Messages </a:t>
            </a:r>
            <a:r>
              <a:rPr lang="hr-HR" sz="7200" dirty="0" smtClean="0"/>
              <a:t>Measur</a:t>
            </a:r>
          </a:p>
          <a:p>
            <a:pPr>
              <a:buNone/>
            </a:pPr>
            <a:endParaRPr lang="hr-HR" sz="7200" dirty="0">
              <a:solidFill>
                <a:schemeClr val="bg1"/>
              </a:solidFill>
            </a:endParaRPr>
          </a:p>
          <a:p>
            <a:pPr>
              <a:buNone/>
            </a:pPr>
            <a:endParaRPr lang="hr-HR" sz="7200" dirty="0" smtClean="0"/>
          </a:p>
          <a:p>
            <a:r>
              <a:rPr lang="hr-HR" sz="7200" dirty="0" smtClean="0"/>
              <a:t>procjena </a:t>
            </a:r>
            <a:r>
              <a:rPr lang="hr-HR" sz="7200" dirty="0"/>
              <a:t>suicidalnog rizika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19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 smtClean="0"/>
              <a:t>  </a:t>
            </a:r>
            <a:r>
              <a:rPr lang="hr-HR" sz="2400" i="1" dirty="0"/>
              <a:t> </a:t>
            </a:r>
            <a:r>
              <a:rPr lang="hr-HR" sz="2400" b="1" dirty="0"/>
              <a:t>Plan tretmana depresije djece i adolescenata</a:t>
            </a:r>
          </a:p>
          <a:p>
            <a:pPr marL="0" indent="0">
              <a:buNone/>
            </a:pPr>
            <a:endParaRPr lang="hr-HR" sz="2400" b="1" dirty="0"/>
          </a:p>
          <a:p>
            <a:r>
              <a:rPr lang="hr-HR" sz="2000" dirty="0"/>
              <a:t>dijete, roditelji,obitelj, </a:t>
            </a:r>
            <a:r>
              <a:rPr lang="hr-HR" sz="2000" dirty="0" smtClean="0"/>
              <a:t>škola- podaci</a:t>
            </a:r>
            <a:endParaRPr lang="hr-HR" sz="2000" dirty="0"/>
          </a:p>
          <a:p>
            <a:r>
              <a:rPr lang="hr-HR" sz="2000" dirty="0"/>
              <a:t>konceptualizacija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1. </a:t>
            </a:r>
            <a:r>
              <a:rPr lang="hr-HR" sz="2000" dirty="0" smtClean="0"/>
              <a:t>procjena- intervju, </a:t>
            </a:r>
            <a:r>
              <a:rPr lang="hr-HR" sz="2000" dirty="0"/>
              <a:t>upitnici, skale</a:t>
            </a:r>
          </a:p>
          <a:p>
            <a:pPr marL="0" indent="0">
              <a:buNone/>
            </a:pPr>
            <a:r>
              <a:rPr lang="hr-HR" sz="2000" dirty="0" smtClean="0"/>
              <a:t>   kognitivna</a:t>
            </a:r>
            <a:r>
              <a:rPr lang="hr-HR" sz="2000" dirty="0"/>
              <a:t>, bihevioralna, interpersonalna, procjena </a:t>
            </a:r>
            <a:r>
              <a:rPr lang="hr-HR" sz="2000" dirty="0" smtClean="0"/>
              <a:t>suicid. rizika   </a:t>
            </a:r>
            <a:endParaRPr lang="hr-HR" sz="2000" dirty="0"/>
          </a:p>
          <a:p>
            <a:pPr marL="0" indent="0">
              <a:buNone/>
            </a:pPr>
            <a:r>
              <a:rPr lang="hr-HR" sz="2000" dirty="0" smtClean="0"/>
              <a:t>2</a:t>
            </a:r>
            <a:r>
              <a:rPr lang="hr-HR" sz="2000" dirty="0"/>
              <a:t>. p</a:t>
            </a:r>
            <a:r>
              <a:rPr lang="hr-HR" sz="2000" dirty="0" smtClean="0"/>
              <a:t>sihoedukacija o depresiji</a:t>
            </a:r>
            <a:endParaRPr lang="hr-HR" sz="2000" dirty="0"/>
          </a:p>
          <a:p>
            <a:pPr marL="0" indent="0">
              <a:buNone/>
            </a:pPr>
            <a:r>
              <a:rPr lang="hr-HR" sz="2000" dirty="0"/>
              <a:t>3</a:t>
            </a:r>
            <a:r>
              <a:rPr lang="hr-HR" sz="2000" dirty="0" smtClean="0"/>
              <a:t>. upoznavanje </a:t>
            </a:r>
            <a:r>
              <a:rPr lang="hr-HR" sz="2000" dirty="0"/>
              <a:t>s </a:t>
            </a:r>
            <a:r>
              <a:rPr lang="hr-HR" sz="2000" dirty="0" smtClean="0"/>
              <a:t>tretmanom i edukacija-KB </a:t>
            </a:r>
            <a:r>
              <a:rPr lang="hr-HR" sz="2000" dirty="0"/>
              <a:t>model i </a:t>
            </a:r>
            <a:r>
              <a:rPr lang="hr-HR" sz="2000" dirty="0" smtClean="0"/>
              <a:t>KBT u tretmanu depresije </a:t>
            </a:r>
            <a:endParaRPr lang="hr-HR" sz="2000" dirty="0"/>
          </a:p>
          <a:p>
            <a:pPr marL="0" indent="0">
              <a:buNone/>
            </a:pPr>
            <a:r>
              <a:rPr lang="hr-HR" sz="2000" dirty="0"/>
              <a:t>4</a:t>
            </a:r>
            <a:r>
              <a:rPr lang="hr-HR" sz="2000" dirty="0" smtClean="0"/>
              <a:t>. </a:t>
            </a:r>
            <a:r>
              <a:rPr lang="hr-HR" sz="2000" dirty="0"/>
              <a:t>postavljanje </a:t>
            </a:r>
            <a:r>
              <a:rPr lang="hr-HR" sz="2000" dirty="0" smtClean="0"/>
              <a:t>ciljeva</a:t>
            </a:r>
          </a:p>
          <a:p>
            <a:pPr marL="0" indent="0">
              <a:buNone/>
            </a:pPr>
            <a:r>
              <a:rPr lang="hr-HR" sz="2000" dirty="0" smtClean="0"/>
              <a:t>5. afektivna</a:t>
            </a:r>
            <a:r>
              <a:rPr lang="hr-HR" sz="2000" dirty="0" smtClean="0">
                <a:solidFill>
                  <a:srgbClr val="C00000"/>
                </a:solidFill>
              </a:rPr>
              <a:t> </a:t>
            </a:r>
            <a:r>
              <a:rPr lang="hr-HR" sz="2000" dirty="0" smtClean="0"/>
              <a:t>edukacija</a:t>
            </a:r>
            <a:endParaRPr lang="hr-HR" sz="2000" dirty="0"/>
          </a:p>
          <a:p>
            <a:pPr marL="0" indent="0">
              <a:buNone/>
            </a:pPr>
            <a:r>
              <a:rPr lang="hr-HR" sz="2000" dirty="0"/>
              <a:t>4. bihevioralna </a:t>
            </a:r>
            <a:r>
              <a:rPr lang="hr-HR" sz="2000" dirty="0" smtClean="0"/>
              <a:t>aktivacija</a:t>
            </a:r>
          </a:p>
          <a:p>
            <a:pPr marL="0" lvl="0" indent="0">
              <a:buNone/>
            </a:pPr>
            <a:r>
              <a:rPr lang="hr-HR" sz="2000" dirty="0" smtClean="0"/>
              <a:t>5.</a:t>
            </a:r>
            <a:r>
              <a:rPr lang="hr-HR" sz="2000" dirty="0"/>
              <a:t> </a:t>
            </a:r>
            <a:r>
              <a:rPr lang="hr-HR" sz="2000" dirty="0" smtClean="0"/>
              <a:t>trening </a:t>
            </a:r>
            <a:r>
              <a:rPr lang="hr-HR" sz="2000" dirty="0"/>
              <a:t>vještina </a:t>
            </a:r>
            <a:r>
              <a:rPr lang="hr-HR" sz="2000" dirty="0" smtClean="0"/>
              <a:t>suočavanja i rješavanja problema</a:t>
            </a:r>
          </a:p>
          <a:p>
            <a:pPr marL="0" lvl="0" indent="0">
              <a:buNone/>
            </a:pPr>
            <a:r>
              <a:rPr lang="hr-HR" sz="2000" dirty="0"/>
              <a:t>6</a:t>
            </a:r>
            <a:r>
              <a:rPr lang="hr-HR" sz="2000" dirty="0" smtClean="0"/>
              <a:t>. </a:t>
            </a:r>
            <a:r>
              <a:rPr lang="hr-HR" sz="2000" dirty="0"/>
              <a:t>kognitivne intervencije</a:t>
            </a:r>
          </a:p>
          <a:p>
            <a:pPr marL="0" indent="0">
              <a:buNone/>
            </a:pPr>
            <a:r>
              <a:rPr lang="hr-HR" sz="2000" dirty="0" smtClean="0"/>
              <a:t>7. </a:t>
            </a:r>
            <a:r>
              <a:rPr lang="hr-HR" sz="2000" dirty="0"/>
              <a:t>sprečavanje povrata</a:t>
            </a:r>
          </a:p>
          <a:p>
            <a:pPr marL="0" indent="0">
              <a:buNone/>
            </a:pPr>
            <a:r>
              <a:rPr lang="hr-HR" sz="2000" dirty="0" smtClean="0"/>
              <a:t>8. </a:t>
            </a:r>
            <a:r>
              <a:rPr lang="hr-HR" sz="2000" dirty="0"/>
              <a:t>postupno završavanje terapije</a:t>
            </a:r>
            <a:endParaRPr lang="hr-HR" sz="2000" dirty="0" smtClean="0"/>
          </a:p>
          <a:p>
            <a:pPr marL="0" indent="0">
              <a:buNone/>
            </a:pPr>
            <a:endParaRPr lang="hr-HR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63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400" i="1" dirty="0" smtClean="0"/>
              <a:t>               </a:t>
            </a:r>
            <a:r>
              <a:rPr lang="hr-HR" sz="2400" b="1" dirty="0" smtClean="0"/>
              <a:t>Strategije BKT depresije djece i adolescenata</a:t>
            </a:r>
          </a:p>
          <a:p>
            <a:pPr marL="0" indent="0">
              <a:buNone/>
            </a:pPr>
            <a:endParaRPr lang="hr-H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i="1" dirty="0" smtClean="0"/>
              <a:t>EMOCIJE</a:t>
            </a:r>
          </a:p>
          <a:p>
            <a:pPr marL="0" indent="0">
              <a:buNone/>
            </a:pPr>
            <a:r>
              <a:rPr lang="hr-HR" sz="2000" i="1" dirty="0" smtClean="0"/>
              <a:t>-</a:t>
            </a:r>
            <a:r>
              <a:rPr lang="hr-HR" sz="2000" dirty="0" smtClean="0"/>
              <a:t>afekt. edukacija</a:t>
            </a:r>
          </a:p>
          <a:p>
            <a:pPr marL="0" indent="0">
              <a:buNone/>
            </a:pPr>
            <a:r>
              <a:rPr lang="hr-HR" sz="2000" dirty="0" smtClean="0"/>
              <a:t>-distrakcija </a:t>
            </a:r>
          </a:p>
          <a:p>
            <a:pPr marL="0" indent="0">
              <a:buNone/>
            </a:pPr>
            <a:r>
              <a:rPr lang="hr-HR" sz="2000" dirty="0" smtClean="0"/>
              <a:t>-ovladavanje negativnim emocijama</a:t>
            </a: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i="1" dirty="0" smtClean="0"/>
              <a:t>PONAŠANJE</a:t>
            </a:r>
            <a:endParaRPr lang="hr-HR" sz="2000" i="1" dirty="0"/>
          </a:p>
          <a:p>
            <a:pPr marL="0" indent="0">
              <a:buNone/>
            </a:pPr>
            <a:r>
              <a:rPr lang="hr-HR" sz="2000" dirty="0"/>
              <a:t>-praćenje i planiranje aktivnosti</a:t>
            </a:r>
          </a:p>
          <a:p>
            <a:pPr marL="0" indent="0">
              <a:buNone/>
            </a:pPr>
            <a:r>
              <a:rPr lang="hr-HR" sz="2000" dirty="0"/>
              <a:t>-postupno povećanje aktivnosti</a:t>
            </a:r>
          </a:p>
          <a:p>
            <a:pPr marL="0" indent="0">
              <a:buNone/>
            </a:pPr>
            <a:r>
              <a:rPr lang="hr-HR" sz="2000" dirty="0"/>
              <a:t>-procjena uspješnosti i zadovoljstva</a:t>
            </a: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i="1" dirty="0" smtClean="0"/>
              <a:t>TIJELO</a:t>
            </a:r>
          </a:p>
          <a:p>
            <a:pPr marL="0" indent="0">
              <a:buNone/>
            </a:pPr>
            <a:r>
              <a:rPr lang="hr-HR" sz="2000" dirty="0" smtClean="0"/>
              <a:t>-ublažavanje tjelesnih simptoma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i="1" dirty="0" smtClean="0"/>
              <a:t>MIŠLJENJE</a:t>
            </a:r>
            <a:endParaRPr lang="hr-HR" sz="2000" i="1" dirty="0"/>
          </a:p>
          <a:p>
            <a:pPr marL="0" indent="0">
              <a:buNone/>
            </a:pPr>
            <a:r>
              <a:rPr lang="hr-HR" sz="2000" dirty="0"/>
              <a:t>-kognitivna restrukturacija</a:t>
            </a:r>
          </a:p>
          <a:p>
            <a:pPr marL="0" indent="0">
              <a:buNone/>
            </a:pPr>
            <a:r>
              <a:rPr lang="hr-HR" sz="2000" dirty="0"/>
              <a:t>-reatribucija</a:t>
            </a: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90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 smtClean="0"/>
              <a:t>                    </a:t>
            </a:r>
            <a:r>
              <a:rPr lang="hr-HR" sz="2400" b="1" dirty="0" smtClean="0"/>
              <a:t>BKT depresije djece i adolescenata</a:t>
            </a:r>
          </a:p>
          <a:p>
            <a:pPr marL="0" indent="0">
              <a:buNone/>
            </a:pPr>
            <a:endParaRPr lang="hr-HR" sz="2400" b="1" dirty="0"/>
          </a:p>
          <a:p>
            <a:r>
              <a:rPr lang="hr-HR" sz="2000" dirty="0" smtClean="0"/>
              <a:t>Psihoedukacija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 smtClean="0"/>
              <a:t>Afektivna edukacija</a:t>
            </a:r>
          </a:p>
          <a:p>
            <a:pPr>
              <a:buFontTx/>
              <a:buChar char="-"/>
            </a:pPr>
            <a:r>
              <a:rPr lang="hr-HR" sz="2000" dirty="0"/>
              <a:t>r</a:t>
            </a:r>
            <a:r>
              <a:rPr lang="hr-HR" sz="2000" dirty="0" smtClean="0"/>
              <a:t>iječnik osjećaja</a:t>
            </a:r>
          </a:p>
          <a:p>
            <a:pPr>
              <a:buFontTx/>
              <a:buChar char="-"/>
            </a:pPr>
            <a:r>
              <a:rPr lang="hr-HR" sz="2000" dirty="0"/>
              <a:t>u</a:t>
            </a:r>
            <a:r>
              <a:rPr lang="hr-HR" sz="2000" dirty="0" smtClean="0"/>
              <a:t>godne/neugodne emocije</a:t>
            </a:r>
          </a:p>
          <a:p>
            <a:pPr>
              <a:buFontTx/>
              <a:buChar char="-"/>
            </a:pPr>
            <a:r>
              <a:rPr lang="hr-HR" sz="2000" dirty="0"/>
              <a:t>r</a:t>
            </a:r>
            <a:r>
              <a:rPr lang="hr-HR" sz="2000" dirty="0" smtClean="0"/>
              <a:t>ani znakovi osjećaja</a:t>
            </a:r>
          </a:p>
          <a:p>
            <a:pPr>
              <a:buFontTx/>
              <a:buChar char="-"/>
            </a:pPr>
            <a:r>
              <a:rPr lang="hr-HR" sz="2000" dirty="0" smtClean="0"/>
              <a:t>metar osjećaja</a:t>
            </a:r>
          </a:p>
          <a:p>
            <a:pPr>
              <a:buFontTx/>
              <a:buChar char="-"/>
            </a:pPr>
            <a:r>
              <a:rPr lang="hr-HR" sz="2000" dirty="0"/>
              <a:t>e</a:t>
            </a:r>
            <a:r>
              <a:rPr lang="hr-HR" sz="2000" dirty="0" smtClean="0"/>
              <a:t>mocionalna ekspresija</a:t>
            </a:r>
          </a:p>
          <a:p>
            <a:pPr>
              <a:buFontTx/>
              <a:buChar char="-"/>
            </a:pPr>
            <a:r>
              <a:rPr lang="hr-HR" sz="2000" dirty="0" smtClean="0"/>
              <a:t>identificiranje E</a:t>
            </a:r>
          </a:p>
          <a:p>
            <a:pPr>
              <a:buFontTx/>
              <a:buChar char="-"/>
            </a:pPr>
            <a:r>
              <a:rPr lang="hr-HR" sz="2000" dirty="0" smtClean="0"/>
              <a:t>Povezanost M-E-P</a:t>
            </a:r>
            <a:endParaRPr lang="hr-HR" sz="2000" dirty="0"/>
          </a:p>
          <a:p>
            <a:pPr>
              <a:buFontTx/>
              <a:buChar char="-"/>
            </a:pPr>
            <a:endParaRPr lang="hr-HR" sz="2000" dirty="0" smtClean="0"/>
          </a:p>
          <a:p>
            <a:pPr>
              <a:buFontTx/>
              <a:buChar char="-"/>
            </a:pPr>
            <a:endParaRPr lang="hr-HR" sz="2000" dirty="0" smtClean="0"/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</a:pPr>
            <a:endParaRPr lang="hr-H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jubica_paradzik\Desktop\osjećaji djeca termome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009" y="1153928"/>
            <a:ext cx="2642191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jubica_paradzik\Desktop\Misli, osj, pon, trok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45584"/>
            <a:ext cx="2286000" cy="19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135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3075" name="Picture 3" descr="C:\Users\ljubica_paradzik\Desktop\Petra, osjećaj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257800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ljubica_paradzik\Desktop\osjećaji dje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200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28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"/>
            <a:ext cx="85344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                                   Vještine suočavanja</a:t>
            </a:r>
          </a:p>
          <a:p>
            <a:pPr>
              <a:buFont typeface="Wingdings" pitchFamily="2" charset="2"/>
              <a:buChar char="q"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Nakon što se primjeti promjena raspoloženja, osnovna E</a:t>
            </a:r>
          </a:p>
          <a:p>
            <a:pPr marL="0" indent="0">
              <a:buNone/>
            </a:pPr>
            <a:r>
              <a:rPr lang="hr-HR" sz="2000" dirty="0" smtClean="0"/>
              <a:t>Povezanost E-M-P 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t</a:t>
            </a:r>
            <a:r>
              <a:rPr lang="hr-HR" sz="2000" dirty="0" smtClean="0"/>
              <a:t>ada koristiti  neke od tehnika vještine suočavanja: </a:t>
            </a:r>
          </a:p>
          <a:p>
            <a:pPr marL="0" indent="0">
              <a:buNone/>
            </a:pPr>
            <a:r>
              <a:rPr lang="hr-HR" sz="2000" dirty="0" smtClean="0"/>
              <a:t>Napravi </a:t>
            </a:r>
            <a:r>
              <a:rPr lang="hr-HR" sz="2000" dirty="0"/>
              <a:t>nešto </a:t>
            </a:r>
            <a:r>
              <a:rPr lang="hr-HR" sz="2000" b="1" dirty="0" smtClean="0"/>
              <a:t>zanimljiv</a:t>
            </a:r>
            <a:r>
              <a:rPr lang="hr-HR" sz="2000" dirty="0" smtClean="0"/>
              <a:t>o</a:t>
            </a:r>
          </a:p>
          <a:p>
            <a:pPr marL="0" indent="0">
              <a:buNone/>
            </a:pPr>
            <a:r>
              <a:rPr lang="hr-HR" sz="2000" dirty="0" smtClean="0"/>
              <a:t>nešto </a:t>
            </a:r>
            <a:r>
              <a:rPr lang="hr-HR" sz="2000" dirty="0"/>
              <a:t>što će te </a:t>
            </a:r>
            <a:r>
              <a:rPr lang="hr-HR" sz="2000" b="1" dirty="0"/>
              <a:t>odvući </a:t>
            </a:r>
            <a:r>
              <a:rPr lang="hr-HR" sz="2000" b="1" dirty="0" smtClean="0"/>
              <a:t>pažnju </a:t>
            </a:r>
            <a:r>
              <a:rPr lang="hr-HR" sz="2000" dirty="0" smtClean="0"/>
              <a:t>(lista zanimljivih  i ugodnih stvari)</a:t>
            </a:r>
          </a:p>
          <a:p>
            <a:pPr marL="0" indent="0">
              <a:buNone/>
            </a:pPr>
            <a:r>
              <a:rPr lang="hr-HR" sz="2000" dirty="0" smtClean="0"/>
              <a:t>Napravi </a:t>
            </a:r>
            <a:r>
              <a:rPr lang="hr-HR" sz="2000" dirty="0"/>
              <a:t>nešto </a:t>
            </a:r>
            <a:r>
              <a:rPr lang="hr-HR" sz="2000" b="1" dirty="0"/>
              <a:t>umirujuće i opuštajuće </a:t>
            </a:r>
          </a:p>
          <a:p>
            <a:pPr marL="0" indent="0" fontAlgn="t">
              <a:buNone/>
            </a:pPr>
            <a:r>
              <a:rPr lang="hr-HR" sz="2000" dirty="0" smtClean="0"/>
              <a:t>Pričaj </a:t>
            </a:r>
            <a:r>
              <a:rPr lang="hr-HR" sz="2000" b="1" dirty="0"/>
              <a:t>s nekime </a:t>
            </a:r>
            <a:r>
              <a:rPr lang="hr-HR" sz="2000" b="1" dirty="0" smtClean="0"/>
              <a:t>...</a:t>
            </a:r>
            <a:endParaRPr lang="hr-HR" sz="2000" b="1" dirty="0"/>
          </a:p>
          <a:p>
            <a:pPr marL="0" indent="0">
              <a:buNone/>
            </a:pPr>
            <a:endParaRPr lang="hr-HR" sz="2000" dirty="0"/>
          </a:p>
          <a:p>
            <a:pPr>
              <a:buFont typeface="Wingdings" pitchFamily="2" charset="2"/>
              <a:buChar char="q"/>
            </a:pPr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val="2341283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"/>
            <a:ext cx="85344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 BKT depresije djece i adolescenata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000" b="1" dirty="0"/>
              <a:t>Distrakcija</a:t>
            </a:r>
          </a:p>
          <a:p>
            <a:pPr marL="0" indent="0">
              <a:buNone/>
            </a:pPr>
            <a:r>
              <a:rPr lang="hr-HR" sz="2000" dirty="0"/>
              <a:t>-skretanje pažnje od averzivnih i negativnih razmišljanja</a:t>
            </a:r>
          </a:p>
          <a:p>
            <a:pPr marL="0" indent="0">
              <a:buNone/>
            </a:pPr>
            <a:r>
              <a:rPr lang="hr-HR" sz="2000" dirty="0"/>
              <a:t>-trenutno olakšanje u određenoj </a:t>
            </a:r>
            <a:r>
              <a:rPr lang="hr-HR" sz="2000" dirty="0" smtClean="0"/>
              <a:t>situaciji</a:t>
            </a:r>
            <a:endParaRPr lang="hr-HR" sz="2000" dirty="0"/>
          </a:p>
          <a:p>
            <a:pPr>
              <a:buFont typeface="Wingdings" pitchFamily="2" charset="2"/>
              <a:buChar char="ü"/>
            </a:pPr>
            <a:r>
              <a:rPr lang="hr-HR" sz="2000" dirty="0"/>
              <a:t>fizički distraktori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/>
              <a:t>kognitivni distraktori</a:t>
            </a: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b="1" dirty="0"/>
              <a:t>Relaksacija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/>
              <a:t>abdominalno </a:t>
            </a:r>
            <a:r>
              <a:rPr lang="hr-HR" sz="2000" dirty="0" smtClean="0"/>
              <a:t>disanje</a:t>
            </a:r>
          </a:p>
          <a:p>
            <a:pPr>
              <a:buFont typeface="Wingdings" pitchFamily="2" charset="2"/>
              <a:buChar char="ü"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b="1" dirty="0"/>
              <a:t>Tehnike odvraćanja misli</a:t>
            </a:r>
            <a:r>
              <a:rPr lang="hr-HR" sz="2000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/>
              <a:t>mentalno okuprajuće aktivnosti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/>
              <a:t>brojanje unatrag 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/>
              <a:t>ugodna sjećanja i fantazije</a:t>
            </a:r>
          </a:p>
          <a:p>
            <a:pPr>
              <a:buFont typeface="Wingdings" pitchFamily="2" charset="2"/>
              <a:buChar char="q"/>
            </a:pPr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val="3298720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"/>
            <a:ext cx="85344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                   BKT depresije djece i adolescenata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000" b="1" dirty="0" smtClean="0"/>
              <a:t>Bihevioralna aktivacija-koraci/tehnike</a:t>
            </a:r>
          </a:p>
          <a:p>
            <a:pPr marL="0" indent="0">
              <a:buNone/>
            </a:pPr>
            <a:endParaRPr lang="hr-HR" sz="2000" b="1" dirty="0"/>
          </a:p>
          <a:p>
            <a:pPr>
              <a:buFont typeface="Wingdings" pitchFamily="2" charset="2"/>
              <a:buChar char="q"/>
            </a:pPr>
            <a:r>
              <a:rPr lang="hr-HR" sz="2000" dirty="0" smtClean="0"/>
              <a:t>1.praćenje i bilježenje aktivnosti</a:t>
            </a:r>
          </a:p>
          <a:p>
            <a:pPr>
              <a:buFont typeface="Wingdings" pitchFamily="2" charset="2"/>
              <a:buChar char="q"/>
            </a:pPr>
            <a:r>
              <a:rPr lang="hr-HR" sz="2000" dirty="0" smtClean="0"/>
              <a:t>2.planiranje aktivnosti</a:t>
            </a:r>
          </a:p>
          <a:p>
            <a:pPr>
              <a:buFont typeface="Wingdings" pitchFamily="2" charset="2"/>
              <a:buChar char="q"/>
            </a:pPr>
            <a:r>
              <a:rPr lang="hr-HR" sz="2000" dirty="0" smtClean="0"/>
              <a:t>3.Procjena postignuća i zadovoljstva</a:t>
            </a:r>
          </a:p>
          <a:p>
            <a:pPr>
              <a:buFont typeface="Wingdings" pitchFamily="2" charset="2"/>
              <a:buChar char="q"/>
            </a:pPr>
            <a:r>
              <a:rPr lang="hr-HR" sz="2000" dirty="0" smtClean="0"/>
              <a:t>4. postupno zadavanje zadataka-stupnjeviti zadaci</a:t>
            </a:r>
          </a:p>
          <a:p>
            <a:pPr>
              <a:buFont typeface="Wingdings" pitchFamily="2" charset="2"/>
              <a:buChar char="q"/>
            </a:pPr>
            <a:endParaRPr lang="hr-HR" sz="2000" dirty="0"/>
          </a:p>
          <a:p>
            <a:pPr>
              <a:buFont typeface="Wingdings" pitchFamily="2" charset="2"/>
              <a:buChar char="q"/>
            </a:pPr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45450"/>
              </p:ext>
            </p:extLst>
          </p:nvPr>
        </p:nvGraphicFramePr>
        <p:xfrm>
          <a:off x="381000" y="3657600"/>
          <a:ext cx="7696200" cy="2494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Sat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Aktivnost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Raspoloženje</a:t>
                      </a:r>
                    </a:p>
                    <a:p>
                      <a:pPr algn="ctr"/>
                      <a:r>
                        <a:rPr lang="hr-HR" dirty="0" smtClean="0"/>
                        <a:t>(0-10)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Zadovoljstvo/</a:t>
                      </a:r>
                    </a:p>
                    <a:p>
                      <a:pPr algn="ctr"/>
                      <a:r>
                        <a:rPr lang="hr-HR" dirty="0" smtClean="0"/>
                        <a:t>Postignuće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7-8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Ležim</a:t>
                      </a:r>
                      <a:r>
                        <a:rPr lang="hr-HR" sz="1400" baseline="0" dirty="0" smtClean="0"/>
                        <a:t> u krevetu – ne mogu ustati</a:t>
                      </a:r>
                      <a:endParaRPr lang="hr-H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1</a:t>
                      </a:r>
                      <a:endParaRPr lang="hr-H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Z=1, P=0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8-9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9-10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10-11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11-12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542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"/>
            <a:ext cx="85344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                   BKT depresije djece i adolescenata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000" b="1" dirty="0" smtClean="0"/>
              <a:t>Bihevioralna aktivacija</a:t>
            </a:r>
          </a:p>
          <a:p>
            <a:pPr marL="0" indent="0">
              <a:buNone/>
            </a:pPr>
            <a:r>
              <a:rPr lang="hr-HR" sz="2000" i="1" u="sng" dirty="0" smtClean="0"/>
              <a:t>Aktivnosti motrenja</a:t>
            </a:r>
            <a:r>
              <a:rPr lang="hr-HR" sz="2000" dirty="0" smtClean="0"/>
              <a:t>-po satima, svaki dan, procjena ugode i postignuća; aktivnosti koje su nekad predstavljale zadovoljstvo, koje bi ga mogle veseliti</a:t>
            </a:r>
          </a:p>
          <a:p>
            <a:pPr marL="0" indent="0">
              <a:buNone/>
            </a:pPr>
            <a:r>
              <a:rPr lang="hr-HR" sz="2000" dirty="0" smtClean="0"/>
              <a:t>Problemi samomotrenja- uvjerenje da ništa ne rade, podcjenjivanje vlastitih postignuća, odgađanje procijenjivanja</a:t>
            </a:r>
          </a:p>
          <a:p>
            <a:pPr marL="0" indent="0">
              <a:buNone/>
            </a:pPr>
            <a:r>
              <a:rPr lang="hr-HR" sz="2000" i="1" u="sng" dirty="0" smtClean="0"/>
              <a:t>Planiranje aktivnosti- </a:t>
            </a:r>
            <a:r>
              <a:rPr lang="hr-HR" sz="2000" dirty="0" smtClean="0"/>
              <a:t>koje bi moge donijeti zadovoljstvo (sati/dani) uz predviđanje ugode i postignuća</a:t>
            </a:r>
          </a:p>
          <a:p>
            <a:pPr marL="0" indent="0">
              <a:buNone/>
            </a:pPr>
            <a:r>
              <a:rPr lang="hr-HR" sz="2000" dirty="0"/>
              <a:t>b</a:t>
            </a:r>
            <a:r>
              <a:rPr lang="hr-HR" sz="2000" dirty="0" smtClean="0"/>
              <a:t>ilježiti navečer ili ujutro /kada se osjećaju bolje, započeti dan s aktivnostima koje im daju osjećaj ugode, kombinacija aktivnosti koje su dužnost s aktivnostima ugode, usmjerenost za početak na A koje su u prošlosti voljeli</a:t>
            </a:r>
          </a:p>
          <a:p>
            <a:pPr marL="0" indent="0">
              <a:buNone/>
            </a:pPr>
            <a:r>
              <a:rPr lang="hr-HR" sz="2000" dirty="0" smtClean="0"/>
              <a:t>Uobičajeni problemi planiranja – nisu u stanju pokrenuti se (pomoć-davati si samoupute), ponekad se previše drže plana, ponekad se preopterećuju, očekuju puno, prestati kada je teško, naglasiti trud, kvaliteta bitna, ne samo kvantiteta, ..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 smtClean="0"/>
              <a:t>Postupno povećanje A koje donose ugodu</a:t>
            </a:r>
          </a:p>
          <a:p>
            <a:pPr marL="0" indent="0">
              <a:buNone/>
            </a:pPr>
            <a:r>
              <a:rPr lang="hr-HR" sz="2000" dirty="0"/>
              <a:t>D</a:t>
            </a:r>
            <a:r>
              <a:rPr lang="hr-HR" sz="2000" dirty="0" smtClean="0"/>
              <a:t>oživljaj da nešto rade, doživljaj  „da mogu”</a:t>
            </a:r>
          </a:p>
          <a:p>
            <a:pPr marL="0" indent="0">
              <a:buNone/>
            </a:pPr>
            <a:r>
              <a:rPr lang="hr-HR" sz="2000" dirty="0" smtClean="0"/>
              <a:t>Pohvale okoline, terapeuta, pohvale i samo potkrepljenja ( teško u početku)</a:t>
            </a:r>
          </a:p>
        </p:txBody>
      </p:sp>
    </p:spTree>
    <p:extLst>
      <p:ext uri="{BB962C8B-B14F-4D97-AF65-F5344CB8AC3E}">
        <p14:creationId xmlns:p14="http://schemas.microsoft.com/office/powerpoint/2010/main" val="173836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610600" cy="6131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Depresija djece i adolescenata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Ozbiljan psihički poremećaj</a:t>
            </a:r>
          </a:p>
          <a:p>
            <a:pPr marL="0" indent="0">
              <a:buNone/>
            </a:pPr>
            <a:r>
              <a:rPr lang="hr-HR" sz="2400" dirty="0" smtClean="0"/>
              <a:t>Klasifikacija:</a:t>
            </a:r>
          </a:p>
          <a:p>
            <a:pPr marL="0" indent="0">
              <a:buNone/>
            </a:pPr>
            <a:r>
              <a:rPr lang="hr-HR" sz="2400" dirty="0" smtClean="0"/>
              <a:t>MKB-10, DSM </a:t>
            </a:r>
            <a:r>
              <a:rPr lang="hr-HR" sz="2400" dirty="0"/>
              <a:t>V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MKB-10 i DSM-5: </a:t>
            </a:r>
          </a:p>
          <a:p>
            <a:r>
              <a:rPr lang="hr-HR" sz="2400" dirty="0" smtClean="0"/>
              <a:t>za </a:t>
            </a:r>
            <a:r>
              <a:rPr lang="hr-HR" sz="2400" dirty="0"/>
              <a:t>dijagnozu velikog depresivnog poremećaja </a:t>
            </a:r>
            <a:r>
              <a:rPr lang="hr-HR" sz="2400" dirty="0" smtClean="0"/>
              <a:t>(MDD) kod </a:t>
            </a:r>
            <a:r>
              <a:rPr lang="hr-HR" sz="2400" dirty="0"/>
              <a:t>djece i adolescenata primjenjuju se </a:t>
            </a:r>
            <a:r>
              <a:rPr lang="hr-HR" sz="2400" i="1" dirty="0"/>
              <a:t>isti</a:t>
            </a:r>
            <a:r>
              <a:rPr lang="hr-HR" sz="2400" dirty="0"/>
              <a:t> dijagnostički </a:t>
            </a:r>
            <a:r>
              <a:rPr lang="hr-HR" sz="2400" dirty="0" smtClean="0"/>
              <a:t>kriteriji </a:t>
            </a:r>
            <a:r>
              <a:rPr lang="hr-HR" sz="2400" dirty="0"/>
              <a:t>kao i za </a:t>
            </a:r>
            <a:r>
              <a:rPr lang="hr-HR" sz="2400" dirty="0" smtClean="0"/>
              <a:t>odrasle</a:t>
            </a:r>
          </a:p>
          <a:p>
            <a:r>
              <a:rPr lang="hr-HR" sz="2400" i="1" dirty="0"/>
              <a:t>i</a:t>
            </a:r>
            <a:r>
              <a:rPr lang="hr-HR" sz="2400" i="1" dirty="0" smtClean="0"/>
              <a:t>ako</a:t>
            </a:r>
            <a:r>
              <a:rPr lang="hr-HR" sz="2400" dirty="0" smtClean="0"/>
              <a:t> se </a:t>
            </a:r>
            <a:r>
              <a:rPr lang="hr-HR" sz="2400" dirty="0"/>
              <a:t>vodeći simptomi mijenjaju s dobi </a:t>
            </a:r>
            <a:r>
              <a:rPr lang="hr-HR" sz="2400" dirty="0" smtClean="0"/>
              <a:t>djeteta</a:t>
            </a:r>
            <a:endParaRPr lang="hr-HR" sz="2400" dirty="0"/>
          </a:p>
          <a:p>
            <a:r>
              <a:rPr lang="hr-HR" sz="2400" dirty="0" smtClean="0"/>
              <a:t>neki </a:t>
            </a:r>
            <a:r>
              <a:rPr lang="hr-HR" sz="2400" dirty="0"/>
              <a:t>simptomi su </a:t>
            </a:r>
            <a:r>
              <a:rPr lang="hr-HR" sz="2400" i="1" dirty="0"/>
              <a:t>vrlo česti </a:t>
            </a:r>
            <a:r>
              <a:rPr lang="hr-HR" sz="2400" dirty="0"/>
              <a:t>kod djece (tjelesne pritužbe, iritabilnost i socijalno povlačenje</a:t>
            </a:r>
            <a:r>
              <a:rPr lang="hr-HR" sz="2400" dirty="0" smtClean="0"/>
              <a:t>) </a:t>
            </a:r>
          </a:p>
          <a:p>
            <a:r>
              <a:rPr lang="hr-HR" sz="2400" dirty="0" smtClean="0"/>
              <a:t>a </a:t>
            </a:r>
            <a:r>
              <a:rPr lang="hr-HR" sz="2400" dirty="0"/>
              <a:t>neki se javljaju </a:t>
            </a:r>
            <a:r>
              <a:rPr lang="hr-HR" sz="2400" i="1" dirty="0"/>
              <a:t>rijetko</a:t>
            </a:r>
            <a:r>
              <a:rPr lang="hr-HR" sz="2400" dirty="0"/>
              <a:t> (</a:t>
            </a:r>
            <a:r>
              <a:rPr lang="hr-HR" sz="2400" dirty="0" smtClean="0"/>
              <a:t>psihomotorna </a:t>
            </a:r>
            <a:r>
              <a:rPr lang="hr-HR" sz="2400" dirty="0"/>
              <a:t>retardacija) </a:t>
            </a:r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362968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0678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b="1" dirty="0" smtClean="0"/>
              <a:t>               BKT </a:t>
            </a:r>
            <a:r>
              <a:rPr lang="hr-HR" sz="2400" b="1" dirty="0"/>
              <a:t>depresije djece i </a:t>
            </a:r>
            <a:r>
              <a:rPr lang="hr-HR" sz="2400" b="1" dirty="0" smtClean="0"/>
              <a:t>adolescenata</a:t>
            </a:r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</a:pPr>
            <a:r>
              <a:rPr lang="hr-HR" sz="2000" b="1" dirty="0" smtClean="0"/>
              <a:t>Tehnike rješavanja problema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Identifikacija problema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Nabrajanje mogućih rješenja bez evaluacije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Predviđanje ishoda svake situacije (terapeut pomaže u prepoznavanju pozitivnih ishoda)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Odabir najbolje strategije i provođenje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Evaluacija nakon provedbe </a:t>
            </a:r>
          </a:p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r>
              <a:rPr lang="hr-HR" sz="2000" b="1" dirty="0" smtClean="0"/>
              <a:t>Trening socijalnih vještina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Igranje uloga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Asertivni trening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Vještine komunikacije  </a:t>
            </a:r>
            <a:endParaRPr lang="hr-HR" sz="2000" dirty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1026" name="Picture 2" descr="C:\Users\ljparadzik\Desktop\djeca u grupi, socij. vješt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3505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97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839200" cy="643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                     BKT </a:t>
            </a:r>
            <a:r>
              <a:rPr lang="hr-HR" sz="2400" b="1" dirty="0"/>
              <a:t>depresije djece i </a:t>
            </a:r>
            <a:r>
              <a:rPr lang="hr-HR" sz="2400" b="1" dirty="0" smtClean="0"/>
              <a:t>adolescenata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400" b="1" dirty="0" smtClean="0"/>
              <a:t>Kognitivna resktukturacija</a:t>
            </a:r>
          </a:p>
          <a:p>
            <a:pPr marL="0" indent="0">
              <a:buNone/>
            </a:pPr>
            <a:endParaRPr lang="hr-HR" sz="2400" b="1" dirty="0" smtClean="0"/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Identificiranje NAM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Otkrivanje, prepoznavanje i otklanjanje kognitivnih distorzija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Identifikacija i mjenjanje bazičnih vjerovanja i pretpostavki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Reatribucija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Osvijestiti usmjerenost i okupiranost na negativne misli-edukacija, igranje igara (verbalizacija i identifikacija AM tijekom igre/razgovora)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Kognitivno modeliranje-terapeut misli na glas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Kognitivno modeliranje i upute samom sebi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Dokazi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Alternativne interpretacije</a:t>
            </a:r>
          </a:p>
          <a:p>
            <a:pPr>
              <a:buFont typeface="Wingdings" pitchFamily="2" charset="2"/>
              <a:buChar char="ü"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val="4006144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839200" cy="6430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b="1" dirty="0" smtClean="0"/>
              <a:t>                     BKT </a:t>
            </a:r>
            <a:r>
              <a:rPr lang="hr-HR" sz="2400" b="1" dirty="0"/>
              <a:t>depresije djece i </a:t>
            </a:r>
            <a:r>
              <a:rPr lang="hr-HR" sz="2400" b="1" dirty="0" smtClean="0"/>
              <a:t>adolescenata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000" b="1" dirty="0" smtClean="0"/>
              <a:t>Bihevioralni eksperiment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Dokazi  koji potvrđuju misao te smisliti zadatak da se testira- igranje uloga, izlaganje zamišljanjem,..</a:t>
            </a: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Pozitivne samoizjave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Potkrepljivanje/samopotkrepljivanje </a:t>
            </a: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b="1" dirty="0" smtClean="0"/>
              <a:t>Tehnike samokontrole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STOP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Distrakcija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Abdominalno disanje (hladni zrak)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Pozitivne samoizjave</a:t>
            </a:r>
          </a:p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846350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839200" cy="643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                                   Uključivanje roditelja</a:t>
            </a:r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</a:pPr>
            <a:endParaRPr lang="hr-HR" sz="2000" dirty="0"/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Bitno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Psihoedukacija - depresiji djeteta i KBT modelu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Pomoć i podrška djetetu 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Naučeno u terapiji se primjenjuje u realnom životu- pomoć i podrška u primjeni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Pomoć u realizaciji ciljeva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R- se uči potkrepljivati dijete (šalje poruku djetetu da je u nečemu dobro, šalje poruku djetetu da je R stalo..)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/>
              <a:t>Pohvale, potkrepljivanje djeteta za pozitivno, zaokret prema </a:t>
            </a:r>
            <a:r>
              <a:rPr lang="hr-HR" sz="2000" dirty="0" smtClean="0"/>
              <a:t>pozitivnom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R- učiti- manja primjena kazne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R- se uči bolje upravljati vlastitim ponašanjem, boljoj komunikaciji, rješavanju problema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Roditelji se uče prepoznavati vlastite M/O/P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Zajedničko vrijeme, pažnja, ugodne aktivnosti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/>
              <a:t>Sami roditelji usvajaju uz djecu, dobrobit za njih i cijelu obitelj</a:t>
            </a:r>
          </a:p>
          <a:p>
            <a:pPr>
              <a:buFont typeface="Wingdings" pitchFamily="2" charset="2"/>
              <a:buChar char="ü"/>
            </a:pPr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8756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                                 </a:t>
            </a:r>
            <a:r>
              <a:rPr lang="hr-HR" sz="2400" b="1" dirty="0" smtClean="0"/>
              <a:t>Rad na prevenciji relapsa i recidiva</a:t>
            </a:r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</a:pPr>
            <a:endParaRPr lang="hr-HR" sz="2400" b="1" dirty="0"/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Osamostaljivati dijete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Prepoznavanje situacija, rješenja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Realni ciljevi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Prepoznavnje potencijalno opasnih, rizičnih situacia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Booster seanse za dijete i roditelja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 smtClean="0"/>
              <a:t>Prepoznavanje ponovnih znakova, reagirati na vrijeme, uključivanje u terapiju </a:t>
            </a:r>
          </a:p>
          <a:p>
            <a:pPr marL="0" indent="0">
              <a:buNone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4137156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                                                 </a:t>
            </a:r>
            <a:r>
              <a:rPr lang="hr-HR" sz="2400" b="1" dirty="0" smtClean="0"/>
              <a:t>BKT tretman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</a:pPr>
            <a:r>
              <a:rPr lang="hr-HR" sz="2400" b="1" dirty="0" smtClean="0"/>
              <a:t>Osim individualn. KBT  primjenjuje se i Grupni </a:t>
            </a:r>
            <a:r>
              <a:rPr lang="hr-HR" sz="2400" b="1" dirty="0"/>
              <a:t>tretman</a:t>
            </a:r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</a:pPr>
            <a:endParaRPr lang="hr-HR" sz="2400" dirty="0" smtClean="0"/>
          </a:p>
        </p:txBody>
      </p:sp>
      <p:pic>
        <p:nvPicPr>
          <p:cNvPr id="4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93096"/>
            <a:ext cx="4001203" cy="21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3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                              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42629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3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2400" dirty="0" smtClean="0"/>
              <a:t>                                         </a:t>
            </a:r>
            <a:r>
              <a:rPr lang="hr-HR" sz="2600" b="1" dirty="0" smtClean="0"/>
              <a:t>ACTION PROGRAM</a:t>
            </a:r>
          </a:p>
          <a:p>
            <a:pPr marL="0" indent="0">
              <a:buNone/>
            </a:pPr>
            <a:endParaRPr lang="hr-HR" sz="2400" b="1" dirty="0" smtClean="0"/>
          </a:p>
          <a:p>
            <a:pPr>
              <a:buFont typeface="Wingdings" pitchFamily="2" charset="2"/>
              <a:buChar char="ü"/>
            </a:pPr>
            <a:r>
              <a:rPr lang="hr-HR" sz="2400" dirty="0"/>
              <a:t>s</a:t>
            </a:r>
            <a:r>
              <a:rPr lang="hr-HR" sz="2400" dirty="0" smtClean="0"/>
              <a:t>polno specifičan ( djevojčice), prilagođen razvoju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/>
              <a:t>s</a:t>
            </a:r>
            <a:r>
              <a:rPr lang="hr-HR" sz="2400" dirty="0" smtClean="0"/>
              <a:t>trukturiran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radna bilježnica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/>
              <a:t>p</a:t>
            </a:r>
            <a:r>
              <a:rPr lang="hr-HR" sz="2400" dirty="0" smtClean="0"/>
              <a:t>rovodi se u školama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2-5 djevojčica u grupi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/>
              <a:t>d</a:t>
            </a:r>
            <a:r>
              <a:rPr lang="hr-HR" sz="2400" dirty="0" smtClean="0"/>
              <a:t>ob 9-13 g.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20 grupnih i 2 indiv. </a:t>
            </a:r>
            <a:r>
              <a:rPr lang="hr-HR" sz="2400" dirty="0"/>
              <a:t>s</a:t>
            </a:r>
            <a:r>
              <a:rPr lang="hr-HR" sz="2400" dirty="0" smtClean="0"/>
              <a:t>astanka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trajanje 60 min. ( dob 9-10 g), 75 min (11 i &gt; g.)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2x tjedno tijekom 11 tjedana </a:t>
            </a: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/>
              <a:t>uči mlade različite vještine koje se primjenjuju </a:t>
            </a:r>
            <a:r>
              <a:rPr lang="hr-HR" sz="2400" dirty="0" smtClean="0"/>
              <a:t>na </a:t>
            </a:r>
            <a:r>
              <a:rPr lang="hr-HR" sz="2400" dirty="0"/>
              <a:t>simptome depresije, međuljudske poteškoće i druge </a:t>
            </a:r>
            <a:r>
              <a:rPr lang="hr-HR" sz="2400" dirty="0" smtClean="0"/>
              <a:t>stresore</a:t>
            </a:r>
          </a:p>
          <a:p>
            <a:r>
              <a:rPr lang="hr-HR" sz="2400" dirty="0" smtClean="0"/>
              <a:t>program </a:t>
            </a:r>
            <a:r>
              <a:rPr lang="hr-HR" sz="2400" dirty="0"/>
              <a:t>liječenja temelji se na modelu </a:t>
            </a:r>
            <a:r>
              <a:rPr lang="hr-HR" sz="2400" dirty="0" smtClean="0"/>
              <a:t>samokontrole-</a:t>
            </a:r>
            <a:r>
              <a:rPr lang="hr-HR" sz="2400" dirty="0"/>
              <a:t>uče vještine kako bi postigli i održali ugodno raspoloženje /promjenili raspoloženje, negativne misli ili druge </a:t>
            </a:r>
            <a:r>
              <a:rPr lang="hr-HR" sz="2400" dirty="0" smtClean="0"/>
              <a:t>depresivne simptome</a:t>
            </a:r>
          </a:p>
          <a:p>
            <a:r>
              <a:rPr lang="hr-HR" sz="2400" dirty="0" smtClean="0"/>
              <a:t>mladi koriste vještine suočavanja, rješavanja problema i kognitivno restrukturiranje ( čemu su podučeni u programu)</a:t>
            </a:r>
          </a:p>
          <a:p>
            <a:endParaRPr lang="hr-HR" sz="2400" dirty="0" smtClean="0"/>
          </a:p>
          <a:p>
            <a:pPr lvl="0">
              <a:buFont typeface="Wingdings" pitchFamily="2" charset="2"/>
              <a:buChar char="Ø"/>
            </a:pPr>
            <a:r>
              <a:rPr lang="hr-HR" sz="2400" dirty="0"/>
              <a:t>razvoj  vještina kroz didaktičke prezentacije i aktivnosti, uvježbavanje na seansi i primjena kroz domaće zadaće</a:t>
            </a:r>
          </a:p>
          <a:p>
            <a:endParaRPr lang="hr-HR" sz="2400" dirty="0"/>
          </a:p>
          <a:p>
            <a:pPr marL="0" lv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629413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2700" b="1" dirty="0" smtClean="0"/>
              <a:t>Action program 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768865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6" name="Right Arrow 5"/>
          <p:cNvSpPr/>
          <p:nvPr/>
        </p:nvSpPr>
        <p:spPr>
          <a:xfrm>
            <a:off x="3214678" y="4429132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322642"/>
              </p:ext>
            </p:extLst>
          </p:nvPr>
        </p:nvGraphicFramePr>
        <p:xfrm>
          <a:off x="467544" y="1340767"/>
          <a:ext cx="8208912" cy="511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93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r-HR" sz="2800" b="1" dirty="0" smtClean="0"/>
                        <a:t>20 susreta</a:t>
                      </a:r>
                    </a:p>
                    <a:p>
                      <a:pPr algn="ctr"/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535">
                <a:tc>
                  <a:txBody>
                    <a:bodyPr/>
                    <a:lstStyle/>
                    <a:p>
                      <a:pPr algn="l"/>
                      <a:r>
                        <a:rPr lang="hr-HR" sz="2000" b="1" dirty="0" smtClean="0"/>
                        <a:t>1.-9. susreta 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smtClean="0"/>
                        <a:t>psiho-edukacija (afektivna eduk.)</a:t>
                      </a:r>
                      <a:r>
                        <a:rPr lang="hr-HR" sz="200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smtClean="0"/>
                        <a:t>učenje vještina suočavanja i rješavanja problema</a:t>
                      </a:r>
                    </a:p>
                    <a:p>
                      <a:pPr algn="ctr"/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699">
                <a:tc>
                  <a:txBody>
                    <a:bodyPr/>
                    <a:lstStyle/>
                    <a:p>
                      <a:pPr algn="l"/>
                      <a:r>
                        <a:rPr lang="hr-HR" sz="2000" b="1" dirty="0" smtClean="0"/>
                        <a:t>10.-19. </a:t>
                      </a:r>
                      <a:r>
                        <a:rPr lang="hr-HR" sz="2000" dirty="0" smtClean="0"/>
                        <a:t>susreta 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učenje i primjena </a:t>
                      </a:r>
                      <a:r>
                        <a:rPr lang="hr-HR" sz="2000" b="1" dirty="0" smtClean="0"/>
                        <a:t>kognitivnog restrukturiranja</a:t>
                      </a:r>
                      <a:r>
                        <a:rPr lang="hr-HR" sz="2000" dirty="0" smtClean="0"/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nastavak primjene već naučenih tehnika </a:t>
                      </a:r>
                    </a:p>
                    <a:p>
                      <a:pPr algn="ctr"/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396">
                <a:tc>
                  <a:txBody>
                    <a:bodyPr/>
                    <a:lstStyle/>
                    <a:p>
                      <a:pPr algn="l"/>
                      <a:r>
                        <a:rPr lang="hr-HR" sz="2000" dirty="0" smtClean="0"/>
                        <a:t> </a:t>
                      </a:r>
                      <a:r>
                        <a:rPr lang="hr-HR" sz="2000" b="1" dirty="0" smtClean="0"/>
                        <a:t>11. - 20.</a:t>
                      </a:r>
                      <a:r>
                        <a:rPr lang="hr-HR" sz="2000" b="1" baseline="0" dirty="0" smtClean="0"/>
                        <a:t> susreta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b="1" dirty="0" smtClean="0"/>
                        <a:t>poboljšanje slike o sebi 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8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7166"/>
            <a:ext cx="8420072" cy="709634"/>
          </a:xfrm>
        </p:spPr>
        <p:txBody>
          <a:bodyPr>
            <a:noAutofit/>
          </a:bodyPr>
          <a:lstStyle/>
          <a:p>
            <a:r>
              <a:rPr lang="hr-HR" sz="2400" b="1" dirty="0" smtClean="0"/>
              <a:t>Action program-Struktura seanse </a:t>
            </a:r>
            <a:br>
              <a:rPr lang="hr-HR" sz="2400" b="1" dirty="0" smtClean="0"/>
            </a:br>
            <a:endParaRPr lang="hr-H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01034" cy="518795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dirty="0"/>
              <a:t>Izgradnja odnosa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Dnevni red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Provjera ostvarenja postavljenih ciljeva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Osvrt na prethodni susret i zadaću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Rad na vještinama suočavanja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Izgradnja vještina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Kratki pregled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Pregled pozitivnih ponašanja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Domaća zadaća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05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610600" cy="6131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Depresija djece i adolescenata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Ozbiljan psihički poremećaj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/>
              <a:t>Osnovno obilježje </a:t>
            </a:r>
            <a:r>
              <a:rPr lang="hr-HR" sz="2400" i="1" dirty="0"/>
              <a:t>Velikog </a:t>
            </a:r>
            <a:r>
              <a:rPr lang="hr-HR" sz="2400" i="1" dirty="0" smtClean="0"/>
              <a:t>depresivnog </a:t>
            </a:r>
            <a:r>
              <a:rPr lang="hr-HR" sz="2400" i="1" dirty="0"/>
              <a:t>poremećaja </a:t>
            </a:r>
            <a:r>
              <a:rPr lang="hr-HR" sz="2400" dirty="0"/>
              <a:t>je jedna ili više</a:t>
            </a:r>
            <a:r>
              <a:rPr lang="hr-HR" sz="2400" i="1" dirty="0"/>
              <a:t> </a:t>
            </a:r>
            <a:r>
              <a:rPr lang="hr-HR" sz="2400" dirty="0"/>
              <a:t>depresivnih epizoda, bez anamneze maničnih, miješanih ili hipomaničnih epizoda. </a:t>
            </a: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35683033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01072" cy="1066800"/>
          </a:xfrm>
        </p:spPr>
        <p:txBody>
          <a:bodyPr>
            <a:normAutofit fontScale="90000"/>
          </a:bodyPr>
          <a:lstStyle/>
          <a:p>
            <a:r>
              <a:rPr lang="hr-HR" sz="3100" b="1" dirty="0" smtClean="0">
                <a:latin typeface="+mn-lt"/>
              </a:rPr>
              <a:t>Action program-Temeljne terapijske komponente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729634" cy="5721353"/>
          </a:xfrm>
        </p:spPr>
        <p:txBody>
          <a:bodyPr>
            <a:normAutofit/>
          </a:bodyPr>
          <a:lstStyle/>
          <a:p>
            <a:pPr lvl="0"/>
            <a:endParaRPr lang="hr-HR" sz="2400" dirty="0" smtClean="0"/>
          </a:p>
          <a:p>
            <a:pPr lvl="0"/>
            <a:endParaRPr lang="hr-HR" sz="2400" dirty="0"/>
          </a:p>
          <a:p>
            <a:pPr lvl="0"/>
            <a:r>
              <a:rPr lang="hr-HR" sz="2400" dirty="0" smtClean="0"/>
              <a:t>Afektivna </a:t>
            </a:r>
            <a:r>
              <a:rPr lang="hr-HR" sz="2400" dirty="0"/>
              <a:t>edukacija</a:t>
            </a:r>
          </a:p>
          <a:p>
            <a:pPr lvl="0"/>
            <a:r>
              <a:rPr lang="hr-HR" sz="2400" dirty="0"/>
              <a:t>Postavljanje ciljeva</a:t>
            </a:r>
          </a:p>
          <a:p>
            <a:pPr lvl="0"/>
            <a:r>
              <a:rPr lang="hr-HR" sz="2400" b="1" dirty="0"/>
              <a:t>Trening vještina suočavanja</a:t>
            </a:r>
          </a:p>
          <a:p>
            <a:pPr lvl="0"/>
            <a:r>
              <a:rPr lang="hr-HR" sz="2400" b="1" dirty="0"/>
              <a:t>Trening rješavanja problema</a:t>
            </a:r>
          </a:p>
          <a:p>
            <a:pPr lvl="0"/>
            <a:r>
              <a:rPr lang="hr-HR" sz="2400" b="1" dirty="0"/>
              <a:t>Kognitivno restrukturiranje</a:t>
            </a:r>
          </a:p>
          <a:p>
            <a:pPr lvl="0"/>
            <a:r>
              <a:rPr lang="hr-HR" sz="2400" dirty="0"/>
              <a:t>Izgradnja pozitivne slike o sebi</a:t>
            </a:r>
          </a:p>
          <a:p>
            <a:pPr lvl="0"/>
            <a:r>
              <a:rPr lang="hr-HR" sz="2400" dirty="0"/>
              <a:t>ACTION kits</a:t>
            </a:r>
          </a:p>
          <a:p>
            <a:pPr lvl="0"/>
            <a:r>
              <a:rPr lang="hr-HR" sz="2400" dirty="0"/>
              <a:t>Domaća zadaća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09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01072" cy="1066800"/>
          </a:xfrm>
        </p:spPr>
        <p:txBody>
          <a:bodyPr>
            <a:normAutofit fontScale="90000"/>
          </a:bodyPr>
          <a:lstStyle/>
          <a:p>
            <a:r>
              <a:rPr lang="hr-HR" sz="2700" b="1" dirty="0" smtClean="0">
                <a:latin typeface="+mn-lt"/>
              </a:rPr>
              <a:t>Action program-Temeljne terapijske komponente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729634" cy="57213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/>
              <a:t>Zbog </a:t>
            </a:r>
            <a:r>
              <a:rPr lang="hr-HR" sz="2400" dirty="0" smtClean="0"/>
              <a:t>razvojnih limita pojednostavljen pristup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600" dirty="0" smtClean="0"/>
              <a:t>Za upravljanje depresijom sudionici uče </a:t>
            </a:r>
            <a:r>
              <a:rPr lang="hr-HR" sz="2600" dirty="0"/>
              <a:t>tri temeljne strategije: </a:t>
            </a:r>
            <a:endParaRPr lang="hr-HR" sz="2600" dirty="0" smtClean="0"/>
          </a:p>
          <a:p>
            <a:pPr marL="0" indent="0">
              <a:buNone/>
            </a:pPr>
            <a:r>
              <a:rPr lang="hr-HR" sz="2600" dirty="0" smtClean="0"/>
              <a:t>(</a:t>
            </a:r>
            <a:r>
              <a:rPr lang="hr-HR" sz="2600" dirty="0"/>
              <a:t>1) ako se nepoželjna situacija ne može promijeniti, </a:t>
            </a:r>
            <a:r>
              <a:rPr lang="hr-HR" sz="2600" dirty="0" smtClean="0"/>
              <a:t>koristi </a:t>
            </a:r>
            <a:r>
              <a:rPr lang="hr-HR" sz="2600" i="1" dirty="0" smtClean="0"/>
              <a:t>vještine suočavanja </a:t>
            </a:r>
          </a:p>
          <a:p>
            <a:pPr marL="0" indent="0">
              <a:buNone/>
            </a:pPr>
            <a:r>
              <a:rPr lang="hr-HR" sz="2600" dirty="0" smtClean="0"/>
              <a:t>(</a:t>
            </a:r>
            <a:r>
              <a:rPr lang="hr-HR" sz="2600" dirty="0"/>
              <a:t>2) ako se nepoželjna situacija može promijeniti, </a:t>
            </a:r>
            <a:r>
              <a:rPr lang="hr-HR" sz="2600" dirty="0" smtClean="0"/>
              <a:t>koristi  </a:t>
            </a:r>
            <a:r>
              <a:rPr lang="hr-HR" sz="2600" i="1" dirty="0" smtClean="0"/>
              <a:t>problem solving </a:t>
            </a:r>
            <a:r>
              <a:rPr lang="hr-HR" sz="2600" dirty="0" smtClean="0"/>
              <a:t>i</a:t>
            </a:r>
          </a:p>
          <a:p>
            <a:pPr marL="0" indent="0">
              <a:buNone/>
            </a:pPr>
            <a:r>
              <a:rPr lang="hr-HR" sz="2600" dirty="0" smtClean="0"/>
              <a:t>(3</a:t>
            </a:r>
            <a:r>
              <a:rPr lang="hr-HR" sz="2600" dirty="0"/>
              <a:t>) n</a:t>
            </a:r>
            <a:r>
              <a:rPr lang="hr-HR" sz="2600" dirty="0" smtClean="0"/>
              <a:t>auči prepoznati i „uhvatiti” negativnu misao </a:t>
            </a:r>
            <a:r>
              <a:rPr lang="hr-HR" sz="2600" dirty="0"/>
              <a:t>i promijeniti ih u </a:t>
            </a:r>
            <a:r>
              <a:rPr lang="hr-HR" sz="2600" i="1" dirty="0"/>
              <a:t>realnije i pozitivnije </a:t>
            </a:r>
            <a:r>
              <a:rPr lang="hr-HR" sz="2600" i="1" dirty="0" smtClean="0"/>
              <a:t>misli</a:t>
            </a:r>
            <a:endParaRPr lang="hr-HR" sz="2600" dirty="0" smtClean="0"/>
          </a:p>
          <a:p>
            <a:pPr marL="0" indent="0">
              <a:buNone/>
            </a:pPr>
            <a:endParaRPr lang="hr-HR" sz="2600" dirty="0" smtClean="0"/>
          </a:p>
          <a:p>
            <a:pPr>
              <a:buFont typeface="Wingdings" pitchFamily="2" charset="2"/>
              <a:buChar char="ü"/>
            </a:pPr>
            <a:r>
              <a:rPr lang="hr-HR" sz="2600" dirty="0" smtClean="0"/>
              <a:t>Da </a:t>
            </a:r>
            <a:r>
              <a:rPr lang="hr-HR" sz="2600" dirty="0"/>
              <a:t>bi koristili ove tri široke </a:t>
            </a:r>
            <a:r>
              <a:rPr lang="hr-HR" sz="2600" dirty="0" smtClean="0"/>
              <a:t>strategije, djeca moraju </a:t>
            </a:r>
            <a:r>
              <a:rPr lang="hr-HR" sz="2600" dirty="0"/>
              <a:t>prepoznati svoje neugodne </a:t>
            </a:r>
            <a:r>
              <a:rPr lang="hr-HR" sz="2600" dirty="0" smtClean="0"/>
              <a:t>emocije te </a:t>
            </a:r>
            <a:r>
              <a:rPr lang="hr-HR" sz="2600" dirty="0"/>
              <a:t>da doživljavaju negativne </a:t>
            </a:r>
            <a:r>
              <a:rPr lang="hr-HR" sz="2600" dirty="0" smtClean="0"/>
              <a:t>misli. 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31842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20072" cy="1266804"/>
          </a:xfrm>
        </p:spPr>
        <p:txBody>
          <a:bodyPr>
            <a:normAutofit fontScale="90000"/>
          </a:bodyPr>
          <a:lstStyle/>
          <a:p>
            <a:pPr lvl="0"/>
            <a:r>
              <a:rPr lang="hr-HR" sz="2700" b="1" dirty="0" smtClean="0">
                <a:latin typeface="+mn-lt"/>
              </a:rPr>
              <a:t/>
            </a:r>
            <a:br>
              <a:rPr lang="hr-HR" sz="2700" b="1" dirty="0" smtClean="0">
                <a:latin typeface="+mn-lt"/>
              </a:rPr>
            </a:br>
            <a:r>
              <a:rPr lang="hr-HR" sz="2700" b="1" dirty="0" smtClean="0">
                <a:latin typeface="+mn-lt"/>
              </a:rPr>
              <a:t/>
            </a:r>
            <a:br>
              <a:rPr lang="hr-HR" sz="2700" b="1" dirty="0" smtClean="0">
                <a:latin typeface="+mn-lt"/>
              </a:rPr>
            </a:br>
            <a:r>
              <a:rPr lang="hr-HR" sz="2700" b="1" dirty="0" smtClean="0">
                <a:latin typeface="+mn-lt"/>
              </a:rPr>
              <a:t>Action </a:t>
            </a:r>
            <a:r>
              <a:rPr lang="hr-HR" sz="2700" b="1" dirty="0">
                <a:latin typeface="+mn-lt"/>
              </a:rPr>
              <a:t>program-Temeljne terapijske </a:t>
            </a:r>
            <a:r>
              <a:rPr lang="hr-HR" sz="2700" b="1" dirty="0" smtClean="0">
                <a:latin typeface="+mn-lt"/>
              </a:rPr>
              <a:t>komponente</a:t>
            </a:r>
            <a:br>
              <a:rPr lang="hr-HR" sz="2700" b="1" dirty="0" smtClean="0">
                <a:latin typeface="+mn-lt"/>
              </a:rPr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6096000"/>
          </a:xfrm>
        </p:spPr>
        <p:txBody>
          <a:bodyPr>
            <a:noAutofit/>
          </a:bodyPr>
          <a:lstStyle/>
          <a:p>
            <a:pPr lvl="0"/>
            <a:endParaRPr lang="hr-HR" sz="2000" b="1" dirty="0" smtClean="0"/>
          </a:p>
          <a:p>
            <a:pPr lvl="0"/>
            <a:r>
              <a:rPr lang="hr-HR" sz="2000" b="1" dirty="0" smtClean="0"/>
              <a:t>Afektivna </a:t>
            </a:r>
            <a:r>
              <a:rPr lang="hr-HR" sz="2000" b="1" dirty="0"/>
              <a:t>edukacija</a:t>
            </a:r>
          </a:p>
          <a:p>
            <a:pPr lvl="0">
              <a:buFont typeface="Wingdings" pitchFamily="2" charset="2"/>
              <a:buChar char="ü"/>
            </a:pPr>
            <a:r>
              <a:rPr lang="hr-HR" sz="2000" dirty="0"/>
              <a:t>prvi susreti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/>
              <a:t>uči sudionike o depresiji i načinu upravljanja njom</a:t>
            </a:r>
          </a:p>
          <a:p>
            <a:pPr>
              <a:buFont typeface="Wingdings" pitchFamily="2" charset="2"/>
              <a:buChar char="ü"/>
            </a:pPr>
            <a:r>
              <a:rPr lang="hr-HR" sz="2000" dirty="0"/>
              <a:t>pomažu sudionicim da postanu svjesni iskustva depresije, promjena raspoloženja; vlastitih </a:t>
            </a:r>
            <a:r>
              <a:rPr lang="hr-HR" sz="2000" dirty="0" smtClean="0"/>
              <a:t>emocija, misli </a:t>
            </a:r>
            <a:r>
              <a:rPr lang="hr-HR" sz="2000" dirty="0"/>
              <a:t>i ponašanja (te povezanosti M-E-P) </a:t>
            </a:r>
          </a:p>
          <a:p>
            <a:pPr marL="0" lvl="0" indent="0">
              <a:buNone/>
            </a:pPr>
            <a:endParaRPr lang="hr-HR" sz="2000" b="1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02221" y="2870379"/>
            <a:ext cx="2278966" cy="1872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2828836"/>
            <a:ext cx="6781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Identificiranje emocija: </a:t>
            </a:r>
            <a:r>
              <a:rPr lang="hr-HR" b="1" dirty="0"/>
              <a:t>3 B's : </a:t>
            </a:r>
            <a:r>
              <a:rPr lang="hr-HR" dirty="0"/>
              <a:t>         </a:t>
            </a:r>
          </a:p>
          <a:p>
            <a:r>
              <a:rPr lang="hr-HR" dirty="0"/>
              <a:t> 1</a:t>
            </a:r>
            <a:r>
              <a:rPr lang="hr-HR" b="1" dirty="0"/>
              <a:t>. Body</a:t>
            </a:r>
          </a:p>
          <a:p>
            <a:r>
              <a:rPr lang="hr-HR" b="1" dirty="0"/>
              <a:t> 2. Brain</a:t>
            </a:r>
          </a:p>
          <a:p>
            <a:r>
              <a:rPr lang="hr-HR" b="1" dirty="0"/>
              <a:t> 3. Behaviour </a:t>
            </a:r>
            <a:endParaRPr lang="hr-HR" b="1" dirty="0" smtClean="0"/>
          </a:p>
          <a:p>
            <a:endParaRPr lang="hr-HR" b="1" dirty="0"/>
          </a:p>
          <a:p>
            <a:pPr lvl="0"/>
            <a:r>
              <a:rPr lang="hr-HR" dirty="0" smtClean="0"/>
              <a:t>Crtež- na seansi, započne terapet, dalje djevojčice</a:t>
            </a:r>
          </a:p>
          <a:p>
            <a:pPr lvl="0"/>
            <a:r>
              <a:rPr lang="hr-HR" dirty="0" smtClean="0"/>
              <a:t>Emocija- </a:t>
            </a:r>
            <a:r>
              <a:rPr lang="hr-HR" dirty="0"/>
              <a:t>Što se događa u tvome tijelu? </a:t>
            </a:r>
          </a:p>
          <a:p>
            <a:pPr lvl="0"/>
            <a:r>
              <a:rPr lang="hr-HR" dirty="0"/>
              <a:t>M- O čemu misliš u ovom trenutku? </a:t>
            </a:r>
          </a:p>
          <a:p>
            <a:pPr lvl="0"/>
            <a:r>
              <a:rPr lang="hr-HR" dirty="0"/>
              <a:t>P- Kako se ponašaš?</a:t>
            </a:r>
          </a:p>
          <a:p>
            <a:endParaRPr lang="hr-HR" b="1" dirty="0" smtClean="0"/>
          </a:p>
          <a:p>
            <a:pPr lvl="0">
              <a:buFont typeface="Wingdings" pitchFamily="2" charset="2"/>
              <a:buChar char="ü"/>
            </a:pPr>
            <a:r>
              <a:rPr lang="hr-HR" dirty="0"/>
              <a:t>Aktivnosti na seansi (vreća s emocijama, vreća s mislima) </a:t>
            </a:r>
          </a:p>
          <a:p>
            <a:pPr lvl="0">
              <a:buFont typeface="Wingdings" pitchFamily="2" charset="2"/>
              <a:buChar char="ü"/>
            </a:pPr>
            <a:r>
              <a:rPr lang="hr-HR" dirty="0"/>
              <a:t>i domaća zadaća ( „uhvatiti</a:t>
            </a:r>
            <a:r>
              <a:rPr lang="hr-HR" dirty="0" smtClean="0"/>
              <a:t>” svoja </a:t>
            </a:r>
            <a:r>
              <a:rPr lang="hr-HR" dirty="0"/>
              <a:t>emocionalna iskustva i samostalno stvarati crtež koristeći  3 B)</a:t>
            </a:r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9488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01072" cy="1066800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atin typeface="+mn-lt"/>
              </a:rPr>
              <a:t>Action program-Temeljne terapijske komponente</a:t>
            </a:r>
            <a:br>
              <a:rPr lang="hr-HR" sz="2400" b="1" dirty="0" smtClean="0">
                <a:latin typeface="+mn-lt"/>
              </a:rPr>
            </a:br>
            <a:endParaRPr lang="hr-HR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729634" cy="6019800"/>
          </a:xfrm>
        </p:spPr>
        <p:txBody>
          <a:bodyPr>
            <a:normAutofit/>
          </a:bodyPr>
          <a:lstStyle/>
          <a:p>
            <a:r>
              <a:rPr lang="hr-HR" sz="2400" b="1" dirty="0"/>
              <a:t>Postavljanje ciljeva</a:t>
            </a:r>
          </a:p>
          <a:p>
            <a:pPr lvl="0"/>
            <a:r>
              <a:rPr lang="hr-HR" sz="2400" dirty="0"/>
              <a:t>zajedničko postavljanje ciljeva</a:t>
            </a:r>
          </a:p>
          <a:p>
            <a:r>
              <a:rPr lang="hr-HR" sz="2400" dirty="0"/>
              <a:t>suradnja s roditeljima: </a:t>
            </a:r>
            <a:r>
              <a:rPr lang="hr-HR" sz="2400" dirty="0" smtClean="0"/>
              <a:t>ciljevi </a:t>
            </a:r>
            <a:r>
              <a:rPr lang="hr-HR" sz="2400" dirty="0"/>
              <a:t>za dijete, promjena unutar obitelji</a:t>
            </a:r>
          </a:p>
          <a:p>
            <a:pPr marL="0" lvl="0" indent="0">
              <a:buNone/>
            </a:pPr>
            <a:endParaRPr lang="hr-HR" b="1" dirty="0"/>
          </a:p>
          <a:p>
            <a:pPr lvl="1">
              <a:buFont typeface="Wingdings" pitchFamily="2" charset="2"/>
              <a:buChar char="ü"/>
            </a:pPr>
            <a:r>
              <a:rPr lang="hr-HR" sz="2400" b="1" dirty="0"/>
              <a:t>Konceptualizacija </a:t>
            </a:r>
          </a:p>
          <a:p>
            <a:pPr lvl="1">
              <a:buFont typeface="Wingdings" pitchFamily="2" charset="2"/>
              <a:buChar char="ü"/>
            </a:pPr>
            <a:r>
              <a:rPr lang="hr-HR" sz="2400" b="1" dirty="0"/>
              <a:t>Individualni sastanak : </a:t>
            </a:r>
            <a:r>
              <a:rPr lang="hr-HR" sz="2400" dirty="0"/>
              <a:t>povezivanje ciljeva terapeuta s ciljevima  djeteta (nakon 3. grupnog sastanka)</a:t>
            </a:r>
          </a:p>
          <a:p>
            <a:pPr lvl="1">
              <a:buFont typeface="Wingdings" pitchFamily="2" charset="2"/>
              <a:buChar char="ü"/>
            </a:pPr>
            <a:r>
              <a:rPr lang="hr-HR" sz="2400" dirty="0"/>
              <a:t>Podjela ciljeva s grupom -  4. sastanak </a:t>
            </a:r>
          </a:p>
          <a:p>
            <a:pPr lvl="1">
              <a:buFont typeface="Wingdings" pitchFamily="2" charset="2"/>
              <a:buChar char="ü"/>
            </a:pPr>
            <a:r>
              <a:rPr lang="hr-HR" sz="2400" dirty="0"/>
              <a:t>Oluja ideja </a:t>
            </a:r>
          </a:p>
          <a:p>
            <a:pPr lvl="1">
              <a:buFont typeface="Wingdings" pitchFamily="2" charset="2"/>
              <a:buChar char="ü"/>
            </a:pPr>
            <a:r>
              <a:rPr lang="hr-HR" sz="2400" b="1" dirty="0"/>
              <a:t>Napredak u postizanju ciljeva  - </a:t>
            </a:r>
            <a:r>
              <a:rPr lang="hr-HR" sz="2400" dirty="0"/>
              <a:t>vizualno praćenje (naljepnice, oznake, kvačice)</a:t>
            </a:r>
          </a:p>
          <a:p>
            <a:pPr marL="0" indent="0">
              <a:buNone/>
            </a:pPr>
            <a:endParaRPr lang="hr-HR" sz="2800" dirty="0" smtClean="0"/>
          </a:p>
        </p:txBody>
      </p:sp>
    </p:spTree>
    <p:extLst>
      <p:ext uri="{BB962C8B-B14F-4D97-AF65-F5344CB8AC3E}">
        <p14:creationId xmlns:p14="http://schemas.microsoft.com/office/powerpoint/2010/main" val="20528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01072" cy="1066800"/>
          </a:xfrm>
        </p:spPr>
        <p:txBody>
          <a:bodyPr>
            <a:normAutofit fontScale="90000"/>
          </a:bodyPr>
          <a:lstStyle/>
          <a:p>
            <a:r>
              <a:rPr lang="hr-HR" sz="2700" b="1" dirty="0" smtClean="0">
                <a:latin typeface="+mn-lt"/>
              </a:rPr>
              <a:t>Action program-Temeljne terapijske komponente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729634" cy="5721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Trening vještina </a:t>
            </a:r>
            <a:r>
              <a:rPr lang="hr-HR" sz="2400" b="1" dirty="0" smtClean="0"/>
              <a:t>suočavanja</a:t>
            </a:r>
          </a:p>
          <a:p>
            <a:pPr marL="0" indent="0">
              <a:buNone/>
            </a:pPr>
            <a:endParaRPr lang="hr-HR" sz="2400" b="1" dirty="0"/>
          </a:p>
          <a:p>
            <a:pPr lvl="0"/>
            <a:r>
              <a:rPr lang="hr-HR" sz="2400" dirty="0" smtClean="0"/>
              <a:t>strategija </a:t>
            </a:r>
            <a:r>
              <a:rPr lang="hr-HR" sz="2400" dirty="0"/>
              <a:t>za poboljšanje raspoloženja u </a:t>
            </a:r>
            <a:r>
              <a:rPr lang="hr-HR" sz="2400" b="1" dirty="0"/>
              <a:t>situacijama</a:t>
            </a:r>
            <a:r>
              <a:rPr lang="hr-HR" sz="2400" dirty="0"/>
              <a:t> koje mlada osoba </a:t>
            </a:r>
            <a:r>
              <a:rPr lang="hr-HR" sz="2400" b="1" dirty="0"/>
              <a:t>ne može </a:t>
            </a:r>
            <a:r>
              <a:rPr lang="hr-HR" sz="2400" dirty="0"/>
              <a:t>promijeniti </a:t>
            </a:r>
            <a:endParaRPr lang="hr-HR" sz="2400" dirty="0" smtClean="0"/>
          </a:p>
          <a:p>
            <a:pPr lvl="0"/>
            <a:r>
              <a:rPr lang="hr-HR" sz="2400" dirty="0"/>
              <a:t>naglašava se na početku liječenja jer te vještine pomažu mladima </a:t>
            </a:r>
            <a:r>
              <a:rPr lang="hr-HR" sz="2400" dirty="0" smtClean="0"/>
              <a:t>da </a:t>
            </a:r>
            <a:r>
              <a:rPr lang="hr-HR" sz="2400" dirty="0"/>
              <a:t>postignu poboljšanje raspoloženja</a:t>
            </a:r>
          </a:p>
          <a:p>
            <a:pPr lvl="0"/>
            <a:r>
              <a:rPr lang="hr-HR" sz="2400" dirty="0"/>
              <a:t>između 2. i 9. sastanka  - direktan utjecaj na raspoloženje</a:t>
            </a:r>
          </a:p>
          <a:p>
            <a:pPr marL="0" lvl="0" indent="0">
              <a:buNone/>
            </a:pPr>
            <a:endParaRPr lang="hr-HR" dirty="0"/>
          </a:p>
        </p:txBody>
      </p:sp>
      <p:graphicFrame>
        <p:nvGraphicFramePr>
          <p:cNvPr id="4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819152"/>
              </p:ext>
            </p:extLst>
          </p:nvPr>
        </p:nvGraphicFramePr>
        <p:xfrm>
          <a:off x="1143000" y="3960912"/>
          <a:ext cx="6705600" cy="259228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7585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5. </a:t>
                      </a:r>
                      <a:r>
                        <a:rPr lang="hr-HR" sz="1400" baseline="0" dirty="0" smtClean="0"/>
                        <a:t> TEMELJNIH VJEŠTINA SUOČAVANJA 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703">
                <a:tc>
                  <a:txBody>
                    <a:bodyPr/>
                    <a:lstStyle/>
                    <a:p>
                      <a:pPr fontAlgn="t"/>
                      <a:endParaRPr lang="hr-HR" sz="1400" dirty="0" smtClean="0"/>
                    </a:p>
                    <a:p>
                      <a:pPr marL="342900" indent="-342900" fontAlgn="t">
                        <a:buFont typeface="+mj-lt"/>
                        <a:buAutoNum type="arabicPeriod"/>
                      </a:pPr>
                      <a:r>
                        <a:rPr lang="hr-HR" sz="1600" dirty="0" smtClean="0"/>
                        <a:t>Napravi nešto </a:t>
                      </a:r>
                      <a:r>
                        <a:rPr lang="hr-HR" sz="1600" b="1" dirty="0" smtClean="0"/>
                        <a:t>zabavno</a:t>
                      </a:r>
                      <a:r>
                        <a:rPr lang="hr-HR" sz="1600" dirty="0" smtClean="0"/>
                        <a:t> i nešto što će te </a:t>
                      </a:r>
                      <a:r>
                        <a:rPr lang="hr-HR" sz="1600" b="1" dirty="0" smtClean="0"/>
                        <a:t>odvući pažnju</a:t>
                      </a:r>
                    </a:p>
                    <a:p>
                      <a:pPr marL="342900" indent="-342900" fontAlgn="t">
                        <a:buFont typeface="+mj-lt"/>
                        <a:buAutoNum type="arabicPeriod"/>
                      </a:pPr>
                      <a:r>
                        <a:rPr lang="hr-HR" sz="1600" dirty="0" smtClean="0"/>
                        <a:t>Napravi nešto </a:t>
                      </a:r>
                      <a:r>
                        <a:rPr lang="hr-HR" sz="1600" b="1" dirty="0" smtClean="0"/>
                        <a:t>umirujuće i opuštajuće </a:t>
                      </a:r>
                    </a:p>
                    <a:p>
                      <a:pPr marL="342900" indent="-342900" fontAlgn="t">
                        <a:buFont typeface="+mj-lt"/>
                        <a:buAutoNum type="arabicPeriod"/>
                      </a:pPr>
                      <a:r>
                        <a:rPr lang="hr-HR" sz="1600" dirty="0" smtClean="0"/>
                        <a:t>Napravi nešto što ti </a:t>
                      </a:r>
                      <a:r>
                        <a:rPr lang="hr-HR" sz="1600" b="1" dirty="0" smtClean="0"/>
                        <a:t>povećava</a:t>
                      </a:r>
                      <a:r>
                        <a:rPr lang="hr-HR" sz="1600" dirty="0" smtClean="0"/>
                        <a:t> </a:t>
                      </a:r>
                      <a:r>
                        <a:rPr lang="hr-HR" sz="1600" b="1" dirty="0" smtClean="0"/>
                        <a:t>razinu energije </a:t>
                      </a:r>
                    </a:p>
                    <a:p>
                      <a:pPr marL="342900" indent="-342900" fontAlgn="t">
                        <a:buFont typeface="+mj-lt"/>
                        <a:buAutoNum type="arabicPeriod"/>
                      </a:pPr>
                      <a:r>
                        <a:rPr lang="hr-HR" sz="1600" b="0" dirty="0" smtClean="0"/>
                        <a:t>Pričaj </a:t>
                      </a:r>
                      <a:r>
                        <a:rPr lang="hr-HR" sz="1600" b="1" dirty="0" smtClean="0"/>
                        <a:t>s nekime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r-HR" sz="1600" dirty="0" smtClean="0"/>
                        <a:t>Promjeni </a:t>
                      </a:r>
                      <a:r>
                        <a:rPr lang="hr-HR" sz="1600" b="1" dirty="0" smtClean="0"/>
                        <a:t>način na koji razmišljaš </a:t>
                      </a:r>
                      <a:r>
                        <a:rPr lang="hr-HR" sz="1600" dirty="0" smtClean="0"/>
                        <a:t>o tome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4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01072" cy="1066800"/>
          </a:xfrm>
        </p:spPr>
        <p:txBody>
          <a:bodyPr>
            <a:normAutofit fontScale="90000"/>
          </a:bodyPr>
          <a:lstStyle/>
          <a:p>
            <a:r>
              <a:rPr lang="hr-HR" sz="2700" b="1" dirty="0" smtClean="0">
                <a:latin typeface="+mn-lt"/>
              </a:rPr>
              <a:t>Action program-Temeljne terapijske komponente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Trening vještina suočavanja</a:t>
            </a:r>
          </a:p>
          <a:p>
            <a:pPr marL="0" lvl="0" indent="0">
              <a:buNone/>
            </a:pPr>
            <a:r>
              <a:rPr lang="hr-HR" sz="2400" dirty="0" smtClean="0"/>
              <a:t> Vježba - neugodna situacija</a:t>
            </a:r>
          </a:p>
          <a:p>
            <a:pPr marL="0" lvl="0" indent="0">
              <a:buNone/>
            </a:pPr>
            <a:endParaRPr lang="hr-HR" sz="2400" dirty="0" smtClean="0"/>
          </a:p>
          <a:p>
            <a:pPr lvl="0">
              <a:buFont typeface="Wingdings" pitchFamily="2" charset="2"/>
              <a:buChar char="ü"/>
            </a:pPr>
            <a:r>
              <a:rPr lang="hr-HR" sz="2400" dirty="0"/>
              <a:t>Procjena raspoloženja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/>
              <a:t>Demonstracija aktivnosti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/>
              <a:t>Procjena raspoloženja </a:t>
            </a:r>
          </a:p>
          <a:p>
            <a:pPr marL="0" lvl="0" indent="0">
              <a:buNone/>
            </a:pPr>
            <a:endParaRPr lang="hr-HR" sz="2400" dirty="0" smtClean="0"/>
          </a:p>
          <a:p>
            <a:pPr lvl="0"/>
            <a:r>
              <a:rPr lang="hr-HR" sz="2400" dirty="0" smtClean="0"/>
              <a:t>učenje </a:t>
            </a:r>
            <a:r>
              <a:rPr lang="hr-HR" sz="2400" dirty="0"/>
              <a:t>iz ove aktivnosti?</a:t>
            </a:r>
          </a:p>
          <a:p>
            <a:pPr lvl="0"/>
            <a:r>
              <a:rPr lang="hr-HR" sz="2400" dirty="0" smtClean="0"/>
              <a:t>kako si pomoći </a:t>
            </a:r>
            <a:r>
              <a:rPr lang="hr-HR" sz="2400" dirty="0"/>
              <a:t>kada </a:t>
            </a:r>
            <a:r>
              <a:rPr lang="hr-HR" sz="2400" dirty="0" smtClean="0"/>
              <a:t>se nađete u sličnoj situaciji, </a:t>
            </a:r>
            <a:endParaRPr lang="hr-HR" sz="2400" dirty="0"/>
          </a:p>
          <a:p>
            <a:pPr lvl="0">
              <a:buNone/>
            </a:pPr>
            <a:r>
              <a:rPr lang="hr-HR" sz="2400" dirty="0"/>
              <a:t>    </a:t>
            </a:r>
            <a:r>
              <a:rPr lang="hr-HR" sz="2400" dirty="0" smtClean="0"/>
              <a:t> kada se </a:t>
            </a:r>
            <a:r>
              <a:rPr lang="hr-HR" sz="2400" dirty="0"/>
              <a:t>ne budete osjećali </a:t>
            </a:r>
            <a:r>
              <a:rPr lang="hr-HR" sz="2400" dirty="0" smtClean="0"/>
              <a:t>dobro?</a:t>
            </a:r>
          </a:p>
          <a:p>
            <a:pPr lvl="0"/>
            <a:r>
              <a:rPr lang="hr-HR" sz="2400" dirty="0" smtClean="0"/>
              <a:t>članovi grupe- oluja ideja-aktivno predažu za slične buduće situacije</a:t>
            </a:r>
          </a:p>
          <a:p>
            <a:pPr lvl="0"/>
            <a:r>
              <a:rPr lang="hr-HR" sz="2400" dirty="0"/>
              <a:t>p</a:t>
            </a:r>
            <a:r>
              <a:rPr lang="hr-HR" sz="2400" dirty="0" smtClean="0"/>
              <a:t>opis ugodnih aktivnosti</a:t>
            </a:r>
          </a:p>
          <a:p>
            <a:pPr lvl="0"/>
            <a:r>
              <a:rPr lang="hr-HR" sz="2400" dirty="0" smtClean="0"/>
              <a:t>DZ- vježba vještina suoč. </a:t>
            </a:r>
            <a:r>
              <a:rPr lang="hr-HR" sz="2400" dirty="0"/>
              <a:t>u</a:t>
            </a:r>
            <a:r>
              <a:rPr lang="hr-HR" sz="2400" dirty="0" smtClean="0"/>
              <a:t> stvarnim situacijama</a:t>
            </a:r>
            <a:endParaRPr lang="hr-HR" sz="2400" dirty="0"/>
          </a:p>
          <a:p>
            <a:pPr lvl="0"/>
            <a:endParaRPr lang="hr-HR" i="1" dirty="0"/>
          </a:p>
          <a:p>
            <a:pPr marL="0" lv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78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01072" cy="1066800"/>
          </a:xfrm>
        </p:spPr>
        <p:txBody>
          <a:bodyPr>
            <a:normAutofit fontScale="90000"/>
          </a:bodyPr>
          <a:lstStyle/>
          <a:p>
            <a:r>
              <a:rPr lang="hr-HR" sz="2700" b="1" dirty="0" smtClean="0">
                <a:latin typeface="+mn-lt"/>
              </a:rPr>
              <a:t>Action program-Temeljne terapijske komponente</a:t>
            </a:r>
            <a:r>
              <a:rPr lang="hr-HR" b="1" dirty="0" smtClean="0"/>
              <a:t/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067800" cy="6400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sz="2600" b="1" dirty="0" smtClean="0"/>
          </a:p>
          <a:p>
            <a:pPr marL="0" indent="0">
              <a:buNone/>
            </a:pPr>
            <a:endParaRPr lang="hr-HR" sz="2600" b="1" dirty="0"/>
          </a:p>
          <a:p>
            <a:pPr marL="0" indent="0">
              <a:buNone/>
            </a:pPr>
            <a:r>
              <a:rPr lang="hr-HR" sz="2600" b="1" dirty="0" smtClean="0"/>
              <a:t>Trening </a:t>
            </a:r>
            <a:r>
              <a:rPr lang="hr-HR" sz="2600" b="1" dirty="0"/>
              <a:t>rješavanja </a:t>
            </a:r>
            <a:r>
              <a:rPr lang="hr-HR" sz="2600" b="1" dirty="0" smtClean="0"/>
              <a:t>problema</a:t>
            </a:r>
          </a:p>
          <a:p>
            <a:pPr marL="0" indent="0">
              <a:buNone/>
            </a:pPr>
            <a:endParaRPr lang="hr-HR" sz="2600" b="1" dirty="0"/>
          </a:p>
          <a:p>
            <a:r>
              <a:rPr lang="hr-HR" sz="2600" dirty="0" smtClean="0"/>
              <a:t>strategija </a:t>
            </a:r>
            <a:r>
              <a:rPr lang="hr-HR" sz="2600" dirty="0"/>
              <a:t>koja se primjenjuje kada se neželjena situacija </a:t>
            </a:r>
            <a:r>
              <a:rPr lang="hr-HR" sz="2600" b="1" dirty="0"/>
              <a:t>može</a:t>
            </a:r>
            <a:r>
              <a:rPr lang="hr-HR" sz="2600" dirty="0"/>
              <a:t> promijeniti</a:t>
            </a:r>
          </a:p>
          <a:p>
            <a:r>
              <a:rPr lang="hr-HR" sz="2600" dirty="0"/>
              <a:t>o</a:t>
            </a:r>
            <a:r>
              <a:rPr lang="hr-HR" sz="2600" dirty="0" smtClean="0"/>
              <a:t>d 5.sastanak</a:t>
            </a:r>
            <a:endParaRPr lang="hr-HR" sz="2600" dirty="0"/>
          </a:p>
          <a:p>
            <a:r>
              <a:rPr lang="hr-HR" sz="2600" dirty="0" smtClean="0"/>
              <a:t>grupa </a:t>
            </a:r>
            <a:r>
              <a:rPr lang="hr-HR" sz="2600" dirty="0"/>
              <a:t>izrađuje listu  problema: </a:t>
            </a:r>
            <a:r>
              <a:rPr lang="hr-HR" sz="2600" dirty="0" smtClean="0"/>
              <a:t>Može </a:t>
            </a:r>
            <a:r>
              <a:rPr lang="hr-HR" sz="2600" dirty="0"/>
              <a:t>li se mijenjati ili ne?</a:t>
            </a:r>
          </a:p>
          <a:p>
            <a:r>
              <a:rPr lang="hr-HR" sz="2600" dirty="0"/>
              <a:t>d</a:t>
            </a:r>
            <a:r>
              <a:rPr lang="hr-HR" sz="2600" dirty="0" smtClean="0"/>
              <a:t>epresivna djeca sklonost </a:t>
            </a:r>
            <a:r>
              <a:rPr lang="hr-HR" sz="2600" dirty="0"/>
              <a:t>negativnom razmišljanju </a:t>
            </a:r>
            <a:endParaRPr lang="hr-HR" sz="2600" dirty="0" smtClean="0"/>
          </a:p>
          <a:p>
            <a:endParaRPr lang="hr-HR" sz="2400" dirty="0"/>
          </a:p>
          <a:p>
            <a:pPr marL="0" indent="0">
              <a:buNone/>
            </a:pPr>
            <a:r>
              <a:rPr lang="hr-HR" sz="2100" b="1" dirty="0"/>
              <a:t>5’S P – 5 KORAKA U RJEŠAVANJU </a:t>
            </a:r>
            <a:r>
              <a:rPr lang="hr-HR" sz="2100" b="1" dirty="0" smtClean="0"/>
              <a:t>PROBLEMA</a:t>
            </a:r>
          </a:p>
          <a:p>
            <a:pPr marL="0" indent="0">
              <a:buNone/>
            </a:pPr>
            <a:endParaRPr lang="hr-HR" sz="2100" b="1" dirty="0"/>
          </a:p>
          <a:p>
            <a:pPr lvl="0">
              <a:spcBef>
                <a:spcPts val="0"/>
              </a:spcBef>
              <a:buNone/>
              <a:defRPr/>
            </a:pPr>
            <a:r>
              <a:rPr lang="hr-HR" sz="2100" dirty="0"/>
              <a:t>1. </a:t>
            </a:r>
            <a:r>
              <a:rPr lang="hr-HR" sz="2100" b="1" dirty="0"/>
              <a:t>PROBLEM</a:t>
            </a:r>
            <a:r>
              <a:rPr lang="hr-HR" sz="2100" dirty="0"/>
              <a:t> – identifikacija problema i definiranje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hr-HR" sz="2100" dirty="0"/>
              <a:t>2</a:t>
            </a:r>
            <a:r>
              <a:rPr lang="hr-HR" sz="2100" dirty="0" smtClean="0"/>
              <a:t>. </a:t>
            </a:r>
            <a:r>
              <a:rPr lang="hr-HR" sz="2100" b="1" dirty="0" smtClean="0"/>
              <a:t>PURPOSE</a:t>
            </a:r>
            <a:r>
              <a:rPr lang="hr-HR" sz="2100" dirty="0" smtClean="0"/>
              <a:t> </a:t>
            </a:r>
            <a:r>
              <a:rPr lang="hr-HR" sz="2100" dirty="0"/>
              <a:t>- postavljanje cilja za rješavanje problema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hr-HR" sz="2100" dirty="0"/>
              <a:t>3</a:t>
            </a:r>
            <a:r>
              <a:rPr lang="hr-HR" sz="2100" dirty="0" smtClean="0"/>
              <a:t>. </a:t>
            </a:r>
            <a:r>
              <a:rPr lang="hr-HR" sz="2100" b="1" dirty="0" smtClean="0"/>
              <a:t>PLANS</a:t>
            </a:r>
            <a:r>
              <a:rPr lang="hr-HR" sz="2100" dirty="0" smtClean="0"/>
              <a:t> </a:t>
            </a:r>
            <a:r>
              <a:rPr lang="hr-HR" sz="2100" dirty="0"/>
              <a:t>- oluja ideja rješenja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hr-HR" sz="2100" dirty="0"/>
              <a:t>4. </a:t>
            </a:r>
            <a:r>
              <a:rPr lang="hr-HR" sz="2100" b="1" dirty="0"/>
              <a:t>PREDICIT AND PICK </a:t>
            </a:r>
            <a:r>
              <a:rPr lang="hr-HR" sz="2100" dirty="0"/>
              <a:t>– posljedice određenih </a:t>
            </a:r>
            <a:r>
              <a:rPr lang="hr-HR" sz="2100" dirty="0" smtClean="0"/>
              <a:t>razmišljanja; izaberi</a:t>
            </a:r>
            <a:endParaRPr lang="hr-HR" sz="2100" dirty="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hr-HR" sz="2100" dirty="0"/>
              <a:t>5. </a:t>
            </a:r>
            <a:r>
              <a:rPr lang="hr-HR" sz="2100" b="1" dirty="0"/>
              <a:t>PAT ON THE BACK </a:t>
            </a:r>
            <a:r>
              <a:rPr lang="hr-HR" sz="2100" dirty="0"/>
              <a:t>– samoevaluacija u postizanju </a:t>
            </a:r>
            <a:r>
              <a:rPr lang="hr-HR" sz="2100" dirty="0" smtClean="0"/>
              <a:t>cilja  </a:t>
            </a:r>
            <a:r>
              <a:rPr lang="hr-HR" sz="2100" dirty="0"/>
              <a:t>i  samopotkrepljenje </a:t>
            </a:r>
            <a:r>
              <a:rPr lang="hr-HR" sz="2100" dirty="0" smtClean="0"/>
              <a:t>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hr-HR" sz="2100" dirty="0"/>
              <a:t> </a:t>
            </a:r>
            <a:r>
              <a:rPr lang="hr-HR" sz="2100" dirty="0" smtClean="0"/>
              <a:t>   za trud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hr-HR" sz="2600" dirty="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hr-HR" sz="2600" dirty="0" smtClean="0"/>
              <a:t>Vježbanje na seansi, Domaće zadaće između susreta (5-9 seansa)</a:t>
            </a:r>
            <a:endParaRPr lang="hr-HR" sz="2600" dirty="0"/>
          </a:p>
          <a:p>
            <a:pPr marL="0" lv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42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01072" cy="1066800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atin typeface="+mn-lt"/>
              </a:rPr>
              <a:t>Action program-Temeljne terapijske komponente</a:t>
            </a:r>
            <a:br>
              <a:rPr lang="hr-HR" sz="2400" b="1" dirty="0" smtClean="0">
                <a:latin typeface="+mn-lt"/>
              </a:rPr>
            </a:br>
            <a:endParaRPr lang="hr-HR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154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b="1" dirty="0" smtClean="0"/>
              <a:t>Kognitivno restrukturiranje</a:t>
            </a:r>
          </a:p>
          <a:p>
            <a:pPr marL="0" indent="0">
              <a:buNone/>
            </a:pPr>
            <a:endParaRPr lang="hr-HR" sz="2400" b="1" dirty="0" smtClean="0"/>
          </a:p>
          <a:p>
            <a:r>
              <a:rPr lang="hr-HR" sz="1800" dirty="0" smtClean="0"/>
              <a:t>cilj Action program- </a:t>
            </a:r>
            <a:r>
              <a:rPr lang="hr-HR" sz="1800" dirty="0"/>
              <a:t>za depresivnu djecu je promjena negativno </a:t>
            </a:r>
            <a:r>
              <a:rPr lang="hr-HR" sz="1800" dirty="0" smtClean="0"/>
              <a:t>i iskrivljenog </a:t>
            </a:r>
            <a:r>
              <a:rPr lang="hr-HR" sz="1800" dirty="0"/>
              <a:t>razmišljanja u pozitivnije i realnije razmišljanje</a:t>
            </a:r>
            <a:endParaRPr lang="hr-HR" sz="1800" b="1" dirty="0"/>
          </a:p>
          <a:p>
            <a:pPr lvl="0"/>
            <a:r>
              <a:rPr lang="hr-HR" sz="1800" dirty="0"/>
              <a:t>terapeut mora identificirati </a:t>
            </a:r>
            <a:r>
              <a:rPr lang="hr-HR" sz="1800" dirty="0" smtClean="0"/>
              <a:t>bazična vjerovanja </a:t>
            </a:r>
            <a:r>
              <a:rPr lang="hr-HR" sz="1800" dirty="0"/>
              <a:t>koja stoje u osnovi depresivnih </a:t>
            </a:r>
            <a:r>
              <a:rPr lang="hr-HR" sz="1800" dirty="0" smtClean="0"/>
              <a:t>misli („ja sam nevoljen”, „ja sam beskoristan”, „bespomoćna sam”)</a:t>
            </a:r>
          </a:p>
          <a:p>
            <a:pPr lvl="0"/>
            <a:endParaRPr lang="hr-HR" sz="1800" dirty="0" smtClean="0"/>
          </a:p>
          <a:p>
            <a:r>
              <a:rPr lang="hr-HR" sz="1800" b="1" dirty="0" smtClean="0"/>
              <a:t>10</a:t>
            </a:r>
            <a:r>
              <a:rPr lang="hr-HR" sz="1800" b="1" dirty="0"/>
              <a:t>. - 20. </a:t>
            </a:r>
            <a:r>
              <a:rPr lang="hr-HR" sz="1800" b="1" dirty="0" smtClean="0"/>
              <a:t>sastanka</a:t>
            </a:r>
            <a:endParaRPr lang="hr-HR" sz="1800" b="1" dirty="0"/>
          </a:p>
          <a:p>
            <a:r>
              <a:rPr lang="hr-HR" sz="1800" dirty="0"/>
              <a:t>identifikacija, evaluiranje i mijenjanje negativnih misli </a:t>
            </a:r>
          </a:p>
          <a:p>
            <a:pPr>
              <a:buFont typeface="Wingdings" pitchFamily="2" charset="2"/>
              <a:buChar char="ü"/>
            </a:pPr>
            <a:r>
              <a:rPr lang="hr-HR" sz="1800" b="1" dirty="0"/>
              <a:t>Razgovor </a:t>
            </a:r>
            <a:r>
              <a:rPr lang="hr-HR" sz="1800" dirty="0"/>
              <a:t>– prepoznavanje negativnih </a:t>
            </a:r>
            <a:r>
              <a:rPr lang="hr-HR" sz="1800" dirty="0" smtClean="0"/>
              <a:t>misli</a:t>
            </a:r>
          </a:p>
          <a:p>
            <a:pPr>
              <a:buFont typeface="Wingdings" pitchFamily="2" charset="2"/>
              <a:buChar char="ü"/>
            </a:pPr>
            <a:r>
              <a:rPr lang="hr-HR" sz="1800" dirty="0" smtClean="0"/>
              <a:t>Lakše prepoznati kad netko drugi izrazi negativnu misao</a:t>
            </a:r>
            <a:endParaRPr lang="hr-HR" sz="1800" dirty="0"/>
          </a:p>
          <a:p>
            <a:pPr>
              <a:buFont typeface="Wingdings" pitchFamily="2" charset="2"/>
              <a:buChar char="ü"/>
            </a:pPr>
            <a:r>
              <a:rPr lang="hr-HR" sz="1800" b="1" dirty="0"/>
              <a:t>Igra „Ulovi tuđu negativnu misao” </a:t>
            </a:r>
            <a:r>
              <a:rPr lang="hr-HR" sz="1800" b="1" dirty="0" smtClean="0"/>
              <a:t> na seansi</a:t>
            </a:r>
            <a:endParaRPr lang="hr-HR" sz="1800" i="1" dirty="0"/>
          </a:p>
          <a:p>
            <a:pPr>
              <a:buFont typeface="Wingdings" pitchFamily="2" charset="2"/>
              <a:buChar char="ü"/>
            </a:pPr>
            <a:r>
              <a:rPr lang="hr-HR" sz="1800" b="1" dirty="0"/>
              <a:t>Domaća zadaća </a:t>
            </a:r>
            <a:r>
              <a:rPr lang="hr-HR" sz="1800" dirty="0"/>
              <a:t>–identifikacija vlastitih </a:t>
            </a:r>
            <a:r>
              <a:rPr lang="hr-HR" sz="1800" dirty="0" smtClean="0"/>
              <a:t>negat. misli</a:t>
            </a:r>
          </a:p>
          <a:p>
            <a:pPr>
              <a:buFont typeface="Wingdings" pitchFamily="2" charset="2"/>
              <a:buChar char="ü"/>
            </a:pPr>
            <a:endParaRPr lang="hr-HR" sz="1800" dirty="0" smtClean="0"/>
          </a:p>
          <a:p>
            <a:pPr marL="0" lvl="0" indent="0">
              <a:buNone/>
            </a:pPr>
            <a:r>
              <a:rPr lang="hr-HR" sz="1800" dirty="0"/>
              <a:t>Nakon što je identificirana negativna misao </a:t>
            </a:r>
            <a:r>
              <a:rPr lang="hr-HR" sz="1800" b="1" dirty="0"/>
              <a:t>DVA SU KLJUČNA PITANJA:</a:t>
            </a:r>
          </a:p>
          <a:p>
            <a:pPr marL="0" lvl="0" indent="0">
              <a:buNone/>
            </a:pPr>
            <a:r>
              <a:rPr lang="hr-HR" sz="1800" b="1" dirty="0"/>
              <a:t>1.Koji je drugi način razmišljanja o tome? i </a:t>
            </a:r>
          </a:p>
          <a:p>
            <a:pPr marL="0" lvl="0" indent="0">
              <a:buNone/>
            </a:pPr>
            <a:r>
              <a:rPr lang="hr-HR" sz="1800" b="1" dirty="0"/>
              <a:t>2.Koji su dokazi za to? </a:t>
            </a:r>
          </a:p>
          <a:p>
            <a:pPr marL="0" indent="0">
              <a:buNone/>
            </a:pPr>
            <a:endParaRPr lang="hr-HR" sz="1800" dirty="0"/>
          </a:p>
          <a:p>
            <a:pPr>
              <a:buNone/>
            </a:pPr>
            <a:endParaRPr lang="hr-HR" sz="1600" b="1" dirty="0"/>
          </a:p>
          <a:p>
            <a:pPr marL="0" lvl="0" indent="0">
              <a:buNone/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3640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01072" cy="838200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atin typeface="+mn-lt"/>
              </a:rPr>
              <a:t>Action program-Temeljne terapijske komponente</a:t>
            </a:r>
            <a:br>
              <a:rPr lang="hr-HR" sz="2400" b="1" dirty="0" smtClean="0">
                <a:latin typeface="+mn-lt"/>
              </a:rPr>
            </a:br>
            <a:endParaRPr lang="hr-HR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729634" cy="5721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/>
              <a:t>Kognitivno restrukturiranje</a:t>
            </a:r>
          </a:p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</a:pPr>
            <a:endParaRPr lang="hr-HR" sz="2000" b="1" dirty="0"/>
          </a:p>
          <a:p>
            <a:pPr lvl="0">
              <a:buFont typeface="Wingdings" pitchFamily="2" charset="2"/>
              <a:buChar char="ü"/>
            </a:pPr>
            <a:r>
              <a:rPr lang="hr-HR" sz="2000" dirty="0" smtClean="0"/>
              <a:t>Popis </a:t>
            </a:r>
            <a:r>
              <a:rPr lang="hr-HR" sz="2000" dirty="0"/>
              <a:t>negativnih misli </a:t>
            </a:r>
            <a:r>
              <a:rPr lang="hr-HR" sz="2000" dirty="0" smtClean="0"/>
              <a:t>( za svakog člana grupe)</a:t>
            </a:r>
            <a:endParaRPr lang="hr-HR" sz="2000" dirty="0"/>
          </a:p>
          <a:p>
            <a:pPr lvl="0">
              <a:buFont typeface="Wingdings" pitchFamily="2" charset="2"/>
              <a:buChar char="ü"/>
            </a:pPr>
            <a:r>
              <a:rPr lang="hr-HR" sz="2000" dirty="0"/>
              <a:t>Individualni </a:t>
            </a:r>
            <a:r>
              <a:rPr lang="hr-HR" sz="2000" dirty="0" smtClean="0"/>
              <a:t>sastanak (između 10. i 11 grupnog susreta) (</a:t>
            </a:r>
            <a:r>
              <a:rPr lang="hr-HR" sz="2000" dirty="0"/>
              <a:t>osvješćivanje</a:t>
            </a:r>
            <a:r>
              <a:rPr lang="hr-HR" sz="2000" dirty="0" smtClean="0"/>
              <a:t>)</a:t>
            </a:r>
          </a:p>
          <a:p>
            <a:pPr lvl="0">
              <a:buFont typeface="Wingdings" pitchFamily="2" charset="2"/>
              <a:buChar char="ü"/>
            </a:pPr>
            <a:endParaRPr lang="hr-HR" sz="2000" dirty="0" smtClean="0"/>
          </a:p>
          <a:p>
            <a:pPr lvl="0">
              <a:buFont typeface="Wingdings" pitchFamily="2" charset="2"/>
              <a:buChar char="ü"/>
            </a:pPr>
            <a:r>
              <a:rPr lang="hr-HR" sz="2000" dirty="0" smtClean="0"/>
              <a:t>Crtež čudovišta</a:t>
            </a:r>
          </a:p>
          <a:p>
            <a:pPr lvl="0">
              <a:buFont typeface="Wingdings" pitchFamily="2" charset="2"/>
              <a:buChar char="ü"/>
            </a:pPr>
            <a:endParaRPr lang="hr-HR" sz="2000" dirty="0"/>
          </a:p>
          <a:p>
            <a:pPr lvl="0">
              <a:buFont typeface="Wingdings" pitchFamily="2" charset="2"/>
              <a:buChar char="ü"/>
            </a:pPr>
            <a:r>
              <a:rPr lang="hr-HR" sz="2000" b="1" dirty="0" smtClean="0"/>
              <a:t>Igranje uloga </a:t>
            </a:r>
            <a:r>
              <a:rPr lang="hr-HR" sz="2000" dirty="0" smtClean="0"/>
              <a:t>(na seansi -donosi se prazan stolac u prostoriju, na njega se stavlja crtež „čudovišta”, terapeut izjavljuje jednu od djetetovih negativnih misli; djevojčica čiji je crtež i negativna misao govori dva ključna pitanja, članovi grupe pomažu u pronalasku realnijeg mišljenja)</a:t>
            </a:r>
          </a:p>
          <a:p>
            <a:pPr lvl="0">
              <a:buFont typeface="Wingdings" pitchFamily="2" charset="2"/>
              <a:buChar char="ü"/>
            </a:pPr>
            <a:endParaRPr lang="hr-HR" sz="2000" dirty="0"/>
          </a:p>
          <a:p>
            <a:pPr>
              <a:buFont typeface="Wingdings" pitchFamily="2" charset="2"/>
              <a:buChar char="ü"/>
            </a:pPr>
            <a:r>
              <a:rPr lang="hr-HR" sz="2000" b="1" dirty="0"/>
              <a:t>Restruktuiranje</a:t>
            </a:r>
            <a:r>
              <a:rPr lang="hr-HR" sz="2000" dirty="0"/>
              <a:t> misli u </a:t>
            </a:r>
            <a:r>
              <a:rPr lang="hr-HR" sz="2000" b="1" dirty="0" smtClean="0"/>
              <a:t>grupi i u DZ</a:t>
            </a:r>
            <a:endParaRPr lang="hr-HR" sz="2000" b="1" dirty="0"/>
          </a:p>
          <a:p>
            <a:pPr marL="0" indent="0">
              <a:buNone/>
            </a:pPr>
            <a:endParaRPr lang="hr-HR" b="1" dirty="0" smtClean="0"/>
          </a:p>
          <a:p>
            <a:pPr marL="0" lv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9344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01072" cy="1066800"/>
          </a:xfrm>
        </p:spPr>
        <p:txBody>
          <a:bodyPr>
            <a:normAutofit fontScale="90000"/>
          </a:bodyPr>
          <a:lstStyle/>
          <a:p>
            <a:r>
              <a:rPr lang="hr-HR" sz="2700" b="1" dirty="0" smtClean="0">
                <a:latin typeface="+mn-lt"/>
              </a:rPr>
              <a:t>Action program-Temeljne terapijske komponente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154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Izgradnja pozitivne slike o sebi </a:t>
            </a:r>
          </a:p>
          <a:p>
            <a:pPr marL="0" indent="0">
              <a:buNone/>
            </a:pPr>
            <a:endParaRPr lang="hr-HR" sz="2400" b="1" dirty="0" smtClean="0"/>
          </a:p>
          <a:p>
            <a:pPr lvl="0"/>
            <a:r>
              <a:rPr lang="hr-HR" sz="2400" dirty="0"/>
              <a:t>c</a:t>
            </a:r>
            <a:r>
              <a:rPr lang="hr-HR" sz="2400" dirty="0" smtClean="0"/>
              <a:t>ilj </a:t>
            </a:r>
            <a:r>
              <a:rPr lang="hr-HR" sz="2400" dirty="0"/>
              <a:t>kognitivnog restrukturiranja je pomoći djevojčicama da izgrade pozitivnu </a:t>
            </a:r>
            <a:r>
              <a:rPr lang="hr-HR" sz="2400" dirty="0" smtClean="0"/>
              <a:t>samo-shemu</a:t>
            </a:r>
          </a:p>
          <a:p>
            <a:pPr lvl="0"/>
            <a:r>
              <a:rPr lang="hr-HR" sz="2400" dirty="0"/>
              <a:t>p</a:t>
            </a:r>
            <a:r>
              <a:rPr lang="hr-HR" sz="2400" dirty="0" smtClean="0"/>
              <a:t>osljednjih </a:t>
            </a:r>
            <a:r>
              <a:rPr lang="hr-HR" sz="2400" dirty="0"/>
              <a:t>osam sastanaka koriste se dodatne aktivnosti </a:t>
            </a:r>
            <a:r>
              <a:rPr lang="hr-HR" sz="2400" dirty="0" smtClean="0"/>
              <a:t>kako bi  djevojčice gradile poz sliku o sebi</a:t>
            </a:r>
          </a:p>
          <a:p>
            <a:pPr lvl="0"/>
            <a:r>
              <a:rPr lang="hr-HR" sz="2400" dirty="0" smtClean="0"/>
              <a:t>koristi </a:t>
            </a:r>
            <a:r>
              <a:rPr lang="hr-HR" sz="2400" dirty="0"/>
              <a:t>se </a:t>
            </a:r>
            <a:r>
              <a:rPr lang="hr-HR" sz="2400" dirty="0" smtClean="0"/>
              <a:t>„self-map</a:t>
            </a:r>
            <a:r>
              <a:rPr lang="hr-HR" sz="2400" dirty="0"/>
              <a:t>” </a:t>
            </a:r>
            <a:endParaRPr lang="hr-HR" sz="2400" dirty="0" smtClean="0"/>
          </a:p>
          <a:p>
            <a:pPr marL="0" lvl="0" indent="0">
              <a:buNone/>
            </a:pPr>
            <a:endParaRPr lang="hr-HR" sz="2400" dirty="0"/>
          </a:p>
          <a:p>
            <a:pPr lvl="0"/>
            <a:r>
              <a:rPr lang="hr-HR" sz="2400" dirty="0"/>
              <a:t>d</a:t>
            </a:r>
            <a:r>
              <a:rPr lang="hr-HR" sz="2400" dirty="0" smtClean="0"/>
              <a:t>ijete</a:t>
            </a:r>
          </a:p>
          <a:p>
            <a:pPr lvl="0"/>
            <a:r>
              <a:rPr lang="hr-HR" sz="2400" dirty="0"/>
              <a:t>r</a:t>
            </a:r>
            <a:r>
              <a:rPr lang="hr-HR" sz="2400" dirty="0" smtClean="0"/>
              <a:t>oditelji</a:t>
            </a:r>
          </a:p>
          <a:p>
            <a:pPr lvl="0"/>
            <a:r>
              <a:rPr lang="hr-HR" sz="2400" dirty="0" smtClean="0"/>
              <a:t>učitelji</a:t>
            </a:r>
          </a:p>
          <a:p>
            <a:pPr lvl="0"/>
            <a:r>
              <a:rPr lang="hr-HR" sz="2400" dirty="0"/>
              <a:t>č</a:t>
            </a:r>
            <a:r>
              <a:rPr lang="hr-HR" sz="2400" dirty="0" smtClean="0"/>
              <a:t>lanovi grupe</a:t>
            </a:r>
            <a:endParaRPr lang="hr-HR" sz="2400" dirty="0"/>
          </a:p>
        </p:txBody>
      </p:sp>
      <p:pic>
        <p:nvPicPr>
          <p:cNvPr id="4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20746" y="2331684"/>
            <a:ext cx="3502138" cy="55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0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477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sz="2400" b="1" dirty="0" smtClean="0"/>
              <a:t>Depresija djece i adolescenata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Depresivna </a:t>
            </a:r>
            <a:r>
              <a:rPr lang="hr-HR" sz="2400" dirty="0" smtClean="0"/>
              <a:t>epizoda: 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600" dirty="0" smtClean="0"/>
              <a:t>razdoblje </a:t>
            </a:r>
            <a:r>
              <a:rPr lang="hr-HR" sz="2600" dirty="0"/>
              <a:t>od najmanje 2 tjedna </a:t>
            </a:r>
            <a:r>
              <a:rPr lang="hr-HR" sz="2600" dirty="0" smtClean="0"/>
              <a:t> </a:t>
            </a:r>
          </a:p>
          <a:p>
            <a:r>
              <a:rPr lang="hr-HR" sz="2600" dirty="0" smtClean="0"/>
              <a:t>5 (ili više simptoma) simptoma</a:t>
            </a:r>
          </a:p>
          <a:p>
            <a:pPr marL="0" indent="0">
              <a:buNone/>
            </a:pPr>
            <a:endParaRPr lang="hr-HR" sz="2600" dirty="0" smtClean="0"/>
          </a:p>
          <a:p>
            <a:r>
              <a:rPr lang="hr-HR" sz="2600" dirty="0" smtClean="0"/>
              <a:t>trajno </a:t>
            </a:r>
            <a:r>
              <a:rPr lang="hr-HR" sz="2600" dirty="0"/>
              <a:t>sniženo</a:t>
            </a:r>
            <a:r>
              <a:rPr lang="hr-HR" sz="2600" dirty="0" smtClean="0"/>
              <a:t> </a:t>
            </a:r>
            <a:r>
              <a:rPr lang="hr-HR" sz="2600" dirty="0"/>
              <a:t>ili </a:t>
            </a:r>
            <a:r>
              <a:rPr lang="hr-HR" sz="2600" dirty="0" smtClean="0"/>
              <a:t>razdražljivog/</a:t>
            </a:r>
            <a:r>
              <a:rPr lang="hr-HR" sz="2600" b="1" i="1" dirty="0" smtClean="0"/>
              <a:t>iritabilnog</a:t>
            </a:r>
            <a:r>
              <a:rPr lang="hr-HR" sz="2600" b="1" dirty="0" smtClean="0"/>
              <a:t> </a:t>
            </a:r>
            <a:r>
              <a:rPr lang="hr-HR" sz="2600" dirty="0" smtClean="0"/>
              <a:t>raspoloženja</a:t>
            </a:r>
          </a:p>
          <a:p>
            <a:r>
              <a:rPr lang="hr-HR" sz="2600" dirty="0" smtClean="0"/>
              <a:t>gubitak </a:t>
            </a:r>
            <a:r>
              <a:rPr lang="hr-HR" sz="2600" dirty="0"/>
              <a:t>interesa i zadovoljstava u </a:t>
            </a:r>
            <a:r>
              <a:rPr lang="hr-HR" sz="2600" dirty="0" smtClean="0"/>
              <a:t>svim ili gotovo svim aktivnostima</a:t>
            </a:r>
            <a:endParaRPr lang="hr-HR" sz="2600" dirty="0"/>
          </a:p>
          <a:p>
            <a:endParaRPr lang="hr-HR" sz="2600" dirty="0"/>
          </a:p>
          <a:p>
            <a:pPr marL="0" indent="0">
              <a:buNone/>
            </a:pPr>
            <a:endParaRPr lang="hr-HR" sz="2600" dirty="0" smtClean="0"/>
          </a:p>
          <a:p>
            <a:r>
              <a:rPr lang="hr-HR" sz="2600" dirty="0" smtClean="0"/>
              <a:t>Ostali simptomi: </a:t>
            </a:r>
          </a:p>
          <a:p>
            <a:r>
              <a:rPr lang="hr-HR" sz="2600" dirty="0" smtClean="0"/>
              <a:t>promjene </a:t>
            </a:r>
            <a:r>
              <a:rPr lang="hr-HR" sz="2600" dirty="0"/>
              <a:t>apetita sa značajnim gubitkom ili povećanjem tjelesne težine, tj. kod djece </a:t>
            </a:r>
            <a:r>
              <a:rPr lang="hr-HR" sz="2600" i="1" dirty="0" smtClean="0"/>
              <a:t>nepostizanje </a:t>
            </a:r>
            <a:r>
              <a:rPr lang="hr-HR" sz="2600" dirty="0"/>
              <a:t>za dob očekivanog razvoja tjelesne </a:t>
            </a:r>
            <a:r>
              <a:rPr lang="hr-HR" sz="2600" dirty="0" smtClean="0"/>
              <a:t>težine</a:t>
            </a:r>
          </a:p>
          <a:p>
            <a:r>
              <a:rPr lang="hr-HR" sz="2600" dirty="0" smtClean="0"/>
              <a:t>nesanica </a:t>
            </a:r>
            <a:r>
              <a:rPr lang="hr-HR" sz="2600" dirty="0"/>
              <a:t>ili hipersomnija gotovo svakog </a:t>
            </a:r>
            <a:r>
              <a:rPr lang="hr-HR" sz="2600" dirty="0" smtClean="0"/>
              <a:t>dana</a:t>
            </a:r>
          </a:p>
          <a:p>
            <a:r>
              <a:rPr lang="hr-HR" sz="2600" dirty="0" smtClean="0"/>
              <a:t>psihomotorna </a:t>
            </a:r>
            <a:r>
              <a:rPr lang="hr-HR" sz="2600" dirty="0"/>
              <a:t>agitacija ili </a:t>
            </a:r>
            <a:r>
              <a:rPr lang="hr-HR" sz="2600" dirty="0" smtClean="0"/>
              <a:t>retardacija</a:t>
            </a:r>
          </a:p>
          <a:p>
            <a:r>
              <a:rPr lang="hr-HR" sz="2600" dirty="0" smtClean="0"/>
              <a:t>umor </a:t>
            </a:r>
            <a:r>
              <a:rPr lang="hr-HR" sz="2600" dirty="0"/>
              <a:t>ili gubitak </a:t>
            </a:r>
            <a:r>
              <a:rPr lang="hr-HR" sz="2600" dirty="0" smtClean="0"/>
              <a:t>energije</a:t>
            </a:r>
          </a:p>
          <a:p>
            <a:r>
              <a:rPr lang="hr-HR" sz="2600" dirty="0"/>
              <a:t>i</a:t>
            </a:r>
            <a:r>
              <a:rPr lang="hr-HR" sz="2600" dirty="0" smtClean="0"/>
              <a:t>deje bezvrijednosti </a:t>
            </a:r>
            <a:r>
              <a:rPr lang="hr-HR" sz="2600" dirty="0"/>
              <a:t>ili velike i </a:t>
            </a:r>
            <a:r>
              <a:rPr lang="hr-HR" sz="2600" dirty="0" smtClean="0"/>
              <a:t>neodgovarajuće krivnje</a:t>
            </a:r>
          </a:p>
          <a:p>
            <a:r>
              <a:rPr lang="hr-HR" sz="2600" dirty="0" smtClean="0"/>
              <a:t>smanjena </a:t>
            </a:r>
            <a:r>
              <a:rPr lang="hr-HR" sz="2600" dirty="0"/>
              <a:t>sposobnost mišljenja, koncentracije ili </a:t>
            </a:r>
            <a:r>
              <a:rPr lang="hr-HR" sz="2600" dirty="0" smtClean="0"/>
              <a:t>neodlučnost</a:t>
            </a:r>
          </a:p>
          <a:p>
            <a:r>
              <a:rPr lang="hr-HR" sz="2600" dirty="0" smtClean="0"/>
              <a:t>osjećaj </a:t>
            </a:r>
            <a:r>
              <a:rPr lang="hr-HR" sz="2600" dirty="0"/>
              <a:t>beznađa i bespomoćnosti</a:t>
            </a:r>
            <a:endParaRPr lang="hr-HR" sz="2600" dirty="0" smtClean="0"/>
          </a:p>
          <a:p>
            <a:r>
              <a:rPr lang="hr-HR" sz="2600" dirty="0" smtClean="0"/>
              <a:t>misli </a:t>
            </a:r>
            <a:r>
              <a:rPr lang="hr-HR" sz="2600" dirty="0"/>
              <a:t>o smrti, želja za smrću, suicidalne ideje i nakane, pokušaji </a:t>
            </a:r>
            <a:r>
              <a:rPr lang="hr-HR" sz="2600" dirty="0" smtClean="0"/>
              <a:t>suicida</a:t>
            </a:r>
          </a:p>
          <a:p>
            <a:endParaRPr lang="hr-HR" sz="2600" dirty="0"/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5497776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01072" cy="1066800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atin typeface="+mn-lt"/>
              </a:rPr>
              <a:t>Action program-Temeljne terapijske komponente</a:t>
            </a:r>
            <a:br>
              <a:rPr lang="hr-HR" sz="2400" b="1" dirty="0" smtClean="0">
                <a:latin typeface="+mn-lt"/>
              </a:rPr>
            </a:br>
            <a:endParaRPr lang="hr-HR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" y="685800"/>
            <a:ext cx="8729634" cy="61023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</a:pPr>
            <a:r>
              <a:rPr lang="hr-HR" sz="2000" b="1" dirty="0" smtClean="0"/>
              <a:t>ACTION kits</a:t>
            </a:r>
          </a:p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</a:pPr>
            <a:r>
              <a:rPr lang="hr-HR" sz="2000" b="1" dirty="0" smtClean="0"/>
              <a:t>Set podsjetnika na središnje terapijske koncepate</a:t>
            </a:r>
          </a:p>
          <a:p>
            <a:pPr marL="514350" indent="-514350">
              <a:buAutoNum type="arabicParenR"/>
            </a:pPr>
            <a:r>
              <a:rPr lang="hr-HR" sz="2000" dirty="0" smtClean="0"/>
              <a:t>Jednostavna shemu </a:t>
            </a:r>
            <a:r>
              <a:rPr lang="hr-HR" sz="2000" dirty="0"/>
              <a:t>koja prikazuje kada se trebaju koristiti </a:t>
            </a:r>
            <a:r>
              <a:rPr lang="hr-HR" sz="2000" dirty="0" smtClean="0"/>
              <a:t>3. ključne vještine: vještine </a:t>
            </a:r>
            <a:r>
              <a:rPr lang="hr-HR" sz="2000" dirty="0"/>
              <a:t>suočavanja, </a:t>
            </a:r>
            <a:r>
              <a:rPr lang="hr-HR" sz="2000" dirty="0" smtClean="0"/>
              <a:t>vještine rješavanje </a:t>
            </a:r>
            <a:r>
              <a:rPr lang="hr-HR" sz="2000" dirty="0"/>
              <a:t>problema i kognitivno </a:t>
            </a:r>
            <a:r>
              <a:rPr lang="hr-HR" sz="2000" dirty="0" smtClean="0"/>
              <a:t>restrukturiranje</a:t>
            </a:r>
            <a:endParaRPr lang="hr-HR" sz="2000" dirty="0"/>
          </a:p>
          <a:p>
            <a:pPr marL="514350" indent="-514350">
              <a:buAutoNum type="arabicParenR"/>
            </a:pPr>
            <a:r>
              <a:rPr lang="hr-HR" sz="2000" dirty="0" smtClean="0"/>
              <a:t>vizualni </a:t>
            </a:r>
            <a:r>
              <a:rPr lang="hr-HR" sz="2000" dirty="0"/>
              <a:t>prikaz kako </a:t>
            </a:r>
            <a:r>
              <a:rPr lang="hr-HR" sz="2000" dirty="0" smtClean="0"/>
              <a:t>pomoću 3B </a:t>
            </a:r>
            <a:r>
              <a:rPr lang="hr-HR" sz="2000" dirty="0"/>
              <a:t>prepoznati </a:t>
            </a:r>
            <a:r>
              <a:rPr lang="hr-HR" sz="2000" dirty="0" smtClean="0"/>
              <a:t>emocije </a:t>
            </a:r>
          </a:p>
          <a:p>
            <a:pPr marL="514350" indent="-514350">
              <a:buAutoNum type="arabicParenR"/>
            </a:pPr>
            <a:r>
              <a:rPr lang="hr-HR" sz="2000" dirty="0" smtClean="0"/>
              <a:t> </a:t>
            </a:r>
            <a:r>
              <a:rPr lang="hr-HR" sz="2000" dirty="0"/>
              <a:t>vizualni prikaz pet </a:t>
            </a:r>
            <a:r>
              <a:rPr lang="hr-HR" sz="2000" dirty="0" smtClean="0"/>
              <a:t>kategorija vještina </a:t>
            </a:r>
            <a:r>
              <a:rPr lang="hr-HR" sz="2000" dirty="0"/>
              <a:t> </a:t>
            </a:r>
            <a:r>
              <a:rPr lang="hr-HR" sz="2000" dirty="0" smtClean="0"/>
              <a:t>suočavanja</a:t>
            </a:r>
          </a:p>
          <a:p>
            <a:pPr marL="514350" indent="-514350">
              <a:buAutoNum type="arabicParenR"/>
            </a:pPr>
            <a:r>
              <a:rPr lang="hr-HR" sz="2000" dirty="0" smtClean="0"/>
              <a:t>pet </a:t>
            </a:r>
            <a:r>
              <a:rPr lang="hr-HR" sz="2000" dirty="0"/>
              <a:t>koraka za rješavanje problema („pet </a:t>
            </a:r>
            <a:r>
              <a:rPr lang="hr-HR" sz="2000" dirty="0" smtClean="0"/>
              <a:t>P“)</a:t>
            </a:r>
          </a:p>
          <a:p>
            <a:pPr marL="514350" indent="-514350">
              <a:buAutoNum type="arabicParenR"/>
            </a:pPr>
            <a:r>
              <a:rPr lang="hr-HR" sz="2000" dirty="0" smtClean="0"/>
              <a:t>dva „ključna </a:t>
            </a:r>
            <a:r>
              <a:rPr lang="hr-HR" sz="2000" dirty="0"/>
              <a:t>pitanja“ koja vode </a:t>
            </a:r>
            <a:r>
              <a:rPr lang="hr-HR" sz="2000" dirty="0" smtClean="0"/>
              <a:t>kognitivn. restrukturiranju</a:t>
            </a:r>
            <a:endParaRPr lang="hr-HR" sz="2000" b="1" dirty="0" smtClean="0"/>
          </a:p>
        </p:txBody>
      </p:sp>
      <p:graphicFrame>
        <p:nvGraphicFramePr>
          <p:cNvPr id="8" name="Dijagram 5"/>
          <p:cNvGraphicFramePr/>
          <p:nvPr>
            <p:extLst>
              <p:ext uri="{D42A27DB-BD31-4B8C-83A1-F6EECF244321}">
                <p14:modId xmlns:p14="http://schemas.microsoft.com/office/powerpoint/2010/main" val="1926881304"/>
              </p:ext>
            </p:extLst>
          </p:nvPr>
        </p:nvGraphicFramePr>
        <p:xfrm>
          <a:off x="1066800" y="4356112"/>
          <a:ext cx="6934200" cy="242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9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01072" cy="1066800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atin typeface="+mn-lt"/>
              </a:rPr>
              <a:t>Action program</a:t>
            </a:r>
            <a:br>
              <a:rPr lang="hr-HR" sz="2400" b="1" dirty="0" smtClean="0">
                <a:latin typeface="+mn-lt"/>
              </a:rPr>
            </a:br>
            <a:endParaRPr lang="hr-HR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" y="685800"/>
            <a:ext cx="8729634" cy="6102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Trening za roditelje:</a:t>
            </a:r>
          </a:p>
          <a:p>
            <a:pPr marL="0" indent="0">
              <a:buNone/>
            </a:pPr>
            <a:endParaRPr lang="hr-HR" sz="2400" b="1" dirty="0" smtClean="0"/>
          </a:p>
          <a:p>
            <a:pPr lvl="0"/>
            <a:r>
              <a:rPr lang="hr-HR" sz="2400" dirty="0"/>
              <a:t>8 grupnih sastanaka za roditelje (90 min)</a:t>
            </a:r>
          </a:p>
          <a:p>
            <a:pPr lvl="0"/>
            <a:r>
              <a:rPr lang="hr-HR" sz="2400" dirty="0"/>
              <a:t>2 obiteljska sastanka (između 3.i 4</a:t>
            </a:r>
            <a:r>
              <a:rPr lang="hr-HR" sz="2400" dirty="0" smtClean="0"/>
              <a:t>. te </a:t>
            </a:r>
            <a:r>
              <a:rPr lang="hr-HR" sz="2400" dirty="0"/>
              <a:t>7.i 8. grupnog sastanka)</a:t>
            </a:r>
          </a:p>
          <a:p>
            <a:pPr lvl="0"/>
            <a:r>
              <a:rPr lang="hr-HR" sz="2400" dirty="0"/>
              <a:t>u prostoru škole poslije nastave</a:t>
            </a:r>
          </a:p>
          <a:p>
            <a:pPr lvl="0"/>
            <a:r>
              <a:rPr lang="hr-HR" sz="2400" dirty="0"/>
              <a:t>s terapuetom djece i ko-terapeutom</a:t>
            </a:r>
          </a:p>
          <a:p>
            <a:pPr lvl="0"/>
            <a:r>
              <a:rPr lang="hr-HR" sz="2400" dirty="0"/>
              <a:t>trening roditelja služi kao </a:t>
            </a:r>
            <a:r>
              <a:rPr lang="hr-HR" sz="2400" b="1" dirty="0"/>
              <a:t>podrška djeci u tretmanu </a:t>
            </a:r>
            <a:r>
              <a:rPr lang="hr-HR" sz="2400" dirty="0"/>
              <a:t>i da bi </a:t>
            </a:r>
            <a:r>
              <a:rPr lang="hr-HR" sz="2400" b="1" dirty="0"/>
              <a:t>naučio roditelje</a:t>
            </a:r>
            <a:r>
              <a:rPr lang="hr-HR" sz="2400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sz="2400" dirty="0"/>
              <a:t>k</a:t>
            </a:r>
            <a:r>
              <a:rPr lang="hr-HR" sz="2400" dirty="0" smtClean="0"/>
              <a:t>ako </a:t>
            </a:r>
            <a:r>
              <a:rPr lang="hr-HR" sz="2400" dirty="0"/>
              <a:t>pružiti podršku svojoj djeci u učenju i primjeni pojedinih vještina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sz="2400" dirty="0"/>
              <a:t>i</a:t>
            </a:r>
            <a:r>
              <a:rPr lang="hr-HR" sz="2400" dirty="0" smtClean="0"/>
              <a:t>ndirektno </a:t>
            </a:r>
            <a:r>
              <a:rPr lang="hr-HR" sz="2400" dirty="0"/>
              <a:t>istim vještinama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/>
              <a:t>v</a:t>
            </a:r>
            <a:r>
              <a:rPr lang="hr-HR" sz="2400" dirty="0" smtClean="0"/>
              <a:t>ještinama </a:t>
            </a:r>
            <a:r>
              <a:rPr lang="hr-HR" sz="2400" dirty="0"/>
              <a:t>za upravljanje vlastitim  </a:t>
            </a:r>
            <a:r>
              <a:rPr lang="hr-HR" sz="2400" dirty="0" smtClean="0"/>
              <a:t>ponašanjem </a:t>
            </a:r>
            <a:endParaRPr lang="hr-HR" sz="2400" dirty="0"/>
          </a:p>
          <a:p>
            <a:pPr marL="0" indent="0">
              <a:buNone/>
            </a:pPr>
            <a:endParaRPr lang="hr-HR" b="1" dirty="0" smtClean="0"/>
          </a:p>
        </p:txBody>
      </p:sp>
    </p:spTree>
    <p:extLst>
      <p:ext uri="{BB962C8B-B14F-4D97-AF65-F5344CB8AC3E}">
        <p14:creationId xmlns:p14="http://schemas.microsoft.com/office/powerpoint/2010/main" val="24870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01072" cy="1066800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atin typeface="+mn-lt"/>
              </a:rPr>
              <a:t>Action program</a:t>
            </a:r>
            <a:r>
              <a:rPr lang="hr-HR" sz="2400" dirty="0" smtClean="0">
                <a:latin typeface="+mn-lt"/>
              </a:rPr>
              <a:t/>
            </a:r>
            <a:br>
              <a:rPr lang="hr-HR" sz="2400" dirty="0" smtClean="0">
                <a:latin typeface="+mn-lt"/>
              </a:rPr>
            </a:br>
            <a:endParaRPr lang="hr-H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" y="685800"/>
            <a:ext cx="8729634" cy="6102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Trening za roditelje:</a:t>
            </a:r>
          </a:p>
          <a:p>
            <a:pPr marL="0" indent="0">
              <a:buNone/>
            </a:pPr>
            <a:endParaRPr lang="hr-HR" sz="2400" b="1" dirty="0" smtClean="0"/>
          </a:p>
          <a:p>
            <a:r>
              <a:rPr lang="hr-HR" sz="2400" dirty="0"/>
              <a:t>Edukacija o </a:t>
            </a:r>
            <a:r>
              <a:rPr lang="hr-HR" sz="2400" dirty="0" smtClean="0"/>
              <a:t>BKT </a:t>
            </a:r>
            <a:r>
              <a:rPr lang="hr-HR" sz="2400" dirty="0"/>
              <a:t>modelu i depresivnom poremećaju</a:t>
            </a:r>
          </a:p>
          <a:p>
            <a:r>
              <a:rPr lang="hr-HR" sz="2400" dirty="0"/>
              <a:t>Primjena potkrepljenja (vježba na terapiji i primjena kod kuće)</a:t>
            </a:r>
          </a:p>
          <a:p>
            <a:r>
              <a:rPr lang="hr-HR" sz="2400" dirty="0"/>
              <a:t>Podržavanje djeteta u ostvarivanju ciljeva</a:t>
            </a:r>
          </a:p>
          <a:p>
            <a:r>
              <a:rPr lang="hr-HR" sz="2400" dirty="0"/>
              <a:t>Učenje komunikacijskih vještina</a:t>
            </a:r>
          </a:p>
          <a:p>
            <a:r>
              <a:rPr lang="hr-HR" sz="2400" dirty="0"/>
              <a:t>5 koraka rješavanja problema</a:t>
            </a:r>
          </a:p>
          <a:p>
            <a:r>
              <a:rPr lang="hr-HR" sz="2400" dirty="0"/>
              <a:t>Vještine rješavanja konflikata</a:t>
            </a:r>
          </a:p>
          <a:p>
            <a:r>
              <a:rPr lang="hr-HR" sz="2400" dirty="0"/>
              <a:t>Kognitivno restrukturiranje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7242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01072" cy="1066800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>
                <a:latin typeface="+mn-lt"/>
              </a:rPr>
              <a:t>Action program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" y="685800"/>
            <a:ext cx="8729634" cy="61023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Savjetovanje učitelja: </a:t>
            </a:r>
          </a:p>
          <a:p>
            <a:r>
              <a:rPr lang="hr-HR" sz="2400" dirty="0"/>
              <a:t>važan izvor informacija o djetetu</a:t>
            </a:r>
          </a:p>
          <a:p>
            <a:r>
              <a:rPr lang="hr-HR" sz="2400" dirty="0"/>
              <a:t>važna ulogu u akademskoj motivaciji, samopoštovanju i depresivnim simptomima kod </a:t>
            </a:r>
            <a:r>
              <a:rPr lang="hr-HR" sz="2400" dirty="0" smtClean="0"/>
              <a:t>djevojaka</a:t>
            </a:r>
          </a:p>
          <a:p>
            <a:endParaRPr lang="hr-HR" sz="2400" dirty="0"/>
          </a:p>
          <a:p>
            <a:pPr lvl="0"/>
            <a:r>
              <a:rPr lang="hr-HR" sz="2400" dirty="0"/>
              <a:t>ACTION program je implementiran u školu, tijekom trajanja nastave </a:t>
            </a:r>
          </a:p>
          <a:p>
            <a:pPr lvl="0"/>
            <a:r>
              <a:rPr lang="hr-HR" sz="2400" dirty="0"/>
              <a:t>Učitelje se savjetuju da :</a:t>
            </a:r>
          </a:p>
          <a:p>
            <a:pPr lvl="0"/>
            <a:r>
              <a:rPr lang="hr-HR" sz="2400" dirty="0"/>
              <a:t>ohrabruju mlade da koriste vještine koje uče na terapiji u učionici i </a:t>
            </a:r>
            <a:r>
              <a:rPr lang="hr-HR" sz="2400" dirty="0" smtClean="0"/>
              <a:t>školi (vještine suočavanja, vješ. </a:t>
            </a:r>
            <a:r>
              <a:rPr lang="hr-HR" sz="2400" dirty="0"/>
              <a:t>r</a:t>
            </a:r>
            <a:r>
              <a:rPr lang="hr-HR" sz="2400" dirty="0" smtClean="0"/>
              <a:t>ješavanja problema)</a:t>
            </a:r>
            <a:endParaRPr lang="hr-HR" sz="2400" dirty="0"/>
          </a:p>
          <a:p>
            <a:pPr lvl="0"/>
            <a:r>
              <a:rPr lang="hr-HR" sz="2400" dirty="0"/>
              <a:t>potiču mijenjanja negativnih misli i neprilagođenih vjerovanja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03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01072" cy="1066800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atin typeface="+mn-lt"/>
              </a:rPr>
              <a:t>Action program</a:t>
            </a:r>
            <a:br>
              <a:rPr lang="hr-HR" sz="2400" b="1" dirty="0" smtClean="0">
                <a:latin typeface="+mn-lt"/>
              </a:rPr>
            </a:br>
            <a:endParaRPr lang="hr-HR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" y="685800"/>
            <a:ext cx="8729634" cy="61023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Primjeri intervencija u učionici:</a:t>
            </a:r>
          </a:p>
          <a:p>
            <a:pPr marL="0" indent="0">
              <a:buNone/>
            </a:pPr>
            <a:r>
              <a:rPr lang="hr-HR" sz="2400" dirty="0" smtClean="0"/>
              <a:t>-Samomotrenje pozitivnih vršnjačkih interakcija </a:t>
            </a:r>
          </a:p>
          <a:p>
            <a:pPr marL="0" indent="0">
              <a:buNone/>
            </a:pPr>
            <a:r>
              <a:rPr lang="hr-HR" sz="2400" dirty="0" smtClean="0"/>
              <a:t>„Nitko me ne voli”</a:t>
            </a:r>
          </a:p>
          <a:p>
            <a:pPr marL="0" lvl="0" indent="0" algn="just">
              <a:buNone/>
            </a:pPr>
            <a:r>
              <a:rPr lang="hr-HR" sz="2400" dirty="0" smtClean="0"/>
              <a:t>dijete </a:t>
            </a:r>
            <a:r>
              <a:rPr lang="hr-HR" sz="2400" dirty="0"/>
              <a:t>: 3 pozitivne interakcije sa  </a:t>
            </a:r>
            <a:r>
              <a:rPr lang="hr-HR" sz="2400" dirty="0" smtClean="0"/>
              <a:t>vršnjacima</a:t>
            </a:r>
          </a:p>
          <a:p>
            <a:pPr marL="0" lvl="0" indent="0" algn="just">
              <a:buNone/>
            </a:pPr>
            <a:r>
              <a:rPr lang="hr-HR" sz="2400" dirty="0"/>
              <a:t>u</a:t>
            </a:r>
            <a:r>
              <a:rPr lang="hr-HR" sz="2400" dirty="0" smtClean="0"/>
              <a:t>čitelj</a:t>
            </a:r>
            <a:r>
              <a:rPr lang="hr-HR" sz="2400" dirty="0"/>
              <a:t>: pomaže djetetu u identificiranju interakcija</a:t>
            </a:r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</a:pPr>
            <a:r>
              <a:rPr lang="hr-HR" sz="2400" dirty="0" smtClean="0"/>
              <a:t>-Samomotrenje uspjeha </a:t>
            </a:r>
          </a:p>
          <a:p>
            <a:pPr marL="0" indent="0">
              <a:buNone/>
            </a:pPr>
            <a:r>
              <a:rPr lang="hr-HR" sz="2400" dirty="0" smtClean="0"/>
              <a:t>„Ne </a:t>
            </a:r>
            <a:r>
              <a:rPr lang="hr-HR" sz="2400" dirty="0"/>
              <a:t>mogu učiniti ništa </a:t>
            </a:r>
            <a:r>
              <a:rPr lang="hr-HR" sz="2400" dirty="0" smtClean="0"/>
              <a:t>ispravno”</a:t>
            </a:r>
          </a:p>
          <a:p>
            <a:pPr marL="0" indent="0">
              <a:buNone/>
            </a:pPr>
            <a:r>
              <a:rPr lang="hr-HR" sz="2400" dirty="0"/>
              <a:t>o</a:t>
            </a:r>
            <a:r>
              <a:rPr lang="hr-HR" sz="2400" dirty="0" smtClean="0"/>
              <a:t>d </a:t>
            </a:r>
            <a:r>
              <a:rPr lang="hr-HR" sz="2400" dirty="0"/>
              <a:t>učenika se može tražiti da kaže učitelju ili da napiše tri </a:t>
            </a:r>
            <a:r>
              <a:rPr lang="hr-HR" sz="2400" dirty="0" smtClean="0"/>
              <a:t>stvari </a:t>
            </a:r>
            <a:r>
              <a:rPr lang="hr-HR" sz="2400" dirty="0"/>
              <a:t>koje je </a:t>
            </a:r>
            <a:r>
              <a:rPr lang="hr-HR" sz="2400" dirty="0" smtClean="0"/>
              <a:t>ispunio/la </a:t>
            </a:r>
            <a:r>
              <a:rPr lang="hr-HR" sz="2400" dirty="0"/>
              <a:t>ili koje je ispravno izvela</a:t>
            </a: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4482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                                         </a:t>
            </a:r>
            <a:r>
              <a:rPr lang="hr-HR" sz="2400" b="1" dirty="0" smtClean="0"/>
              <a:t>Depresija-BKT i lijekovi 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400" dirty="0" smtClean="0"/>
          </a:p>
          <a:p>
            <a:pPr>
              <a:buFont typeface="Wingdings" pitchFamily="2" charset="2"/>
              <a:buChar char="ü"/>
            </a:pPr>
            <a:r>
              <a:rPr lang="hr-HR" sz="2200" dirty="0" smtClean="0"/>
              <a:t>Blaga depresija-psihoterapija</a:t>
            </a:r>
          </a:p>
          <a:p>
            <a:pPr>
              <a:buFont typeface="Wingdings" pitchFamily="2" charset="2"/>
              <a:buChar char="ü"/>
            </a:pPr>
            <a:r>
              <a:rPr lang="hr-HR" sz="2200" dirty="0" smtClean="0"/>
              <a:t>Srednje teška depresija- psihoterapija, antidepresivi </a:t>
            </a:r>
          </a:p>
          <a:p>
            <a:pPr>
              <a:buFont typeface="Wingdings" pitchFamily="2" charset="2"/>
              <a:buChar char="ü"/>
            </a:pPr>
            <a:r>
              <a:rPr lang="hr-HR" sz="2200" dirty="0" smtClean="0"/>
              <a:t>Teška depresija- antidepresivi, psihoterapija</a:t>
            </a:r>
          </a:p>
          <a:p>
            <a:pPr marL="0" indent="0">
              <a:buNone/>
            </a:pPr>
            <a:endParaRPr lang="hr-HR" sz="2200" dirty="0" smtClean="0"/>
          </a:p>
          <a:p>
            <a:endParaRPr lang="hr-HR" sz="2200" dirty="0"/>
          </a:p>
          <a:p>
            <a:r>
              <a:rPr lang="hr-HR" sz="2200" dirty="0"/>
              <a:t>KBT efikasan u kliničkoj populaciji mladih</a:t>
            </a:r>
          </a:p>
          <a:p>
            <a:r>
              <a:rPr lang="hr-HR" sz="2200" dirty="0"/>
              <a:t>KBT se pokazala najefikasnijom i smatra se terapijom izbora za blagu i umjerenu depresiju kod djece i adolescenata, meta-analize (Reinecke, Ryan i  Dubois, 1998).</a:t>
            </a:r>
          </a:p>
          <a:p>
            <a:r>
              <a:rPr lang="hr-HR" sz="2200" dirty="0"/>
              <a:t>Teška depresija- obično se kombiniraju psihoterapija i psihofarmakološki tretman (Vitiello, 2009).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9112328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400" dirty="0" smtClean="0"/>
              <a:t>                                         </a:t>
            </a:r>
            <a:r>
              <a:rPr lang="hr-HR" sz="2400" b="1" dirty="0" smtClean="0"/>
              <a:t>Depresija-BKT i lijekovi 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>
              <a:defRPr/>
            </a:pPr>
            <a:r>
              <a:rPr lang="hr-HR" sz="2400" dirty="0"/>
              <a:t>fluoksetin ( Fluval, Portal, Prozac )</a:t>
            </a:r>
          </a:p>
          <a:p>
            <a:pPr marL="0" indent="0">
              <a:buNone/>
              <a:defRPr/>
            </a:pPr>
            <a:r>
              <a:rPr lang="hr-HR" sz="2400" dirty="0"/>
              <a:t>      po FDA od 8. godina i starije </a:t>
            </a:r>
          </a:p>
          <a:p>
            <a:pPr>
              <a:defRPr/>
            </a:pPr>
            <a:endParaRPr lang="hr-HR" sz="2400" dirty="0"/>
          </a:p>
          <a:p>
            <a:pPr>
              <a:defRPr/>
            </a:pPr>
            <a:r>
              <a:rPr lang="hr-HR" sz="2400" dirty="0"/>
              <a:t>sertalin  ( Zoloft, Asentra, Halea, Luxeta )</a:t>
            </a:r>
          </a:p>
          <a:p>
            <a:pPr marL="0" indent="0">
              <a:buNone/>
              <a:defRPr/>
            </a:pPr>
            <a:r>
              <a:rPr lang="hr-HR" sz="2400" dirty="0"/>
              <a:t>      po FDA od 6. godina i starije ( OCD )</a:t>
            </a:r>
          </a:p>
          <a:p>
            <a:pPr>
              <a:defRPr/>
            </a:pPr>
            <a:endParaRPr lang="hr-HR" sz="2400" dirty="0"/>
          </a:p>
          <a:p>
            <a:pPr>
              <a:defRPr/>
            </a:pPr>
            <a:r>
              <a:rPr lang="hr-HR" sz="2400" dirty="0"/>
              <a:t>citalopram ( Starcitin )</a:t>
            </a:r>
          </a:p>
          <a:p>
            <a:pPr>
              <a:defRPr/>
            </a:pPr>
            <a:endParaRPr lang="hr-HR" sz="2400" dirty="0"/>
          </a:p>
          <a:p>
            <a:pPr>
              <a:defRPr/>
            </a:pPr>
            <a:r>
              <a:rPr lang="hr-HR" sz="2400" dirty="0"/>
              <a:t>escitalopram  ( Citram, Elicea, Cipralex, Starcitin ES, Serpentil )</a:t>
            </a:r>
          </a:p>
          <a:p>
            <a:pPr marL="0" indent="0">
              <a:buNone/>
              <a:defRPr/>
            </a:pPr>
            <a:r>
              <a:rPr lang="hr-HR" sz="2400" dirty="0"/>
              <a:t>      FDA od 12. do 17. ( za veliki depresivni poremećaj )</a:t>
            </a:r>
          </a:p>
          <a:p>
            <a:pPr marL="0" indent="0">
              <a:buNone/>
              <a:defRPr/>
            </a:pPr>
            <a:endParaRPr lang="hr-HR" sz="2400" dirty="0"/>
          </a:p>
          <a:p>
            <a:pPr>
              <a:defRPr/>
            </a:pPr>
            <a:r>
              <a:rPr lang="hr-HR" sz="2400" dirty="0"/>
              <a:t>fluvoksamin ( Fevarin )</a:t>
            </a:r>
          </a:p>
          <a:p>
            <a:pPr marL="0" indent="0">
              <a:buNone/>
              <a:defRPr/>
            </a:pPr>
            <a:r>
              <a:rPr lang="hr-HR" sz="2400" dirty="0"/>
              <a:t>      po FDA od 8. godina i starije ( OCD )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9421" y="609600"/>
            <a:ext cx="3928379" cy="213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288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                                         </a:t>
            </a:r>
            <a:r>
              <a:rPr lang="hr-HR" sz="2400" b="1" dirty="0" smtClean="0"/>
              <a:t>Depresija-BKT i lijekovi 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2" name="Rectangle 1"/>
          <p:cNvSpPr/>
          <p:nvPr/>
        </p:nvSpPr>
        <p:spPr>
          <a:xfrm>
            <a:off x="304800" y="1997838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400" dirty="0"/>
              <a:t>Blaga depresija-psihoterapija</a:t>
            </a:r>
          </a:p>
          <a:p>
            <a:endParaRPr lang="hr-HR" sz="2400" dirty="0"/>
          </a:p>
          <a:p>
            <a:pPr>
              <a:buFont typeface="Wingdings" pitchFamily="2" charset="2"/>
              <a:buChar char="ü"/>
            </a:pPr>
            <a:r>
              <a:rPr lang="hr-HR" sz="2400" dirty="0"/>
              <a:t>Srednje teška depresija- psihoterapija (4/6 tjedana do 3 mjeseca),  antidepresivi (I-fluoksetin,II-sertralin, citalopram, escitalopram</a:t>
            </a:r>
            <a:r>
              <a:rPr lang="hr-HR" sz="2400" dirty="0" smtClean="0"/>
              <a:t>)</a:t>
            </a:r>
          </a:p>
          <a:p>
            <a:endParaRPr lang="hr-HR" sz="2400" dirty="0"/>
          </a:p>
          <a:p>
            <a:pPr>
              <a:buFont typeface="Wingdings" pitchFamily="2" charset="2"/>
              <a:buChar char="ü"/>
            </a:pPr>
            <a:r>
              <a:rPr lang="hr-HR" sz="2400" dirty="0"/>
              <a:t>Učinkovitost kombinirane primjene KBT i fluoksetina je bolja kod </a:t>
            </a:r>
            <a:r>
              <a:rPr lang="hr-HR" sz="2400" dirty="0" smtClean="0"/>
              <a:t>umjerene </a:t>
            </a:r>
            <a:r>
              <a:rPr lang="hr-HR" sz="2400" dirty="0"/>
              <a:t>depresije, nego što je učinkovitost svakog tretmana pojedinačno</a:t>
            </a:r>
          </a:p>
        </p:txBody>
      </p:sp>
    </p:spTree>
    <p:extLst>
      <p:ext uri="{BB962C8B-B14F-4D97-AF65-F5344CB8AC3E}">
        <p14:creationId xmlns:p14="http://schemas.microsoft.com/office/powerpoint/2010/main" val="9909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                                         </a:t>
            </a:r>
            <a:r>
              <a:rPr lang="hr-HR" sz="2400" b="1" dirty="0" smtClean="0"/>
              <a:t>Depresija-BKT i lijekovi 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933033"/>
            <a:ext cx="8534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/>
              <a:t>Teška depresija- antidepresivi, psihoterapija</a:t>
            </a:r>
          </a:p>
          <a:p>
            <a:r>
              <a:rPr lang="hr-HR" dirty="0"/>
              <a:t>akutna faza (8-12 tjedana) -ciljem uklanjanja simptoma</a:t>
            </a:r>
          </a:p>
          <a:p>
            <a:r>
              <a:rPr lang="hr-HR" dirty="0"/>
              <a:t>kontinuirana faza (6-12 mjeseci)-cilj konsolidacije th odgovora i prevencije relapsa</a:t>
            </a:r>
          </a:p>
          <a:p>
            <a:r>
              <a:rPr lang="hr-HR" dirty="0"/>
              <a:t>faza održavanja (1-3 </a:t>
            </a:r>
            <a:r>
              <a:rPr lang="hr-HR" dirty="0" smtClean="0"/>
              <a:t>godine- procijeniti potrebu i duljinu individualno)-</a:t>
            </a:r>
            <a:r>
              <a:rPr lang="hr-HR" dirty="0"/>
              <a:t>cilj izbjegavanja pojave nove depresivne epizode kod mladih koji s imali više depresivnih epizoda</a:t>
            </a:r>
          </a:p>
          <a:p>
            <a:endParaRPr lang="hr-HR" dirty="0"/>
          </a:p>
          <a:p>
            <a:pPr lvl="0"/>
            <a:r>
              <a:rPr lang="hr-HR" dirty="0"/>
              <a:t>Započeti s psihoedukacijom i psihoterapijom (u trajanju od 4 do 6 tjedana).</a:t>
            </a:r>
          </a:p>
          <a:p>
            <a:pPr lvl="0"/>
            <a:r>
              <a:rPr lang="hr-HR" dirty="0"/>
              <a:t>U slučaju djelomične, odnosno izostanka reakcije, nastavite s psihoedukacijom, psihoterapijom, te uvesti SSRI inhibitor (nastavite daljnjih 6 do 12 tjedana)</a:t>
            </a:r>
          </a:p>
          <a:p>
            <a:pPr lvl="0"/>
            <a:r>
              <a:rPr lang="hr-HR" dirty="0"/>
              <a:t>Ako nakon 6 do 12 tjedana ne dođe do reakcije, promijenite SSRI inhibitor (nastavite daljnjih 6 do 12 tjedana).</a:t>
            </a:r>
          </a:p>
          <a:p>
            <a:pPr lvl="0"/>
            <a:r>
              <a:rPr lang="hr-HR" dirty="0"/>
              <a:t>Ako nakon 6 do 12 tjedana ne dođe do reakcije uslijed uzimanja drugog SSRI inhibitora, ponovno provjerite dijagnozu/komorbiditet (posebno za ADHD i anksioznost), pridržava li se pacijent terapiji, prisutnost drugih bolesti, funkcioniranje u obitelji, postojanje negativnih životnih događaja, bolesti roditelja/braće... </a:t>
            </a:r>
          </a:p>
          <a:p>
            <a:pPr lvl="0"/>
            <a:r>
              <a:rPr lang="hr-HR" dirty="0"/>
              <a:t>Nastavite s lijekovima 6 do 12 mjeseci nakon što dođe do reakcije. </a:t>
            </a:r>
            <a:endParaRPr lang="hr-HR" dirty="0" smtClean="0"/>
          </a:p>
          <a:p>
            <a:pPr lvl="0"/>
            <a:r>
              <a:rPr lang="hr-HR" dirty="0" smtClean="0"/>
              <a:t>Nakon </a:t>
            </a:r>
            <a:r>
              <a:rPr lang="hr-HR" dirty="0"/>
              <a:t>toga, ukoliko ne dođe do povratka na početno stanje, postupeno prekinite terapiju.</a:t>
            </a:r>
          </a:p>
          <a:p>
            <a:pPr lvl="0"/>
            <a:r>
              <a:rPr lang="hr-HR" dirty="0"/>
              <a:t>U slučaju pojave druge lakše epizode, nastavite s lijekovima 1 do 3 </a:t>
            </a:r>
            <a:r>
              <a:rPr lang="hr-HR" dirty="0" smtClean="0"/>
              <a:t>godine (procijeniti potrebu i duljinu).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89968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dirty="0"/>
              <a:t> </a:t>
            </a:r>
            <a:r>
              <a:rPr lang="hr-HR" sz="2400" dirty="0" smtClean="0"/>
              <a:t> </a:t>
            </a:r>
            <a:r>
              <a:rPr lang="hr-HR" sz="2400" b="1" dirty="0" smtClean="0"/>
              <a:t>Moderatori </a:t>
            </a:r>
            <a:r>
              <a:rPr lang="hr-HR" sz="2400" b="1" dirty="0"/>
              <a:t>ishoda tretmana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>
                <a:solidFill>
                  <a:srgbClr val="000000"/>
                </a:solidFill>
              </a:rPr>
              <a:t>Obilježja okoline (izvori stresa)</a:t>
            </a:r>
          </a:p>
          <a:p>
            <a:r>
              <a:rPr lang="hr-HR" sz="2400" dirty="0">
                <a:solidFill>
                  <a:srgbClr val="000000"/>
                </a:solidFill>
              </a:rPr>
              <a:t>Psihopatologija roditelja (depresija, ovisnost)</a:t>
            </a:r>
          </a:p>
          <a:p>
            <a:r>
              <a:rPr lang="hr-HR" sz="2400" dirty="0">
                <a:solidFill>
                  <a:srgbClr val="000000"/>
                </a:solidFill>
              </a:rPr>
              <a:t>Potrebno osigurati aktivnu suradnju roditelja i učitelja</a:t>
            </a:r>
          </a:p>
          <a:p>
            <a:r>
              <a:rPr lang="hr-HR" sz="2400" dirty="0">
                <a:solidFill>
                  <a:srgbClr val="000000"/>
                </a:solidFill>
              </a:rPr>
              <a:t>Upravljanje stresom i prepoznavanje depresivnih simptoma</a:t>
            </a:r>
          </a:p>
          <a:p>
            <a:r>
              <a:rPr lang="hr-HR" sz="2400" dirty="0">
                <a:solidFill>
                  <a:srgbClr val="000000"/>
                </a:solidFill>
              </a:rPr>
              <a:t>Razvojna ograničenja </a:t>
            </a:r>
          </a:p>
          <a:p>
            <a:r>
              <a:rPr lang="hr-HR" sz="2400" dirty="0">
                <a:solidFill>
                  <a:srgbClr val="000000"/>
                </a:solidFill>
              </a:rPr>
              <a:t>Komorbiditet 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15952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610600" cy="6131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Depresija djece i adolescenata</a:t>
            </a:r>
          </a:p>
          <a:p>
            <a:pPr marL="0" indent="0">
              <a:buNone/>
            </a:pPr>
            <a:endParaRPr lang="hr-HR" sz="2400" b="1" dirty="0"/>
          </a:p>
          <a:p>
            <a:pPr>
              <a:buFont typeface="Wingdings" pitchFamily="2" charset="2"/>
              <a:buChar char="ü"/>
            </a:pPr>
            <a:r>
              <a:rPr lang="hr-HR" sz="2400" dirty="0"/>
              <a:t> Simptomi nisu posljedica neposrednog  fiziološkog učinka    </a:t>
            </a:r>
            <a:r>
              <a:rPr lang="hr-HR" sz="2400" dirty="0" smtClean="0"/>
              <a:t>  </a:t>
            </a:r>
            <a:r>
              <a:rPr lang="hr-HR" sz="2400" dirty="0"/>
              <a:t>neke psihoak. tvari ili općeg zdravstvenog stanja  </a:t>
            </a:r>
          </a:p>
          <a:p>
            <a:pPr marL="0" indent="0">
              <a:buNone/>
            </a:pPr>
            <a:endParaRPr lang="hr-HR" sz="2400" b="1" dirty="0" smtClean="0"/>
          </a:p>
          <a:p>
            <a:r>
              <a:rPr lang="hr-HR" sz="2400" dirty="0" smtClean="0"/>
              <a:t>poteškoće i značajno oštećenje školskog, obiteljskog, socijalnog funkcioniranja</a:t>
            </a:r>
          </a:p>
          <a:p>
            <a:endParaRPr lang="hr-HR" sz="2400" dirty="0" smtClean="0"/>
          </a:p>
          <a:p>
            <a:r>
              <a:rPr lang="hr-HR" sz="2400" dirty="0"/>
              <a:t>r</a:t>
            </a:r>
            <a:r>
              <a:rPr lang="hr-HR" sz="2400" dirty="0" smtClean="0"/>
              <a:t>izik suicida</a:t>
            </a:r>
          </a:p>
          <a:p>
            <a:endParaRPr lang="hr-HR" sz="2400" dirty="0"/>
          </a:p>
          <a:p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18056604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2400" dirty="0" smtClean="0"/>
          </a:p>
          <a:p>
            <a:pPr marL="0" indent="0" algn="ctr">
              <a:buNone/>
            </a:pPr>
            <a:endParaRPr lang="hr-HR" sz="2400" dirty="0"/>
          </a:p>
          <a:p>
            <a:pPr marL="0" indent="0" algn="ctr">
              <a:buNone/>
            </a:pPr>
            <a:endParaRPr lang="hr-HR" sz="2400" dirty="0" smtClean="0"/>
          </a:p>
          <a:p>
            <a:pPr marL="0" indent="0" algn="ctr">
              <a:buNone/>
            </a:pPr>
            <a:endParaRPr lang="hr-HR" sz="2400" dirty="0"/>
          </a:p>
          <a:p>
            <a:pPr marL="0" indent="0" algn="ctr">
              <a:buNone/>
            </a:pPr>
            <a:r>
              <a:rPr lang="hr-HR" sz="4400" dirty="0" smtClean="0"/>
              <a:t>HVALA NA PAŽNJI!</a:t>
            </a:r>
            <a:endParaRPr lang="hr-HR" sz="4400" dirty="0"/>
          </a:p>
        </p:txBody>
      </p:sp>
      <p:pic>
        <p:nvPicPr>
          <p:cNvPr id="3074" name="Picture 2" descr="C:\Users\ljubica_paradzik\Desktop\Predavanja i prikazi Kukuljevićeva\Slike perfekcionizam za predavanje\soc vještine, ig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8763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1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88956322"/>
              </p:ext>
            </p:extLst>
          </p:nvPr>
        </p:nvGraphicFramePr>
        <p:xfrm>
          <a:off x="214282" y="1357298"/>
          <a:ext cx="8929718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7991475" cy="8826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r-HR" altLang="en-US" sz="2400" b="1" dirty="0" smtClean="0"/>
              <a:t/>
            </a:r>
            <a:br>
              <a:rPr lang="hr-HR" altLang="en-US" sz="2400" b="1" dirty="0" smtClean="0"/>
            </a:br>
            <a:r>
              <a:rPr lang="hr-HR" altLang="en-US" sz="2400" b="1" dirty="0" smtClean="0"/>
              <a:t/>
            </a:r>
            <a:br>
              <a:rPr lang="hr-HR" altLang="en-US" sz="2400" b="1" dirty="0" smtClean="0"/>
            </a:br>
            <a:r>
              <a:rPr lang="hr-HR" altLang="en-US" sz="2700" b="1" dirty="0" smtClean="0">
                <a:latin typeface="+mn-lt"/>
              </a:rPr>
              <a:t>SIMPTOMI DEPRESIJE - ODRASLI vs. DJECA I MLADI</a:t>
            </a:r>
            <a:endParaRPr lang="en-US" altLang="en-US" sz="2700" b="1" dirty="0" smtClean="0">
              <a:latin typeface="+mn-lt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643188"/>
            <a:ext cx="642938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9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80400" cy="9540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r-HR" altLang="en-US" sz="2400" b="1" dirty="0" smtClean="0">
                <a:latin typeface="+mn-lt"/>
              </a:rPr>
              <a:t>SIMPTOMI DEPRESIJE - ODRASLI vs DJECA I MLADI</a:t>
            </a:r>
            <a:endParaRPr lang="en-US" altLang="en-US" sz="2400" b="1" dirty="0" smtClean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236116"/>
              </p:ext>
            </p:extLst>
          </p:nvPr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571750"/>
            <a:ext cx="642938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8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2341</TotalTime>
  <Words>4613</Words>
  <Application>Microsoft Office PowerPoint</Application>
  <PresentationFormat>On-screen Show (4:3)</PresentationFormat>
  <Paragraphs>896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Arial</vt:lpstr>
      <vt:lpstr>Calibri</vt:lpstr>
      <vt:lpstr>Times New Roman</vt:lpstr>
      <vt:lpstr>Verdana</vt:lpstr>
      <vt:lpstr>Wingdings</vt:lpstr>
      <vt:lpstr>Wingdings 2</vt:lpstr>
      <vt:lpstr>Office Theme</vt:lpstr>
      <vt:lpstr>BKT  dječje i adolescentne depresije </vt:lpstr>
      <vt:lpstr>PowerPoint Presentation</vt:lpstr>
      <vt:lpstr>lat. depressum – potištenost, utisnutost</vt:lpstr>
      <vt:lpstr>PowerPoint Presentation</vt:lpstr>
      <vt:lpstr>PowerPoint Presentation</vt:lpstr>
      <vt:lpstr>PowerPoint Presentation</vt:lpstr>
      <vt:lpstr>PowerPoint Presentation</vt:lpstr>
      <vt:lpstr>  SIMPTOMI DEPRESIJE - ODRASLI vs. DJECA I MLADI</vt:lpstr>
      <vt:lpstr>SIMPTOMI DEPRESIJE - ODRASLI vs DJECA I MLADI</vt:lpstr>
      <vt:lpstr>PowerPoint Presentation</vt:lpstr>
      <vt:lpstr>ETIOLOGIJA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 program   </vt:lpstr>
      <vt:lpstr>Action program-Struktura seanse  </vt:lpstr>
      <vt:lpstr>Action program-Temeljne terapijske komponente </vt:lpstr>
      <vt:lpstr>Action program-Temeljne terapijske komponente </vt:lpstr>
      <vt:lpstr>  Action program-Temeljne terapijske komponente   </vt:lpstr>
      <vt:lpstr>Action program-Temeljne terapijske komponente </vt:lpstr>
      <vt:lpstr>Action program-Temeljne terapijske komponente </vt:lpstr>
      <vt:lpstr>Action program-Temeljne terapijske komponente </vt:lpstr>
      <vt:lpstr>Action program-Temeljne terapijske komponente </vt:lpstr>
      <vt:lpstr>Action program-Temeljne terapijske komponente </vt:lpstr>
      <vt:lpstr>Action program-Temeljne terapijske komponente </vt:lpstr>
      <vt:lpstr>Action program-Temeljne terapijske komponente </vt:lpstr>
      <vt:lpstr>Action program-Temeljne terapijske komponente </vt:lpstr>
      <vt:lpstr>Action program </vt:lpstr>
      <vt:lpstr>Action program </vt:lpstr>
      <vt:lpstr>Action program </vt:lpstr>
      <vt:lpstr>Action program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VELIKI DEPRESIVNI POEMEĆAJ I DEPRESIVNOST KAO  SIMPTOM U DJECE I ADOLESCENATA</dc:title>
  <dc:creator>dobardabar</dc:creator>
  <cp:lastModifiedBy>hubikotvr@outlook.com</cp:lastModifiedBy>
  <cp:revision>420</cp:revision>
  <dcterms:created xsi:type="dcterms:W3CDTF">2006-08-16T00:00:00Z</dcterms:created>
  <dcterms:modified xsi:type="dcterms:W3CDTF">2022-05-06T08:14:15Z</dcterms:modified>
</cp:coreProperties>
</file>