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6" r:id="rId3"/>
    <p:sldId id="286" r:id="rId4"/>
    <p:sldId id="287" r:id="rId5"/>
    <p:sldId id="288" r:id="rId6"/>
    <p:sldId id="269" r:id="rId7"/>
    <p:sldId id="268" r:id="rId8"/>
    <p:sldId id="273" r:id="rId9"/>
    <p:sldId id="258" r:id="rId10"/>
    <p:sldId id="272" r:id="rId11"/>
    <p:sldId id="275" r:id="rId12"/>
    <p:sldId id="276" r:id="rId13"/>
    <p:sldId id="293" r:id="rId14"/>
    <p:sldId id="289" r:id="rId15"/>
    <p:sldId id="290" r:id="rId16"/>
    <p:sldId id="291" r:id="rId17"/>
    <p:sldId id="292" r:id="rId18"/>
    <p:sldId id="296" r:id="rId19"/>
    <p:sldId id="294" r:id="rId20"/>
    <p:sldId id="262" r:id="rId21"/>
    <p:sldId id="261" r:id="rId22"/>
    <p:sldId id="297" r:id="rId23"/>
    <p:sldId id="298" r:id="rId24"/>
    <p:sldId id="259" r:id="rId25"/>
    <p:sldId id="277" r:id="rId26"/>
    <p:sldId id="278" r:id="rId27"/>
    <p:sldId id="279" r:id="rId28"/>
    <p:sldId id="264" r:id="rId29"/>
    <p:sldId id="260" r:id="rId30"/>
    <p:sldId id="280" r:id="rId31"/>
    <p:sldId id="282" r:id="rId32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A5B"/>
    <a:srgbClr val="F99287"/>
    <a:srgbClr val="F53E2B"/>
    <a:srgbClr val="458F13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0EB27-8132-DD52-7E27-756A62A70DF7}" v="7" dt="2021-09-09T12:57:07.589"/>
    <p1510:client id="{85D40C0B-8EC6-0C88-D444-0F738A53AEE7}" v="6" dt="2021-09-07T13:46:58.276"/>
    <p1510:client id="{B9D70352-B3DD-7916-938F-1DDAB7B4F628}" v="17" dt="2022-05-11T19:44:41.769"/>
    <p1510:client id="{EF921E94-7D54-C125-6DD1-5DD383816D97}" v="5" dt="2021-09-09T09:46:35.024"/>
    <p1510:client id="{F0B7E973-7E67-B141-14E1-21D5822C52A8}" v="251" dt="2021-09-08T14:17:47.869"/>
    <p1510:client id="{F1B4BE7C-8DE9-E6EE-16D9-40317D3FDEAF}" v="370" dt="2021-09-02T13:37:19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0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s Jakovčić" userId="S::ijakovcic@uniri.hr::4007ce2d-3524-4d9e-8f9d-4f54bad59c5f" providerId="AD" clId="Web-{EF921E94-7D54-C125-6DD1-5DD383816D97}"/>
    <pc:docChg chg="addSld delSld modSld">
      <pc:chgData name="Ines Jakovčić" userId="S::ijakovcic@uniri.hr::4007ce2d-3524-4d9e-8f9d-4f54bad59c5f" providerId="AD" clId="Web-{EF921E94-7D54-C125-6DD1-5DD383816D97}" dt="2021-09-09T09:46:35.024" v="4"/>
      <pc:docMkLst>
        <pc:docMk/>
      </pc:docMkLst>
      <pc:sldChg chg="addSp delSp modSp">
        <pc:chgData name="Ines Jakovčić" userId="S::ijakovcic@uniri.hr::4007ce2d-3524-4d9e-8f9d-4f54bad59c5f" providerId="AD" clId="Web-{EF921E94-7D54-C125-6DD1-5DD383816D97}" dt="2021-09-09T09:40:41.405" v="2" actId="1076"/>
        <pc:sldMkLst>
          <pc:docMk/>
          <pc:sldMk cId="673330760" sldId="298"/>
        </pc:sldMkLst>
        <pc:picChg chg="add mod">
          <ac:chgData name="Ines Jakovčić" userId="S::ijakovcic@uniri.hr::4007ce2d-3524-4d9e-8f9d-4f54bad59c5f" providerId="AD" clId="Web-{EF921E94-7D54-C125-6DD1-5DD383816D97}" dt="2021-09-09T09:40:41.405" v="2" actId="1076"/>
          <ac:picMkLst>
            <pc:docMk/>
            <pc:sldMk cId="673330760" sldId="298"/>
            <ac:picMk id="4" creationId="{FE722EC2-A734-49D7-8558-F9D9855BA2E1}"/>
          </ac:picMkLst>
        </pc:picChg>
        <pc:picChg chg="del">
          <ac:chgData name="Ines Jakovčić" userId="S::ijakovcic@uniri.hr::4007ce2d-3524-4d9e-8f9d-4f54bad59c5f" providerId="AD" clId="Web-{EF921E94-7D54-C125-6DD1-5DD383816D97}" dt="2021-09-09T09:40:28.373" v="0"/>
          <ac:picMkLst>
            <pc:docMk/>
            <pc:sldMk cId="673330760" sldId="298"/>
            <ac:picMk id="7" creationId="{22B8F70D-1151-41E1-AF1A-AB5935B0C4B9}"/>
          </ac:picMkLst>
        </pc:picChg>
      </pc:sldChg>
      <pc:sldChg chg="new del">
        <pc:chgData name="Ines Jakovčić" userId="S::ijakovcic@uniri.hr::4007ce2d-3524-4d9e-8f9d-4f54bad59c5f" providerId="AD" clId="Web-{EF921E94-7D54-C125-6DD1-5DD383816D97}" dt="2021-09-09T09:46:35.024" v="4"/>
        <pc:sldMkLst>
          <pc:docMk/>
          <pc:sldMk cId="4016857538" sldId="299"/>
        </pc:sldMkLst>
      </pc:sldChg>
    </pc:docChg>
  </pc:docChgLst>
  <pc:docChgLst>
    <pc:chgData name="Ines Jakovčić" userId="S::ijakovcic@uniri.hr::4007ce2d-3524-4d9e-8f9d-4f54bad59c5f" providerId="AD" clId="Web-{B9D70352-B3DD-7916-938F-1DDAB7B4F628}"/>
    <pc:docChg chg="modSld">
      <pc:chgData name="Ines Jakovčić" userId="S::ijakovcic@uniri.hr::4007ce2d-3524-4d9e-8f9d-4f54bad59c5f" providerId="AD" clId="Web-{B9D70352-B3DD-7916-938F-1DDAB7B4F628}" dt="2022-05-11T19:44:41.769" v="19" actId="1076"/>
      <pc:docMkLst>
        <pc:docMk/>
      </pc:docMkLst>
      <pc:sldChg chg="modSp">
        <pc:chgData name="Ines Jakovčić" userId="S::ijakovcic@uniri.hr::4007ce2d-3524-4d9e-8f9d-4f54bad59c5f" providerId="AD" clId="Web-{B9D70352-B3DD-7916-938F-1DDAB7B4F628}" dt="2022-05-11T19:26:25.660" v="11" actId="20577"/>
        <pc:sldMkLst>
          <pc:docMk/>
          <pc:sldMk cId="3573723226" sldId="256"/>
        </pc:sldMkLst>
        <pc:spChg chg="mod">
          <ac:chgData name="Ines Jakovčić" userId="S::ijakovcic@uniri.hr::4007ce2d-3524-4d9e-8f9d-4f54bad59c5f" providerId="AD" clId="Web-{B9D70352-B3DD-7916-938F-1DDAB7B4F628}" dt="2022-05-11T19:26:25.660" v="11" actId="20577"/>
          <ac:spMkLst>
            <pc:docMk/>
            <pc:sldMk cId="3573723226" sldId="256"/>
            <ac:spMk id="3" creationId="{00000000-0000-0000-0000-000000000000}"/>
          </ac:spMkLst>
        </pc:spChg>
      </pc:sldChg>
      <pc:sldChg chg="modSp">
        <pc:chgData name="Ines Jakovčić" userId="S::ijakovcic@uniri.hr::4007ce2d-3524-4d9e-8f9d-4f54bad59c5f" providerId="AD" clId="Web-{B9D70352-B3DD-7916-938F-1DDAB7B4F628}" dt="2022-05-11T19:44:41.769" v="19" actId="1076"/>
        <pc:sldMkLst>
          <pc:docMk/>
          <pc:sldMk cId="405803295" sldId="297"/>
        </pc:sldMkLst>
        <pc:spChg chg="mod">
          <ac:chgData name="Ines Jakovčić" userId="S::ijakovcic@uniri.hr::4007ce2d-3524-4d9e-8f9d-4f54bad59c5f" providerId="AD" clId="Web-{B9D70352-B3DD-7916-938F-1DDAB7B4F628}" dt="2022-05-11T19:44:41.769" v="19" actId="1076"/>
          <ac:spMkLst>
            <pc:docMk/>
            <pc:sldMk cId="405803295" sldId="297"/>
            <ac:spMk id="4" creationId="{F7381DA5-2344-49D9-A364-D06E09E7B6D9}"/>
          </ac:spMkLst>
        </pc:spChg>
        <pc:graphicFrameChg chg="mod">
          <ac:chgData name="Ines Jakovčić" userId="S::ijakovcic@uniri.hr::4007ce2d-3524-4d9e-8f9d-4f54bad59c5f" providerId="AD" clId="Web-{B9D70352-B3DD-7916-938F-1DDAB7B4F628}" dt="2022-05-11T19:44:38.956" v="18" actId="1076"/>
          <ac:graphicFrameMkLst>
            <pc:docMk/>
            <pc:sldMk cId="405803295" sldId="297"/>
            <ac:graphicFrameMk id="7" creationId="{E3BA953F-A760-4D58-A8DA-3C2319A04AF5}"/>
          </ac:graphicFrameMkLst>
        </pc:graphicFrameChg>
      </pc:sldChg>
    </pc:docChg>
  </pc:docChgLst>
  <pc:docChgLst>
    <pc:chgData name="Ines Jakovčić" userId="S::ijakovcic@uniri.hr::4007ce2d-3524-4d9e-8f9d-4f54bad59c5f" providerId="AD" clId="Web-{0EF0EB27-8132-DD52-7E27-756A62A70DF7}"/>
    <pc:docChg chg="modSld">
      <pc:chgData name="Ines Jakovčić" userId="S::ijakovcic@uniri.hr::4007ce2d-3524-4d9e-8f9d-4f54bad59c5f" providerId="AD" clId="Web-{0EF0EB27-8132-DD52-7E27-756A62A70DF7}" dt="2021-09-09T12:57:07.433" v="2" actId="20577"/>
      <pc:docMkLst>
        <pc:docMk/>
      </pc:docMkLst>
      <pc:sldChg chg="modSp">
        <pc:chgData name="Ines Jakovčić" userId="S::ijakovcic@uniri.hr::4007ce2d-3524-4d9e-8f9d-4f54bad59c5f" providerId="AD" clId="Web-{0EF0EB27-8132-DD52-7E27-756A62A70DF7}" dt="2021-09-09T12:57:07.433" v="2" actId="20577"/>
        <pc:sldMkLst>
          <pc:docMk/>
          <pc:sldMk cId="3573723226" sldId="256"/>
        </pc:sldMkLst>
        <pc:spChg chg="mod">
          <ac:chgData name="Ines Jakovčić" userId="S::ijakovcic@uniri.hr::4007ce2d-3524-4d9e-8f9d-4f54bad59c5f" providerId="AD" clId="Web-{0EF0EB27-8132-DD52-7E27-756A62A70DF7}" dt="2021-09-09T12:57:07.433" v="2" actId="20577"/>
          <ac:spMkLst>
            <pc:docMk/>
            <pc:sldMk cId="3573723226" sldId="256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9A31E-1A4E-477E-BF00-508B9EB64AF8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93EEF51-CD28-431F-B4DA-B0B085C64059}">
      <dgm:prSet phldrT="[Text]" phldr="0"/>
      <dgm:spPr/>
      <dgm:t>
        <a:bodyPr/>
        <a:lstStyle/>
        <a:p>
          <a:pPr rtl="0"/>
          <a:r>
            <a:rPr lang="en-US">
              <a:latin typeface="Georgia"/>
            </a:rPr>
            <a:t>Kriterij A</a:t>
          </a:r>
          <a:endParaRPr lang="en-US"/>
        </a:p>
      </dgm:t>
    </dgm:pt>
    <dgm:pt modelId="{5398AA5A-6DA5-4050-B1FD-2AF1564B8F82}" type="parTrans" cxnId="{E8B107A9-1869-408D-BCB8-2476DE94F9DC}">
      <dgm:prSet/>
      <dgm:spPr/>
      <dgm:t>
        <a:bodyPr/>
        <a:lstStyle/>
        <a:p>
          <a:endParaRPr lang="en-US"/>
        </a:p>
      </dgm:t>
    </dgm:pt>
    <dgm:pt modelId="{F3FF8ACE-A47E-4CED-9698-0FD92298E4B7}" type="sibTrans" cxnId="{E8B107A9-1869-408D-BCB8-2476DE94F9DC}">
      <dgm:prSet/>
      <dgm:spPr/>
      <dgm:t>
        <a:bodyPr/>
        <a:lstStyle/>
        <a:p>
          <a:endParaRPr lang="en-US"/>
        </a:p>
      </dgm:t>
    </dgm:pt>
    <dgm:pt modelId="{C84FFB48-8B16-4827-867A-D41B20EFC5BF}">
      <dgm:prSet phldrT="[Text]" phldr="0"/>
      <dgm:spPr/>
      <dgm:t>
        <a:bodyPr/>
        <a:lstStyle/>
        <a:p>
          <a:pPr rtl="0"/>
          <a:r>
            <a:rPr lang="en-US">
              <a:latin typeface="Georgia"/>
            </a:rPr>
            <a:t>Stupanj funkcioniranja ličnosti (self i interpersonalno)</a:t>
          </a:r>
          <a:endParaRPr lang="en-US"/>
        </a:p>
      </dgm:t>
    </dgm:pt>
    <dgm:pt modelId="{A42ADF45-4F70-4B1B-9E37-A4032EEDC51B}" type="parTrans" cxnId="{E5B21C93-712A-4BC9-9EC7-4FA2C019D0EB}">
      <dgm:prSet/>
      <dgm:spPr/>
      <dgm:t>
        <a:bodyPr/>
        <a:lstStyle/>
        <a:p>
          <a:endParaRPr lang="en-US"/>
        </a:p>
      </dgm:t>
    </dgm:pt>
    <dgm:pt modelId="{38C02432-89FB-4E9A-A2BF-C973ECB158D1}" type="sibTrans" cxnId="{E5B21C93-712A-4BC9-9EC7-4FA2C019D0EB}">
      <dgm:prSet/>
      <dgm:spPr/>
      <dgm:t>
        <a:bodyPr/>
        <a:lstStyle/>
        <a:p>
          <a:endParaRPr lang="en-US"/>
        </a:p>
      </dgm:t>
    </dgm:pt>
    <dgm:pt modelId="{95F91A40-E011-4885-B815-97A942653C6F}">
      <dgm:prSet phldrT="[Text]" phldr="0"/>
      <dgm:spPr/>
      <dgm:t>
        <a:bodyPr/>
        <a:lstStyle/>
        <a:p>
          <a:pPr rtl="0"/>
          <a:r>
            <a:rPr lang="en-US" dirty="0">
              <a:latin typeface="Georgia"/>
            </a:rPr>
            <a:t>Kriterij B</a:t>
          </a:r>
          <a:endParaRPr lang="en-US" dirty="0"/>
        </a:p>
      </dgm:t>
    </dgm:pt>
    <dgm:pt modelId="{5ABA2873-BDF7-48AD-AD80-E6E6FD09B878}" type="parTrans" cxnId="{493C116D-0403-4812-9241-A5EADE5995BC}">
      <dgm:prSet/>
      <dgm:spPr/>
      <dgm:t>
        <a:bodyPr/>
        <a:lstStyle/>
        <a:p>
          <a:endParaRPr lang="en-US"/>
        </a:p>
      </dgm:t>
    </dgm:pt>
    <dgm:pt modelId="{F5C27181-86FB-4C54-946C-1177DE8C3023}" type="sibTrans" cxnId="{493C116D-0403-4812-9241-A5EADE5995BC}">
      <dgm:prSet/>
      <dgm:spPr/>
      <dgm:t>
        <a:bodyPr/>
        <a:lstStyle/>
        <a:p>
          <a:endParaRPr lang="en-US"/>
        </a:p>
      </dgm:t>
    </dgm:pt>
    <dgm:pt modelId="{F66A86FF-B461-4AB5-9C8F-278BD018F79C}">
      <dgm:prSet phldrT="[Text]" phldr="0"/>
      <dgm:spPr/>
      <dgm:t>
        <a:bodyPr/>
        <a:lstStyle/>
        <a:p>
          <a:pPr algn="l" rtl="0"/>
          <a:r>
            <a:rPr lang="en-US">
              <a:latin typeface="Georgia"/>
            </a:rPr>
            <a:t>Patološke crte ličnosti (negativni afektivitet, </a:t>
          </a:r>
          <a:r>
            <a:rPr lang="en-US"/>
            <a:t>odvojenost, antagonizam, dezinhibicija i psihoticizam)</a:t>
          </a:r>
        </a:p>
      </dgm:t>
    </dgm:pt>
    <dgm:pt modelId="{DC7ABFE9-22FC-49F6-AA95-4FB891D0C28A}" type="parTrans" cxnId="{49C323D8-8CA3-4046-9630-7E3FEC58B3B8}">
      <dgm:prSet/>
      <dgm:spPr/>
      <dgm:t>
        <a:bodyPr/>
        <a:lstStyle/>
        <a:p>
          <a:endParaRPr lang="en-US"/>
        </a:p>
      </dgm:t>
    </dgm:pt>
    <dgm:pt modelId="{36206CA0-5A40-4609-AEEA-E8BD43B22B75}" type="sibTrans" cxnId="{49C323D8-8CA3-4046-9630-7E3FEC58B3B8}">
      <dgm:prSet/>
      <dgm:spPr/>
      <dgm:t>
        <a:bodyPr/>
        <a:lstStyle/>
        <a:p>
          <a:endParaRPr lang="en-US"/>
        </a:p>
      </dgm:t>
    </dgm:pt>
    <dgm:pt modelId="{AF49D7C6-1ECF-4CAD-8B59-930891FF0DA6}">
      <dgm:prSet phldrT="[Text]" phldr="0"/>
      <dgm:spPr/>
      <dgm:t>
        <a:bodyPr/>
        <a:lstStyle/>
        <a:p>
          <a:pPr rtl="0"/>
          <a:r>
            <a:rPr lang="en-US" dirty="0">
              <a:latin typeface="Georgia"/>
            </a:rPr>
            <a:t>Pervazivnost i stabilnost</a:t>
          </a:r>
          <a:endParaRPr lang="en-US" dirty="0"/>
        </a:p>
      </dgm:t>
    </dgm:pt>
    <dgm:pt modelId="{24F00922-EDAB-47DC-963C-B7808EC57D30}" type="parTrans" cxnId="{09F9EEC3-F933-426D-B55A-E01D719DB83D}">
      <dgm:prSet/>
      <dgm:spPr/>
      <dgm:t>
        <a:bodyPr/>
        <a:lstStyle/>
        <a:p>
          <a:endParaRPr lang="en-US"/>
        </a:p>
      </dgm:t>
    </dgm:pt>
    <dgm:pt modelId="{7795230F-E2AB-4327-8E9A-EBB50B722413}" type="sibTrans" cxnId="{09F9EEC3-F933-426D-B55A-E01D719DB83D}">
      <dgm:prSet/>
      <dgm:spPr/>
      <dgm:t>
        <a:bodyPr/>
        <a:lstStyle/>
        <a:p>
          <a:endParaRPr lang="en-US"/>
        </a:p>
      </dgm:t>
    </dgm:pt>
    <dgm:pt modelId="{66CC148E-8535-4124-B134-DF776F67BF16}">
      <dgm:prSet phldrT="[Text]" phldr="0"/>
      <dgm:spPr/>
      <dgm:t>
        <a:bodyPr/>
        <a:lstStyle/>
        <a:p>
          <a:pPr rtl="0"/>
          <a:r>
            <a:rPr lang="en-US">
              <a:latin typeface="Georgia"/>
            </a:rPr>
            <a:t>Kriterij E, F i G</a:t>
          </a:r>
          <a:endParaRPr lang="en-US"/>
        </a:p>
      </dgm:t>
    </dgm:pt>
    <dgm:pt modelId="{E2625753-4970-4533-843A-4857682CEF01}" type="parTrans" cxnId="{5D773935-9AAA-4248-9D5A-78B65C571A27}">
      <dgm:prSet/>
      <dgm:spPr/>
      <dgm:t>
        <a:bodyPr/>
        <a:lstStyle/>
        <a:p>
          <a:endParaRPr lang="en-US"/>
        </a:p>
      </dgm:t>
    </dgm:pt>
    <dgm:pt modelId="{664C8CD2-E310-482E-88BF-BC14ABCE4290}" type="sibTrans" cxnId="{5D773935-9AAA-4248-9D5A-78B65C571A27}">
      <dgm:prSet/>
      <dgm:spPr/>
      <dgm:t>
        <a:bodyPr/>
        <a:lstStyle/>
        <a:p>
          <a:endParaRPr lang="en-US"/>
        </a:p>
      </dgm:t>
    </dgm:pt>
    <dgm:pt modelId="{F320B7C8-6718-4CAE-85B9-5C79092AD486}">
      <dgm:prSet phldr="0"/>
      <dgm:spPr/>
      <dgm:t>
        <a:bodyPr/>
        <a:lstStyle/>
        <a:p>
          <a:pPr rtl="0"/>
          <a:r>
            <a:rPr lang="en-US" dirty="0">
              <a:latin typeface="Georgia"/>
            </a:rPr>
            <a:t>Kriterij C i D</a:t>
          </a:r>
          <a:endParaRPr lang="en-US" dirty="0"/>
        </a:p>
      </dgm:t>
    </dgm:pt>
    <dgm:pt modelId="{38706E66-2AFF-4EC4-B848-5496532F6E19}" type="parTrans" cxnId="{107B64E3-E057-484A-A93D-CF82D42C63BB}">
      <dgm:prSet/>
      <dgm:spPr/>
    </dgm:pt>
    <dgm:pt modelId="{DC562755-ABB3-41DF-BBD8-903619ED6B32}" type="sibTrans" cxnId="{107B64E3-E057-484A-A93D-CF82D42C63BB}">
      <dgm:prSet/>
      <dgm:spPr/>
    </dgm:pt>
    <dgm:pt modelId="{E23EDDB6-2411-4DB7-A064-06151281B548}">
      <dgm:prSet phldr="0"/>
      <dgm:spPr/>
      <dgm:t>
        <a:bodyPr/>
        <a:lstStyle/>
        <a:p>
          <a:pPr rtl="0"/>
          <a:r>
            <a:rPr lang="en-US" dirty="0">
              <a:latin typeface="Georgia"/>
            </a:rPr>
            <a:t>Diferencijalna dijagnoza</a:t>
          </a:r>
        </a:p>
      </dgm:t>
    </dgm:pt>
    <dgm:pt modelId="{9D7F7A82-AF3A-4B0B-AB88-79927F8BD8C7}" type="parTrans" cxnId="{AC59F2DF-4318-4E81-A53F-DDAEFD27F428}">
      <dgm:prSet/>
      <dgm:spPr/>
    </dgm:pt>
    <dgm:pt modelId="{B806A6DE-E00D-46E8-B6D0-D79D5ED9383D}" type="sibTrans" cxnId="{AC59F2DF-4318-4E81-A53F-DDAEFD27F428}">
      <dgm:prSet/>
      <dgm:spPr/>
    </dgm:pt>
    <dgm:pt modelId="{EC885267-2231-42BC-83FE-29870C6424BD}" type="pres">
      <dgm:prSet presAssocID="{4959A31E-1A4E-477E-BF00-508B9EB64A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72B54D-D4F3-4192-949E-673121053FD7}" type="pres">
      <dgm:prSet presAssocID="{A93EEF51-CD28-431F-B4DA-B0B085C64059}" presName="composite" presStyleCnt="0"/>
      <dgm:spPr/>
    </dgm:pt>
    <dgm:pt modelId="{66C317A4-AB09-41BC-8BF7-7E6D0A1912C1}" type="pres">
      <dgm:prSet presAssocID="{A93EEF51-CD28-431F-B4DA-B0B085C6405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6901B-73F5-4C09-812B-759FA0716510}" type="pres">
      <dgm:prSet presAssocID="{A93EEF51-CD28-431F-B4DA-B0B085C6405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1CEC7-183A-40B7-A420-2DA397D7BA0F}" type="pres">
      <dgm:prSet presAssocID="{F3FF8ACE-A47E-4CED-9698-0FD92298E4B7}" presName="space" presStyleCnt="0"/>
      <dgm:spPr/>
    </dgm:pt>
    <dgm:pt modelId="{33BCA050-FF36-43E7-A129-12D363D023E6}" type="pres">
      <dgm:prSet presAssocID="{95F91A40-E011-4885-B815-97A942653C6F}" presName="composite" presStyleCnt="0"/>
      <dgm:spPr/>
    </dgm:pt>
    <dgm:pt modelId="{7FB5812C-43EB-4F7F-9CF7-E70B36DB5038}" type="pres">
      <dgm:prSet presAssocID="{95F91A40-E011-4885-B815-97A942653C6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AD842-B344-4C05-8016-ABBEA47A1CA5}" type="pres">
      <dgm:prSet presAssocID="{95F91A40-E011-4885-B815-97A942653C6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34051-C007-4518-A8DF-DF76D4B7C9D2}" type="pres">
      <dgm:prSet presAssocID="{F5C27181-86FB-4C54-946C-1177DE8C3023}" presName="space" presStyleCnt="0"/>
      <dgm:spPr/>
    </dgm:pt>
    <dgm:pt modelId="{919A63C5-B3A1-4862-B0C9-D7B521C29F07}" type="pres">
      <dgm:prSet presAssocID="{F320B7C8-6718-4CAE-85B9-5C79092AD486}" presName="composite" presStyleCnt="0"/>
      <dgm:spPr/>
    </dgm:pt>
    <dgm:pt modelId="{4A672F26-9A7F-4083-B39D-AABE9AF52F79}" type="pres">
      <dgm:prSet presAssocID="{F320B7C8-6718-4CAE-85B9-5C79092AD48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469AB-B27D-4C4F-A3AD-853AB9FD1C2C}" type="pres">
      <dgm:prSet presAssocID="{F320B7C8-6718-4CAE-85B9-5C79092AD48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0B59F-8E88-461B-8134-F31E7A1B5949}" type="pres">
      <dgm:prSet presAssocID="{DC562755-ABB3-41DF-BBD8-903619ED6B32}" presName="space" presStyleCnt="0"/>
      <dgm:spPr/>
    </dgm:pt>
    <dgm:pt modelId="{9609F58C-94F4-4D37-B97C-B863E51456B3}" type="pres">
      <dgm:prSet presAssocID="{66CC148E-8535-4124-B134-DF776F67BF16}" presName="composite" presStyleCnt="0"/>
      <dgm:spPr/>
    </dgm:pt>
    <dgm:pt modelId="{735F85A0-55C6-460B-BFBB-3948487BEEC4}" type="pres">
      <dgm:prSet presAssocID="{66CC148E-8535-4124-B134-DF776F67BF1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34C05-E9A9-4091-A1C6-1CBD1CEFFCA0}" type="pres">
      <dgm:prSet presAssocID="{66CC148E-8535-4124-B134-DF776F67BF1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773935-9AAA-4248-9D5A-78B65C571A27}" srcId="{4959A31E-1A4E-477E-BF00-508B9EB64AF8}" destId="{66CC148E-8535-4124-B134-DF776F67BF16}" srcOrd="3" destOrd="0" parTransId="{E2625753-4970-4533-843A-4857682CEF01}" sibTransId="{664C8CD2-E310-482E-88BF-BC14ABCE4290}"/>
    <dgm:cxn modelId="{09F9EEC3-F933-426D-B55A-E01D719DB83D}" srcId="{F320B7C8-6718-4CAE-85B9-5C79092AD486}" destId="{AF49D7C6-1ECF-4CAD-8B59-930891FF0DA6}" srcOrd="0" destOrd="0" parTransId="{24F00922-EDAB-47DC-963C-B7808EC57D30}" sibTransId="{7795230F-E2AB-4327-8E9A-EBB50B722413}"/>
    <dgm:cxn modelId="{9B05665A-C791-48A9-BA70-30BD112C1819}" type="presOf" srcId="{4959A31E-1A4E-477E-BF00-508B9EB64AF8}" destId="{EC885267-2231-42BC-83FE-29870C6424BD}" srcOrd="0" destOrd="0" presId="urn:microsoft.com/office/officeart/2005/8/layout/hList1"/>
    <dgm:cxn modelId="{49C323D8-8CA3-4046-9630-7E3FEC58B3B8}" srcId="{95F91A40-E011-4885-B815-97A942653C6F}" destId="{F66A86FF-B461-4AB5-9C8F-278BD018F79C}" srcOrd="0" destOrd="0" parTransId="{DC7ABFE9-22FC-49F6-AA95-4FB891D0C28A}" sibTransId="{36206CA0-5A40-4609-AEEA-E8BD43B22B75}"/>
    <dgm:cxn modelId="{107B64E3-E057-484A-A93D-CF82D42C63BB}" srcId="{4959A31E-1A4E-477E-BF00-508B9EB64AF8}" destId="{F320B7C8-6718-4CAE-85B9-5C79092AD486}" srcOrd="2" destOrd="0" parTransId="{38706E66-2AFF-4EC4-B848-5496532F6E19}" sibTransId="{DC562755-ABB3-41DF-BBD8-903619ED6B32}"/>
    <dgm:cxn modelId="{E5B21C93-712A-4BC9-9EC7-4FA2C019D0EB}" srcId="{A93EEF51-CD28-431F-B4DA-B0B085C64059}" destId="{C84FFB48-8B16-4827-867A-D41B20EFC5BF}" srcOrd="0" destOrd="0" parTransId="{A42ADF45-4F70-4B1B-9E37-A4032EEDC51B}" sibTransId="{38C02432-89FB-4E9A-A2BF-C973ECB158D1}"/>
    <dgm:cxn modelId="{E73C95AA-3DDB-4A9F-A6BC-9E74BA2EF7EE}" type="presOf" srcId="{AF49D7C6-1ECF-4CAD-8B59-930891FF0DA6}" destId="{106469AB-B27D-4C4F-A3AD-853AB9FD1C2C}" srcOrd="0" destOrd="0" presId="urn:microsoft.com/office/officeart/2005/8/layout/hList1"/>
    <dgm:cxn modelId="{62B4625F-1CB9-4827-9257-7682FA4D040F}" type="presOf" srcId="{E23EDDB6-2411-4DB7-A064-06151281B548}" destId="{36334C05-E9A9-4091-A1C6-1CBD1CEFFCA0}" srcOrd="0" destOrd="0" presId="urn:microsoft.com/office/officeart/2005/8/layout/hList1"/>
    <dgm:cxn modelId="{AC59F2DF-4318-4E81-A53F-DDAEFD27F428}" srcId="{66CC148E-8535-4124-B134-DF776F67BF16}" destId="{E23EDDB6-2411-4DB7-A064-06151281B548}" srcOrd="0" destOrd="0" parTransId="{9D7F7A82-AF3A-4B0B-AB88-79927F8BD8C7}" sibTransId="{B806A6DE-E00D-46E8-B6D0-D79D5ED9383D}"/>
    <dgm:cxn modelId="{F733BD31-05C1-4F9E-8275-41259E8B3A6C}" type="presOf" srcId="{66CC148E-8535-4124-B134-DF776F67BF16}" destId="{735F85A0-55C6-460B-BFBB-3948487BEEC4}" srcOrd="0" destOrd="0" presId="urn:microsoft.com/office/officeart/2005/8/layout/hList1"/>
    <dgm:cxn modelId="{E8B107A9-1869-408D-BCB8-2476DE94F9DC}" srcId="{4959A31E-1A4E-477E-BF00-508B9EB64AF8}" destId="{A93EEF51-CD28-431F-B4DA-B0B085C64059}" srcOrd="0" destOrd="0" parTransId="{5398AA5A-6DA5-4050-B1FD-2AF1564B8F82}" sibTransId="{F3FF8ACE-A47E-4CED-9698-0FD92298E4B7}"/>
    <dgm:cxn modelId="{A5893846-E295-4426-BA51-639F95BBBF0E}" type="presOf" srcId="{F66A86FF-B461-4AB5-9C8F-278BD018F79C}" destId="{18BAD842-B344-4C05-8016-ABBEA47A1CA5}" srcOrd="0" destOrd="0" presId="urn:microsoft.com/office/officeart/2005/8/layout/hList1"/>
    <dgm:cxn modelId="{7B3C76CD-6576-4A78-8472-C32996F6230D}" type="presOf" srcId="{A93EEF51-CD28-431F-B4DA-B0B085C64059}" destId="{66C317A4-AB09-41BC-8BF7-7E6D0A1912C1}" srcOrd="0" destOrd="0" presId="urn:microsoft.com/office/officeart/2005/8/layout/hList1"/>
    <dgm:cxn modelId="{30480D06-DF77-43CF-B0C3-E5FE0BDF304A}" type="presOf" srcId="{F320B7C8-6718-4CAE-85B9-5C79092AD486}" destId="{4A672F26-9A7F-4083-B39D-AABE9AF52F79}" srcOrd="0" destOrd="0" presId="urn:microsoft.com/office/officeart/2005/8/layout/hList1"/>
    <dgm:cxn modelId="{493C116D-0403-4812-9241-A5EADE5995BC}" srcId="{4959A31E-1A4E-477E-BF00-508B9EB64AF8}" destId="{95F91A40-E011-4885-B815-97A942653C6F}" srcOrd="1" destOrd="0" parTransId="{5ABA2873-BDF7-48AD-AD80-E6E6FD09B878}" sibTransId="{F5C27181-86FB-4C54-946C-1177DE8C3023}"/>
    <dgm:cxn modelId="{40E150CC-8612-42A2-B8DC-7A1AF00D6888}" type="presOf" srcId="{95F91A40-E011-4885-B815-97A942653C6F}" destId="{7FB5812C-43EB-4F7F-9CF7-E70B36DB5038}" srcOrd="0" destOrd="0" presId="urn:microsoft.com/office/officeart/2005/8/layout/hList1"/>
    <dgm:cxn modelId="{3DFB3ECC-6981-4D78-BE3F-74D166C6244C}" type="presOf" srcId="{C84FFB48-8B16-4827-867A-D41B20EFC5BF}" destId="{2AD6901B-73F5-4C09-812B-759FA0716510}" srcOrd="0" destOrd="0" presId="urn:microsoft.com/office/officeart/2005/8/layout/hList1"/>
    <dgm:cxn modelId="{362C248C-8416-4B57-81FB-F2B78E95D20A}" type="presParOf" srcId="{EC885267-2231-42BC-83FE-29870C6424BD}" destId="{2D72B54D-D4F3-4192-949E-673121053FD7}" srcOrd="0" destOrd="0" presId="urn:microsoft.com/office/officeart/2005/8/layout/hList1"/>
    <dgm:cxn modelId="{E06753CE-B52D-4F91-96ED-7FCFDCE81A88}" type="presParOf" srcId="{2D72B54D-D4F3-4192-949E-673121053FD7}" destId="{66C317A4-AB09-41BC-8BF7-7E6D0A1912C1}" srcOrd="0" destOrd="0" presId="urn:microsoft.com/office/officeart/2005/8/layout/hList1"/>
    <dgm:cxn modelId="{575286C6-0079-4AF2-AF03-F0DEABD47977}" type="presParOf" srcId="{2D72B54D-D4F3-4192-949E-673121053FD7}" destId="{2AD6901B-73F5-4C09-812B-759FA0716510}" srcOrd="1" destOrd="0" presId="urn:microsoft.com/office/officeart/2005/8/layout/hList1"/>
    <dgm:cxn modelId="{44AB628B-02E2-4D1B-9F71-9C18AB0CEEB3}" type="presParOf" srcId="{EC885267-2231-42BC-83FE-29870C6424BD}" destId="{FF31CEC7-183A-40B7-A420-2DA397D7BA0F}" srcOrd="1" destOrd="0" presId="urn:microsoft.com/office/officeart/2005/8/layout/hList1"/>
    <dgm:cxn modelId="{4BCB0FC8-4CD3-4767-84A6-4521EE12DC65}" type="presParOf" srcId="{EC885267-2231-42BC-83FE-29870C6424BD}" destId="{33BCA050-FF36-43E7-A129-12D363D023E6}" srcOrd="2" destOrd="0" presId="urn:microsoft.com/office/officeart/2005/8/layout/hList1"/>
    <dgm:cxn modelId="{C8886053-A8A2-4F5E-BD2F-8045BBF51460}" type="presParOf" srcId="{33BCA050-FF36-43E7-A129-12D363D023E6}" destId="{7FB5812C-43EB-4F7F-9CF7-E70B36DB5038}" srcOrd="0" destOrd="0" presId="urn:microsoft.com/office/officeart/2005/8/layout/hList1"/>
    <dgm:cxn modelId="{7B3A37BA-B09E-4E39-89B5-78C3C5A14648}" type="presParOf" srcId="{33BCA050-FF36-43E7-A129-12D363D023E6}" destId="{18BAD842-B344-4C05-8016-ABBEA47A1CA5}" srcOrd="1" destOrd="0" presId="urn:microsoft.com/office/officeart/2005/8/layout/hList1"/>
    <dgm:cxn modelId="{A0CF9272-3093-4344-8CFA-69FA17E250AB}" type="presParOf" srcId="{EC885267-2231-42BC-83FE-29870C6424BD}" destId="{92C34051-C007-4518-A8DF-DF76D4B7C9D2}" srcOrd="3" destOrd="0" presId="urn:microsoft.com/office/officeart/2005/8/layout/hList1"/>
    <dgm:cxn modelId="{C2105BCA-E83C-4B06-9AE1-1938ED2D2C24}" type="presParOf" srcId="{EC885267-2231-42BC-83FE-29870C6424BD}" destId="{919A63C5-B3A1-4862-B0C9-D7B521C29F07}" srcOrd="4" destOrd="0" presId="urn:microsoft.com/office/officeart/2005/8/layout/hList1"/>
    <dgm:cxn modelId="{FFC2637A-52E6-49C3-9F0D-D32C63083DB3}" type="presParOf" srcId="{919A63C5-B3A1-4862-B0C9-D7B521C29F07}" destId="{4A672F26-9A7F-4083-B39D-AABE9AF52F79}" srcOrd="0" destOrd="0" presId="urn:microsoft.com/office/officeart/2005/8/layout/hList1"/>
    <dgm:cxn modelId="{7BD8F1DC-4B9D-4833-9116-6C3C67DDBEE3}" type="presParOf" srcId="{919A63C5-B3A1-4862-B0C9-D7B521C29F07}" destId="{106469AB-B27D-4C4F-A3AD-853AB9FD1C2C}" srcOrd="1" destOrd="0" presId="urn:microsoft.com/office/officeart/2005/8/layout/hList1"/>
    <dgm:cxn modelId="{EF928D5A-BBFA-4A3A-B53D-C185C6CD544F}" type="presParOf" srcId="{EC885267-2231-42BC-83FE-29870C6424BD}" destId="{2920B59F-8E88-461B-8134-F31E7A1B5949}" srcOrd="5" destOrd="0" presId="urn:microsoft.com/office/officeart/2005/8/layout/hList1"/>
    <dgm:cxn modelId="{4215EEDD-DC57-491F-B82B-77DC83851061}" type="presParOf" srcId="{EC885267-2231-42BC-83FE-29870C6424BD}" destId="{9609F58C-94F4-4D37-B97C-B863E51456B3}" srcOrd="6" destOrd="0" presId="urn:microsoft.com/office/officeart/2005/8/layout/hList1"/>
    <dgm:cxn modelId="{4CA498EF-8659-4A42-8624-C78C997E9B3E}" type="presParOf" srcId="{9609F58C-94F4-4D37-B97C-B863E51456B3}" destId="{735F85A0-55C6-460B-BFBB-3948487BEEC4}" srcOrd="0" destOrd="0" presId="urn:microsoft.com/office/officeart/2005/8/layout/hList1"/>
    <dgm:cxn modelId="{6C2D9616-D843-464B-A4D6-71940CD1001C}" type="presParOf" srcId="{9609F58C-94F4-4D37-B97C-B863E51456B3}" destId="{36334C05-E9A9-4091-A1C6-1CBD1CEFFC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317A4-AB09-41BC-8BF7-7E6D0A1912C1}">
      <dsp:nvSpPr>
        <dsp:cNvPr id="0" name=""/>
        <dsp:cNvSpPr/>
      </dsp:nvSpPr>
      <dsp:spPr>
        <a:xfrm>
          <a:off x="3229" y="2469303"/>
          <a:ext cx="1941623" cy="37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Georgia"/>
            </a:rPr>
            <a:t>Kriterij A</a:t>
          </a:r>
          <a:endParaRPr lang="en-US" sz="1300" kern="1200"/>
        </a:p>
      </dsp:txBody>
      <dsp:txXfrm>
        <a:off x="3229" y="2469303"/>
        <a:ext cx="1941623" cy="374400"/>
      </dsp:txXfrm>
    </dsp:sp>
    <dsp:sp modelId="{2AD6901B-73F5-4C09-812B-759FA0716510}">
      <dsp:nvSpPr>
        <dsp:cNvPr id="0" name=""/>
        <dsp:cNvSpPr/>
      </dsp:nvSpPr>
      <dsp:spPr>
        <a:xfrm>
          <a:off x="3229" y="2843703"/>
          <a:ext cx="1941623" cy="120436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>
              <a:latin typeface="Georgia"/>
            </a:rPr>
            <a:t>Stupanj funkcioniranja ličnosti (self i interpersonalno)</a:t>
          </a:r>
          <a:endParaRPr lang="en-US" sz="1300" kern="1200"/>
        </a:p>
      </dsp:txBody>
      <dsp:txXfrm>
        <a:off x="3229" y="2843703"/>
        <a:ext cx="1941623" cy="1204368"/>
      </dsp:txXfrm>
    </dsp:sp>
    <dsp:sp modelId="{7FB5812C-43EB-4F7F-9CF7-E70B36DB5038}">
      <dsp:nvSpPr>
        <dsp:cNvPr id="0" name=""/>
        <dsp:cNvSpPr/>
      </dsp:nvSpPr>
      <dsp:spPr>
        <a:xfrm>
          <a:off x="2216680" y="2469303"/>
          <a:ext cx="1941623" cy="37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Georgia"/>
            </a:rPr>
            <a:t>Kriterij B</a:t>
          </a:r>
          <a:endParaRPr lang="en-US" sz="1300" kern="1200" dirty="0"/>
        </a:p>
      </dsp:txBody>
      <dsp:txXfrm>
        <a:off x="2216680" y="2469303"/>
        <a:ext cx="1941623" cy="374400"/>
      </dsp:txXfrm>
    </dsp:sp>
    <dsp:sp modelId="{18BAD842-B344-4C05-8016-ABBEA47A1CA5}">
      <dsp:nvSpPr>
        <dsp:cNvPr id="0" name=""/>
        <dsp:cNvSpPr/>
      </dsp:nvSpPr>
      <dsp:spPr>
        <a:xfrm>
          <a:off x="2216680" y="2843703"/>
          <a:ext cx="1941623" cy="120436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>
              <a:latin typeface="Georgia"/>
            </a:rPr>
            <a:t>Patološke crte ličnosti (negativni afektivitet, </a:t>
          </a:r>
          <a:r>
            <a:rPr lang="en-US" sz="1300" kern="1200"/>
            <a:t>odvojenost, antagonizam, dezinhibicija i psihoticizam)</a:t>
          </a:r>
        </a:p>
      </dsp:txBody>
      <dsp:txXfrm>
        <a:off x="2216680" y="2843703"/>
        <a:ext cx="1941623" cy="1204368"/>
      </dsp:txXfrm>
    </dsp:sp>
    <dsp:sp modelId="{4A672F26-9A7F-4083-B39D-AABE9AF52F79}">
      <dsp:nvSpPr>
        <dsp:cNvPr id="0" name=""/>
        <dsp:cNvSpPr/>
      </dsp:nvSpPr>
      <dsp:spPr>
        <a:xfrm>
          <a:off x="4430131" y="2469303"/>
          <a:ext cx="1941623" cy="37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Georgia"/>
            </a:rPr>
            <a:t>Kriterij C i D</a:t>
          </a:r>
          <a:endParaRPr lang="en-US" sz="1300" kern="1200" dirty="0"/>
        </a:p>
      </dsp:txBody>
      <dsp:txXfrm>
        <a:off x="4430131" y="2469303"/>
        <a:ext cx="1941623" cy="374400"/>
      </dsp:txXfrm>
    </dsp:sp>
    <dsp:sp modelId="{106469AB-B27D-4C4F-A3AD-853AB9FD1C2C}">
      <dsp:nvSpPr>
        <dsp:cNvPr id="0" name=""/>
        <dsp:cNvSpPr/>
      </dsp:nvSpPr>
      <dsp:spPr>
        <a:xfrm>
          <a:off x="4430131" y="2843703"/>
          <a:ext cx="1941623" cy="120436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eorgia"/>
            </a:rPr>
            <a:t>Pervazivnost i stabilnost</a:t>
          </a:r>
          <a:endParaRPr lang="en-US" sz="1300" kern="1200" dirty="0"/>
        </a:p>
      </dsp:txBody>
      <dsp:txXfrm>
        <a:off x="4430131" y="2843703"/>
        <a:ext cx="1941623" cy="1204368"/>
      </dsp:txXfrm>
    </dsp:sp>
    <dsp:sp modelId="{735F85A0-55C6-460B-BFBB-3948487BEEC4}">
      <dsp:nvSpPr>
        <dsp:cNvPr id="0" name=""/>
        <dsp:cNvSpPr/>
      </dsp:nvSpPr>
      <dsp:spPr>
        <a:xfrm>
          <a:off x="6643582" y="2469303"/>
          <a:ext cx="1941623" cy="37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latin typeface="Georgia"/>
            </a:rPr>
            <a:t>Kriterij E, F i G</a:t>
          </a:r>
          <a:endParaRPr lang="en-US" sz="1300" kern="1200"/>
        </a:p>
      </dsp:txBody>
      <dsp:txXfrm>
        <a:off x="6643582" y="2469303"/>
        <a:ext cx="1941623" cy="374400"/>
      </dsp:txXfrm>
    </dsp:sp>
    <dsp:sp modelId="{36334C05-E9A9-4091-A1C6-1CBD1CEFFCA0}">
      <dsp:nvSpPr>
        <dsp:cNvPr id="0" name=""/>
        <dsp:cNvSpPr/>
      </dsp:nvSpPr>
      <dsp:spPr>
        <a:xfrm>
          <a:off x="6643582" y="2843703"/>
          <a:ext cx="1941623" cy="120436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eorgia"/>
            </a:rPr>
            <a:t>Diferencijalna dijagnoza</a:t>
          </a:r>
        </a:p>
      </dsp:txBody>
      <dsp:txXfrm>
        <a:off x="6643582" y="2843703"/>
        <a:ext cx="1941623" cy="1204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12601-3A4F-4521-8B39-68448396D642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3DBFC-DDFF-4657-BEC7-1DAE625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54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855C9-CFD0-4130-A49C-8450803372A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6BBC8-AB8C-48A2-9046-2BD6F25F8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458F1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663-3458-414F-96C9-4D263FDE74D2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2936-7D28-43BB-BF2D-AEA905BF6883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E28F-6099-430C-A53A-714ECA0B8967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58F1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126E-08A8-4225-98BF-2164D30806A0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AC91-49B6-442A-9847-EB8DF09681B6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7CA6-7F51-48FD-A8F6-34F3F858960E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3C5-2E64-498F-A770-6EE97D43E135}" type="datetime1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080-92BA-496C-83E7-41DCFCC110F6}" type="datetime1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7EB2-AC36-4C3A-89C8-7C573600C390}" type="datetime1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4EB8-C236-435F-B032-D2F618319FAE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896C-CA7D-4AC2-A9F9-50C6FF5D393C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FFD3-F72A-49EA-9FC7-F2CB980C6CEE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76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58F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UBIKOT\Desktop\drugaci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" y="-43218"/>
            <a:ext cx="9157430" cy="47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089" y="4191000"/>
            <a:ext cx="7598391" cy="1470025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en-GB" err="1">
                <a:solidFill>
                  <a:srgbClr val="458F13"/>
                </a:solidFill>
              </a:rPr>
              <a:t>Bihevioralno-kognitivni</a:t>
            </a:r>
            <a:r>
              <a:rPr lang="en-GB">
                <a:solidFill>
                  <a:srgbClr val="458F13"/>
                </a:solidFill>
              </a:rPr>
              <a:t> </a:t>
            </a:r>
            <a:r>
              <a:rPr lang="en-GB" err="1">
                <a:solidFill>
                  <a:srgbClr val="458F13"/>
                </a:solidFill>
              </a:rPr>
              <a:t>tretman</a:t>
            </a:r>
            <a:r>
              <a:rPr lang="en-GB">
                <a:solidFill>
                  <a:srgbClr val="458F13"/>
                </a:solidFill>
              </a:rPr>
              <a:t> </a:t>
            </a:r>
            <a:r>
              <a:rPr lang="hr-HR">
                <a:solidFill>
                  <a:srgbClr val="458F13"/>
                </a:solidFill>
              </a:rPr>
              <a:t/>
            </a:r>
            <a:br>
              <a:rPr lang="hr-HR">
                <a:solidFill>
                  <a:srgbClr val="458F13"/>
                </a:solidFill>
              </a:rPr>
            </a:br>
            <a:r>
              <a:rPr lang="en-GB" err="1">
                <a:solidFill>
                  <a:srgbClr val="458F13"/>
                </a:solidFill>
              </a:rPr>
              <a:t>poremećaja</a:t>
            </a:r>
            <a:r>
              <a:rPr lang="en-GB">
                <a:solidFill>
                  <a:srgbClr val="458F13"/>
                </a:solidFill>
              </a:rPr>
              <a:t> </a:t>
            </a:r>
            <a:r>
              <a:rPr lang="en-GB" err="1">
                <a:solidFill>
                  <a:srgbClr val="458F13"/>
                </a:solidFill>
              </a:rPr>
              <a:t>ličnosti</a:t>
            </a:r>
            <a:endParaRPr lang="hr-HR">
              <a:solidFill>
                <a:srgbClr val="458F1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216903">
            <a:off x="4982077" y="663345"/>
            <a:ext cx="1863013" cy="1380296"/>
          </a:xfrm>
        </p:spPr>
        <p:txBody>
          <a:bodyPr spcFirstLastPara="1" vert="horz" lIns="91440" tIns="45720" rIns="91440" bIns="45720" numCol="1" rtlCol="0" anchor="t">
            <a:prstTxWarp prst="textButton">
              <a:avLst/>
            </a:prstTxWarp>
            <a:normAutofit fontScale="85000" lnSpcReduction="20000"/>
          </a:bodyPr>
          <a:lstStyle/>
          <a:p>
            <a:r>
              <a:rPr lang="hr-HR" b="1" dirty="0">
                <a:solidFill>
                  <a:srgbClr val="FFFF00"/>
                </a:solidFill>
              </a:rPr>
              <a:t>Praktikum 2</a:t>
            </a:r>
          </a:p>
          <a:p>
            <a:endParaRPr lang="hr-HR" b="1">
              <a:solidFill>
                <a:srgbClr val="FFFF00"/>
              </a:solidFill>
            </a:endParaRPr>
          </a:p>
          <a:p>
            <a:r>
              <a:rPr lang="hr-HR" b="1" dirty="0">
                <a:solidFill>
                  <a:srgbClr val="FFFF00"/>
                </a:solidFill>
              </a:rPr>
              <a:t>Split, 14.5.2022.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77754"/>
            <a:ext cx="1219200" cy="6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72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medicaldaily.com/sites/medicaldaily.com/files/2013/11/16/apple-co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5"/>
          <a:stretch/>
        </p:blipFill>
        <p:spPr bwMode="auto">
          <a:xfrm>
            <a:off x="4572001" y="990600"/>
            <a:ext cx="4571999" cy="57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Korijeni</a:t>
            </a:r>
            <a:r>
              <a:rPr lang="en-GB"/>
              <a:t> BKT-a </a:t>
            </a:r>
            <a:r>
              <a:rPr lang="en-GB" err="1"/>
              <a:t>za</a:t>
            </a:r>
            <a:r>
              <a:rPr lang="en-GB"/>
              <a:t> PL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0591"/>
            <a:ext cx="5334000" cy="4724400"/>
          </a:xfrm>
        </p:spPr>
        <p:txBody>
          <a:bodyPr>
            <a:normAutofit fontScale="62500" lnSpcReduction="20000"/>
          </a:bodyPr>
          <a:lstStyle/>
          <a:p>
            <a:r>
              <a:rPr lang="en-GB" err="1"/>
              <a:t>potkraj</a:t>
            </a:r>
            <a:r>
              <a:rPr lang="en-GB"/>
              <a:t> 1980-ih </a:t>
            </a:r>
            <a:r>
              <a:rPr lang="en-GB" err="1"/>
              <a:t>pojava</a:t>
            </a:r>
            <a:r>
              <a:rPr lang="en-GB"/>
              <a:t> </a:t>
            </a:r>
            <a:r>
              <a:rPr lang="en-GB" err="1"/>
              <a:t>prvih</a:t>
            </a:r>
            <a:r>
              <a:rPr lang="en-GB"/>
              <a:t> BK </a:t>
            </a:r>
            <a:r>
              <a:rPr lang="en-GB" err="1"/>
              <a:t>pristupa</a:t>
            </a:r>
            <a:endParaRPr lang="en-GB"/>
          </a:p>
          <a:p>
            <a:r>
              <a:rPr lang="en-GB" err="1"/>
              <a:t>mnoge</a:t>
            </a:r>
            <a:r>
              <a:rPr lang="en-GB"/>
              <a:t> </a:t>
            </a:r>
            <a:r>
              <a:rPr lang="en-GB" err="1"/>
              <a:t>ideje</a:t>
            </a:r>
            <a:r>
              <a:rPr lang="en-GB"/>
              <a:t> </a:t>
            </a:r>
            <a:r>
              <a:rPr lang="en-GB" err="1"/>
              <a:t>preuzete</a:t>
            </a:r>
            <a:r>
              <a:rPr lang="en-GB"/>
              <a:t> od </a:t>
            </a:r>
            <a:r>
              <a:rPr lang="en-GB" err="1"/>
              <a:t>psihoanalitičara</a:t>
            </a:r>
            <a:endParaRPr lang="hr-HR"/>
          </a:p>
          <a:p>
            <a:pPr marL="0" indent="0">
              <a:buNone/>
            </a:pPr>
            <a:endParaRPr lang="en-GB"/>
          </a:p>
          <a:p>
            <a:r>
              <a:rPr lang="en-GB" b="1" err="1">
                <a:solidFill>
                  <a:srgbClr val="F53E2B"/>
                </a:solidFill>
              </a:rPr>
              <a:t>sličnosti</a:t>
            </a:r>
            <a:r>
              <a:rPr lang="en-GB"/>
              <a:t>: u </a:t>
            </a:r>
            <a:r>
              <a:rPr lang="en-GB" err="1"/>
              <a:t>radu</a:t>
            </a:r>
            <a:r>
              <a:rPr lang="en-GB"/>
              <a:t> s PL </a:t>
            </a:r>
            <a:r>
              <a:rPr lang="en-GB" err="1"/>
              <a:t>produktivnije</a:t>
            </a:r>
            <a:r>
              <a:rPr lang="en-GB"/>
              <a:t> je </a:t>
            </a:r>
            <a:r>
              <a:rPr lang="en-GB" err="1"/>
              <a:t>prepoznavati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mijenjati</a:t>
            </a:r>
            <a:r>
              <a:rPr lang="en-GB"/>
              <a:t> “</a:t>
            </a:r>
            <a:r>
              <a:rPr lang="en-GB" err="1"/>
              <a:t>bazične</a:t>
            </a:r>
            <a:r>
              <a:rPr lang="en-GB"/>
              <a:t>” </a:t>
            </a:r>
            <a:r>
              <a:rPr lang="en-GB" err="1"/>
              <a:t>probleme</a:t>
            </a:r>
            <a:endParaRPr lang="hr-HR"/>
          </a:p>
          <a:p>
            <a:endParaRPr lang="en-GB"/>
          </a:p>
          <a:p>
            <a:r>
              <a:rPr lang="en-GB" b="1" err="1">
                <a:solidFill>
                  <a:srgbClr val="FFC000"/>
                </a:solidFill>
              </a:rPr>
              <a:t>razlike</a:t>
            </a:r>
            <a:r>
              <a:rPr lang="en-GB"/>
              <a:t>: BK </a:t>
            </a:r>
            <a:r>
              <a:rPr lang="en-GB" err="1"/>
              <a:t>pristupi</a:t>
            </a:r>
            <a:r>
              <a:rPr lang="en-GB"/>
              <a:t> </a:t>
            </a:r>
            <a:r>
              <a:rPr lang="en-GB" err="1"/>
              <a:t>smatraju</a:t>
            </a:r>
            <a:r>
              <a:rPr lang="en-GB"/>
              <a:t> da </a:t>
            </a:r>
            <a:r>
              <a:rPr lang="en-GB" err="1"/>
              <a:t>su</a:t>
            </a:r>
            <a:r>
              <a:rPr lang="en-GB"/>
              <a:t> </a:t>
            </a:r>
            <a:r>
              <a:rPr lang="en-GB" err="1"/>
              <a:t>bazične</a:t>
            </a:r>
            <a:r>
              <a:rPr lang="en-GB"/>
              <a:t> </a:t>
            </a:r>
            <a:r>
              <a:rPr lang="en-GB" err="1"/>
              <a:t>strukture</a:t>
            </a:r>
            <a:r>
              <a:rPr lang="en-GB"/>
              <a:t> </a:t>
            </a:r>
            <a:r>
              <a:rPr lang="en-GB" err="1"/>
              <a:t>velikim</a:t>
            </a:r>
            <a:r>
              <a:rPr lang="en-GB"/>
              <a:t> </a:t>
            </a:r>
            <a:r>
              <a:rPr lang="en-GB" err="1"/>
              <a:t>dijelom</a:t>
            </a:r>
            <a:r>
              <a:rPr lang="en-GB"/>
              <a:t> </a:t>
            </a:r>
            <a:r>
              <a:rPr lang="en-GB" err="1"/>
              <a:t>svjesne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da </a:t>
            </a:r>
            <a:r>
              <a:rPr lang="en-GB" err="1"/>
              <a:t>uz</a:t>
            </a:r>
            <a:r>
              <a:rPr lang="en-GB"/>
              <a:t> </a:t>
            </a:r>
            <a:r>
              <a:rPr lang="en-GB" err="1"/>
              <a:t>posebne</a:t>
            </a:r>
            <a:r>
              <a:rPr lang="en-GB"/>
              <a:t> </a:t>
            </a:r>
            <a:r>
              <a:rPr lang="en-GB" err="1"/>
              <a:t>tehnike</a:t>
            </a:r>
            <a:r>
              <a:rPr lang="en-GB"/>
              <a:t> </a:t>
            </a:r>
            <a:r>
              <a:rPr lang="en-GB" err="1"/>
              <a:t>mnogu</a:t>
            </a:r>
            <a:r>
              <a:rPr lang="en-GB"/>
              <a:t> </a:t>
            </a:r>
            <a:r>
              <a:rPr lang="en-GB" err="1"/>
              <a:t>postati</a:t>
            </a:r>
            <a:r>
              <a:rPr lang="en-GB"/>
              <a:t> </a:t>
            </a:r>
            <a:r>
              <a:rPr lang="en-GB" err="1"/>
              <a:t>još</a:t>
            </a:r>
            <a:r>
              <a:rPr lang="en-GB"/>
              <a:t> </a:t>
            </a:r>
            <a:r>
              <a:rPr lang="en-GB" err="1"/>
              <a:t>dostupnije</a:t>
            </a:r>
            <a:endParaRPr lang="en-GB"/>
          </a:p>
          <a:p>
            <a:r>
              <a:rPr lang="en-GB"/>
              <a:t>Beck, Ellis </a:t>
            </a:r>
            <a:r>
              <a:rPr lang="en-GB" err="1"/>
              <a:t>i</a:t>
            </a:r>
            <a:r>
              <a:rPr lang="en-GB"/>
              <a:t> sur. </a:t>
            </a:r>
            <a:r>
              <a:rPr lang="en-GB" err="1"/>
              <a:t>naglašavali</a:t>
            </a:r>
            <a:r>
              <a:rPr lang="en-GB"/>
              <a:t> </a:t>
            </a:r>
            <a:r>
              <a:rPr lang="en-GB" err="1"/>
              <a:t>mogućnost</a:t>
            </a:r>
            <a:r>
              <a:rPr lang="en-GB"/>
              <a:t> </a:t>
            </a:r>
            <a:r>
              <a:rPr lang="en-GB" err="1"/>
              <a:t>utjecaja</a:t>
            </a:r>
            <a:r>
              <a:rPr lang="en-GB"/>
              <a:t> </a:t>
            </a:r>
            <a:r>
              <a:rPr lang="en-GB" err="1"/>
              <a:t>bihevioralnih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kognitivnih</a:t>
            </a:r>
            <a:r>
              <a:rPr lang="en-GB"/>
              <a:t> </a:t>
            </a:r>
            <a:r>
              <a:rPr lang="en-GB" err="1"/>
              <a:t>tehnika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dublje</a:t>
            </a:r>
            <a:r>
              <a:rPr lang="en-GB"/>
              <a:t> </a:t>
            </a:r>
            <a:r>
              <a:rPr lang="en-GB" err="1"/>
              <a:t>razine</a:t>
            </a:r>
            <a:r>
              <a:rPr lang="en-GB"/>
              <a:t> </a:t>
            </a:r>
            <a:r>
              <a:rPr lang="en-GB" err="1"/>
              <a:t>vjerovanja</a:t>
            </a:r>
            <a:r>
              <a:rPr lang="en-GB"/>
              <a:t>, a ne </a:t>
            </a:r>
            <a:r>
              <a:rPr lang="en-GB" err="1"/>
              <a:t>samo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površne</a:t>
            </a:r>
            <a:r>
              <a:rPr lang="en-GB"/>
              <a:t> </a:t>
            </a:r>
            <a:r>
              <a:rPr lang="en-GB" err="1"/>
              <a:t>simptome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0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411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err="1"/>
              <a:t>Podrijetlo</a:t>
            </a:r>
            <a:r>
              <a:rPr lang="en-GB"/>
              <a:t> </a:t>
            </a:r>
            <a:r>
              <a:rPr lang="en-GB" err="1"/>
              <a:t>disfunkcionalnih</a:t>
            </a:r>
            <a:r>
              <a:rPr lang="en-GB"/>
              <a:t> </a:t>
            </a:r>
            <a:r>
              <a:rPr lang="en-GB" err="1"/>
              <a:t>vjerovanja</a:t>
            </a:r>
            <a:r>
              <a:rPr lang="en-GB"/>
              <a:t> </a:t>
            </a:r>
            <a:r>
              <a:rPr lang="en-GB" err="1"/>
              <a:t>kod</a:t>
            </a:r>
            <a:r>
              <a:rPr lang="en-GB"/>
              <a:t> PL</a:t>
            </a:r>
            <a:endParaRPr lang="hr-H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9753" y="3657600"/>
            <a:ext cx="4038600" cy="2590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GB" err="1">
                <a:solidFill>
                  <a:srgbClr val="F53E2B"/>
                </a:solidFill>
              </a:rPr>
              <a:t>evolucijska</a:t>
            </a:r>
            <a:r>
              <a:rPr lang="en-GB">
                <a:solidFill>
                  <a:srgbClr val="F53E2B"/>
                </a:solidFill>
              </a:rPr>
              <a:t> </a:t>
            </a:r>
            <a:r>
              <a:rPr lang="en-GB" err="1">
                <a:solidFill>
                  <a:srgbClr val="F53E2B"/>
                </a:solidFill>
              </a:rPr>
              <a:t>perspektiva</a:t>
            </a:r>
            <a:r>
              <a:rPr lang="en-GB">
                <a:solidFill>
                  <a:srgbClr val="F53E2B"/>
                </a:solidFill>
              </a:rPr>
              <a:t>: </a:t>
            </a:r>
            <a:r>
              <a:rPr lang="en-GB" err="1"/>
              <a:t>ponašajne</a:t>
            </a:r>
            <a:r>
              <a:rPr lang="en-GB"/>
              <a:t> </a:t>
            </a:r>
            <a:r>
              <a:rPr lang="en-GB" err="1"/>
              <a:t>strategije</a:t>
            </a:r>
            <a:r>
              <a:rPr lang="en-GB"/>
              <a:t> </a:t>
            </a:r>
            <a:r>
              <a:rPr lang="en-GB" err="1"/>
              <a:t>koje</a:t>
            </a:r>
            <a:r>
              <a:rPr lang="en-GB"/>
              <a:t> </a:t>
            </a:r>
            <a:r>
              <a:rPr lang="en-GB" err="1"/>
              <a:t>su</a:t>
            </a:r>
            <a:r>
              <a:rPr lang="en-GB"/>
              <a:t> u </a:t>
            </a:r>
            <a:r>
              <a:rPr lang="en-GB" err="1"/>
              <a:t>primitivnijim</a:t>
            </a:r>
            <a:r>
              <a:rPr lang="en-GB"/>
              <a:t> </a:t>
            </a:r>
            <a:r>
              <a:rPr lang="en-GB" err="1"/>
              <a:t>okružjima</a:t>
            </a:r>
            <a:r>
              <a:rPr lang="en-GB"/>
              <a:t> bile </a:t>
            </a:r>
            <a:r>
              <a:rPr lang="en-GB" err="1"/>
              <a:t>korisne</a:t>
            </a:r>
            <a:r>
              <a:rPr lang="en-GB"/>
              <a:t> </a:t>
            </a:r>
            <a:r>
              <a:rPr lang="en-GB" err="1"/>
              <a:t>za</a:t>
            </a:r>
            <a:r>
              <a:rPr lang="en-GB"/>
              <a:t> </a:t>
            </a:r>
            <a:r>
              <a:rPr lang="en-GB" err="1"/>
              <a:t>preživljavanje</a:t>
            </a:r>
            <a:r>
              <a:rPr lang="en-GB"/>
              <a:t> (</a:t>
            </a:r>
            <a:r>
              <a:rPr lang="en-GB" err="1"/>
              <a:t>npr</a:t>
            </a:r>
            <a:r>
              <a:rPr lang="en-GB"/>
              <a:t>. </a:t>
            </a:r>
            <a:r>
              <a:rPr lang="en-GB" err="1"/>
              <a:t>grabežljivost</a:t>
            </a:r>
            <a:r>
              <a:rPr lang="en-GB"/>
              <a:t>, </a:t>
            </a:r>
            <a:r>
              <a:rPr lang="en-GB" err="1"/>
              <a:t>natjecateljstvo</a:t>
            </a:r>
            <a:r>
              <a:rPr lang="en-GB"/>
              <a:t>, </a:t>
            </a:r>
            <a:r>
              <a:rPr lang="en-GB" err="1"/>
              <a:t>druželjubivost</a:t>
            </a:r>
            <a:r>
              <a:rPr lang="en-GB"/>
              <a:t>) u </a:t>
            </a:r>
            <a:r>
              <a:rPr lang="en-GB" err="1"/>
              <a:t>promijenjenom</a:t>
            </a:r>
            <a:r>
              <a:rPr lang="en-GB"/>
              <a:t> </a:t>
            </a:r>
            <a:r>
              <a:rPr lang="en-GB" err="1"/>
              <a:t>okružju</a:t>
            </a:r>
            <a:r>
              <a:rPr lang="en-GB"/>
              <a:t> </a:t>
            </a:r>
            <a:r>
              <a:rPr lang="en-GB" err="1"/>
              <a:t>današnjice</a:t>
            </a:r>
            <a:r>
              <a:rPr lang="en-GB"/>
              <a:t> </a:t>
            </a:r>
            <a:r>
              <a:rPr lang="en-GB" err="1"/>
              <a:t>mogu</a:t>
            </a:r>
            <a:r>
              <a:rPr lang="en-GB"/>
              <a:t> </a:t>
            </a:r>
            <a:r>
              <a:rPr lang="en-GB" err="1"/>
              <a:t>biti</a:t>
            </a:r>
            <a:r>
              <a:rPr lang="en-GB"/>
              <a:t> </a:t>
            </a:r>
            <a:r>
              <a:rPr lang="en-GB" err="1"/>
              <a:t>problematične</a:t>
            </a:r>
            <a:endParaRPr lang="hr-H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1600" y="1991096"/>
            <a:ext cx="3277589" cy="333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err="1">
                <a:solidFill>
                  <a:srgbClr val="F53E2B"/>
                </a:solidFill>
              </a:rPr>
              <a:t>genetska</a:t>
            </a:r>
            <a:r>
              <a:rPr lang="en-GB" b="1">
                <a:solidFill>
                  <a:srgbClr val="F53E2B"/>
                </a:solidFill>
              </a:rPr>
              <a:t> </a:t>
            </a:r>
            <a:r>
              <a:rPr lang="en-GB" b="1" err="1">
                <a:solidFill>
                  <a:srgbClr val="F53E2B"/>
                </a:solidFill>
              </a:rPr>
              <a:t>predispozicija</a:t>
            </a:r>
            <a:r>
              <a:rPr lang="en-GB" b="1">
                <a:solidFill>
                  <a:srgbClr val="F53E2B"/>
                </a:solidFill>
              </a:rPr>
              <a:t> </a:t>
            </a:r>
            <a:endParaRPr lang="hr-HR" b="1">
              <a:solidFill>
                <a:srgbClr val="F53E2B"/>
              </a:solidFill>
            </a:endParaRPr>
          </a:p>
          <a:p>
            <a:pPr marL="0" indent="0" algn="ctr">
              <a:buNone/>
            </a:pPr>
            <a:r>
              <a:rPr lang="en-GB" b="1">
                <a:solidFill>
                  <a:srgbClr val="FF0000"/>
                </a:solidFill>
              </a:rPr>
              <a:t>+</a:t>
            </a:r>
            <a:r>
              <a:rPr lang="en-GB" b="1"/>
              <a:t> </a:t>
            </a:r>
            <a:endParaRPr lang="hr-HR" b="1"/>
          </a:p>
          <a:p>
            <a:pPr marL="0" indent="0" algn="ctr">
              <a:buNone/>
            </a:pPr>
            <a:r>
              <a:rPr lang="en-GB" b="1" err="1">
                <a:solidFill>
                  <a:srgbClr val="92D050"/>
                </a:solidFill>
              </a:rPr>
              <a:t>negativna</a:t>
            </a:r>
            <a:r>
              <a:rPr lang="en-GB" b="1">
                <a:solidFill>
                  <a:srgbClr val="92D050"/>
                </a:solidFill>
              </a:rPr>
              <a:t> </a:t>
            </a:r>
            <a:r>
              <a:rPr lang="en-GB" b="1" err="1">
                <a:solidFill>
                  <a:srgbClr val="92D050"/>
                </a:solidFill>
              </a:rPr>
              <a:t>iskustva</a:t>
            </a:r>
            <a:r>
              <a:rPr lang="en-GB" b="1"/>
              <a:t> </a:t>
            </a:r>
            <a:endParaRPr lang="hr-HR" b="1"/>
          </a:p>
          <a:p>
            <a:pPr marL="0" indent="0" algn="ctr">
              <a:buNone/>
            </a:pPr>
            <a:r>
              <a:rPr lang="en-GB" b="1">
                <a:solidFill>
                  <a:srgbClr val="FF0000"/>
                </a:solidFill>
              </a:rPr>
              <a:t>= </a:t>
            </a:r>
            <a:endParaRPr lang="hr-HR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b="1" err="1">
                <a:solidFill>
                  <a:srgbClr val="FFC000"/>
                </a:solidFill>
              </a:rPr>
              <a:t>pojačano</a:t>
            </a:r>
            <a:r>
              <a:rPr lang="en-GB" b="1">
                <a:solidFill>
                  <a:srgbClr val="FFC000"/>
                </a:solidFill>
              </a:rPr>
              <a:t> </a:t>
            </a:r>
            <a:r>
              <a:rPr lang="en-GB" b="1" err="1">
                <a:solidFill>
                  <a:srgbClr val="FFC000"/>
                </a:solidFill>
              </a:rPr>
              <a:t>izražavanje</a:t>
            </a:r>
            <a:r>
              <a:rPr lang="en-GB" b="1">
                <a:solidFill>
                  <a:srgbClr val="FFC000"/>
                </a:solidFill>
              </a:rPr>
              <a:t> </a:t>
            </a:r>
            <a:r>
              <a:rPr lang="en-GB" b="1" err="1">
                <a:solidFill>
                  <a:srgbClr val="FFC000"/>
                </a:solidFill>
              </a:rPr>
              <a:t>naslijeđenih</a:t>
            </a:r>
            <a:r>
              <a:rPr lang="en-GB" b="1">
                <a:solidFill>
                  <a:srgbClr val="FFC000"/>
                </a:solidFill>
              </a:rPr>
              <a:t> </a:t>
            </a:r>
            <a:r>
              <a:rPr lang="en-GB" b="1" err="1">
                <a:solidFill>
                  <a:srgbClr val="FFC000"/>
                </a:solidFill>
              </a:rPr>
              <a:t>tendencija</a:t>
            </a:r>
            <a:endParaRPr lang="en-GB" b="1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1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epdadding.com/wp-content/uploads/2014/01/odd-man-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69752"/>
            <a:ext cx="6324600" cy="278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/>
              <a:t>Specifični</a:t>
            </a:r>
            <a:r>
              <a:rPr lang="en-GB"/>
              <a:t> </a:t>
            </a:r>
            <a:r>
              <a:rPr lang="en-GB" err="1"/>
              <a:t>setovi</a:t>
            </a:r>
            <a:r>
              <a:rPr lang="en-GB"/>
              <a:t> </a:t>
            </a:r>
            <a:r>
              <a:rPr lang="en-GB" err="1"/>
              <a:t>vjerovanja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562100"/>
            <a:ext cx="3657600" cy="2286000"/>
          </a:xfrm>
          <a:prstGeom prst="cloudCallout">
            <a:avLst>
              <a:gd name="adj1" fmla="val -38002"/>
              <a:gd name="adj2" fmla="val 79032"/>
            </a:avLst>
          </a:prstGeom>
          <a:solidFill>
            <a:srgbClr val="F76A5B"/>
          </a:solidFill>
        </p:spPr>
        <p:txBody>
          <a:bodyPr lIns="0" tIns="0" rIns="0" bIns="0">
            <a:normAutofit fontScale="25000" lnSpcReduction="20000"/>
          </a:bodyPr>
          <a:lstStyle/>
          <a:p>
            <a:pPr marL="0" indent="0">
              <a:buNone/>
            </a:pPr>
            <a:endParaRPr lang="hr-HR"/>
          </a:p>
          <a:p>
            <a:pPr marL="0" indent="0" algn="ctr">
              <a:buNone/>
            </a:pPr>
            <a:r>
              <a:rPr lang="en-GB" sz="6400" err="1"/>
              <a:t>kod</a:t>
            </a:r>
            <a:r>
              <a:rPr lang="en-GB" sz="6400"/>
              <a:t> </a:t>
            </a:r>
            <a:r>
              <a:rPr lang="en-GB" sz="6400" err="1"/>
              <a:t>svakog</a:t>
            </a:r>
            <a:r>
              <a:rPr lang="en-GB" sz="6400"/>
              <a:t> PL </a:t>
            </a:r>
            <a:r>
              <a:rPr lang="en-GB" sz="6400" err="1"/>
              <a:t>uočava</a:t>
            </a:r>
            <a:r>
              <a:rPr lang="en-GB" sz="6400"/>
              <a:t> se </a:t>
            </a:r>
            <a:r>
              <a:rPr lang="en-GB" sz="6400" err="1"/>
              <a:t>specifičan</a:t>
            </a:r>
            <a:r>
              <a:rPr lang="en-GB" sz="6400"/>
              <a:t> set </a:t>
            </a:r>
            <a:r>
              <a:rPr lang="en-GB" sz="6400" err="1"/>
              <a:t>vjerovanja</a:t>
            </a:r>
            <a:r>
              <a:rPr lang="en-GB" sz="6400"/>
              <a:t>, </a:t>
            </a:r>
            <a:r>
              <a:rPr lang="en-GB" sz="6400" err="1"/>
              <a:t>čije</a:t>
            </a:r>
            <a:r>
              <a:rPr lang="en-GB" sz="6400"/>
              <a:t> </a:t>
            </a:r>
            <a:r>
              <a:rPr lang="en-GB" sz="6400" err="1"/>
              <a:t>razumijevanje</a:t>
            </a:r>
            <a:r>
              <a:rPr lang="en-GB" sz="6400"/>
              <a:t> </a:t>
            </a:r>
            <a:r>
              <a:rPr lang="en-GB" sz="6400" err="1"/>
              <a:t>pomaže</a:t>
            </a:r>
            <a:r>
              <a:rPr lang="en-GB" sz="6400"/>
              <a:t> </a:t>
            </a:r>
            <a:r>
              <a:rPr lang="en-GB" sz="6400" err="1"/>
              <a:t>terapeutu</a:t>
            </a:r>
            <a:r>
              <a:rPr lang="en-GB" sz="6400"/>
              <a:t> u </a:t>
            </a:r>
            <a:r>
              <a:rPr lang="en-GB" sz="6400" err="1"/>
              <a:t>konceptualizaciji</a:t>
            </a:r>
            <a:r>
              <a:rPr lang="en-GB" sz="6400"/>
              <a:t> </a:t>
            </a:r>
            <a:r>
              <a:rPr lang="en-GB" sz="6400" err="1"/>
              <a:t>problema</a:t>
            </a:r>
            <a:r>
              <a:rPr lang="en-GB" sz="6400"/>
              <a:t> </a:t>
            </a:r>
            <a:r>
              <a:rPr lang="en-GB" sz="6400" err="1"/>
              <a:t>i</a:t>
            </a:r>
            <a:r>
              <a:rPr lang="en-GB" sz="6400"/>
              <a:t> </a:t>
            </a:r>
            <a:r>
              <a:rPr lang="en-GB" sz="6400" err="1"/>
              <a:t>odabiru</a:t>
            </a:r>
            <a:r>
              <a:rPr lang="en-GB" sz="6400"/>
              <a:t> </a:t>
            </a:r>
            <a:r>
              <a:rPr lang="en-GB" sz="6400" err="1"/>
              <a:t>najučinkovitije</a:t>
            </a:r>
            <a:r>
              <a:rPr lang="en-GB" sz="6400"/>
              <a:t> </a:t>
            </a:r>
            <a:r>
              <a:rPr lang="en-GB" sz="6400" err="1"/>
              <a:t>intervencije</a:t>
            </a:r>
            <a:endParaRPr lang="hr-HR" sz="6400"/>
          </a:p>
          <a:p>
            <a:pPr marL="0" indent="0" algn="ctr">
              <a:buNone/>
            </a:pPr>
            <a:endParaRPr lang="hr-HR" sz="640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371600"/>
            <a:ext cx="3200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r>
              <a:rPr lang="en-GB" err="1"/>
              <a:t>tipične</a:t>
            </a:r>
            <a:r>
              <a:rPr lang="en-GB"/>
              <a:t> </a:t>
            </a:r>
            <a:r>
              <a:rPr lang="en-GB" err="1"/>
              <a:t>sheme</a:t>
            </a:r>
            <a:r>
              <a:rPr lang="en-GB"/>
              <a:t> </a:t>
            </a:r>
            <a:r>
              <a:rPr lang="en-GB" err="1"/>
              <a:t>kod</a:t>
            </a:r>
            <a:r>
              <a:rPr lang="en-GB"/>
              <a:t> PL </a:t>
            </a:r>
            <a:r>
              <a:rPr lang="en-GB" err="1"/>
              <a:t>slične</a:t>
            </a:r>
            <a:r>
              <a:rPr lang="en-GB"/>
              <a:t> </a:t>
            </a:r>
            <a:r>
              <a:rPr lang="en-GB" err="1"/>
              <a:t>su</a:t>
            </a:r>
            <a:r>
              <a:rPr lang="en-GB"/>
              <a:t> </a:t>
            </a:r>
            <a:r>
              <a:rPr lang="en-GB" err="1"/>
              <a:t>onima</a:t>
            </a:r>
            <a:r>
              <a:rPr lang="en-GB"/>
              <a:t> </a:t>
            </a:r>
            <a:r>
              <a:rPr lang="en-GB" err="1"/>
              <a:t>kod</a:t>
            </a:r>
            <a:r>
              <a:rPr lang="en-GB"/>
              <a:t> </a:t>
            </a:r>
            <a:r>
              <a:rPr lang="en-GB" err="1"/>
              <a:t>drugih</a:t>
            </a:r>
            <a:r>
              <a:rPr lang="en-GB"/>
              <a:t> </a:t>
            </a:r>
            <a:r>
              <a:rPr lang="en-GB" err="1"/>
              <a:t>poremećaja</a:t>
            </a:r>
            <a:r>
              <a:rPr lang="en-GB"/>
              <a:t>, </a:t>
            </a:r>
            <a:r>
              <a:rPr lang="en-GB" err="1"/>
              <a:t>ali</a:t>
            </a:r>
            <a:r>
              <a:rPr lang="en-GB"/>
              <a:t> </a:t>
            </a:r>
            <a:r>
              <a:rPr lang="en-GB" err="1"/>
              <a:t>su</a:t>
            </a:r>
            <a:r>
              <a:rPr lang="en-GB"/>
              <a:t> </a:t>
            </a:r>
            <a:r>
              <a:rPr lang="en-GB" err="1">
                <a:solidFill>
                  <a:srgbClr val="F76A5B"/>
                </a:solidFill>
              </a:rPr>
              <a:t>aktivirane</a:t>
            </a:r>
            <a:r>
              <a:rPr lang="en-GB"/>
              <a:t> </a:t>
            </a:r>
            <a:r>
              <a:rPr lang="en-GB" err="1">
                <a:solidFill>
                  <a:srgbClr val="F76A5B"/>
                </a:solidFill>
              </a:rPr>
              <a:t>većinu</a:t>
            </a:r>
            <a:r>
              <a:rPr lang="en-GB">
                <a:solidFill>
                  <a:srgbClr val="F76A5B"/>
                </a:solidFill>
              </a:rPr>
              <a:t> </a:t>
            </a:r>
            <a:r>
              <a:rPr lang="en-GB" err="1">
                <a:solidFill>
                  <a:srgbClr val="F53E2B"/>
                </a:solidFill>
              </a:rPr>
              <a:t>vremena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dio</a:t>
            </a:r>
            <a:r>
              <a:rPr lang="en-GB"/>
              <a:t> </a:t>
            </a:r>
            <a:r>
              <a:rPr lang="en-GB" err="1"/>
              <a:t>su</a:t>
            </a:r>
            <a:r>
              <a:rPr lang="en-GB"/>
              <a:t> </a:t>
            </a:r>
            <a:r>
              <a:rPr lang="en-GB" err="1">
                <a:sym typeface="Wingdings" panose="05000000000000000000" pitchFamily="2" charset="2"/>
              </a:rPr>
              <a:t>normalne</a:t>
            </a:r>
            <a:r>
              <a:rPr lang="en-GB">
                <a:sym typeface="Wingdings" panose="05000000000000000000" pitchFamily="2" charset="2"/>
              </a:rPr>
              <a:t>, </a:t>
            </a:r>
            <a:r>
              <a:rPr lang="en-GB" err="1">
                <a:sym typeface="Wingdings" panose="05000000000000000000" pitchFamily="2" charset="2"/>
              </a:rPr>
              <a:t>svakodnevne</a:t>
            </a:r>
            <a:r>
              <a:rPr lang="en-GB">
                <a:sym typeface="Wingdings" panose="05000000000000000000" pitchFamily="2" charset="2"/>
              </a:rPr>
              <a:t> </a:t>
            </a:r>
            <a:r>
              <a:rPr lang="en-GB" err="1">
                <a:sym typeface="Wingdings" panose="05000000000000000000" pitchFamily="2" charset="2"/>
              </a:rPr>
              <a:t>obrade</a:t>
            </a:r>
            <a:r>
              <a:rPr lang="en-GB">
                <a:sym typeface="Wingdings" panose="05000000000000000000" pitchFamily="2" charset="2"/>
              </a:rPr>
              <a:t> </a:t>
            </a:r>
            <a:r>
              <a:rPr lang="en-GB" err="1">
                <a:sym typeface="Wingdings" panose="05000000000000000000" pitchFamily="2" charset="2"/>
              </a:rPr>
              <a:t>informacija</a:t>
            </a:r>
            <a:r>
              <a:rPr lang="en-GB">
                <a:sym typeface="Wingdings" panose="05000000000000000000" pitchFamily="2" charset="2"/>
              </a:rPr>
              <a:t> </a:t>
            </a:r>
            <a:endParaRPr lang="hr-HR">
              <a:sym typeface="Wingdings" panose="05000000000000000000" pitchFamily="2" charset="2"/>
            </a:endParaRPr>
          </a:p>
          <a:p>
            <a:endParaRPr lang="hr-HR">
              <a:sym typeface="Wingdings" panose="05000000000000000000" pitchFamily="2" charset="2"/>
            </a:endParaRPr>
          </a:p>
          <a:p>
            <a:r>
              <a:rPr lang="en-GB" err="1"/>
              <a:t>npr</a:t>
            </a:r>
            <a:r>
              <a:rPr lang="en-GB"/>
              <a:t>. </a:t>
            </a:r>
            <a:r>
              <a:rPr lang="en-GB" i="1"/>
              <a:t>“</a:t>
            </a:r>
            <a:r>
              <a:rPr lang="en-GB" i="1" err="1"/>
              <a:t>Meni</a:t>
            </a:r>
            <a:r>
              <a:rPr lang="en-GB" i="1"/>
              <a:t> </a:t>
            </a:r>
            <a:r>
              <a:rPr lang="en-GB" i="1" err="1"/>
              <a:t>treba</a:t>
            </a:r>
            <a:r>
              <a:rPr lang="en-GB" i="1"/>
              <a:t> </a:t>
            </a:r>
            <a:r>
              <a:rPr lang="en-GB" i="1" err="1"/>
              <a:t>pomoć</a:t>
            </a:r>
            <a:r>
              <a:rPr lang="en-GB" i="1"/>
              <a:t>” </a:t>
            </a:r>
            <a:r>
              <a:rPr lang="en-GB"/>
              <a:t>– </a:t>
            </a:r>
            <a:r>
              <a:rPr lang="en-GB" err="1"/>
              <a:t>kod</a:t>
            </a:r>
            <a:r>
              <a:rPr lang="en-GB"/>
              <a:t> </a:t>
            </a:r>
            <a:r>
              <a:rPr lang="en-GB" err="1"/>
              <a:t>ovisnog</a:t>
            </a:r>
            <a:r>
              <a:rPr lang="en-GB"/>
              <a:t> PL se </a:t>
            </a:r>
            <a:r>
              <a:rPr lang="en-GB" err="1"/>
              <a:t>aktivira</a:t>
            </a:r>
            <a:r>
              <a:rPr lang="en-GB"/>
              <a:t> u </a:t>
            </a:r>
            <a:r>
              <a:rPr lang="en-GB" err="1"/>
              <a:t>svakoj</a:t>
            </a:r>
            <a:r>
              <a:rPr lang="en-GB"/>
              <a:t> </a:t>
            </a:r>
            <a:r>
              <a:rPr lang="en-GB" err="1"/>
              <a:t>problematičnoj</a:t>
            </a:r>
            <a:r>
              <a:rPr lang="en-GB"/>
              <a:t> </a:t>
            </a:r>
            <a:r>
              <a:rPr lang="en-GB" err="1"/>
              <a:t>situaciji</a:t>
            </a:r>
            <a:r>
              <a:rPr lang="en-GB"/>
              <a:t>, a </a:t>
            </a:r>
            <a:r>
              <a:rPr lang="en-GB" err="1"/>
              <a:t>kod</a:t>
            </a:r>
            <a:r>
              <a:rPr lang="en-GB"/>
              <a:t> </a:t>
            </a:r>
            <a:r>
              <a:rPr lang="en-GB" err="1"/>
              <a:t>depresivne</a:t>
            </a:r>
            <a:r>
              <a:rPr lang="en-GB"/>
              <a:t> </a:t>
            </a:r>
            <a:r>
              <a:rPr lang="en-GB" err="1"/>
              <a:t>osobe</a:t>
            </a:r>
            <a:r>
              <a:rPr lang="en-GB"/>
              <a:t> </a:t>
            </a:r>
            <a:r>
              <a:rPr lang="en-GB" err="1"/>
              <a:t>postaje</a:t>
            </a:r>
            <a:r>
              <a:rPr lang="en-GB"/>
              <a:t> </a:t>
            </a:r>
            <a:r>
              <a:rPr lang="en-GB" err="1"/>
              <a:t>aktivna</a:t>
            </a:r>
            <a:r>
              <a:rPr lang="en-GB"/>
              <a:t> </a:t>
            </a:r>
            <a:r>
              <a:rPr lang="en-GB" err="1"/>
              <a:t>samo</a:t>
            </a:r>
            <a:r>
              <a:rPr lang="en-GB"/>
              <a:t> </a:t>
            </a:r>
            <a:r>
              <a:rPr lang="en-GB" err="1"/>
              <a:t>tijekom</a:t>
            </a:r>
            <a:r>
              <a:rPr lang="en-GB"/>
              <a:t> </a:t>
            </a:r>
            <a:r>
              <a:rPr lang="en-GB" err="1"/>
              <a:t>depresije</a:t>
            </a:r>
            <a:r>
              <a:rPr lang="en-GB"/>
              <a:t> </a:t>
            </a:r>
            <a:r>
              <a:rPr lang="en-GB">
                <a:sym typeface="Wingdings" panose="05000000000000000000" pitchFamily="2" charset="2"/>
              </a:rPr>
              <a:t> </a:t>
            </a:r>
            <a:r>
              <a:rPr lang="en-GB" err="1">
                <a:sym typeface="Wingdings" panose="05000000000000000000" pitchFamily="2" charset="2"/>
              </a:rPr>
              <a:t>potrebno</a:t>
            </a:r>
            <a:r>
              <a:rPr lang="en-GB">
                <a:sym typeface="Wingdings" panose="05000000000000000000" pitchFamily="2" charset="2"/>
              </a:rPr>
              <a:t> </a:t>
            </a:r>
            <a:r>
              <a:rPr lang="en-GB" err="1">
                <a:sym typeface="Wingdings" panose="05000000000000000000" pitchFamily="2" charset="2"/>
              </a:rPr>
              <a:t>puno</a:t>
            </a:r>
            <a:r>
              <a:rPr lang="en-GB">
                <a:sym typeface="Wingdings" panose="05000000000000000000" pitchFamily="2" charset="2"/>
              </a:rPr>
              <a:t> </a:t>
            </a:r>
            <a:r>
              <a:rPr lang="en-GB" err="1">
                <a:sym typeface="Wingdings" panose="05000000000000000000" pitchFamily="2" charset="2"/>
              </a:rPr>
              <a:t>više</a:t>
            </a:r>
            <a:r>
              <a:rPr lang="en-GB">
                <a:sym typeface="Wingdings" panose="05000000000000000000" pitchFamily="2" charset="2"/>
              </a:rPr>
              <a:t> </a:t>
            </a:r>
            <a:r>
              <a:rPr lang="en-GB" err="1">
                <a:sym typeface="Wingdings" panose="05000000000000000000" pitchFamily="2" charset="2"/>
              </a:rPr>
              <a:t>vremena</a:t>
            </a:r>
            <a:r>
              <a:rPr lang="en-GB">
                <a:sym typeface="Wingdings" panose="05000000000000000000" pitchFamily="2" charset="2"/>
              </a:rPr>
              <a:t> </a:t>
            </a:r>
            <a:r>
              <a:rPr lang="en-GB" err="1">
                <a:sym typeface="Wingdings" panose="05000000000000000000" pitchFamily="2" charset="2"/>
              </a:rPr>
              <a:t>i</a:t>
            </a:r>
            <a:r>
              <a:rPr lang="en-GB">
                <a:sym typeface="Wingdings" panose="05000000000000000000" pitchFamily="2" charset="2"/>
              </a:rPr>
              <a:t> </a:t>
            </a:r>
            <a:r>
              <a:rPr lang="en-GB" err="1">
                <a:sym typeface="Wingdings" panose="05000000000000000000" pitchFamily="2" charset="2"/>
              </a:rPr>
              <a:t>napora</a:t>
            </a:r>
            <a:r>
              <a:rPr lang="en-GB">
                <a:sym typeface="Wingdings" panose="05000000000000000000" pitchFamily="2" charset="2"/>
              </a:rPr>
              <a:t> </a:t>
            </a:r>
            <a:r>
              <a:rPr lang="en-GB" err="1">
                <a:sym typeface="Wingdings" panose="05000000000000000000" pitchFamily="2" charset="2"/>
              </a:rPr>
              <a:t>za</a:t>
            </a:r>
            <a:r>
              <a:rPr lang="en-GB">
                <a:sym typeface="Wingdings" panose="05000000000000000000" pitchFamily="2" charset="2"/>
              </a:rPr>
              <a:t> </a:t>
            </a:r>
            <a:r>
              <a:rPr lang="en-GB" err="1">
                <a:sym typeface="Wingdings" panose="05000000000000000000" pitchFamily="2" charset="2"/>
              </a:rPr>
              <a:t>postizanje</a:t>
            </a:r>
            <a:r>
              <a:rPr lang="en-GB">
                <a:sym typeface="Wingdings" panose="05000000000000000000" pitchFamily="2" charset="2"/>
              </a:rPr>
              <a:t> </a:t>
            </a:r>
            <a:r>
              <a:rPr lang="en-GB" err="1">
                <a:sym typeface="Wingdings" panose="05000000000000000000" pitchFamily="2" charset="2"/>
              </a:rPr>
              <a:t>strukturalnih</a:t>
            </a:r>
            <a:r>
              <a:rPr lang="en-GB">
                <a:sym typeface="Wingdings" panose="05000000000000000000" pitchFamily="2" charset="2"/>
              </a:rPr>
              <a:t> </a:t>
            </a:r>
            <a:r>
              <a:rPr lang="en-GB" err="1">
                <a:sym typeface="Wingdings" panose="05000000000000000000" pitchFamily="2" charset="2"/>
              </a:rPr>
              <a:t>promjena</a:t>
            </a:r>
            <a:r>
              <a:rPr lang="en-GB">
                <a:sym typeface="Wingdings" panose="05000000000000000000" pitchFamily="2" charset="2"/>
              </a:rPr>
              <a:t> u </a:t>
            </a:r>
            <a:r>
              <a:rPr lang="en-GB" err="1">
                <a:sym typeface="Wingdings" panose="05000000000000000000" pitchFamily="2" charset="2"/>
              </a:rPr>
              <a:t>terapiji</a:t>
            </a:r>
            <a:endParaRPr lang="hr-HR">
              <a:sym typeface="Wingdings" panose="05000000000000000000" pitchFamily="2" charset="2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128" y="533400"/>
            <a:ext cx="8229600" cy="1143000"/>
          </a:xfrm>
        </p:spPr>
        <p:txBody>
          <a:bodyPr>
            <a:noAutofit/>
          </a:bodyPr>
          <a:lstStyle/>
          <a:p>
            <a:r>
              <a:rPr lang="en-GB" sz="4200" err="1"/>
              <a:t>Specifični</a:t>
            </a:r>
            <a:r>
              <a:rPr lang="en-GB" sz="4200"/>
              <a:t> </a:t>
            </a:r>
            <a:r>
              <a:rPr lang="en-GB" sz="4200" err="1"/>
              <a:t>setovi</a:t>
            </a:r>
            <a:r>
              <a:rPr lang="en-GB" sz="4200"/>
              <a:t> </a:t>
            </a:r>
            <a:r>
              <a:rPr lang="en-GB" sz="4200" err="1"/>
              <a:t>ponašajnih</a:t>
            </a:r>
            <a:r>
              <a:rPr lang="en-GB" sz="4200"/>
              <a:t> </a:t>
            </a:r>
            <a:r>
              <a:rPr lang="en-GB" sz="4200" err="1"/>
              <a:t>strategija</a:t>
            </a:r>
            <a:endParaRPr lang="hr-HR" sz="4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068763"/>
          </a:xfrm>
        </p:spPr>
        <p:txBody>
          <a:bodyPr>
            <a:normAutofit fontScale="70000" lnSpcReduction="20000"/>
          </a:bodyPr>
          <a:lstStyle/>
          <a:p>
            <a:endParaRPr lang="en-GB"/>
          </a:p>
          <a:p>
            <a:r>
              <a:rPr lang="en-GB" err="1"/>
              <a:t>kod</a:t>
            </a:r>
            <a:r>
              <a:rPr lang="en-GB"/>
              <a:t> </a:t>
            </a:r>
            <a:r>
              <a:rPr lang="en-GB" err="1"/>
              <a:t>svakog</a:t>
            </a:r>
            <a:r>
              <a:rPr lang="en-GB"/>
              <a:t> PL </a:t>
            </a:r>
            <a:r>
              <a:rPr lang="en-GB" err="1"/>
              <a:t>također</a:t>
            </a:r>
            <a:r>
              <a:rPr lang="en-GB"/>
              <a:t> </a:t>
            </a:r>
            <a:r>
              <a:rPr lang="en-GB" err="1"/>
              <a:t>prisutan</a:t>
            </a:r>
            <a:r>
              <a:rPr lang="en-GB"/>
              <a:t> </a:t>
            </a:r>
            <a:r>
              <a:rPr lang="en-GB" err="1"/>
              <a:t>manji</a:t>
            </a:r>
            <a:r>
              <a:rPr lang="en-GB"/>
              <a:t> </a:t>
            </a:r>
            <a:r>
              <a:rPr lang="en-GB" err="1"/>
              <a:t>broj</a:t>
            </a:r>
            <a:r>
              <a:rPr lang="en-GB"/>
              <a:t> </a:t>
            </a:r>
            <a:r>
              <a:rPr lang="en-GB" err="1">
                <a:solidFill>
                  <a:srgbClr val="F76A5B"/>
                </a:solidFill>
              </a:rPr>
              <a:t>pretjerano</a:t>
            </a:r>
            <a:r>
              <a:rPr lang="en-GB">
                <a:solidFill>
                  <a:srgbClr val="F76A5B"/>
                </a:solidFill>
              </a:rPr>
              <a:t> </a:t>
            </a:r>
            <a:r>
              <a:rPr lang="en-GB" err="1">
                <a:solidFill>
                  <a:srgbClr val="F76A5B"/>
                </a:solidFill>
              </a:rPr>
              <a:t>razvijenih</a:t>
            </a:r>
            <a:r>
              <a:rPr lang="en-GB">
                <a:solidFill>
                  <a:srgbClr val="F76A5B"/>
                </a:solidFill>
              </a:rPr>
              <a:t> </a:t>
            </a:r>
            <a:r>
              <a:rPr lang="en-GB" err="1">
                <a:solidFill>
                  <a:srgbClr val="F76A5B"/>
                </a:solidFill>
              </a:rPr>
              <a:t>ponašajnih</a:t>
            </a:r>
            <a:r>
              <a:rPr lang="en-GB">
                <a:solidFill>
                  <a:srgbClr val="F76A5B"/>
                </a:solidFill>
              </a:rPr>
              <a:t> </a:t>
            </a:r>
            <a:r>
              <a:rPr lang="en-GB" err="1">
                <a:solidFill>
                  <a:srgbClr val="F76A5B"/>
                </a:solidFill>
              </a:rPr>
              <a:t>strategija</a:t>
            </a:r>
            <a:r>
              <a:rPr lang="en-GB"/>
              <a:t> </a:t>
            </a:r>
            <a:r>
              <a:rPr lang="en-GB" err="1"/>
              <a:t>koje</a:t>
            </a:r>
            <a:r>
              <a:rPr lang="en-GB"/>
              <a:t> </a:t>
            </a:r>
            <a:r>
              <a:rPr lang="en-GB" err="1"/>
              <a:t>su</a:t>
            </a:r>
            <a:r>
              <a:rPr lang="en-GB"/>
              <a:t> </a:t>
            </a:r>
            <a:r>
              <a:rPr lang="en-GB" err="1"/>
              <a:t>odgovor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određena</a:t>
            </a:r>
            <a:r>
              <a:rPr lang="en-GB"/>
              <a:t> </a:t>
            </a:r>
            <a:r>
              <a:rPr lang="en-GB" err="1"/>
              <a:t>razvojna</a:t>
            </a:r>
            <a:r>
              <a:rPr lang="en-GB"/>
              <a:t> </a:t>
            </a:r>
            <a:r>
              <a:rPr lang="en-GB" err="1"/>
              <a:t>iskustva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kompenziraju</a:t>
            </a:r>
            <a:r>
              <a:rPr lang="en-GB"/>
              <a:t> </a:t>
            </a:r>
            <a:r>
              <a:rPr lang="en-GB" err="1"/>
              <a:t>određenu</a:t>
            </a:r>
            <a:r>
              <a:rPr lang="en-GB"/>
              <a:t> </a:t>
            </a:r>
            <a:r>
              <a:rPr lang="en-GB" err="1"/>
              <a:t>vrstu</a:t>
            </a:r>
            <a:r>
              <a:rPr lang="en-GB"/>
              <a:t> </a:t>
            </a:r>
            <a:r>
              <a:rPr lang="en-GB" err="1"/>
              <a:t>shvaćanja</a:t>
            </a:r>
            <a:r>
              <a:rPr lang="en-GB"/>
              <a:t> </a:t>
            </a:r>
            <a:r>
              <a:rPr lang="en-GB" err="1"/>
              <a:t>sebe</a:t>
            </a:r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en-GB"/>
          </a:p>
          <a:p>
            <a:r>
              <a:rPr lang="en-GB" err="1"/>
              <a:t>kada</a:t>
            </a:r>
            <a:r>
              <a:rPr lang="en-GB"/>
              <a:t> </a:t>
            </a:r>
            <a:r>
              <a:rPr lang="en-GB" err="1"/>
              <a:t>su</a:t>
            </a:r>
            <a:r>
              <a:rPr lang="en-GB"/>
              <a:t> </a:t>
            </a:r>
            <a:r>
              <a:rPr lang="en-GB" err="1"/>
              <a:t>prvi</a:t>
            </a:r>
            <a:r>
              <a:rPr lang="en-GB"/>
              <a:t> put </a:t>
            </a:r>
            <a:r>
              <a:rPr lang="en-GB" err="1"/>
              <a:t>razvijene</a:t>
            </a:r>
            <a:r>
              <a:rPr lang="en-GB"/>
              <a:t>, </a:t>
            </a:r>
            <a:r>
              <a:rPr lang="en-GB" err="1"/>
              <a:t>mogle</a:t>
            </a:r>
            <a:r>
              <a:rPr lang="en-GB"/>
              <a:t> </a:t>
            </a:r>
            <a:r>
              <a:rPr lang="en-GB" err="1"/>
              <a:t>su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nisu</a:t>
            </a:r>
            <a:r>
              <a:rPr lang="en-GB"/>
              <a:t> morale </a:t>
            </a:r>
            <a:r>
              <a:rPr lang="en-GB" err="1"/>
              <a:t>biti</a:t>
            </a:r>
            <a:r>
              <a:rPr lang="en-GB"/>
              <a:t> </a:t>
            </a:r>
            <a:r>
              <a:rPr lang="en-GB" err="1"/>
              <a:t>adekvatne</a:t>
            </a:r>
            <a:r>
              <a:rPr lang="en-GB"/>
              <a:t>, a </a:t>
            </a:r>
            <a:r>
              <a:rPr lang="en-GB" err="1"/>
              <a:t>postaju</a:t>
            </a:r>
            <a:r>
              <a:rPr lang="en-GB"/>
              <a:t> </a:t>
            </a:r>
            <a:r>
              <a:rPr lang="en-GB" err="1"/>
              <a:t>problematične</a:t>
            </a:r>
            <a:r>
              <a:rPr lang="en-GB"/>
              <a:t> </a:t>
            </a:r>
            <a:r>
              <a:rPr lang="en-GB" err="1"/>
              <a:t>kada</a:t>
            </a:r>
            <a:r>
              <a:rPr lang="en-GB"/>
              <a:t> </a:t>
            </a:r>
            <a:r>
              <a:rPr lang="en-GB" err="1"/>
              <a:t>ih</a:t>
            </a:r>
            <a:r>
              <a:rPr lang="en-GB"/>
              <a:t> </a:t>
            </a:r>
            <a:r>
              <a:rPr lang="en-GB" err="1"/>
              <a:t>osoba</a:t>
            </a:r>
            <a:r>
              <a:rPr lang="en-GB"/>
              <a:t> </a:t>
            </a:r>
            <a:r>
              <a:rPr lang="en-GB" err="1"/>
              <a:t>počinje</a:t>
            </a:r>
            <a:r>
              <a:rPr lang="en-GB"/>
              <a:t> </a:t>
            </a:r>
            <a:r>
              <a:rPr lang="en-GB" err="1"/>
              <a:t>koristiti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>
                <a:solidFill>
                  <a:srgbClr val="F76A5B"/>
                </a:solidFill>
              </a:rPr>
              <a:t>nefleksibilan</a:t>
            </a:r>
            <a:r>
              <a:rPr lang="en-GB">
                <a:solidFill>
                  <a:srgbClr val="F76A5B"/>
                </a:solidFill>
              </a:rPr>
              <a:t>, </a:t>
            </a:r>
            <a:r>
              <a:rPr lang="en-GB" err="1">
                <a:solidFill>
                  <a:srgbClr val="F76A5B"/>
                </a:solidFill>
              </a:rPr>
              <a:t>kompulzivan</a:t>
            </a:r>
            <a:r>
              <a:rPr lang="en-GB">
                <a:solidFill>
                  <a:srgbClr val="F76A5B"/>
                </a:solidFill>
              </a:rPr>
              <a:t> </a:t>
            </a:r>
            <a:r>
              <a:rPr lang="en-GB" err="1">
                <a:solidFill>
                  <a:srgbClr val="F76A5B"/>
                </a:solidFill>
              </a:rPr>
              <a:t>i</a:t>
            </a:r>
            <a:r>
              <a:rPr lang="en-GB">
                <a:solidFill>
                  <a:srgbClr val="F76A5B"/>
                </a:solidFill>
              </a:rPr>
              <a:t> </a:t>
            </a:r>
            <a:r>
              <a:rPr lang="en-GB" err="1">
                <a:solidFill>
                  <a:srgbClr val="F76A5B"/>
                </a:solidFill>
              </a:rPr>
              <a:t>nedovoljno</a:t>
            </a:r>
            <a:r>
              <a:rPr lang="en-GB">
                <a:solidFill>
                  <a:srgbClr val="F76A5B"/>
                </a:solidFill>
              </a:rPr>
              <a:t> </a:t>
            </a:r>
            <a:r>
              <a:rPr lang="en-GB" err="1">
                <a:solidFill>
                  <a:srgbClr val="F76A5B"/>
                </a:solidFill>
              </a:rPr>
              <a:t>kontroliran</a:t>
            </a:r>
            <a:r>
              <a:rPr lang="en-GB">
                <a:solidFill>
                  <a:srgbClr val="F76A5B"/>
                </a:solidFill>
              </a:rPr>
              <a:t> </a:t>
            </a:r>
            <a:r>
              <a:rPr lang="en-GB" err="1">
                <a:solidFill>
                  <a:srgbClr val="F76A5B"/>
                </a:solidFill>
              </a:rPr>
              <a:t>način</a:t>
            </a:r>
            <a:endParaRPr lang="en-GB">
              <a:solidFill>
                <a:srgbClr val="F76A5B"/>
              </a:solidFill>
            </a:endParaRPr>
          </a:p>
        </p:txBody>
      </p:sp>
      <p:pic>
        <p:nvPicPr>
          <p:cNvPr id="1026" name="Picture 2" descr="https://encrypted-tbn0.gstatic.com/images?q=tbn:ANd9GcTQTexwFgorUJg21k28rN-NNSvl1E95nHJVvbqHTZppSU51QUPp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5177056" cy="12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51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353786"/>
              </p:ext>
            </p:extLst>
          </p:nvPr>
        </p:nvGraphicFramePr>
        <p:xfrm>
          <a:off x="-1" y="838200"/>
          <a:ext cx="9144002" cy="6019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5523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Poremećaj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Bazična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Posredujuća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Pretjerano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razvijene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Nedovoljno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razvijene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73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76A5B"/>
                          </a:solidFill>
                        </a:rPr>
                        <a:t>PARANOIDNI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/>
                        <a:t>Slab </a:t>
                      </a:r>
                      <a:r>
                        <a:rPr lang="en-GB" sz="1600" dirty="0" err="1"/>
                        <a:t>sam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ranjiv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/>
                        <a:t>Moram </a:t>
                      </a:r>
                      <a:r>
                        <a:rPr lang="en-GB" sz="1600" dirty="0" err="1"/>
                        <a:t>biti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oprezu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Motivi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drugih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sumnjivi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/>
                        <a:t>Drugi </a:t>
                      </a:r>
                      <a:r>
                        <a:rPr lang="en-GB" sz="1600" dirty="0" err="1"/>
                        <a:t>će</a:t>
                      </a:r>
                      <a:r>
                        <a:rPr lang="en-GB" sz="1600" dirty="0"/>
                        <a:t> me </a:t>
                      </a:r>
                      <a:r>
                        <a:rPr lang="en-GB" sz="1600" dirty="0" err="1"/>
                        <a:t>povrijediti</a:t>
                      </a:r>
                      <a:r>
                        <a:rPr lang="en-GB" sz="160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/>
                        <a:t>Ako </a:t>
                      </a:r>
                      <a:r>
                        <a:rPr lang="en-GB" sz="1600" dirty="0" err="1"/>
                        <a:t>budem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oprezu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zamijetit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ću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znakove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opasnosti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/>
                        <a:t>Ako </a:t>
                      </a:r>
                      <a:r>
                        <a:rPr lang="en-GB" sz="1600" dirty="0" err="1"/>
                        <a:t>drugima</a:t>
                      </a:r>
                      <a:r>
                        <a:rPr lang="en-GB" sz="1600" dirty="0"/>
                        <a:t> ne </a:t>
                      </a:r>
                      <a:r>
                        <a:rPr lang="en-GB" sz="1600" dirty="0" err="1"/>
                        <a:t>vjerujem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moći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ću</a:t>
                      </a:r>
                      <a:r>
                        <a:rPr lang="en-GB" sz="1600" baseline="0" dirty="0"/>
                        <a:t> se </a:t>
                      </a:r>
                      <a:r>
                        <a:rPr lang="en-GB" sz="1600" baseline="0" dirty="0" err="1"/>
                        <a:t>zaštititi</a:t>
                      </a:r>
                      <a:r>
                        <a:rPr lang="en-GB" sz="1600" baseline="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/>
                        <a:t>Biti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pojačano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osjetljiv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na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povrjeđivanje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/>
                        <a:t>Ne </a:t>
                      </a:r>
                      <a:r>
                        <a:rPr lang="en-GB" sz="1600" baseline="0" dirty="0" err="1"/>
                        <a:t>vjerovati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nikome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/>
                        <a:t>Očekivati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manipulaciju</a:t>
                      </a:r>
                      <a:r>
                        <a:rPr lang="en-GB" sz="1600" baseline="0" dirty="0"/>
                        <a:t>, </a:t>
                      </a:r>
                      <a:r>
                        <a:rPr lang="en-GB" sz="1600" baseline="0" dirty="0" err="1"/>
                        <a:t>iskorištavanje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ili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ponižavanje</a:t>
                      </a:r>
                      <a:r>
                        <a:rPr lang="en-GB" sz="1600" baseline="0" dirty="0"/>
                        <a:t>. 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Povjerenje</a:t>
                      </a:r>
                      <a:r>
                        <a:rPr lang="en-GB" sz="1600" dirty="0"/>
                        <a:t> u </a:t>
                      </a:r>
                      <a:r>
                        <a:rPr lang="en-GB" sz="1600" dirty="0" err="1"/>
                        <a:t>druge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Opraštanje</a:t>
                      </a:r>
                      <a:r>
                        <a:rPr lang="en-GB" sz="1600" dirty="0"/>
                        <a:t>. 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Surađivanje</a:t>
                      </a:r>
                      <a:r>
                        <a:rPr lang="en-GB" sz="1600" dirty="0"/>
                        <a:t>. 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Pretpostavljanje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dobrih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namjera</a:t>
                      </a:r>
                      <a:r>
                        <a:rPr lang="en-GB" sz="160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695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76A5B"/>
                          </a:solidFill>
                        </a:rPr>
                        <a:t>SHIZOIDNI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Drugačiji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sam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manjkav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/>
                        <a:t>Ne </a:t>
                      </a:r>
                      <a:r>
                        <a:rPr lang="en-GB" sz="1600" dirty="0" err="1"/>
                        <a:t>uklapam</a:t>
                      </a:r>
                      <a:r>
                        <a:rPr lang="en-GB" sz="1600" dirty="0"/>
                        <a:t> se.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/>
                        <a:t>Drugi me ne vole.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/>
                        <a:t>Drugi</a:t>
                      </a:r>
                      <a:r>
                        <a:rPr lang="en-GB" sz="1600" dirty="0"/>
                        <a:t> </a:t>
                      </a:r>
                      <a:r>
                        <a:rPr lang="en-GB" sz="1600" err="1"/>
                        <a:t>su</a:t>
                      </a:r>
                      <a:r>
                        <a:rPr lang="en-GB" sz="1600" dirty="0"/>
                        <a:t> </a:t>
                      </a:r>
                      <a:r>
                        <a:rPr lang="en-GB" sz="1600" err="1"/>
                        <a:t>nametljivi</a:t>
                      </a:r>
                      <a:r>
                        <a:rPr lang="en-GB" sz="1600" dirty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Veze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loše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nepoželjne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/>
                        <a:t>Ako </a:t>
                      </a:r>
                      <a:r>
                        <a:rPr lang="en-GB" sz="1600" baseline="0" dirty="0" err="1"/>
                        <a:t>izbjegavam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odnose</a:t>
                      </a:r>
                      <a:r>
                        <a:rPr lang="en-GB" sz="1600" baseline="0" dirty="0"/>
                        <a:t> s </a:t>
                      </a:r>
                      <a:r>
                        <a:rPr lang="en-GB" sz="1600" baseline="0" dirty="0" err="1"/>
                        <a:t>drugima</a:t>
                      </a:r>
                      <a:r>
                        <a:rPr lang="en-GB" sz="1600" baseline="0" dirty="0"/>
                        <a:t>, bit </a:t>
                      </a:r>
                      <a:r>
                        <a:rPr lang="en-GB" sz="1600" baseline="0" dirty="0" err="1"/>
                        <a:t>ću</a:t>
                      </a:r>
                      <a:r>
                        <a:rPr lang="en-GB" sz="1600" baseline="0" dirty="0"/>
                        <a:t> u </a:t>
                      </a:r>
                      <a:r>
                        <a:rPr lang="en-GB" sz="1600" baseline="0" dirty="0" err="1"/>
                        <a:t>redu</a:t>
                      </a:r>
                      <a:r>
                        <a:rPr lang="en-GB" sz="1600" baseline="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Izbjegavanje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kontakata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Izbjegavanje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intimnosti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Forsiranje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usamljeničkog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načina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života</a:t>
                      </a:r>
                      <a:r>
                        <a:rPr lang="en-GB" sz="160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Povjerenje</a:t>
                      </a:r>
                      <a:r>
                        <a:rPr lang="en-GB" sz="1600" dirty="0"/>
                        <a:t> u </a:t>
                      </a:r>
                      <a:r>
                        <a:rPr lang="en-GB" sz="1600" dirty="0" err="1"/>
                        <a:t>druge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Posjedovanje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uobičajenih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socijalnih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vještina</a:t>
                      </a:r>
                      <a:r>
                        <a:rPr lang="en-GB" sz="1600" baseline="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8392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err="1">
                <a:solidFill>
                  <a:srgbClr val="458F13"/>
                </a:solidFill>
              </a:rPr>
              <a:t>Vjerovanja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i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ponašajne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strategije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kod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pojedinih</a:t>
            </a:r>
            <a:r>
              <a:rPr lang="en-GB" sz="2800">
                <a:solidFill>
                  <a:srgbClr val="458F13"/>
                </a:solidFill>
              </a:rPr>
              <a:t> PL (1)</a:t>
            </a:r>
            <a:endParaRPr lang="hr-HR" sz="280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50425"/>
              </p:ext>
            </p:extLst>
          </p:nvPr>
        </p:nvGraphicFramePr>
        <p:xfrm>
          <a:off x="-1" y="846139"/>
          <a:ext cx="9144002" cy="60118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4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4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4564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Poremećaj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Bazična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Posredujuća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Pretjerano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razvijene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Nedovoljno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razvijene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10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76A5B"/>
                          </a:solidFill>
                        </a:rPr>
                        <a:t>SHIZOTIPNI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Ja</a:t>
                      </a:r>
                      <a:r>
                        <a:rPr lang="en-GB" sz="1600" dirty="0"/>
                        <a:t> 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sam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drugačiji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/>
                        <a:t>Imam </a:t>
                      </a:r>
                      <a:r>
                        <a:rPr lang="en-GB" sz="1600" baseline="0" dirty="0" err="1"/>
                        <a:t>posebne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moći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/>
                        <a:t>Ranjiv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sam.</a:t>
                      </a:r>
                      <a:endParaRPr lang="en-GB" sz="1600" baseline="0" dirty="0"/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/>
                        <a:t>Drugi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će</a:t>
                      </a:r>
                      <a:r>
                        <a:rPr lang="en-GB" sz="1600" baseline="0" dirty="0"/>
                        <a:t> me </a:t>
                      </a:r>
                      <a:r>
                        <a:rPr lang="en-GB" sz="1600" baseline="0" dirty="0" err="1"/>
                        <a:t>povrijediti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odbaciti</a:t>
                      </a:r>
                      <a:r>
                        <a:rPr lang="en-GB" sz="1600" baseline="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Ako</a:t>
                      </a:r>
                      <a:r>
                        <a:rPr lang="en-GB" sz="1600" baseline="0" dirty="0"/>
                        <a:t> imam </a:t>
                      </a:r>
                      <a:r>
                        <a:rPr lang="en-GB" sz="1600" baseline="0" dirty="0" err="1"/>
                        <a:t>neobične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interese</a:t>
                      </a:r>
                      <a:r>
                        <a:rPr lang="en-GB" sz="1600" baseline="0" dirty="0"/>
                        <a:t>, bit </a:t>
                      </a:r>
                      <a:r>
                        <a:rPr lang="en-GB" sz="1600" baseline="0" dirty="0" err="1"/>
                        <a:t>ću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drugačiji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na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poseban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način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/>
                        <a:t>Bolje</a:t>
                      </a:r>
                      <a:r>
                        <a:rPr lang="en-GB" sz="1600" baseline="0" dirty="0"/>
                        <a:t> je </a:t>
                      </a:r>
                      <a:r>
                        <a:rPr lang="en-GB" sz="1600" baseline="0" dirty="0" err="1"/>
                        <a:t>biti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izoliran</a:t>
                      </a:r>
                      <a:r>
                        <a:rPr lang="en-GB" sz="1600" baseline="0" dirty="0"/>
                        <a:t> od </a:t>
                      </a:r>
                      <a:r>
                        <a:rPr lang="en-GB" sz="1600" baseline="0" dirty="0" err="1"/>
                        <a:t>drugih</a:t>
                      </a:r>
                      <a:r>
                        <a:rPr lang="en-GB" sz="1600" baseline="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Bavljenje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neobičnim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interesima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/>
                        <a:t>Oprez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zbog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nadnaravnih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sila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ili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događaja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/>
                        <a:t>Sumnjičenje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drugih</a:t>
                      </a:r>
                      <a:r>
                        <a:rPr lang="en-GB" sz="1600" baseline="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Povjerenje</a:t>
                      </a:r>
                      <a:r>
                        <a:rPr lang="en-GB" sz="1600" dirty="0"/>
                        <a:t> u </a:t>
                      </a:r>
                      <a:r>
                        <a:rPr lang="en-GB" sz="1600" dirty="0" err="1"/>
                        <a:t>druge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Traženje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interakcije</a:t>
                      </a:r>
                      <a:r>
                        <a:rPr lang="en-GB" sz="1600" dirty="0"/>
                        <a:t> s </a:t>
                      </a:r>
                      <a:r>
                        <a:rPr lang="en-GB" sz="1600" dirty="0" err="1"/>
                        <a:t>drugima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Traženje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racionalnog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objašnjenja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neobična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iskustva</a:t>
                      </a:r>
                      <a:r>
                        <a:rPr lang="en-GB" sz="160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18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76A5B"/>
                          </a:solidFill>
                        </a:rPr>
                        <a:t>ANTISOCIJALNI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Pravila</a:t>
                      </a:r>
                      <a:r>
                        <a:rPr lang="en-GB" sz="1600" baseline="0" dirty="0"/>
                        <a:t> se ne </a:t>
                      </a:r>
                      <a:r>
                        <a:rPr lang="en-GB" sz="1600" baseline="0" dirty="0" err="1"/>
                        <a:t>odnose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na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mene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/>
                        <a:t>Ja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sam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potencijalna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žrtva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/>
                        <a:t>Drugi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će</a:t>
                      </a:r>
                      <a:r>
                        <a:rPr lang="en-GB" sz="1600" baseline="0" dirty="0"/>
                        <a:t> me </a:t>
                      </a:r>
                      <a:r>
                        <a:rPr lang="en-GB" sz="1600" baseline="0" dirty="0" err="1"/>
                        <a:t>iskoristiti</a:t>
                      </a:r>
                      <a:r>
                        <a:rPr lang="en-GB" sz="1600" baseline="0" dirty="0"/>
                        <a:t>.</a:t>
                      </a:r>
                      <a:endParaRPr lang="en-GB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Ako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prvi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napadnem</a:t>
                      </a:r>
                      <a:r>
                        <a:rPr lang="en-GB" sz="1600" dirty="0"/>
                        <a:t>, bit </a:t>
                      </a:r>
                      <a:r>
                        <a:rPr lang="en-GB" sz="1600" dirty="0" err="1"/>
                        <a:t>ću</a:t>
                      </a:r>
                      <a:r>
                        <a:rPr lang="en-GB" sz="1600" dirty="0"/>
                        <a:t> u </a:t>
                      </a:r>
                      <a:r>
                        <a:rPr lang="en-GB" sz="1600" dirty="0" err="1"/>
                        <a:t>prednosti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Ako</a:t>
                      </a:r>
                      <a:r>
                        <a:rPr lang="en-GB" sz="1600" dirty="0"/>
                        <a:t> se </a:t>
                      </a:r>
                      <a:r>
                        <a:rPr lang="en-GB" sz="1600" dirty="0" err="1"/>
                        <a:t>ponašam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neprijateljski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mogu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činiti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što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hoću</a:t>
                      </a:r>
                      <a:r>
                        <a:rPr lang="en-GB" sz="160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Laganje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Zastrašivanje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napadanje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drugih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Pružanje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otpora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tuđoj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kontroli</a:t>
                      </a:r>
                      <a:r>
                        <a:rPr lang="en-GB" sz="160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Suradnja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Poštovanje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pravila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Razmišljanje</a:t>
                      </a:r>
                      <a:r>
                        <a:rPr lang="en-GB" sz="1600" dirty="0"/>
                        <a:t> o </a:t>
                      </a:r>
                      <a:r>
                        <a:rPr lang="en-GB" sz="1600" dirty="0" err="1"/>
                        <a:t>posljedicama</a:t>
                      </a:r>
                      <a:r>
                        <a:rPr lang="en-GB" sz="160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152400"/>
            <a:ext cx="8763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err="1">
                <a:solidFill>
                  <a:srgbClr val="458F13"/>
                </a:solidFill>
              </a:rPr>
              <a:t>Vjerovanja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i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ponašajne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strategije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kod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pojedinih</a:t>
            </a:r>
            <a:r>
              <a:rPr lang="en-GB" sz="2800">
                <a:solidFill>
                  <a:srgbClr val="458F13"/>
                </a:solidFill>
              </a:rPr>
              <a:t> PL (2)</a:t>
            </a:r>
            <a:endParaRPr lang="hr-HR" sz="280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9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70440"/>
              </p:ext>
            </p:extLst>
          </p:nvPr>
        </p:nvGraphicFramePr>
        <p:xfrm>
          <a:off x="-1" y="838199"/>
          <a:ext cx="9144002" cy="601980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4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4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5744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Poremećaj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Bazična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Posredujuća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Pretjerano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razvijene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Nedovoljno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razvijene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76A5B"/>
                          </a:solidFill>
                        </a:rPr>
                        <a:t>GRANIČNI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Loš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sam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bezvrijedan</a:t>
                      </a:r>
                      <a:r>
                        <a:rPr lang="en-GB" sz="1600" dirty="0"/>
                        <a:t>, slab, </a:t>
                      </a:r>
                      <a:r>
                        <a:rPr lang="en-GB" sz="1600" dirty="0" err="1"/>
                        <a:t>ranjiv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nemam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kontrolu</a:t>
                      </a:r>
                      <a:r>
                        <a:rPr lang="en-GB" sz="1600" dirty="0"/>
                        <a:t>, ne </a:t>
                      </a:r>
                      <a:r>
                        <a:rPr lang="en-GB" sz="1600" dirty="0" err="1"/>
                        <a:t>može</a:t>
                      </a:r>
                      <a:r>
                        <a:rPr lang="en-GB" sz="1600" dirty="0"/>
                        <a:t> me se </a:t>
                      </a:r>
                      <a:r>
                        <a:rPr lang="en-GB" sz="1600" dirty="0" err="1"/>
                        <a:t>voljeti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Drugi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jaki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nadmoćni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mogu</a:t>
                      </a:r>
                      <a:r>
                        <a:rPr lang="en-GB" sz="1600" dirty="0"/>
                        <a:t> me </a:t>
                      </a:r>
                      <a:r>
                        <a:rPr lang="en-GB" sz="1600" dirty="0" err="1"/>
                        <a:t>ozlijediti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odbacit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će</a:t>
                      </a:r>
                      <a:r>
                        <a:rPr lang="en-GB" sz="1600" baseline="0" dirty="0"/>
                        <a:t> me </a:t>
                      </a:r>
                      <a:r>
                        <a:rPr lang="en-GB" sz="1600" baseline="0" dirty="0" err="1"/>
                        <a:t>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napustiti</a:t>
                      </a:r>
                      <a:r>
                        <a:rPr lang="en-GB" sz="1600" baseline="0" dirty="0"/>
                        <a:t>.</a:t>
                      </a:r>
                      <a:endParaRPr lang="en-GB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/>
                        <a:t>Ne </a:t>
                      </a:r>
                      <a:r>
                        <a:rPr lang="en-GB" sz="1600" dirty="0" err="1"/>
                        <a:t>mogu</a:t>
                      </a:r>
                      <a:r>
                        <a:rPr lang="en-GB" sz="1600" dirty="0"/>
                        <a:t> se </a:t>
                      </a:r>
                      <a:r>
                        <a:rPr lang="en-GB" sz="1600" dirty="0" err="1"/>
                        <a:t>sa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svim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tim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nositi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sam.</a:t>
                      </a:r>
                      <a:endParaRPr lang="en-GB" sz="1600" dirty="0"/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Ako</a:t>
                      </a:r>
                      <a:r>
                        <a:rPr lang="en-GB" sz="1600" dirty="0"/>
                        <a:t> se </a:t>
                      </a:r>
                      <a:r>
                        <a:rPr lang="en-GB" sz="1600" dirty="0" err="1"/>
                        <a:t>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nekoga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oslonim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ostavit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će</a:t>
                      </a:r>
                      <a:r>
                        <a:rPr lang="en-GB" sz="1600" dirty="0"/>
                        <a:t> me.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Ako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kaznim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druge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možda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ću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moći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kontrolirati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njihovo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ponašanje</a:t>
                      </a:r>
                      <a:r>
                        <a:rPr lang="en-GB" sz="160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Nepovjerenje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Ovisnost</a:t>
                      </a:r>
                      <a:r>
                        <a:rPr lang="en-GB" sz="1600" dirty="0"/>
                        <a:t> o </a:t>
                      </a:r>
                      <a:r>
                        <a:rPr lang="en-GB" sz="1600" dirty="0" err="1"/>
                        <a:t>drugima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Izbjegavanje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negativnih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emocija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Samoozljeđivanje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kada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emocije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intenzivne</a:t>
                      </a:r>
                      <a:r>
                        <a:rPr lang="en-GB" sz="160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Povjerenje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Samoumirivanje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Rješavanje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interpersonalnih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problema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Traženje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normalnih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objašnjenja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tuđa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ponašanja</a:t>
                      </a:r>
                      <a:r>
                        <a:rPr lang="en-GB" sz="160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025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76A5B"/>
                          </a:solidFill>
                        </a:rPr>
                        <a:t>HISTRIONIČNI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Ja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sam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nitko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ništa</a:t>
                      </a:r>
                      <a:r>
                        <a:rPr lang="en-GB" sz="1600" dirty="0"/>
                        <a:t> (</a:t>
                      </a:r>
                      <a:r>
                        <a:rPr lang="en-GB" sz="1600" dirty="0" err="1"/>
                        <a:t>kada</a:t>
                      </a:r>
                      <a:r>
                        <a:rPr lang="en-GB" sz="1600" dirty="0"/>
                        <a:t> mi se ne dive).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Predivan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sam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poseban</a:t>
                      </a:r>
                      <a:r>
                        <a:rPr lang="en-GB" sz="1600" dirty="0"/>
                        <a:t> (</a:t>
                      </a:r>
                      <a:r>
                        <a:rPr lang="en-GB" sz="1600" dirty="0" err="1"/>
                        <a:t>kada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drugi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pozitivno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reagiraju</a:t>
                      </a:r>
                      <a:r>
                        <a:rPr lang="en-GB" sz="1600" dirty="0"/>
                        <a:t>)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Ako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druge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zabavljam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voljet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će</a:t>
                      </a:r>
                      <a:r>
                        <a:rPr lang="en-GB" sz="1600" dirty="0"/>
                        <a:t> me.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Ako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nisam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dramatičan</a:t>
                      </a:r>
                      <a:r>
                        <a:rPr lang="en-GB" sz="1600" baseline="0" dirty="0"/>
                        <a:t>, </a:t>
                      </a:r>
                      <a:r>
                        <a:rPr lang="en-GB" sz="1600" baseline="0" dirty="0" err="1"/>
                        <a:t>neću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dobiti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što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trebam</a:t>
                      </a:r>
                      <a:r>
                        <a:rPr lang="en-GB" sz="1600" baseline="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Pretjerana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dramatičnost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Zavodljivo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oblačenje</a:t>
                      </a:r>
                      <a:r>
                        <a:rPr lang="en-GB" sz="1600" baseline="0" dirty="0"/>
                        <a:t>, </a:t>
                      </a:r>
                      <a:r>
                        <a:rPr lang="en-GB" sz="1600" baseline="0" dirty="0" err="1"/>
                        <a:t>govorenje</a:t>
                      </a:r>
                      <a:r>
                        <a:rPr lang="en-GB" sz="1600" baseline="0" dirty="0"/>
                        <a:t>, </a:t>
                      </a:r>
                      <a:r>
                        <a:rPr lang="en-GB" sz="1600" baseline="0" dirty="0" err="1"/>
                        <a:t>djelovanje</a:t>
                      </a:r>
                      <a:r>
                        <a:rPr lang="en-GB" sz="1600" baseline="0" dirty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Biti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tih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submisivan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Biti</a:t>
                      </a:r>
                      <a:r>
                        <a:rPr lang="en-GB" sz="1600" dirty="0"/>
                        <a:t> s </a:t>
                      </a:r>
                      <a:r>
                        <a:rPr lang="en-GB" sz="1600" dirty="0" err="1"/>
                        <a:t>drugima</a:t>
                      </a:r>
                      <a:r>
                        <a:rPr lang="en-GB" sz="1600" dirty="0"/>
                        <a:t>, a ne u </a:t>
                      </a:r>
                      <a:r>
                        <a:rPr lang="en-GB" sz="1600" dirty="0" err="1"/>
                        <a:t>centru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pažnje</a:t>
                      </a:r>
                      <a:r>
                        <a:rPr lang="en-GB" sz="1600" dirty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763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err="1">
                <a:solidFill>
                  <a:srgbClr val="458F13"/>
                </a:solidFill>
              </a:rPr>
              <a:t>Vjerovanja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i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ponašajne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strategije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kod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pojedinih</a:t>
            </a:r>
            <a:r>
              <a:rPr lang="en-GB" sz="2800">
                <a:solidFill>
                  <a:srgbClr val="458F13"/>
                </a:solidFill>
              </a:rPr>
              <a:t> PL (</a:t>
            </a:r>
            <a:r>
              <a:rPr lang="hr-HR" sz="2800">
                <a:solidFill>
                  <a:srgbClr val="458F13"/>
                </a:solidFill>
              </a:rPr>
              <a:t>3</a:t>
            </a:r>
            <a:r>
              <a:rPr lang="en-GB" sz="2800">
                <a:solidFill>
                  <a:srgbClr val="458F13"/>
                </a:solidFill>
              </a:rPr>
              <a:t>)</a:t>
            </a:r>
            <a:endParaRPr lang="hr-HR" sz="280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8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98407"/>
              </p:ext>
            </p:extLst>
          </p:nvPr>
        </p:nvGraphicFramePr>
        <p:xfrm>
          <a:off x="-1" y="838201"/>
          <a:ext cx="9144002" cy="601979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4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4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2275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Poremećaj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Bazična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Posredujuća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Pretjerano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razvijene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Nedovoljno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razvijene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76A5B"/>
                          </a:solidFill>
                        </a:rPr>
                        <a:t>NARCISTIČNI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Loš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ništavan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kad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drugi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kritiziraju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Nadmoćan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kad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se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drugi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ponašaju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posebno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dobro).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Drugi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su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ništavni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nadmoćniji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Ja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iznad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pravila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Ako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omalovažavam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druge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mogu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osjetiti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nadmoć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Inzistiranje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posebnom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odnosu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od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strane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drugih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Natjecateljstvo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Pokušaji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impresioniranja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materijalnim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stvarima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ili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postignućima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Suradnja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radi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postizanja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zajedničkog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cilja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Marljiv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postupan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rad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kako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bi se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postigli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osobni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ciljevi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45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76A5B"/>
                          </a:solidFill>
                        </a:rPr>
                        <a:t>IZBJEGAVAJUĆI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Nevoljen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neprihvaćen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loš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Osjetljiv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negativne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emocije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Drugi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su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superiorni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kritizirajući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Ako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se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pretvaram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da je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sve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u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redu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možda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me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prihvate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Ako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dopustim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negativne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emocije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raspast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ću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se.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Izbjegavanje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skretanja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pažnje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sebe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samootkrivanja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Izbjegavanje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neugodnih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emocija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>
                          <a:solidFill>
                            <a:schemeClr val="tx1"/>
                          </a:solidFill>
                        </a:rPr>
                        <a:t>Nepovjerenje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Pristupanje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drugima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Traženje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intimnosti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Razmišljanje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uznemirujućim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situacijama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763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err="1">
                <a:solidFill>
                  <a:srgbClr val="458F13"/>
                </a:solidFill>
              </a:rPr>
              <a:t>Vjerovanja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i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ponašajne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strategije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kod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pojedinih</a:t>
            </a:r>
            <a:r>
              <a:rPr lang="en-GB" sz="2800">
                <a:solidFill>
                  <a:srgbClr val="458F13"/>
                </a:solidFill>
              </a:rPr>
              <a:t> PL (</a:t>
            </a:r>
            <a:r>
              <a:rPr lang="hr-HR" sz="2800">
                <a:solidFill>
                  <a:srgbClr val="458F13"/>
                </a:solidFill>
              </a:rPr>
              <a:t>4</a:t>
            </a:r>
            <a:r>
              <a:rPr lang="en-GB" sz="2800">
                <a:solidFill>
                  <a:srgbClr val="458F13"/>
                </a:solidFill>
              </a:rPr>
              <a:t>)</a:t>
            </a:r>
            <a:endParaRPr lang="hr-HR" sz="280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79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64056"/>
              </p:ext>
            </p:extLst>
          </p:nvPr>
        </p:nvGraphicFramePr>
        <p:xfrm>
          <a:off x="-1" y="990602"/>
          <a:ext cx="9144002" cy="586739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4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4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8876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Poremećaj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Bazična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Posredujuća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Pretjerano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razvijene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Nedovoljno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razvijene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76A5B"/>
                          </a:solidFill>
                        </a:rPr>
                        <a:t>OVISNI</a:t>
                      </a:r>
                      <a:endParaRPr lang="en-GB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/>
                        <a:t>Slab </a:t>
                      </a:r>
                      <a:r>
                        <a:rPr lang="en-GB" sz="1600" dirty="0" err="1"/>
                        <a:t>sam.</a:t>
                      </a:r>
                      <a:endParaRPr lang="en-GB" sz="1600" dirty="0"/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/>
                        <a:t>Trebam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druge</a:t>
                      </a:r>
                      <a:r>
                        <a:rPr lang="en-GB" sz="1600" baseline="0" dirty="0"/>
                        <a:t> da </a:t>
                      </a:r>
                      <a:r>
                        <a:rPr lang="en-GB" sz="1600" baseline="0" dirty="0" err="1"/>
                        <a:t>bih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preživio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/>
                        <a:t>Drugi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su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snažni</a:t>
                      </a:r>
                      <a:r>
                        <a:rPr lang="en-GB" sz="1600" baseline="0" dirty="0"/>
                        <a:t>, </a:t>
                      </a:r>
                      <a:r>
                        <a:rPr lang="en-GB" sz="1600" baseline="0" dirty="0" err="1"/>
                        <a:t>sposobni</a:t>
                      </a:r>
                      <a:r>
                        <a:rPr lang="en-GB" sz="1600" baseline="0" dirty="0"/>
                        <a:t>, </a:t>
                      </a:r>
                      <a:r>
                        <a:rPr lang="en-GB" sz="1600" baseline="0" dirty="0" err="1"/>
                        <a:t>podupirući</a:t>
                      </a:r>
                      <a:r>
                        <a:rPr lang="en-GB" sz="1600" baseline="0" dirty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Ako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ovisim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samo</a:t>
                      </a:r>
                      <a:r>
                        <a:rPr lang="en-GB" sz="1600" dirty="0"/>
                        <a:t> o </a:t>
                      </a:r>
                      <a:r>
                        <a:rPr lang="en-GB" sz="1600" dirty="0" err="1"/>
                        <a:t>sebi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neću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uspjeti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Ako</a:t>
                      </a:r>
                      <a:r>
                        <a:rPr lang="en-GB" sz="1600" dirty="0"/>
                        <a:t> se </a:t>
                      </a:r>
                      <a:r>
                        <a:rPr lang="en-GB" sz="1600" dirty="0" err="1"/>
                        <a:t>podčinim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drugima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brinut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će</a:t>
                      </a:r>
                      <a:r>
                        <a:rPr lang="en-GB" sz="1600" dirty="0"/>
                        <a:t> se </a:t>
                      </a:r>
                      <a:r>
                        <a:rPr lang="en-GB" sz="1600" dirty="0" err="1"/>
                        <a:t>za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mene</a:t>
                      </a:r>
                      <a:r>
                        <a:rPr lang="en-GB" sz="160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Oslanjanje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druge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Izbjegavanje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donošenja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odluka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Pokušaj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usrećivanja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drugih</a:t>
                      </a:r>
                      <a:r>
                        <a:rPr lang="en-GB" sz="160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/>
                        <a:t>Donošenje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odluka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/>
                        <a:t>Samostalno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rješavanje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problema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/>
                        <a:t>Asertivnost</a:t>
                      </a:r>
                      <a:r>
                        <a:rPr lang="en-GB" sz="1600" baseline="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210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76A5B"/>
                          </a:solidFill>
                        </a:rPr>
                        <a:t>OPSESIVNO – KOMPULZIVNI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/>
                        <a:t>Odgovoran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sam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sprječavanje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štete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/>
                        <a:t>Savjestan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sam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sposoban</a:t>
                      </a:r>
                      <a:r>
                        <a:rPr lang="en-GB" sz="1600" baseline="0" dirty="0"/>
                        <a:t>.</a:t>
                      </a:r>
                      <a:endParaRPr lang="en-GB" sz="1600" dirty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/>
                        <a:t>Ljudi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slabi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neodgovorni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nepažljivi</a:t>
                      </a:r>
                      <a:r>
                        <a:rPr lang="en-GB" sz="1600" dirty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/>
                        <a:t>Ja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znam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što</a:t>
                      </a:r>
                      <a:r>
                        <a:rPr lang="en-GB" sz="1600" baseline="0" dirty="0"/>
                        <a:t> je </a:t>
                      </a:r>
                      <a:r>
                        <a:rPr lang="en-GB" sz="1600" baseline="0" dirty="0" err="1"/>
                        <a:t>najbolje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/>
                        <a:t>Detalji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su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bitni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/>
                        <a:t>Ljudi</a:t>
                      </a:r>
                      <a:r>
                        <a:rPr lang="en-GB" sz="1600" baseline="0" dirty="0"/>
                        <a:t> bi se </a:t>
                      </a:r>
                      <a:r>
                        <a:rPr lang="en-GB" sz="1600" baseline="0" dirty="0" err="1"/>
                        <a:t>trebali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više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truditi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/>
                        <a:t>Ako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stvorim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održim</a:t>
                      </a:r>
                      <a:r>
                        <a:rPr lang="en-GB" sz="1600" baseline="0" dirty="0"/>
                        <a:t> red </a:t>
                      </a:r>
                      <a:r>
                        <a:rPr lang="en-GB" sz="1600" baseline="0" dirty="0" err="1"/>
                        <a:t>i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sve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napravim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savršeno</a:t>
                      </a:r>
                      <a:r>
                        <a:rPr lang="en-GB" sz="1600" baseline="0" dirty="0"/>
                        <a:t>, </a:t>
                      </a:r>
                      <a:r>
                        <a:rPr lang="en-GB" sz="1600" baseline="0" dirty="0" err="1"/>
                        <a:t>svijet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će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biti</a:t>
                      </a:r>
                      <a:r>
                        <a:rPr lang="en-GB" sz="1600" baseline="0" dirty="0"/>
                        <a:t> u </a:t>
                      </a:r>
                      <a:r>
                        <a:rPr lang="en-GB" sz="1600" baseline="0" dirty="0" err="1"/>
                        <a:t>redu</a:t>
                      </a:r>
                      <a:r>
                        <a:rPr lang="en-GB" sz="1600" baseline="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/>
                        <a:t>Kruto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kontroliranje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sebe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drugih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/>
                        <a:t>Preuzimanje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previše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odgovornosti</a:t>
                      </a:r>
                      <a:r>
                        <a:rPr lang="en-GB" sz="1600" baseline="0" dirty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/>
                        <a:t>Perfekcionizam</a:t>
                      </a:r>
                      <a:r>
                        <a:rPr lang="en-GB" sz="1600" baseline="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/>
                        <a:t>Toleriranje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nesigurnosti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/>
                        <a:t>Prepuštanje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kontrole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drugima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/>
                        <a:t>Spontano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impulzivno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ponašanje</a:t>
                      </a:r>
                      <a:r>
                        <a:rPr lang="en-GB" sz="1600" dirty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/>
                        <a:t>Interes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zabavne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ugodne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aktivnosti</a:t>
                      </a:r>
                      <a:r>
                        <a:rPr lang="en-GB" sz="1600" dirty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763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err="1">
                <a:solidFill>
                  <a:srgbClr val="458F13"/>
                </a:solidFill>
              </a:rPr>
              <a:t>Vjerovanja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i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ponašajne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strategije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kod</a:t>
            </a:r>
            <a:r>
              <a:rPr lang="en-GB" sz="280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pojedinih</a:t>
            </a:r>
            <a:r>
              <a:rPr lang="en-GB" sz="2800">
                <a:solidFill>
                  <a:srgbClr val="458F13"/>
                </a:solidFill>
              </a:rPr>
              <a:t> PL (</a:t>
            </a:r>
            <a:r>
              <a:rPr lang="hr-HR" sz="2800">
                <a:solidFill>
                  <a:srgbClr val="458F13"/>
                </a:solidFill>
              </a:rPr>
              <a:t>5</a:t>
            </a:r>
            <a:r>
              <a:rPr lang="en-GB" sz="2800">
                <a:solidFill>
                  <a:srgbClr val="458F13"/>
                </a:solidFill>
              </a:rPr>
              <a:t>)</a:t>
            </a:r>
            <a:endParaRPr lang="hr-HR" sz="280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1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86977">
            <a:off x="425617" y="710221"/>
            <a:ext cx="6463964" cy="3532591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n-GB" err="1"/>
              <a:t>Učinkovitost</a:t>
            </a:r>
            <a:r>
              <a:rPr lang="en-GB"/>
              <a:t> BKT-a</a:t>
            </a:r>
            <a:r>
              <a:rPr lang="hr-HR"/>
              <a:t> </a:t>
            </a:r>
            <a:r>
              <a:rPr lang="en-GB" err="1"/>
              <a:t>za</a:t>
            </a:r>
            <a:r>
              <a:rPr lang="en-GB"/>
              <a:t> PL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343400"/>
            <a:ext cx="3514299" cy="2175681"/>
          </a:xfrm>
          <a:solidFill>
            <a:srgbClr val="92D050"/>
          </a:solidFill>
        </p:spPr>
        <p:txBody>
          <a:bodyPr>
            <a:normAutofit fontScale="70000" lnSpcReduction="20000"/>
          </a:bodyPr>
          <a:lstStyle/>
          <a:p>
            <a:endParaRPr lang="en-GB"/>
          </a:p>
          <a:p>
            <a:r>
              <a:rPr lang="en-GB" err="1"/>
              <a:t>potrebne</a:t>
            </a:r>
            <a:r>
              <a:rPr lang="en-GB"/>
              <a:t> </a:t>
            </a:r>
            <a:r>
              <a:rPr lang="en-GB" err="1"/>
              <a:t>provjere</a:t>
            </a:r>
            <a:r>
              <a:rPr lang="en-GB"/>
              <a:t> </a:t>
            </a:r>
            <a:r>
              <a:rPr lang="en-GB" err="1"/>
              <a:t>efikasnosti</a:t>
            </a:r>
            <a:r>
              <a:rPr lang="en-GB"/>
              <a:t> </a:t>
            </a:r>
            <a:r>
              <a:rPr lang="en-GB" err="1"/>
              <a:t>pojedinih</a:t>
            </a:r>
            <a:r>
              <a:rPr lang="en-GB"/>
              <a:t> </a:t>
            </a:r>
            <a:r>
              <a:rPr lang="en-GB" err="1"/>
              <a:t>terapijskih</a:t>
            </a:r>
            <a:r>
              <a:rPr lang="en-GB"/>
              <a:t> </a:t>
            </a:r>
            <a:r>
              <a:rPr lang="en-GB" err="1"/>
              <a:t>tehnika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specifičnije</a:t>
            </a:r>
            <a:r>
              <a:rPr lang="en-GB"/>
              <a:t> </a:t>
            </a:r>
            <a:r>
              <a:rPr lang="en-GB" err="1"/>
              <a:t>preporuke</a:t>
            </a:r>
            <a:r>
              <a:rPr lang="en-GB"/>
              <a:t> </a:t>
            </a:r>
            <a:r>
              <a:rPr lang="en-GB" err="1"/>
              <a:t>za</a:t>
            </a:r>
            <a:r>
              <a:rPr lang="en-GB"/>
              <a:t> </a:t>
            </a:r>
            <a:r>
              <a:rPr lang="en-GB" err="1"/>
              <a:t>tretman</a:t>
            </a:r>
            <a:r>
              <a:rPr lang="en-GB"/>
              <a:t> </a:t>
            </a:r>
            <a:r>
              <a:rPr lang="en-GB" err="1"/>
              <a:t>pojedinih</a:t>
            </a:r>
            <a:r>
              <a:rPr lang="en-GB"/>
              <a:t> PL</a:t>
            </a:r>
          </a:p>
          <a:p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44920" y="1447800"/>
            <a:ext cx="4013579" cy="2362200"/>
          </a:xfrm>
          <a:prstGeom prst="rect">
            <a:avLst/>
          </a:prstGeom>
          <a:solidFill>
            <a:srgbClr val="FFC000"/>
          </a:solidFill>
        </p:spPr>
        <p:txBody>
          <a:bodyPr vert="horz" lIns="182880" tIns="182880" rIns="182880" bIns="9144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/>
              <a:t>iako</a:t>
            </a:r>
            <a:r>
              <a:rPr lang="en-GB"/>
              <a:t> </a:t>
            </a:r>
            <a:r>
              <a:rPr lang="en-GB" err="1"/>
              <a:t>su</a:t>
            </a:r>
            <a:r>
              <a:rPr lang="en-GB"/>
              <a:t> </a:t>
            </a:r>
            <a:r>
              <a:rPr lang="en-GB" err="1"/>
              <a:t>nužna</a:t>
            </a:r>
            <a:r>
              <a:rPr lang="en-GB"/>
              <a:t> </a:t>
            </a:r>
            <a:r>
              <a:rPr lang="en-GB" err="1"/>
              <a:t>dodatna</a:t>
            </a:r>
            <a:r>
              <a:rPr lang="en-GB"/>
              <a:t> </a:t>
            </a:r>
            <a:r>
              <a:rPr lang="en-GB" err="1"/>
              <a:t>kontrolirana</a:t>
            </a:r>
            <a:r>
              <a:rPr lang="en-GB"/>
              <a:t> </a:t>
            </a:r>
            <a:r>
              <a:rPr lang="en-GB" err="1"/>
              <a:t>istraživanja</a:t>
            </a:r>
            <a:r>
              <a:rPr lang="en-GB"/>
              <a:t>, KBT se </a:t>
            </a:r>
            <a:r>
              <a:rPr lang="en-GB" err="1"/>
              <a:t>pokazuje</a:t>
            </a:r>
            <a:r>
              <a:rPr lang="en-GB"/>
              <a:t> </a:t>
            </a:r>
            <a:r>
              <a:rPr lang="en-GB" b="1" err="1">
                <a:solidFill>
                  <a:srgbClr val="F53E2B"/>
                </a:solidFill>
              </a:rPr>
              <a:t>učinkovitom</a:t>
            </a:r>
            <a:r>
              <a:rPr lang="en-GB"/>
              <a:t> u </a:t>
            </a:r>
            <a:r>
              <a:rPr lang="en-GB" err="1"/>
              <a:t>tretmanu</a:t>
            </a:r>
            <a:r>
              <a:rPr lang="en-GB"/>
              <a:t> </a:t>
            </a:r>
            <a:r>
              <a:rPr lang="en-GB" err="1"/>
              <a:t>različitih</a:t>
            </a:r>
            <a:r>
              <a:rPr lang="en-GB"/>
              <a:t> PL (</a:t>
            </a:r>
            <a:r>
              <a:rPr lang="en-GB" err="1"/>
              <a:t>npr</a:t>
            </a:r>
            <a:r>
              <a:rPr lang="en-GB"/>
              <a:t>. </a:t>
            </a:r>
            <a:r>
              <a:rPr lang="en-GB" err="1"/>
              <a:t>Matusiewicz</a:t>
            </a:r>
            <a:r>
              <a:rPr lang="en-GB"/>
              <a:t>, Hopwood, </a:t>
            </a:r>
            <a:r>
              <a:rPr lang="en-GB" err="1"/>
              <a:t>Banducci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Lejuez</a:t>
            </a:r>
            <a:r>
              <a:rPr lang="en-GB"/>
              <a:t>, 2010)</a:t>
            </a:r>
            <a:endParaRPr lang="hr-HR"/>
          </a:p>
          <a:p>
            <a:endParaRPr lang="en-GB"/>
          </a:p>
        </p:txBody>
      </p:sp>
      <p:pic>
        <p:nvPicPr>
          <p:cNvPr id="8194" name="Picture 2" descr="https://presbylil.files.wordpress.com/2011/07/apple-hal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5" b="96215" l="2522" r="9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3276600"/>
            <a:ext cx="4708477" cy="31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/>
              <a:t>Definicija</a:t>
            </a:r>
            <a:r>
              <a:rPr lang="en-GB"/>
              <a:t> (DSM-V)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76400"/>
            <a:ext cx="4419600" cy="5061948"/>
          </a:xfrm>
        </p:spPr>
        <p:txBody>
          <a:bodyPr>
            <a:normAutofit/>
          </a:bodyPr>
          <a:lstStyle/>
          <a:p>
            <a:pPr lvl="1"/>
            <a:r>
              <a:rPr lang="en-GB" sz="2400" err="1"/>
              <a:t>značajno</a:t>
            </a:r>
            <a:r>
              <a:rPr lang="en-GB" sz="2400"/>
              <a:t> </a:t>
            </a:r>
            <a:r>
              <a:rPr lang="en-GB" sz="2400" err="1"/>
              <a:t>odstupa</a:t>
            </a:r>
            <a:r>
              <a:rPr lang="en-GB" sz="2400"/>
              <a:t> od </a:t>
            </a:r>
            <a:r>
              <a:rPr lang="en-GB" sz="2400" err="1"/>
              <a:t>očekivanoga</a:t>
            </a:r>
            <a:endParaRPr lang="en-GB" sz="2400"/>
          </a:p>
          <a:p>
            <a:pPr lvl="1"/>
            <a:r>
              <a:rPr lang="en-GB" sz="2400" err="1"/>
              <a:t>pervazivan</a:t>
            </a:r>
            <a:r>
              <a:rPr lang="en-GB" sz="2400"/>
              <a:t> je </a:t>
            </a:r>
            <a:r>
              <a:rPr lang="en-GB" sz="2400" err="1"/>
              <a:t>i</a:t>
            </a:r>
            <a:r>
              <a:rPr lang="en-GB" sz="2400"/>
              <a:t> </a:t>
            </a:r>
            <a:r>
              <a:rPr lang="en-GB" sz="2400" err="1"/>
              <a:t>nefleksibilan</a:t>
            </a:r>
            <a:endParaRPr lang="en-GB" sz="2400"/>
          </a:p>
          <a:p>
            <a:pPr lvl="1"/>
            <a:r>
              <a:rPr lang="en-GB" sz="2400" err="1"/>
              <a:t>ima</a:t>
            </a:r>
            <a:r>
              <a:rPr lang="en-GB" sz="2400"/>
              <a:t> </a:t>
            </a:r>
            <a:r>
              <a:rPr lang="en-GB" sz="2400" err="1"/>
              <a:t>početak</a:t>
            </a:r>
            <a:r>
              <a:rPr lang="en-GB" sz="2400"/>
              <a:t> u </a:t>
            </a:r>
            <a:r>
              <a:rPr lang="en-GB" sz="2400" err="1"/>
              <a:t>adolescenciji</a:t>
            </a:r>
            <a:r>
              <a:rPr lang="en-GB" sz="2400"/>
              <a:t> </a:t>
            </a:r>
            <a:r>
              <a:rPr lang="en-GB" sz="2400" err="1"/>
              <a:t>ili</a:t>
            </a:r>
            <a:r>
              <a:rPr lang="en-GB" sz="2400"/>
              <a:t> </a:t>
            </a:r>
            <a:r>
              <a:rPr lang="en-GB" sz="2400" err="1"/>
              <a:t>ranoj</a:t>
            </a:r>
            <a:r>
              <a:rPr lang="en-GB" sz="2400"/>
              <a:t> </a:t>
            </a:r>
            <a:r>
              <a:rPr lang="en-GB" sz="2400" err="1"/>
              <a:t>odrasloj</a:t>
            </a:r>
            <a:r>
              <a:rPr lang="en-GB" sz="2400"/>
              <a:t> </a:t>
            </a:r>
            <a:r>
              <a:rPr lang="en-GB" sz="2400" err="1"/>
              <a:t>dobi</a:t>
            </a:r>
            <a:endParaRPr lang="en-GB" sz="2400"/>
          </a:p>
          <a:p>
            <a:pPr lvl="1"/>
            <a:r>
              <a:rPr lang="en-GB" sz="2400" err="1"/>
              <a:t>tijekom</a:t>
            </a:r>
            <a:r>
              <a:rPr lang="en-GB" sz="2400"/>
              <a:t> </a:t>
            </a:r>
            <a:r>
              <a:rPr lang="en-GB" sz="2400" err="1"/>
              <a:t>vremena</a:t>
            </a:r>
            <a:r>
              <a:rPr lang="en-GB" sz="2400"/>
              <a:t> je </a:t>
            </a:r>
            <a:r>
              <a:rPr lang="en-GB" sz="2400" err="1"/>
              <a:t>stabilan</a:t>
            </a:r>
            <a:endParaRPr lang="en-GB" sz="2400"/>
          </a:p>
          <a:p>
            <a:pPr lvl="1"/>
            <a:r>
              <a:rPr lang="en-GB" sz="2400" err="1"/>
              <a:t>dovodi</a:t>
            </a:r>
            <a:r>
              <a:rPr lang="en-GB" sz="2400"/>
              <a:t> do </a:t>
            </a:r>
            <a:r>
              <a:rPr lang="en-GB" sz="2400" err="1"/>
              <a:t>patnje</a:t>
            </a:r>
            <a:r>
              <a:rPr lang="en-GB" sz="2400"/>
              <a:t> </a:t>
            </a:r>
            <a:r>
              <a:rPr lang="en-GB" sz="2400" err="1"/>
              <a:t>ili</a:t>
            </a:r>
            <a:r>
              <a:rPr lang="en-GB" sz="2400"/>
              <a:t> </a:t>
            </a:r>
            <a:r>
              <a:rPr lang="en-GB" sz="2400" err="1"/>
              <a:t>oštećenja</a:t>
            </a:r>
            <a:endParaRPr lang="en-GB" sz="2400"/>
          </a:p>
        </p:txBody>
      </p:sp>
      <p:sp>
        <p:nvSpPr>
          <p:cNvPr id="4" name="TextBox 3"/>
          <p:cNvSpPr txBox="1"/>
          <p:nvPr/>
        </p:nvSpPr>
        <p:spPr>
          <a:xfrm>
            <a:off x="457200" y="1621971"/>
            <a:ext cx="37338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err="1"/>
              <a:t>Trajni</a:t>
            </a:r>
            <a:r>
              <a:rPr lang="en-GB" sz="2400"/>
              <a:t> </a:t>
            </a:r>
            <a:r>
              <a:rPr lang="en-GB" sz="2400" err="1"/>
              <a:t>obrazac</a:t>
            </a:r>
            <a:r>
              <a:rPr lang="en-GB" sz="2400"/>
              <a:t> </a:t>
            </a:r>
            <a:r>
              <a:rPr lang="en-GB" sz="2400" err="1"/>
              <a:t>unutarnjeg</a:t>
            </a:r>
            <a:r>
              <a:rPr lang="en-GB" sz="2400"/>
              <a:t> </a:t>
            </a:r>
            <a:r>
              <a:rPr lang="en-GB" sz="2400" err="1"/>
              <a:t>doživljavanja</a:t>
            </a:r>
            <a:r>
              <a:rPr lang="en-GB" sz="2400"/>
              <a:t> </a:t>
            </a:r>
            <a:r>
              <a:rPr lang="en-GB" sz="2400" err="1"/>
              <a:t>i</a:t>
            </a:r>
            <a:r>
              <a:rPr lang="en-GB" sz="2400"/>
              <a:t> </a:t>
            </a:r>
            <a:r>
              <a:rPr lang="en-GB" sz="2400" err="1"/>
              <a:t>ponašanja</a:t>
            </a:r>
            <a:r>
              <a:rPr lang="en-GB" sz="2400"/>
              <a:t> koji:</a:t>
            </a:r>
          </a:p>
        </p:txBody>
      </p:sp>
      <p:pic>
        <p:nvPicPr>
          <p:cNvPr id="4102" name="Picture 6" descr="http://thumbs.dreamstime.com/t/sliced-green-apple-2243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276600"/>
            <a:ext cx="3848098" cy="25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39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timedotcom.files.wordpress.com/2014/10/teacherten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" b="4150"/>
          <a:stretch/>
        </p:blipFill>
        <p:spPr bwMode="auto">
          <a:xfrm>
            <a:off x="0" y="228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7772400" cy="1470025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en-GB" err="1"/>
              <a:t>Procjena</a:t>
            </a:r>
            <a:r>
              <a:rPr lang="en-GB"/>
              <a:t> </a:t>
            </a:r>
            <a:r>
              <a:rPr lang="en-GB" err="1"/>
              <a:t>poremećaja</a:t>
            </a:r>
            <a:r>
              <a:rPr lang="en-GB"/>
              <a:t> </a:t>
            </a:r>
            <a:r>
              <a:rPr lang="en-GB" err="1"/>
              <a:t>ličnosti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623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3581400" cy="6858000"/>
          </a:xfrm>
          <a:solidFill>
            <a:srgbClr val="F99287"/>
          </a:solidFill>
        </p:spPr>
        <p:txBody>
          <a:bodyPr vert="horz" lIns="91440" tIns="182880" rIns="91440" bIns="45720" rtlCol="0" anchor="t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err="1"/>
              <a:t>Kategorijalni</a:t>
            </a:r>
            <a:r>
              <a:rPr lang="en-GB"/>
              <a:t> </a:t>
            </a:r>
            <a:r>
              <a:rPr lang="en-GB" err="1"/>
              <a:t>ili</a:t>
            </a:r>
            <a:r>
              <a:rPr lang="en-GB"/>
              <a:t> </a:t>
            </a:r>
            <a:r>
              <a:rPr lang="en-GB" err="1"/>
              <a:t>dimenzionalni</a:t>
            </a:r>
            <a:r>
              <a:rPr lang="en-GB"/>
              <a:t> </a:t>
            </a:r>
            <a:r>
              <a:rPr lang="en-GB" err="1"/>
              <a:t>pristup</a:t>
            </a:r>
            <a:r>
              <a:rPr lang="en-GB"/>
              <a:t>?</a:t>
            </a:r>
          </a:p>
          <a:p>
            <a:endParaRPr lang="en-GB"/>
          </a:p>
          <a:p>
            <a:r>
              <a:rPr lang="en-GB" b="1" err="1">
                <a:solidFill>
                  <a:srgbClr val="458F13"/>
                </a:solidFill>
              </a:rPr>
              <a:t>samoocjenski</a:t>
            </a:r>
            <a:r>
              <a:rPr lang="en-GB" b="1">
                <a:solidFill>
                  <a:srgbClr val="458F13"/>
                </a:solidFill>
              </a:rPr>
              <a:t> </a:t>
            </a:r>
            <a:r>
              <a:rPr lang="en-GB" b="1" err="1">
                <a:solidFill>
                  <a:srgbClr val="458F13"/>
                </a:solidFill>
              </a:rPr>
              <a:t>upitnici</a:t>
            </a:r>
            <a:r>
              <a:rPr lang="en-GB" b="1">
                <a:solidFill>
                  <a:srgbClr val="458F13"/>
                </a:solidFill>
              </a:rPr>
              <a:t> </a:t>
            </a:r>
            <a:r>
              <a:rPr lang="en-GB"/>
              <a:t>(</a:t>
            </a:r>
            <a:r>
              <a:rPr lang="en-GB" err="1"/>
              <a:t>npr</a:t>
            </a:r>
            <a:r>
              <a:rPr lang="en-GB"/>
              <a:t>. Personality Belief Questionnaire; Beck </a:t>
            </a:r>
            <a:r>
              <a:rPr lang="en-GB" err="1"/>
              <a:t>i</a:t>
            </a:r>
            <a:r>
              <a:rPr lang="en-GB"/>
              <a:t> Beck, 1991)</a:t>
            </a:r>
            <a:endParaRPr lang="hr-HR"/>
          </a:p>
          <a:p>
            <a:endParaRPr lang="en-GB"/>
          </a:p>
          <a:p>
            <a:r>
              <a:rPr lang="en-GB" b="1" err="1">
                <a:solidFill>
                  <a:srgbClr val="458F13"/>
                </a:solidFill>
              </a:rPr>
              <a:t>strukturirani</a:t>
            </a:r>
            <a:r>
              <a:rPr lang="en-GB" b="1">
                <a:solidFill>
                  <a:srgbClr val="458F13"/>
                </a:solidFill>
              </a:rPr>
              <a:t> </a:t>
            </a:r>
            <a:r>
              <a:rPr lang="en-GB" b="1" err="1">
                <a:solidFill>
                  <a:srgbClr val="458F13"/>
                </a:solidFill>
              </a:rPr>
              <a:t>klinički</a:t>
            </a:r>
            <a:r>
              <a:rPr lang="en-GB" b="1">
                <a:solidFill>
                  <a:srgbClr val="458F13"/>
                </a:solidFill>
              </a:rPr>
              <a:t> </a:t>
            </a:r>
            <a:r>
              <a:rPr lang="en-GB" b="1" err="1">
                <a:solidFill>
                  <a:srgbClr val="458F13"/>
                </a:solidFill>
              </a:rPr>
              <a:t>intervjui</a:t>
            </a:r>
            <a:r>
              <a:rPr lang="en-GB">
                <a:solidFill>
                  <a:srgbClr val="458F13"/>
                </a:solidFill>
              </a:rPr>
              <a:t> </a:t>
            </a:r>
            <a:r>
              <a:rPr lang="en-GB"/>
              <a:t>(</a:t>
            </a:r>
            <a:r>
              <a:rPr lang="en-GB" err="1"/>
              <a:t>npr</a:t>
            </a:r>
            <a:r>
              <a:rPr lang="en-GB"/>
              <a:t>. Structured Clinical Interview for DSM-IV, SCID-II; First, Spitzer, Gibbon </a:t>
            </a:r>
            <a:r>
              <a:rPr lang="en-GB" err="1"/>
              <a:t>i</a:t>
            </a:r>
            <a:r>
              <a:rPr lang="en-GB"/>
              <a:t> Williams, 1995)</a:t>
            </a:r>
            <a:endParaRPr lang="hr-HR"/>
          </a:p>
          <a:p>
            <a:endParaRPr lang="en-GB"/>
          </a:p>
          <a:p>
            <a:r>
              <a:rPr lang="en-GB" b="1" err="1">
                <a:solidFill>
                  <a:srgbClr val="458F13"/>
                </a:solidFill>
              </a:rPr>
              <a:t>nestrukturirani</a:t>
            </a:r>
            <a:r>
              <a:rPr lang="en-GB" b="1">
                <a:solidFill>
                  <a:srgbClr val="458F13"/>
                </a:solidFill>
              </a:rPr>
              <a:t> </a:t>
            </a:r>
            <a:r>
              <a:rPr lang="en-GB" b="1" err="1">
                <a:solidFill>
                  <a:srgbClr val="458F13"/>
                </a:solidFill>
              </a:rPr>
              <a:t>klinički</a:t>
            </a:r>
            <a:r>
              <a:rPr lang="en-GB" b="1">
                <a:solidFill>
                  <a:srgbClr val="458F13"/>
                </a:solidFill>
              </a:rPr>
              <a:t> </a:t>
            </a:r>
            <a:r>
              <a:rPr lang="en-GB" b="1" err="1">
                <a:solidFill>
                  <a:srgbClr val="458F13"/>
                </a:solidFill>
              </a:rPr>
              <a:t>intervjui</a:t>
            </a:r>
            <a:endParaRPr lang="hr-HR" b="1">
              <a:solidFill>
                <a:srgbClr val="458F13"/>
              </a:solidFill>
            </a:endParaRPr>
          </a:p>
          <a:p>
            <a:endParaRPr lang="en-GB" b="1">
              <a:solidFill>
                <a:srgbClr val="458F13"/>
              </a:solidFill>
            </a:endParaRPr>
          </a:p>
          <a:p>
            <a:r>
              <a:rPr lang="en-GB" b="1" err="1">
                <a:solidFill>
                  <a:srgbClr val="458F13"/>
                </a:solidFill>
              </a:rPr>
              <a:t>podaci</a:t>
            </a:r>
            <a:r>
              <a:rPr lang="en-GB" b="1">
                <a:solidFill>
                  <a:srgbClr val="458F13"/>
                </a:solidFill>
              </a:rPr>
              <a:t> od </a:t>
            </a:r>
            <a:r>
              <a:rPr lang="en-GB" b="1" err="1">
                <a:solidFill>
                  <a:srgbClr val="458F13"/>
                </a:solidFill>
              </a:rPr>
              <a:t>drugih</a:t>
            </a:r>
            <a:r>
              <a:rPr lang="en-GB" b="1">
                <a:solidFill>
                  <a:srgbClr val="458F13"/>
                </a:solidFill>
              </a:rPr>
              <a:t> </a:t>
            </a:r>
            <a:r>
              <a:rPr lang="en-GB" b="1" err="1">
                <a:solidFill>
                  <a:srgbClr val="458F13"/>
                </a:solidFill>
              </a:rPr>
              <a:t>osoba</a:t>
            </a:r>
            <a:endParaRPr lang="en-GB" b="1">
              <a:solidFill>
                <a:srgbClr val="458F13"/>
              </a:solidFill>
            </a:endParaRPr>
          </a:p>
        </p:txBody>
      </p:sp>
      <p:pic>
        <p:nvPicPr>
          <p:cNvPr id="4102" name="Picture 6" descr="https://www.eliquidukstore.com/wp-content/uploads/2014/03/apple-e-liqu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6" b="100000" l="12944" r="77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5339" r="20578" b="3492"/>
          <a:stretch/>
        </p:blipFill>
        <p:spPr bwMode="auto">
          <a:xfrm>
            <a:off x="3352800" y="-84009"/>
            <a:ext cx="5791201" cy="69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2479964"/>
            <a:ext cx="3829050" cy="3276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err="1"/>
              <a:t>terapeut</a:t>
            </a:r>
            <a:r>
              <a:rPr lang="en-GB" b="1"/>
              <a:t>, </a:t>
            </a:r>
            <a:r>
              <a:rPr lang="en-GB" b="1" err="1"/>
              <a:t>posebice</a:t>
            </a:r>
            <a:r>
              <a:rPr lang="en-GB" b="1"/>
              <a:t> </a:t>
            </a:r>
            <a:r>
              <a:rPr lang="en-GB" b="1" err="1"/>
              <a:t>početnik</a:t>
            </a:r>
            <a:r>
              <a:rPr lang="en-GB" b="1"/>
              <a:t>, </a:t>
            </a:r>
            <a:r>
              <a:rPr lang="en-GB" b="1" err="1"/>
              <a:t>mora</a:t>
            </a:r>
            <a:r>
              <a:rPr lang="en-GB" b="1"/>
              <a:t>:</a:t>
            </a:r>
            <a:endParaRPr lang="hr-HR" b="1"/>
          </a:p>
          <a:p>
            <a:pPr marL="0" indent="0">
              <a:buNone/>
            </a:pPr>
            <a:endParaRPr lang="hr-HR"/>
          </a:p>
          <a:p>
            <a:r>
              <a:rPr lang="en-GB"/>
              <a:t>dobro </a:t>
            </a:r>
            <a:r>
              <a:rPr lang="en-GB" err="1"/>
              <a:t>poznavati</a:t>
            </a:r>
            <a:r>
              <a:rPr lang="en-GB"/>
              <a:t> </a:t>
            </a:r>
            <a:r>
              <a:rPr lang="en-GB" err="1"/>
              <a:t>opće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specifične</a:t>
            </a:r>
            <a:r>
              <a:rPr lang="en-GB"/>
              <a:t> </a:t>
            </a:r>
            <a:r>
              <a:rPr lang="en-GB" err="1"/>
              <a:t>kriterije</a:t>
            </a:r>
            <a:r>
              <a:rPr lang="en-GB"/>
              <a:t> </a:t>
            </a:r>
            <a:r>
              <a:rPr lang="en-GB" err="1"/>
              <a:t>za</a:t>
            </a:r>
            <a:r>
              <a:rPr lang="en-GB"/>
              <a:t> </a:t>
            </a:r>
            <a:r>
              <a:rPr lang="en-GB" err="1"/>
              <a:t>pojedine</a:t>
            </a:r>
            <a:r>
              <a:rPr lang="en-GB"/>
              <a:t> PL</a:t>
            </a:r>
            <a:endParaRPr lang="hr-HR"/>
          </a:p>
          <a:p>
            <a:r>
              <a:rPr lang="en-GB" err="1"/>
              <a:t>pažljivo</a:t>
            </a:r>
            <a:r>
              <a:rPr lang="en-GB"/>
              <a:t> </a:t>
            </a:r>
            <a:r>
              <a:rPr lang="en-GB" err="1"/>
              <a:t>procijeniti</a:t>
            </a:r>
            <a:r>
              <a:rPr lang="en-GB"/>
              <a:t> </a:t>
            </a:r>
            <a:r>
              <a:rPr lang="en-GB" err="1"/>
              <a:t>pervazivnost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perzistentnost</a:t>
            </a:r>
            <a:r>
              <a:rPr lang="en-GB"/>
              <a:t> </a:t>
            </a:r>
            <a:r>
              <a:rPr lang="en-GB" err="1"/>
              <a:t>smetnji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njima</a:t>
            </a:r>
            <a:r>
              <a:rPr lang="en-GB"/>
              <a:t> </a:t>
            </a:r>
            <a:r>
              <a:rPr lang="en-GB" err="1"/>
              <a:t>izazvan</a:t>
            </a:r>
            <a:r>
              <a:rPr lang="en-GB"/>
              <a:t> </a:t>
            </a:r>
            <a:r>
              <a:rPr lang="en-GB" err="1"/>
              <a:t>stupanj</a:t>
            </a:r>
            <a:r>
              <a:rPr lang="en-GB"/>
              <a:t> </a:t>
            </a:r>
            <a:r>
              <a:rPr lang="en-GB" err="1"/>
              <a:t>oštećenja</a:t>
            </a:r>
            <a:endParaRPr lang="hr-HR"/>
          </a:p>
          <a:p>
            <a:r>
              <a:rPr lang="en-GB" err="1"/>
              <a:t>izbjegavati</a:t>
            </a:r>
            <a:r>
              <a:rPr lang="en-GB"/>
              <a:t> </a:t>
            </a:r>
            <a:r>
              <a:rPr lang="en-GB" err="1"/>
              <a:t>pretjerano</a:t>
            </a:r>
            <a:r>
              <a:rPr lang="en-GB"/>
              <a:t> </a:t>
            </a:r>
            <a:r>
              <a:rPr lang="en-GB" err="1"/>
              <a:t>patologiziranje</a:t>
            </a:r>
            <a:r>
              <a:rPr lang="en-GB"/>
              <a:t>!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DEFB6-0E6F-4375-B5D7-36455B98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B0BCC-C399-40E3-955A-771EBD4FF907}"/>
              </a:ext>
            </a:extLst>
          </p:cNvPr>
          <p:cNvSpPr txBox="1"/>
          <p:nvPr/>
        </p:nvSpPr>
        <p:spPr>
          <a:xfrm>
            <a:off x="946240" y="211987"/>
            <a:ext cx="726085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err="1">
                <a:solidFill>
                  <a:srgbClr val="458F13"/>
                </a:solidFill>
              </a:rPr>
              <a:t>Alternativni</a:t>
            </a:r>
            <a:r>
              <a:rPr lang="en-GB" sz="3600">
                <a:solidFill>
                  <a:srgbClr val="458F13"/>
                </a:solidFill>
              </a:rPr>
              <a:t> DSM-5 model za </a:t>
            </a:r>
            <a:r>
              <a:rPr lang="en-GB" sz="3600" err="1">
                <a:solidFill>
                  <a:srgbClr val="458F13"/>
                </a:solidFill>
              </a:rPr>
              <a:t>poremećaje</a:t>
            </a:r>
            <a:r>
              <a:rPr lang="en-GB" sz="3600" dirty="0">
                <a:solidFill>
                  <a:srgbClr val="458F13"/>
                </a:solidFill>
              </a:rPr>
              <a:t> </a:t>
            </a:r>
            <a:r>
              <a:rPr lang="en-GB" sz="3600" err="1">
                <a:solidFill>
                  <a:srgbClr val="458F13"/>
                </a:solidFill>
              </a:rPr>
              <a:t>ličnosti</a:t>
            </a:r>
            <a:endParaRPr lang="en-US" sz="3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81DA5-2344-49D9-A364-D06E09E7B6D9}"/>
              </a:ext>
            </a:extLst>
          </p:cNvPr>
          <p:cNvSpPr/>
          <p:nvPr/>
        </p:nvSpPr>
        <p:spPr>
          <a:xfrm>
            <a:off x="863257" y="1906034"/>
            <a:ext cx="7420974" cy="17942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Oštećenja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funkcioniranju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ličnosti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patološke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crte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ličnosti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Specifični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poremećaji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ličnosti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antisocijalni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izbjegavajući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granični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narcistični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opsesivno-kompulzivni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shizotipni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tipična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oštećenja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funkcioniranju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ličnosti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karakteristične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patološke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crte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E3BA953F-A760-4D58-A8DA-3C2319A04A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718508"/>
              </p:ext>
            </p:extLst>
          </p:nvPr>
        </p:nvGraphicFramePr>
        <p:xfrm>
          <a:off x="282153" y="1939503"/>
          <a:ext cx="8588436" cy="651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03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FD7690-E8E2-47B8-93E7-3647D5AF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248EC-D150-474C-B1CE-BB83A9BBA21F}"/>
              </a:ext>
            </a:extLst>
          </p:cNvPr>
          <p:cNvSpPr txBox="1"/>
          <p:nvPr/>
        </p:nvSpPr>
        <p:spPr>
          <a:xfrm>
            <a:off x="6447210" y="685580"/>
            <a:ext cx="223347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err="1">
                <a:solidFill>
                  <a:srgbClr val="458F13"/>
                </a:solidFill>
              </a:rPr>
              <a:t>Alternativni</a:t>
            </a:r>
            <a:r>
              <a:rPr lang="en-GB" sz="2800" dirty="0">
                <a:solidFill>
                  <a:srgbClr val="458F13"/>
                </a:solidFill>
              </a:rPr>
              <a:t> DSM-5 model za </a:t>
            </a:r>
            <a:r>
              <a:rPr lang="en-GB" sz="2800">
                <a:solidFill>
                  <a:srgbClr val="458F13"/>
                </a:solidFill>
              </a:rPr>
              <a:t>granični </a:t>
            </a:r>
            <a:endParaRPr lang="en-US" sz="2800">
              <a:solidFill>
                <a:srgbClr val="000000"/>
              </a:solidFill>
            </a:endParaRPr>
          </a:p>
          <a:p>
            <a:pPr algn="ctr"/>
            <a:r>
              <a:rPr lang="en-GB" sz="2800">
                <a:solidFill>
                  <a:srgbClr val="458F13"/>
                </a:solidFill>
              </a:rPr>
              <a:t>poremećaj</a:t>
            </a:r>
            <a:r>
              <a:rPr lang="en-GB" sz="2800" dirty="0">
                <a:solidFill>
                  <a:srgbClr val="458F13"/>
                </a:solidFill>
              </a:rPr>
              <a:t> </a:t>
            </a:r>
            <a:r>
              <a:rPr lang="en-GB" sz="2800" err="1">
                <a:solidFill>
                  <a:srgbClr val="458F13"/>
                </a:solidFill>
              </a:rPr>
              <a:t>ličnosti</a:t>
            </a:r>
            <a:endParaRPr lang="en-US" sz="28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772ED48-EDB1-4664-B556-36FC79D6F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20000">
            <a:off x="233451" y="3692369"/>
            <a:ext cx="5475470" cy="296894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CC605BD-FF86-4304-BC99-C06219C33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7" y="268862"/>
            <a:ext cx="5602976" cy="3515145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FE722EC2-A734-49D7-8558-F9D9855BA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683" y="3366339"/>
            <a:ext cx="2743199" cy="336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30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.writeathome.com/wp-content/uploads/2012/01/apple-p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7010399" cy="43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50999">
            <a:off x="808990" y="542714"/>
            <a:ext cx="6184326" cy="3960964"/>
          </a:xfrm>
        </p:spPr>
        <p:txBody>
          <a:bodyPr>
            <a:prstTxWarp prst="textArchUp">
              <a:avLst>
                <a:gd name="adj" fmla="val 10646033"/>
              </a:avLst>
            </a:prstTxWarp>
            <a:normAutofit/>
          </a:bodyPr>
          <a:lstStyle/>
          <a:p>
            <a:r>
              <a:rPr lang="en-GB" err="1"/>
              <a:t>Tehnike</a:t>
            </a:r>
            <a:r>
              <a:rPr lang="en-GB"/>
              <a:t> u </a:t>
            </a:r>
            <a:r>
              <a:rPr lang="en-GB" err="1"/>
              <a:t>radu</a:t>
            </a:r>
            <a:r>
              <a:rPr lang="en-GB"/>
              <a:t> s </a:t>
            </a:r>
            <a:r>
              <a:rPr lang="en-GB" err="1"/>
              <a:t>poremećajima</a:t>
            </a:r>
            <a:r>
              <a:rPr lang="en-GB"/>
              <a:t> </a:t>
            </a:r>
            <a:r>
              <a:rPr lang="en-GB" err="1"/>
              <a:t>ličnosti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2472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3276600" cy="1249362"/>
          </a:xfrm>
        </p:spPr>
        <p:txBody>
          <a:bodyPr>
            <a:noAutofit/>
          </a:bodyPr>
          <a:lstStyle/>
          <a:p>
            <a:r>
              <a:rPr lang="en-GB" err="1"/>
              <a:t>Opći</a:t>
            </a:r>
            <a:r>
              <a:rPr lang="en-GB"/>
              <a:t> </a:t>
            </a:r>
            <a:r>
              <a:rPr lang="en-GB" err="1"/>
              <a:t>principi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52400"/>
            <a:ext cx="5181600" cy="64770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b="1" err="1">
                <a:solidFill>
                  <a:srgbClr val="F76A5B"/>
                </a:solidFill>
              </a:rPr>
              <a:t>Konceptualizacija</a:t>
            </a:r>
            <a:r>
              <a:rPr lang="en-GB" b="1">
                <a:solidFill>
                  <a:srgbClr val="F76A5B"/>
                </a:solidFill>
              </a:rPr>
              <a:t> </a:t>
            </a:r>
            <a:r>
              <a:rPr lang="en-GB" b="1" err="1">
                <a:solidFill>
                  <a:srgbClr val="F76A5B"/>
                </a:solidFill>
              </a:rPr>
              <a:t>slučaja</a:t>
            </a:r>
            <a:endParaRPr lang="hr-HR" b="1">
              <a:solidFill>
                <a:srgbClr val="F76A5B"/>
              </a:solidFill>
            </a:endParaRPr>
          </a:p>
          <a:p>
            <a:pPr>
              <a:lnSpc>
                <a:spcPct val="120000"/>
              </a:lnSpc>
            </a:pPr>
            <a:endParaRPr lang="en-GB"/>
          </a:p>
          <a:p>
            <a:pPr lvl="1">
              <a:lnSpc>
                <a:spcPct val="120000"/>
              </a:lnSpc>
            </a:pPr>
            <a:r>
              <a:rPr lang="en-GB" err="1"/>
              <a:t>pažljiva</a:t>
            </a:r>
            <a:r>
              <a:rPr lang="en-GB"/>
              <a:t> </a:t>
            </a:r>
            <a:r>
              <a:rPr lang="en-GB" b="1" err="1">
                <a:solidFill>
                  <a:srgbClr val="FFC000"/>
                </a:solidFill>
              </a:rPr>
              <a:t>formulacija</a:t>
            </a:r>
            <a:r>
              <a:rPr lang="en-GB" b="1">
                <a:solidFill>
                  <a:srgbClr val="FFC000"/>
                </a:solidFill>
              </a:rPr>
              <a:t> </a:t>
            </a:r>
            <a:r>
              <a:rPr lang="en-GB" b="1" err="1">
                <a:solidFill>
                  <a:srgbClr val="FFC000"/>
                </a:solidFill>
              </a:rPr>
              <a:t>svakog</a:t>
            </a:r>
            <a:r>
              <a:rPr lang="en-GB" b="1">
                <a:solidFill>
                  <a:srgbClr val="FFC000"/>
                </a:solidFill>
              </a:rPr>
              <a:t> </a:t>
            </a:r>
            <a:r>
              <a:rPr lang="en-GB" b="1" err="1">
                <a:solidFill>
                  <a:srgbClr val="FFC000"/>
                </a:solidFill>
              </a:rPr>
              <a:t>pojedinog</a:t>
            </a:r>
            <a:r>
              <a:rPr lang="en-GB"/>
              <a:t> </a:t>
            </a:r>
            <a:r>
              <a:rPr lang="en-GB" err="1"/>
              <a:t>klijenta</a:t>
            </a:r>
            <a:r>
              <a:rPr lang="en-GB"/>
              <a:t> </a:t>
            </a:r>
            <a:r>
              <a:rPr lang="en-GB" err="1"/>
              <a:t>pomaže</a:t>
            </a:r>
            <a:r>
              <a:rPr lang="en-GB"/>
              <a:t> u </a:t>
            </a:r>
            <a:r>
              <a:rPr lang="en-GB" err="1"/>
              <a:t>razumijevanju</a:t>
            </a:r>
            <a:r>
              <a:rPr lang="en-GB"/>
              <a:t> </a:t>
            </a:r>
            <a:r>
              <a:rPr lang="en-GB" err="1"/>
              <a:t>njegovih</a:t>
            </a:r>
            <a:r>
              <a:rPr lang="en-GB"/>
              <a:t> </a:t>
            </a:r>
            <a:r>
              <a:rPr lang="en-GB" err="1"/>
              <a:t>neprilagođenih</a:t>
            </a:r>
            <a:r>
              <a:rPr lang="en-GB"/>
              <a:t> </a:t>
            </a:r>
            <a:r>
              <a:rPr lang="en-GB" err="1"/>
              <a:t>vjerovanja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ponašanja</a:t>
            </a:r>
            <a:endParaRPr lang="en-GB"/>
          </a:p>
          <a:p>
            <a:pPr lvl="1">
              <a:lnSpc>
                <a:spcPct val="120000"/>
              </a:lnSpc>
            </a:pPr>
            <a:r>
              <a:rPr lang="en-GB" err="1"/>
              <a:t>terapeut</a:t>
            </a:r>
            <a:r>
              <a:rPr lang="en-GB"/>
              <a:t> je </a:t>
            </a:r>
            <a:r>
              <a:rPr lang="en-GB" err="1"/>
              <a:t>počinje</a:t>
            </a:r>
            <a:r>
              <a:rPr lang="en-GB"/>
              <a:t> </a:t>
            </a:r>
            <a:r>
              <a:rPr lang="en-GB" b="1" err="1">
                <a:solidFill>
                  <a:srgbClr val="FFC000"/>
                </a:solidFill>
              </a:rPr>
              <a:t>izgrađivati</a:t>
            </a:r>
            <a:r>
              <a:rPr lang="en-GB" b="1">
                <a:solidFill>
                  <a:srgbClr val="FFC000"/>
                </a:solidFill>
              </a:rPr>
              <a:t> </a:t>
            </a:r>
            <a:r>
              <a:rPr lang="en-GB" b="1" err="1">
                <a:solidFill>
                  <a:srgbClr val="FFC000"/>
                </a:solidFill>
              </a:rPr>
              <a:t>već</a:t>
            </a:r>
            <a:r>
              <a:rPr lang="en-GB" b="1">
                <a:solidFill>
                  <a:srgbClr val="FFC000"/>
                </a:solidFill>
              </a:rPr>
              <a:t> </a:t>
            </a:r>
            <a:r>
              <a:rPr lang="en-GB" b="1" err="1">
                <a:solidFill>
                  <a:srgbClr val="FFC000"/>
                </a:solidFill>
              </a:rPr>
              <a:t>tijekom</a:t>
            </a:r>
            <a:r>
              <a:rPr lang="en-GB" b="1">
                <a:solidFill>
                  <a:srgbClr val="FFC000"/>
                </a:solidFill>
              </a:rPr>
              <a:t> </a:t>
            </a:r>
            <a:r>
              <a:rPr lang="en-GB" b="1" err="1">
                <a:solidFill>
                  <a:srgbClr val="FFC000"/>
                </a:solidFill>
              </a:rPr>
              <a:t>procjene</a:t>
            </a:r>
            <a:r>
              <a:rPr lang="en-GB" b="1">
                <a:solidFill>
                  <a:srgbClr val="FFC000"/>
                </a:solidFill>
              </a:rPr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reformulira</a:t>
            </a:r>
            <a:r>
              <a:rPr lang="en-GB"/>
              <a:t> je </a:t>
            </a:r>
            <a:r>
              <a:rPr lang="en-GB" err="1"/>
              <a:t>tijekom</a:t>
            </a:r>
            <a:r>
              <a:rPr lang="en-GB"/>
              <a:t> </a:t>
            </a:r>
            <a:r>
              <a:rPr lang="en-GB" err="1"/>
              <a:t>terapije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temelju</a:t>
            </a:r>
            <a:r>
              <a:rPr lang="en-GB"/>
              <a:t> </a:t>
            </a:r>
            <a:r>
              <a:rPr lang="en-GB" err="1"/>
              <a:t>novih</a:t>
            </a:r>
            <a:r>
              <a:rPr lang="en-GB"/>
              <a:t> </a:t>
            </a:r>
            <a:r>
              <a:rPr lang="en-GB" err="1"/>
              <a:t>podataka</a:t>
            </a:r>
            <a:endParaRPr lang="en-GB"/>
          </a:p>
          <a:p>
            <a:pPr lvl="1">
              <a:lnSpc>
                <a:spcPct val="120000"/>
              </a:lnSpc>
            </a:pPr>
            <a:r>
              <a:rPr lang="en-GB" err="1"/>
              <a:t>često</a:t>
            </a:r>
            <a:r>
              <a:rPr lang="en-GB"/>
              <a:t> </a:t>
            </a:r>
            <a:r>
              <a:rPr lang="en-GB" err="1"/>
              <a:t>ju</a:t>
            </a:r>
            <a:r>
              <a:rPr lang="en-GB"/>
              <a:t> je </a:t>
            </a:r>
            <a:r>
              <a:rPr lang="en-GB" b="1" err="1">
                <a:solidFill>
                  <a:srgbClr val="FFC000"/>
                </a:solidFill>
              </a:rPr>
              <a:t>korisno</a:t>
            </a:r>
            <a:r>
              <a:rPr lang="en-GB" b="1">
                <a:solidFill>
                  <a:srgbClr val="FFC000"/>
                </a:solidFill>
              </a:rPr>
              <a:t> </a:t>
            </a:r>
            <a:r>
              <a:rPr lang="en-GB" b="1" err="1">
                <a:solidFill>
                  <a:srgbClr val="FFC000"/>
                </a:solidFill>
              </a:rPr>
              <a:t>podijeliti</a:t>
            </a:r>
            <a:r>
              <a:rPr lang="en-GB" b="1">
                <a:solidFill>
                  <a:srgbClr val="FFC000"/>
                </a:solidFill>
              </a:rPr>
              <a:t> s </a:t>
            </a:r>
            <a:r>
              <a:rPr lang="en-GB" b="1" err="1">
                <a:solidFill>
                  <a:srgbClr val="FFC000"/>
                </a:solidFill>
              </a:rPr>
              <a:t>klijentom</a:t>
            </a:r>
            <a:r>
              <a:rPr lang="en-GB"/>
              <a:t> (</a:t>
            </a:r>
            <a:r>
              <a:rPr lang="en-GB" err="1"/>
              <a:t>pomaže</a:t>
            </a:r>
            <a:r>
              <a:rPr lang="en-GB"/>
              <a:t> u </a:t>
            </a:r>
            <a:r>
              <a:rPr lang="en-GB" err="1"/>
              <a:t>prikupljanju</a:t>
            </a:r>
            <a:r>
              <a:rPr lang="en-GB"/>
              <a:t> </a:t>
            </a:r>
            <a:r>
              <a:rPr lang="en-GB" err="1"/>
              <a:t>novih</a:t>
            </a:r>
            <a:r>
              <a:rPr lang="en-GB"/>
              <a:t> </a:t>
            </a:r>
            <a:r>
              <a:rPr lang="en-GB" err="1"/>
              <a:t>podataka</a:t>
            </a:r>
            <a:r>
              <a:rPr lang="en-GB"/>
              <a:t>, </a:t>
            </a:r>
            <a:r>
              <a:rPr lang="en-GB" err="1"/>
              <a:t>daje</a:t>
            </a:r>
            <a:r>
              <a:rPr lang="en-GB"/>
              <a:t> mu </a:t>
            </a:r>
            <a:r>
              <a:rPr lang="en-GB" err="1"/>
              <a:t>smjernice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koja</a:t>
            </a:r>
            <a:r>
              <a:rPr lang="en-GB"/>
              <a:t> </a:t>
            </a:r>
            <a:r>
              <a:rPr lang="en-GB" err="1"/>
              <a:t>iskustva</a:t>
            </a:r>
            <a:r>
              <a:rPr lang="en-GB"/>
              <a:t> se </a:t>
            </a:r>
            <a:r>
              <a:rPr lang="en-GB" err="1"/>
              <a:t>valja</a:t>
            </a:r>
            <a:r>
              <a:rPr lang="en-GB"/>
              <a:t> </a:t>
            </a:r>
            <a:r>
              <a:rPr lang="en-GB" err="1"/>
              <a:t>usmjeriti</a:t>
            </a:r>
            <a:r>
              <a:rPr lang="en-GB"/>
              <a:t>, </a:t>
            </a:r>
            <a:r>
              <a:rPr lang="en-GB" err="1"/>
              <a:t>koja</a:t>
            </a:r>
            <a:r>
              <a:rPr lang="en-GB"/>
              <a:t> </a:t>
            </a:r>
            <a:r>
              <a:rPr lang="en-GB" err="1"/>
              <a:t>vjerovanja</a:t>
            </a:r>
            <a:r>
              <a:rPr lang="en-GB"/>
              <a:t> </a:t>
            </a:r>
            <a:r>
              <a:rPr lang="en-GB" err="1"/>
              <a:t>prepoznavati</a:t>
            </a:r>
            <a:r>
              <a:rPr lang="en-GB"/>
              <a:t>, </a:t>
            </a:r>
            <a:r>
              <a:rPr lang="en-GB" err="1"/>
              <a:t>kako</a:t>
            </a:r>
            <a:r>
              <a:rPr lang="en-GB"/>
              <a:t> se u </a:t>
            </a:r>
            <a:r>
              <a:rPr lang="en-GB" err="1"/>
              <a:t>nju</a:t>
            </a:r>
            <a:r>
              <a:rPr lang="en-GB"/>
              <a:t> </a:t>
            </a:r>
            <a:r>
              <a:rPr lang="en-GB" err="1"/>
              <a:t>uklapaju</a:t>
            </a:r>
            <a:r>
              <a:rPr lang="en-GB"/>
              <a:t> nova </a:t>
            </a:r>
            <a:r>
              <a:rPr lang="en-GB" err="1"/>
              <a:t>iskustva</a:t>
            </a:r>
            <a:r>
              <a:rPr lang="en-GB"/>
              <a:t>, </a:t>
            </a:r>
            <a:r>
              <a:rPr lang="en-GB" err="1"/>
              <a:t>pomaže</a:t>
            </a:r>
            <a:r>
              <a:rPr lang="en-GB"/>
              <a:t> u </a:t>
            </a:r>
            <a:r>
              <a:rPr lang="en-GB" err="1"/>
              <a:t>prepoznavanju</a:t>
            </a:r>
            <a:r>
              <a:rPr lang="en-GB"/>
              <a:t> </a:t>
            </a:r>
            <a:r>
              <a:rPr lang="en-GB" err="1"/>
              <a:t>veza</a:t>
            </a:r>
            <a:r>
              <a:rPr lang="en-GB"/>
              <a:t> </a:t>
            </a:r>
            <a:r>
              <a:rPr lang="en-GB" err="1"/>
              <a:t>između</a:t>
            </a:r>
            <a:r>
              <a:rPr lang="en-GB"/>
              <a:t> NAM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vjerovanja</a:t>
            </a:r>
            <a:r>
              <a:rPr lang="en-GB"/>
              <a:t> u </a:t>
            </a:r>
            <a:r>
              <a:rPr lang="en-GB" err="1"/>
              <a:t>podlozi</a:t>
            </a:r>
            <a:r>
              <a:rPr lang="en-GB"/>
              <a:t>)</a:t>
            </a:r>
            <a:endParaRPr lang="hr-HR"/>
          </a:p>
        </p:txBody>
      </p:sp>
      <p:pic>
        <p:nvPicPr>
          <p:cNvPr id="7174" name="Picture 6" descr="http://images.vectorhq.com/images/previews/b84/apple-branch-psd-4087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po-zdravidnes.com/language/bg/uploads/img_original/articles__0/article__0fe3df62c665e47ec781d3ca2d4b01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/>
          <a:stretch/>
        </p:blipFill>
        <p:spPr bwMode="auto">
          <a:xfrm>
            <a:off x="3276600" y="0"/>
            <a:ext cx="3860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228600"/>
            <a:ext cx="5943600" cy="1143000"/>
          </a:xfrm>
        </p:spPr>
        <p:txBody>
          <a:bodyPr/>
          <a:lstStyle/>
          <a:p>
            <a:r>
              <a:rPr lang="en-GB" err="1"/>
              <a:t>Opći</a:t>
            </a:r>
            <a:r>
              <a:rPr lang="en-GB"/>
              <a:t> </a:t>
            </a:r>
            <a:r>
              <a:rPr lang="en-GB" err="1"/>
              <a:t>principi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5029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err="1"/>
              <a:t>odnos</a:t>
            </a:r>
            <a:r>
              <a:rPr lang="en-GB"/>
              <a:t> </a:t>
            </a:r>
            <a:r>
              <a:rPr lang="en-GB" err="1"/>
              <a:t>terapeut-klijent</a:t>
            </a:r>
            <a:endParaRPr lang="hr-HR"/>
          </a:p>
          <a:p>
            <a:pPr>
              <a:lnSpc>
                <a:spcPct val="120000"/>
              </a:lnSpc>
            </a:pPr>
            <a:endParaRPr lang="en-GB"/>
          </a:p>
          <a:p>
            <a:pPr lvl="1">
              <a:lnSpc>
                <a:spcPct val="120000"/>
              </a:lnSpc>
            </a:pPr>
            <a:r>
              <a:rPr lang="en-GB" err="1"/>
              <a:t>izgradnja</a:t>
            </a:r>
            <a:r>
              <a:rPr lang="en-GB"/>
              <a:t> </a:t>
            </a:r>
            <a:r>
              <a:rPr lang="en-GB" err="1"/>
              <a:t>prijateljskog</a:t>
            </a:r>
            <a:r>
              <a:rPr lang="en-GB"/>
              <a:t>, </a:t>
            </a:r>
            <a:r>
              <a:rPr lang="en-GB" err="1"/>
              <a:t>povjerljivog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suradničkog</a:t>
            </a:r>
            <a:r>
              <a:rPr lang="en-GB"/>
              <a:t> </a:t>
            </a:r>
            <a:r>
              <a:rPr lang="en-GB" err="1"/>
              <a:t>odnosa</a:t>
            </a:r>
            <a:r>
              <a:rPr lang="en-GB"/>
              <a:t> </a:t>
            </a:r>
            <a:r>
              <a:rPr lang="en-GB" err="1"/>
              <a:t>zahtijeva</a:t>
            </a:r>
            <a:r>
              <a:rPr lang="en-GB"/>
              <a:t> </a:t>
            </a:r>
            <a:r>
              <a:rPr lang="en-GB" err="1"/>
              <a:t>više</a:t>
            </a:r>
            <a:r>
              <a:rPr lang="en-GB"/>
              <a:t> </a:t>
            </a:r>
            <a:r>
              <a:rPr lang="en-GB" err="1"/>
              <a:t>pažnje</a:t>
            </a:r>
            <a:r>
              <a:rPr lang="en-GB"/>
              <a:t> </a:t>
            </a:r>
            <a:r>
              <a:rPr lang="en-GB" err="1"/>
              <a:t>nego</a:t>
            </a:r>
            <a:r>
              <a:rPr lang="en-GB"/>
              <a:t> </a:t>
            </a:r>
            <a:r>
              <a:rPr lang="en-GB" err="1"/>
              <a:t>kod</a:t>
            </a:r>
            <a:r>
              <a:rPr lang="en-GB"/>
              <a:t> </a:t>
            </a:r>
            <a:r>
              <a:rPr lang="en-GB" err="1"/>
              <a:t>drugih</a:t>
            </a:r>
            <a:r>
              <a:rPr lang="en-GB"/>
              <a:t> </a:t>
            </a:r>
            <a:r>
              <a:rPr lang="en-GB" err="1"/>
              <a:t>poremećaja</a:t>
            </a:r>
            <a:endParaRPr lang="en-GB"/>
          </a:p>
          <a:p>
            <a:pPr lvl="1">
              <a:lnSpc>
                <a:spcPct val="120000"/>
              </a:lnSpc>
            </a:pPr>
            <a:r>
              <a:rPr lang="en-GB" err="1"/>
              <a:t>posvetiti</a:t>
            </a:r>
            <a:r>
              <a:rPr lang="en-GB"/>
              <a:t> </a:t>
            </a:r>
            <a:r>
              <a:rPr lang="en-GB" err="1"/>
              <a:t>više</a:t>
            </a:r>
            <a:r>
              <a:rPr lang="en-GB"/>
              <a:t> </a:t>
            </a:r>
            <a:r>
              <a:rPr lang="en-GB" err="1"/>
              <a:t>vremena</a:t>
            </a:r>
            <a:r>
              <a:rPr lang="en-GB"/>
              <a:t> </a:t>
            </a:r>
            <a:r>
              <a:rPr lang="en-GB" err="1"/>
              <a:t>upoznavanju</a:t>
            </a:r>
            <a:r>
              <a:rPr lang="en-GB"/>
              <a:t> </a:t>
            </a:r>
            <a:r>
              <a:rPr lang="en-GB" err="1"/>
              <a:t>klijentovog</a:t>
            </a:r>
            <a:r>
              <a:rPr lang="en-GB"/>
              <a:t> </a:t>
            </a:r>
            <a:r>
              <a:rPr lang="en-GB" err="1"/>
              <a:t>cjelokupnog</a:t>
            </a:r>
            <a:r>
              <a:rPr lang="en-GB"/>
              <a:t> </a:t>
            </a:r>
            <a:r>
              <a:rPr lang="en-GB" err="1"/>
              <a:t>života</a:t>
            </a:r>
            <a:r>
              <a:rPr lang="en-GB"/>
              <a:t> (</a:t>
            </a:r>
            <a:r>
              <a:rPr lang="en-GB" err="1"/>
              <a:t>djece</a:t>
            </a:r>
            <a:r>
              <a:rPr lang="en-GB"/>
              <a:t>, </a:t>
            </a:r>
            <a:r>
              <a:rPr lang="en-GB" err="1"/>
              <a:t>partnera</a:t>
            </a:r>
            <a:r>
              <a:rPr lang="en-GB"/>
              <a:t>, </a:t>
            </a:r>
            <a:r>
              <a:rPr lang="en-GB" err="1"/>
              <a:t>posla</a:t>
            </a:r>
            <a:r>
              <a:rPr lang="en-GB"/>
              <a:t>, </a:t>
            </a:r>
            <a:r>
              <a:rPr lang="en-GB" err="1"/>
              <a:t>interesa</a:t>
            </a:r>
            <a:r>
              <a:rPr lang="en-GB"/>
              <a:t>...)</a:t>
            </a:r>
          </a:p>
          <a:p>
            <a:pPr lvl="1">
              <a:lnSpc>
                <a:spcPct val="120000"/>
              </a:lnSpc>
            </a:pPr>
            <a:r>
              <a:rPr lang="en-GB" err="1"/>
              <a:t>nakon</a:t>
            </a:r>
            <a:r>
              <a:rPr lang="en-GB"/>
              <a:t> </a:t>
            </a:r>
            <a:r>
              <a:rPr lang="en-GB" err="1"/>
              <a:t>povlačenja</a:t>
            </a:r>
            <a:r>
              <a:rPr lang="en-GB"/>
              <a:t> </a:t>
            </a:r>
            <a:r>
              <a:rPr lang="en-GB" err="1"/>
              <a:t>akutnih</a:t>
            </a:r>
            <a:r>
              <a:rPr lang="en-GB"/>
              <a:t> </a:t>
            </a:r>
            <a:r>
              <a:rPr lang="en-GB" err="1"/>
              <a:t>smetnji</a:t>
            </a:r>
            <a:r>
              <a:rPr lang="en-GB"/>
              <a:t> </a:t>
            </a:r>
            <a:r>
              <a:rPr lang="en-GB" err="1"/>
              <a:t>radi</a:t>
            </a:r>
            <a:r>
              <a:rPr lang="en-GB"/>
              <a:t> </a:t>
            </a:r>
            <a:r>
              <a:rPr lang="en-GB" err="1"/>
              <a:t>kojih</a:t>
            </a:r>
            <a:r>
              <a:rPr lang="en-GB"/>
              <a:t> se </a:t>
            </a:r>
            <a:r>
              <a:rPr lang="en-GB" err="1"/>
              <a:t>javlja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terapiju</a:t>
            </a:r>
            <a:r>
              <a:rPr lang="en-GB"/>
              <a:t>, </a:t>
            </a:r>
            <a:r>
              <a:rPr lang="en-GB" err="1"/>
              <a:t>motivacija</a:t>
            </a:r>
            <a:r>
              <a:rPr lang="en-GB"/>
              <a:t> </a:t>
            </a:r>
            <a:r>
              <a:rPr lang="en-GB" err="1"/>
              <a:t>klijenta</a:t>
            </a:r>
            <a:r>
              <a:rPr lang="en-GB"/>
              <a:t> </a:t>
            </a:r>
            <a:r>
              <a:rPr lang="en-GB" err="1"/>
              <a:t>obično</a:t>
            </a:r>
            <a:r>
              <a:rPr lang="en-GB"/>
              <a:t> </a:t>
            </a:r>
            <a:r>
              <a:rPr lang="en-GB" err="1"/>
              <a:t>opada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tada</a:t>
            </a:r>
            <a:r>
              <a:rPr lang="en-GB"/>
              <a:t> se </a:t>
            </a:r>
            <a:r>
              <a:rPr lang="en-GB" err="1"/>
              <a:t>pojavljuju</a:t>
            </a:r>
            <a:r>
              <a:rPr lang="en-GB"/>
              <a:t> “</a:t>
            </a:r>
            <a:r>
              <a:rPr lang="en-GB" err="1"/>
              <a:t>otpori</a:t>
            </a:r>
            <a:r>
              <a:rPr lang="en-GB"/>
              <a:t>” (</a:t>
            </a:r>
            <a:r>
              <a:rPr lang="en-GB" err="1"/>
              <a:t>npr</a:t>
            </a:r>
            <a:r>
              <a:rPr lang="en-GB"/>
              <a:t>. </a:t>
            </a:r>
            <a:r>
              <a:rPr lang="en-GB" err="1"/>
              <a:t>problemi</a:t>
            </a:r>
            <a:r>
              <a:rPr lang="en-GB"/>
              <a:t> s </a:t>
            </a:r>
            <a:r>
              <a:rPr lang="en-GB" err="1"/>
              <a:t>obavljanjem</a:t>
            </a:r>
            <a:r>
              <a:rPr lang="en-GB"/>
              <a:t> DZ)</a:t>
            </a:r>
          </a:p>
          <a:p>
            <a:pPr lvl="1">
              <a:lnSpc>
                <a:spcPct val="120000"/>
              </a:lnSpc>
            </a:pPr>
            <a:r>
              <a:rPr lang="en-GB" err="1"/>
              <a:t>nužnost</a:t>
            </a:r>
            <a:r>
              <a:rPr lang="en-GB"/>
              <a:t> </a:t>
            </a:r>
            <a:r>
              <a:rPr lang="en-GB" err="1"/>
              <a:t>terapeutovog</a:t>
            </a:r>
            <a:r>
              <a:rPr lang="en-GB"/>
              <a:t> </a:t>
            </a:r>
            <a:r>
              <a:rPr lang="en-GB" err="1"/>
              <a:t>prihvaćanja</a:t>
            </a:r>
            <a:r>
              <a:rPr lang="en-GB"/>
              <a:t>, </a:t>
            </a:r>
            <a:r>
              <a:rPr lang="en-GB" err="1"/>
              <a:t>empatiziranja</a:t>
            </a:r>
            <a:r>
              <a:rPr lang="en-GB"/>
              <a:t>, </a:t>
            </a:r>
            <a:r>
              <a:rPr lang="en-GB" err="1"/>
              <a:t>neosuđivanja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strpljivosti</a:t>
            </a:r>
            <a:r>
              <a:rPr lang="en-GB"/>
              <a:t>, </a:t>
            </a:r>
            <a:r>
              <a:rPr lang="en-GB" err="1"/>
              <a:t>kao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kreativnosti</a:t>
            </a:r>
            <a:r>
              <a:rPr lang="en-GB"/>
              <a:t> u </a:t>
            </a:r>
            <a:r>
              <a:rPr lang="en-GB" err="1"/>
              <a:t>odgonetavanju</a:t>
            </a:r>
            <a:r>
              <a:rPr lang="en-GB"/>
              <a:t> </a:t>
            </a:r>
            <a:r>
              <a:rPr lang="en-GB" err="1"/>
              <a:t>klijentovih</a:t>
            </a:r>
            <a:r>
              <a:rPr lang="en-GB"/>
              <a:t> </a:t>
            </a:r>
            <a:r>
              <a:rPr lang="en-GB" err="1"/>
              <a:t>vjerovanja</a:t>
            </a:r>
            <a:r>
              <a:rPr lang="en-GB"/>
              <a:t>, </a:t>
            </a:r>
            <a:r>
              <a:rPr lang="en-GB" err="1"/>
              <a:t>istraživanju</a:t>
            </a:r>
            <a:r>
              <a:rPr lang="en-GB"/>
              <a:t> </a:t>
            </a:r>
            <a:r>
              <a:rPr lang="en-GB" err="1"/>
              <a:t>značenja</a:t>
            </a:r>
            <a:r>
              <a:rPr lang="en-GB"/>
              <a:t>, </a:t>
            </a:r>
            <a:r>
              <a:rPr lang="en-GB" err="1"/>
              <a:t>educiranju</a:t>
            </a:r>
            <a:r>
              <a:rPr lang="en-GB"/>
              <a:t> </a:t>
            </a:r>
            <a:r>
              <a:rPr lang="en-GB" err="1"/>
              <a:t>itd</a:t>
            </a:r>
            <a:r>
              <a:rPr lang="en-GB"/>
              <a:t>. (</a:t>
            </a:r>
            <a:r>
              <a:rPr lang="en-GB" err="1"/>
              <a:t>metafore</a:t>
            </a:r>
            <a:r>
              <a:rPr lang="en-GB"/>
              <a:t>, </a:t>
            </a:r>
            <a:r>
              <a:rPr lang="en-GB" err="1"/>
              <a:t>anegdote</a:t>
            </a:r>
            <a:r>
              <a:rPr lang="en-GB"/>
              <a:t>, </a:t>
            </a:r>
            <a:r>
              <a:rPr lang="en-GB" err="1"/>
              <a:t>humor</a:t>
            </a:r>
            <a:r>
              <a:rPr lang="en-GB"/>
              <a:t>, </a:t>
            </a:r>
            <a:r>
              <a:rPr lang="en-GB" err="1"/>
              <a:t>samootkrivanje</a:t>
            </a:r>
            <a:r>
              <a:rPr lang="en-GB"/>
              <a:t>, </a:t>
            </a:r>
            <a:r>
              <a:rPr lang="en-GB" err="1"/>
              <a:t>korištenje</a:t>
            </a:r>
            <a:r>
              <a:rPr lang="en-GB"/>
              <a:t> </a:t>
            </a:r>
            <a:r>
              <a:rPr lang="en-GB" err="1"/>
              <a:t>različitih</a:t>
            </a:r>
            <a:r>
              <a:rPr lang="en-GB"/>
              <a:t> </a:t>
            </a:r>
            <a:r>
              <a:rPr lang="en-GB" err="1"/>
              <a:t>izraza</a:t>
            </a:r>
            <a:r>
              <a:rPr lang="en-GB"/>
              <a:t>, </a:t>
            </a:r>
            <a:r>
              <a:rPr lang="en-GB" err="1"/>
              <a:t>mijenjanje</a:t>
            </a:r>
            <a:r>
              <a:rPr lang="en-GB"/>
              <a:t> </a:t>
            </a:r>
            <a:r>
              <a:rPr lang="en-GB" err="1"/>
              <a:t>načina</a:t>
            </a:r>
            <a:r>
              <a:rPr lang="en-GB"/>
              <a:t> </a:t>
            </a:r>
            <a:r>
              <a:rPr lang="en-GB" err="1"/>
              <a:t>pružanja</a:t>
            </a:r>
            <a:r>
              <a:rPr lang="en-GB"/>
              <a:t> </a:t>
            </a:r>
            <a:r>
              <a:rPr lang="en-GB" err="1"/>
              <a:t>hipoteza</a:t>
            </a:r>
            <a:r>
              <a:rPr lang="en-GB"/>
              <a:t> </a:t>
            </a:r>
            <a:r>
              <a:rPr lang="en-GB" err="1"/>
              <a:t>itd</a:t>
            </a:r>
            <a:r>
              <a:rPr lang="en-GB"/>
              <a:t>.)</a:t>
            </a:r>
          </a:p>
          <a:p>
            <a:pPr lvl="1">
              <a:lnSpc>
                <a:spcPct val="120000"/>
              </a:lnSpc>
            </a:pPr>
            <a:r>
              <a:rPr lang="en-GB" err="1"/>
              <a:t>klijentove</a:t>
            </a:r>
            <a:r>
              <a:rPr lang="en-GB"/>
              <a:t> </a:t>
            </a:r>
            <a:r>
              <a:rPr lang="en-GB" err="1"/>
              <a:t>emocionalne</a:t>
            </a:r>
            <a:r>
              <a:rPr lang="en-GB"/>
              <a:t> </a:t>
            </a:r>
            <a:r>
              <a:rPr lang="en-GB" err="1"/>
              <a:t>reakcije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terapeuta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terapiju</a:t>
            </a:r>
            <a:r>
              <a:rPr lang="en-GB"/>
              <a:t> od </a:t>
            </a:r>
            <a:r>
              <a:rPr lang="en-GB" err="1"/>
              <a:t>središnjeg</a:t>
            </a:r>
            <a:r>
              <a:rPr lang="en-GB"/>
              <a:t> </a:t>
            </a:r>
            <a:r>
              <a:rPr lang="en-GB" err="1"/>
              <a:t>su</a:t>
            </a:r>
            <a:r>
              <a:rPr lang="en-GB"/>
              <a:t> </a:t>
            </a:r>
            <a:r>
              <a:rPr lang="en-GB" err="1"/>
              <a:t>značenja</a:t>
            </a:r>
            <a:r>
              <a:rPr lang="en-GB"/>
              <a:t> – </a:t>
            </a:r>
            <a:r>
              <a:rPr lang="en-GB" err="1"/>
              <a:t>obavezno</a:t>
            </a:r>
            <a:r>
              <a:rPr lang="en-GB"/>
              <a:t> </a:t>
            </a:r>
            <a:r>
              <a:rPr lang="en-GB" err="1"/>
              <a:t>ih</a:t>
            </a:r>
            <a:r>
              <a:rPr lang="en-GB"/>
              <a:t> </a:t>
            </a:r>
            <a:r>
              <a:rPr lang="en-GB" err="1"/>
              <a:t>istražiti</a:t>
            </a:r>
            <a:r>
              <a:rPr lang="en-GB"/>
              <a:t> </a:t>
            </a:r>
            <a:r>
              <a:rPr lang="en-GB" err="1"/>
              <a:t>jer</a:t>
            </a:r>
            <a:r>
              <a:rPr lang="en-GB"/>
              <a:t> </a:t>
            </a:r>
            <a:r>
              <a:rPr lang="en-GB" err="1"/>
              <a:t>inače</a:t>
            </a:r>
            <a:r>
              <a:rPr lang="en-GB"/>
              <a:t> </a:t>
            </a:r>
            <a:r>
              <a:rPr lang="en-GB" err="1"/>
              <a:t>ometaju</a:t>
            </a:r>
            <a:r>
              <a:rPr lang="en-GB"/>
              <a:t> </a:t>
            </a:r>
            <a:r>
              <a:rPr lang="en-GB" err="1"/>
              <a:t>suradnju</a:t>
            </a:r>
            <a:r>
              <a:rPr lang="en-GB"/>
              <a:t>!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57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GB" err="1"/>
              <a:t>Glavne</a:t>
            </a:r>
            <a:r>
              <a:rPr lang="en-GB"/>
              <a:t> </a:t>
            </a:r>
            <a:r>
              <a:rPr lang="en-GB" err="1"/>
              <a:t>kognitivne</a:t>
            </a:r>
            <a:r>
              <a:rPr lang="en-GB"/>
              <a:t> </a:t>
            </a:r>
            <a:r>
              <a:rPr lang="en-GB" err="1"/>
              <a:t>strategije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3581400" cy="38862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SzPct val="350000"/>
              <a:buNone/>
            </a:pPr>
            <a:r>
              <a:rPr lang="en-GB" b="1" err="1"/>
              <a:t>opći</a:t>
            </a:r>
            <a:r>
              <a:rPr lang="en-GB" b="1"/>
              <a:t> </a:t>
            </a:r>
            <a:r>
              <a:rPr lang="en-GB" b="1" err="1"/>
              <a:t>slijed</a:t>
            </a:r>
            <a:endParaRPr lang="hr-HR" b="1"/>
          </a:p>
          <a:p>
            <a:pPr marL="0" indent="0" algn="ctr">
              <a:buSzPct val="350000"/>
              <a:buNone/>
            </a:pPr>
            <a:endParaRPr lang="hr-HR"/>
          </a:p>
          <a:p>
            <a:pPr algn="ctr">
              <a:buSzPct val="350000"/>
              <a:buBlip>
                <a:blip r:embed="rId2"/>
              </a:buBlip>
            </a:pPr>
            <a:endParaRPr lang="hr-HR"/>
          </a:p>
          <a:p>
            <a:pPr algn="ctr">
              <a:buSzPct val="350000"/>
              <a:buBlip>
                <a:blip r:embed="rId2"/>
              </a:buBlip>
            </a:pPr>
            <a:r>
              <a:rPr lang="en-GB" err="1"/>
              <a:t>pomoći</a:t>
            </a:r>
            <a:r>
              <a:rPr lang="en-GB"/>
              <a:t> </a:t>
            </a:r>
            <a:r>
              <a:rPr lang="en-GB" err="1"/>
              <a:t>klijentu</a:t>
            </a:r>
            <a:r>
              <a:rPr lang="en-GB"/>
              <a:t> da </a:t>
            </a:r>
            <a:r>
              <a:rPr lang="en-GB" err="1"/>
              <a:t>prepozna</a:t>
            </a:r>
            <a:r>
              <a:rPr lang="en-GB"/>
              <a:t> </a:t>
            </a:r>
            <a:r>
              <a:rPr lang="en-GB" err="1"/>
              <a:t>disfunkcionalna</a:t>
            </a:r>
            <a:r>
              <a:rPr lang="en-GB"/>
              <a:t> </a:t>
            </a:r>
            <a:r>
              <a:rPr lang="en-GB" err="1"/>
              <a:t>vjerovanja</a:t>
            </a:r>
            <a:r>
              <a:rPr lang="en-GB"/>
              <a:t> </a:t>
            </a:r>
            <a:r>
              <a:rPr lang="en-GB" err="1"/>
              <a:t>koja</a:t>
            </a:r>
            <a:r>
              <a:rPr lang="en-GB"/>
              <a:t> </a:t>
            </a:r>
            <a:r>
              <a:rPr lang="en-GB" err="1"/>
              <a:t>dominiraju</a:t>
            </a:r>
            <a:r>
              <a:rPr lang="en-GB"/>
              <a:t> </a:t>
            </a:r>
            <a:r>
              <a:rPr lang="en-GB" err="1"/>
              <a:t>njegovim</a:t>
            </a:r>
            <a:r>
              <a:rPr lang="en-GB"/>
              <a:t> </a:t>
            </a:r>
            <a:r>
              <a:rPr lang="en-GB" err="1"/>
              <a:t>životom</a:t>
            </a:r>
            <a:endParaRPr lang="hr-HR"/>
          </a:p>
          <a:p>
            <a:pPr algn="ctr">
              <a:buSzPct val="350000"/>
              <a:buBlip>
                <a:blip r:embed="rId2"/>
              </a:buBlip>
            </a:pPr>
            <a:endParaRPr lang="hr-HR"/>
          </a:p>
          <a:p>
            <a:pPr algn="ctr">
              <a:buSzPct val="350000"/>
              <a:buBlip>
                <a:blip r:embed="rId2"/>
              </a:buBlip>
            </a:pPr>
            <a:endParaRPr lang="hr-HR"/>
          </a:p>
          <a:p>
            <a:pPr algn="ctr">
              <a:buSzPct val="350000"/>
              <a:buBlip>
                <a:blip r:embed="rId2"/>
              </a:buBlip>
            </a:pPr>
            <a:r>
              <a:rPr lang="en-GB" err="1"/>
              <a:t>pomoći</a:t>
            </a:r>
            <a:r>
              <a:rPr lang="en-GB"/>
              <a:t> mu da </a:t>
            </a:r>
            <a:r>
              <a:rPr lang="en-GB" err="1"/>
              <a:t>napravi</a:t>
            </a:r>
            <a:r>
              <a:rPr lang="en-GB"/>
              <a:t> </a:t>
            </a:r>
            <a:r>
              <a:rPr lang="en-GB" err="1"/>
              <a:t>modifikacije</a:t>
            </a:r>
            <a:r>
              <a:rPr lang="en-GB"/>
              <a:t> </a:t>
            </a:r>
            <a:r>
              <a:rPr lang="en-GB" err="1"/>
              <a:t>potrebne</a:t>
            </a:r>
            <a:r>
              <a:rPr lang="en-GB"/>
              <a:t> </a:t>
            </a:r>
            <a:r>
              <a:rPr lang="en-GB" err="1"/>
              <a:t>za</a:t>
            </a:r>
            <a:r>
              <a:rPr lang="en-GB"/>
              <a:t> </a:t>
            </a:r>
            <a:r>
              <a:rPr lang="en-GB" err="1"/>
              <a:t>prilagođenije</a:t>
            </a:r>
            <a:r>
              <a:rPr lang="en-GB"/>
              <a:t> </a:t>
            </a:r>
            <a:r>
              <a:rPr lang="en-GB" err="1"/>
              <a:t>funkcioniranje</a:t>
            </a:r>
            <a:endParaRPr lang="en-GB"/>
          </a:p>
          <a:p>
            <a:pPr>
              <a:buSzPct val="300000"/>
            </a:pPr>
            <a:endParaRPr lang="hr-H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0"/>
            <a:ext cx="4114800" cy="6858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36576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err="1"/>
              <a:t>prepoznavanje</a:t>
            </a:r>
            <a:r>
              <a:rPr lang="en-GB"/>
              <a:t> </a:t>
            </a:r>
            <a:r>
              <a:rPr lang="en-GB" err="1"/>
              <a:t>disfunkcionalnih</a:t>
            </a:r>
            <a:r>
              <a:rPr lang="en-GB"/>
              <a:t> </a:t>
            </a:r>
            <a:r>
              <a:rPr lang="en-GB" err="1"/>
              <a:t>načina</a:t>
            </a:r>
            <a:r>
              <a:rPr lang="en-GB"/>
              <a:t> </a:t>
            </a:r>
            <a:r>
              <a:rPr lang="en-GB" err="1"/>
              <a:t>razmišljanja</a:t>
            </a:r>
            <a:endParaRPr lang="en-GB"/>
          </a:p>
          <a:p>
            <a:pPr lvl="1"/>
            <a:r>
              <a:rPr lang="en-GB" err="1"/>
              <a:t>traganje</a:t>
            </a:r>
            <a:r>
              <a:rPr lang="en-GB"/>
              <a:t> </a:t>
            </a:r>
            <a:r>
              <a:rPr lang="en-GB" err="1"/>
              <a:t>za</a:t>
            </a:r>
            <a:r>
              <a:rPr lang="en-GB"/>
              <a:t> </a:t>
            </a:r>
            <a:r>
              <a:rPr lang="en-GB" err="1"/>
              <a:t>idiosinkratičnim</a:t>
            </a:r>
            <a:r>
              <a:rPr lang="en-GB"/>
              <a:t> </a:t>
            </a:r>
            <a:r>
              <a:rPr lang="en-GB" err="1"/>
              <a:t>značenjima</a:t>
            </a:r>
            <a:r>
              <a:rPr lang="en-GB"/>
              <a:t> </a:t>
            </a:r>
            <a:r>
              <a:rPr lang="en-GB" err="1"/>
              <a:t>koja</a:t>
            </a:r>
            <a:r>
              <a:rPr lang="en-GB"/>
              <a:t> </a:t>
            </a:r>
            <a:r>
              <a:rPr lang="en-GB" err="1"/>
              <a:t>pridaju</a:t>
            </a:r>
            <a:r>
              <a:rPr lang="en-GB"/>
              <a:t> </a:t>
            </a:r>
            <a:r>
              <a:rPr lang="en-GB" err="1"/>
              <a:t>događajima</a:t>
            </a:r>
            <a:endParaRPr lang="en-GB"/>
          </a:p>
          <a:p>
            <a:pPr lvl="1"/>
            <a:r>
              <a:rPr lang="en-GB" err="1"/>
              <a:t>imenovanje</a:t>
            </a:r>
            <a:r>
              <a:rPr lang="en-GB"/>
              <a:t> </a:t>
            </a:r>
            <a:r>
              <a:rPr lang="en-GB" err="1"/>
              <a:t>kognitivnih</a:t>
            </a:r>
            <a:r>
              <a:rPr lang="en-GB"/>
              <a:t> </a:t>
            </a:r>
            <a:r>
              <a:rPr lang="en-GB" err="1"/>
              <a:t>distorzija</a:t>
            </a:r>
            <a:endParaRPr lang="en-GB"/>
          </a:p>
          <a:p>
            <a:pPr lvl="1"/>
            <a:r>
              <a:rPr lang="en-GB" err="1"/>
              <a:t>traženje</a:t>
            </a:r>
            <a:r>
              <a:rPr lang="en-GB"/>
              <a:t> </a:t>
            </a:r>
            <a:r>
              <a:rPr lang="en-GB" err="1"/>
              <a:t>alternativnih</a:t>
            </a:r>
            <a:r>
              <a:rPr lang="en-GB"/>
              <a:t> </a:t>
            </a:r>
            <a:r>
              <a:rPr lang="en-GB" err="1"/>
              <a:t>objašnjenja</a:t>
            </a:r>
            <a:endParaRPr lang="en-GB"/>
          </a:p>
          <a:p>
            <a:pPr lvl="1"/>
            <a:r>
              <a:rPr lang="en-GB" err="1"/>
              <a:t>dekatastrofiziranje</a:t>
            </a:r>
            <a:endParaRPr lang="en-GB"/>
          </a:p>
          <a:p>
            <a:pPr lvl="1"/>
            <a:r>
              <a:rPr lang="en-GB" err="1"/>
              <a:t>analiza</a:t>
            </a:r>
            <a:r>
              <a:rPr lang="en-GB"/>
              <a:t> </a:t>
            </a:r>
            <a:r>
              <a:rPr lang="en-GB" err="1"/>
              <a:t>prednosti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nedostataka</a:t>
            </a:r>
            <a:r>
              <a:rPr lang="en-GB"/>
              <a:t> </a:t>
            </a:r>
            <a:r>
              <a:rPr lang="en-GB" err="1"/>
              <a:t>održavanja</a:t>
            </a:r>
            <a:r>
              <a:rPr lang="en-GB"/>
              <a:t> </a:t>
            </a:r>
            <a:r>
              <a:rPr lang="en-GB" err="1"/>
              <a:t>ili</a:t>
            </a:r>
            <a:r>
              <a:rPr lang="en-GB"/>
              <a:t> </a:t>
            </a:r>
            <a:r>
              <a:rPr lang="en-GB" err="1"/>
              <a:t>promjene</a:t>
            </a:r>
            <a:r>
              <a:rPr lang="en-GB"/>
              <a:t> </a:t>
            </a:r>
            <a:r>
              <a:rPr lang="en-GB" err="1"/>
              <a:t>vjerovanja</a:t>
            </a:r>
            <a:r>
              <a:rPr lang="en-GB"/>
              <a:t>/</a:t>
            </a:r>
            <a:r>
              <a:rPr lang="en-GB" err="1"/>
              <a:t>ponašanja</a:t>
            </a:r>
            <a:endParaRPr lang="en-GB"/>
          </a:p>
          <a:p>
            <a:pPr lvl="1"/>
            <a:r>
              <a:rPr lang="en-GB" err="1"/>
              <a:t>suočavanje</a:t>
            </a:r>
            <a:r>
              <a:rPr lang="en-GB"/>
              <a:t> </a:t>
            </a:r>
            <a:r>
              <a:rPr lang="en-GB" err="1"/>
              <a:t>sa</a:t>
            </a:r>
            <a:r>
              <a:rPr lang="en-GB"/>
              <a:t> </a:t>
            </a:r>
            <a:r>
              <a:rPr lang="en-GB" err="1"/>
              <a:t>shemama</a:t>
            </a:r>
            <a:r>
              <a:rPr lang="en-GB"/>
              <a:t> (</a:t>
            </a:r>
            <a:r>
              <a:rPr lang="en-GB" err="1"/>
              <a:t>restrukturiranje</a:t>
            </a:r>
            <a:r>
              <a:rPr lang="en-GB"/>
              <a:t>, </a:t>
            </a:r>
            <a:r>
              <a:rPr lang="en-GB" err="1"/>
              <a:t>modificiranje</a:t>
            </a:r>
            <a:r>
              <a:rPr lang="en-GB"/>
              <a:t>, </a:t>
            </a:r>
            <a:r>
              <a:rPr lang="en-GB" err="1"/>
              <a:t>reinterpretacija</a:t>
            </a:r>
            <a:r>
              <a:rPr lang="en-GB"/>
              <a:t>)</a:t>
            </a:r>
          </a:p>
          <a:p>
            <a:pPr lvl="1"/>
            <a:r>
              <a:rPr lang="en-GB" err="1"/>
              <a:t>predočavanje</a:t>
            </a:r>
            <a:endParaRPr lang="en-GB"/>
          </a:p>
          <a:p>
            <a:pPr lvl="1"/>
            <a:r>
              <a:rPr lang="en-GB" err="1"/>
              <a:t>bihevioralni</a:t>
            </a:r>
            <a:r>
              <a:rPr lang="en-GB"/>
              <a:t> </a:t>
            </a:r>
            <a:r>
              <a:rPr lang="en-GB" err="1"/>
              <a:t>eksperimenti</a:t>
            </a:r>
            <a:endParaRPr lang="en-GB"/>
          </a:p>
          <a:p>
            <a:pPr lvl="1"/>
            <a:r>
              <a:rPr lang="en-GB" err="1"/>
              <a:t>donošenje</a:t>
            </a:r>
            <a:r>
              <a:rPr lang="en-GB"/>
              <a:t> </a:t>
            </a:r>
            <a:r>
              <a:rPr lang="en-GB" err="1"/>
              <a:t>odluka</a:t>
            </a:r>
            <a:endParaRPr lang="en-GB"/>
          </a:p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eziwezi.com/news/wp-content/uploads/2014/08/apple-peel-COMP-322650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14178"/>
          <a:stretch/>
        </p:blipFill>
        <p:spPr bwMode="auto">
          <a:xfrm>
            <a:off x="0" y="609600"/>
            <a:ext cx="5126182" cy="61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57200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GB" err="1"/>
              <a:t>Glavne</a:t>
            </a:r>
            <a:r>
              <a:rPr lang="en-GB"/>
              <a:t> </a:t>
            </a:r>
            <a:r>
              <a:rPr lang="en-GB" err="1"/>
              <a:t>bihevioralne</a:t>
            </a:r>
            <a:r>
              <a:rPr lang="en-GB"/>
              <a:t> </a:t>
            </a:r>
            <a:r>
              <a:rPr lang="en-GB" err="1"/>
              <a:t>strategije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810000" cy="3992563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r>
              <a:rPr lang="en-GB" err="1"/>
              <a:t>samomotrenje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planiranje</a:t>
            </a:r>
            <a:r>
              <a:rPr lang="en-GB"/>
              <a:t> </a:t>
            </a:r>
            <a:r>
              <a:rPr lang="en-GB" err="1"/>
              <a:t>aktivnosti</a:t>
            </a:r>
            <a:endParaRPr lang="en-GB"/>
          </a:p>
          <a:p>
            <a:r>
              <a:rPr lang="en-GB" err="1"/>
              <a:t>trening</a:t>
            </a:r>
            <a:r>
              <a:rPr lang="en-GB"/>
              <a:t> </a:t>
            </a:r>
            <a:r>
              <a:rPr lang="en-GB" err="1"/>
              <a:t>asertivnosti</a:t>
            </a:r>
            <a:endParaRPr lang="en-GB"/>
          </a:p>
          <a:p>
            <a:r>
              <a:rPr lang="en-GB" err="1"/>
              <a:t>igranje</a:t>
            </a:r>
            <a:r>
              <a:rPr lang="en-GB"/>
              <a:t> </a:t>
            </a:r>
            <a:r>
              <a:rPr lang="en-GB" err="1"/>
              <a:t>uloga</a:t>
            </a:r>
            <a:endParaRPr lang="en-GB"/>
          </a:p>
          <a:p>
            <a:r>
              <a:rPr lang="en-GB" err="1"/>
              <a:t>tehnike</a:t>
            </a:r>
            <a:r>
              <a:rPr lang="en-GB"/>
              <a:t> </a:t>
            </a:r>
            <a:r>
              <a:rPr lang="en-GB" err="1"/>
              <a:t>relaksacije</a:t>
            </a:r>
            <a:endParaRPr lang="en-GB"/>
          </a:p>
          <a:p>
            <a:r>
              <a:rPr lang="en-GB" err="1"/>
              <a:t>distrakcije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refokusiranje</a:t>
            </a:r>
            <a:r>
              <a:rPr lang="en-GB"/>
              <a:t> </a:t>
            </a:r>
            <a:r>
              <a:rPr lang="en-GB" err="1"/>
              <a:t>pažnje</a:t>
            </a:r>
            <a:endParaRPr lang="en-GB"/>
          </a:p>
          <a:p>
            <a:r>
              <a:rPr lang="en-GB" err="1"/>
              <a:t>izlaganje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12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ullyourownstrings.com/wp-content/uploads/2010/12/Worm-in-Appl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667000"/>
            <a:ext cx="5029199" cy="2933700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en-GB" err="1"/>
              <a:t>Teškoće</a:t>
            </a:r>
            <a:r>
              <a:rPr lang="en-GB"/>
              <a:t> u </a:t>
            </a:r>
            <a:r>
              <a:rPr lang="en-GB" err="1"/>
              <a:t>tretmanu</a:t>
            </a:r>
            <a:r>
              <a:rPr lang="en-GB"/>
              <a:t> </a:t>
            </a:r>
            <a:r>
              <a:rPr lang="hr-HR"/>
              <a:t/>
            </a:r>
            <a:br>
              <a:rPr lang="hr-HR"/>
            </a:br>
            <a:r>
              <a:rPr lang="en-GB" err="1"/>
              <a:t>klijenata</a:t>
            </a:r>
            <a:r>
              <a:rPr lang="en-GB"/>
              <a:t> s </a:t>
            </a:r>
            <a:r>
              <a:rPr lang="en-GB" err="1"/>
              <a:t>poremećajima</a:t>
            </a:r>
            <a:r>
              <a:rPr lang="en-GB"/>
              <a:t> </a:t>
            </a:r>
            <a:r>
              <a:rPr lang="en-GB" err="1"/>
              <a:t>ličnosti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42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tbdhu.com/NR/rdonlyres/D6E89759-4E80-499F-A802-0A5F5E2DAC56/0/3ColouredAp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5"/>
          <a:stretch/>
        </p:blipFill>
        <p:spPr bwMode="auto">
          <a:xfrm>
            <a:off x="609599" y="3048001"/>
            <a:ext cx="7934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1" y="457200"/>
            <a:ext cx="5105400" cy="34778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FF0000"/>
                </a:solidFill>
              </a:rPr>
              <a:t>paranoidni</a:t>
            </a:r>
            <a:r>
              <a:rPr lang="en-GB" sz="2000"/>
              <a:t> (</a:t>
            </a:r>
            <a:r>
              <a:rPr lang="en-GB" sz="2000" err="1"/>
              <a:t>sumnjičavost</a:t>
            </a:r>
            <a:r>
              <a:rPr lang="en-GB" sz="2000"/>
              <a:t> </a:t>
            </a:r>
            <a:r>
              <a:rPr lang="en-GB" sz="2000" err="1"/>
              <a:t>i</a:t>
            </a:r>
            <a:r>
              <a:rPr lang="en-GB" sz="2000"/>
              <a:t> </a:t>
            </a:r>
            <a:r>
              <a:rPr lang="en-GB" sz="2000" err="1"/>
              <a:t>nepovjerenje</a:t>
            </a:r>
            <a:r>
              <a:rPr lang="en-GB" sz="2000"/>
              <a:t> </a:t>
            </a:r>
            <a:r>
              <a:rPr lang="en-GB" sz="2000" err="1"/>
              <a:t>zbog</a:t>
            </a:r>
            <a:r>
              <a:rPr lang="en-GB" sz="2000"/>
              <a:t> </a:t>
            </a:r>
            <a:r>
              <a:rPr lang="en-GB" sz="2000" err="1"/>
              <a:t>kojeg</a:t>
            </a:r>
            <a:r>
              <a:rPr lang="en-GB" sz="2000"/>
              <a:t> se </a:t>
            </a:r>
            <a:r>
              <a:rPr lang="en-GB" sz="2000" err="1"/>
              <a:t>motivi</a:t>
            </a:r>
            <a:r>
              <a:rPr lang="en-GB" sz="2000"/>
              <a:t> </a:t>
            </a:r>
            <a:r>
              <a:rPr lang="en-GB" sz="2000" err="1"/>
              <a:t>drugih</a:t>
            </a:r>
            <a:r>
              <a:rPr lang="en-GB" sz="2000"/>
              <a:t> </a:t>
            </a:r>
            <a:r>
              <a:rPr lang="en-GB" sz="2000" err="1"/>
              <a:t>interpretiraju</a:t>
            </a:r>
            <a:r>
              <a:rPr lang="en-GB" sz="2000"/>
              <a:t> </a:t>
            </a:r>
            <a:r>
              <a:rPr lang="en-GB" sz="2000" err="1"/>
              <a:t>kao</a:t>
            </a:r>
            <a:r>
              <a:rPr lang="en-GB" sz="2000"/>
              <a:t> </a:t>
            </a:r>
            <a:r>
              <a:rPr lang="en-GB" sz="2000" err="1"/>
              <a:t>zlonamjerni</a:t>
            </a:r>
            <a:r>
              <a:rPr lang="en-GB" sz="2000"/>
              <a:t>)</a:t>
            </a:r>
            <a:endParaRPr lang="hr-HR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FF0000"/>
                </a:solidFill>
              </a:rPr>
              <a:t>shizoidni</a:t>
            </a:r>
            <a:r>
              <a:rPr lang="en-GB" sz="2000"/>
              <a:t> (</a:t>
            </a:r>
            <a:r>
              <a:rPr lang="en-GB" sz="2000" err="1"/>
              <a:t>udaljavanje</a:t>
            </a:r>
            <a:r>
              <a:rPr lang="en-GB" sz="2000"/>
              <a:t> </a:t>
            </a:r>
            <a:r>
              <a:rPr lang="en-GB" sz="2000" err="1"/>
              <a:t>iz</a:t>
            </a:r>
            <a:r>
              <a:rPr lang="en-GB" sz="2000"/>
              <a:t> </a:t>
            </a:r>
            <a:r>
              <a:rPr lang="en-GB" sz="2000" err="1"/>
              <a:t>socijalnih</a:t>
            </a:r>
            <a:r>
              <a:rPr lang="en-GB" sz="2000"/>
              <a:t> </a:t>
            </a:r>
            <a:r>
              <a:rPr lang="en-GB" sz="2000" err="1"/>
              <a:t>odnosa</a:t>
            </a:r>
            <a:r>
              <a:rPr lang="en-GB" sz="2000"/>
              <a:t> </a:t>
            </a:r>
            <a:r>
              <a:rPr lang="en-GB" sz="2000" err="1"/>
              <a:t>i</a:t>
            </a:r>
            <a:r>
              <a:rPr lang="en-GB" sz="2000"/>
              <a:t> </a:t>
            </a:r>
            <a:r>
              <a:rPr lang="en-GB" sz="2000" err="1"/>
              <a:t>ograničen</a:t>
            </a:r>
            <a:r>
              <a:rPr lang="en-GB" sz="2000"/>
              <a:t> </a:t>
            </a:r>
            <a:r>
              <a:rPr lang="en-GB" sz="2000" err="1"/>
              <a:t>opseg</a:t>
            </a:r>
            <a:r>
              <a:rPr lang="en-GB" sz="2000"/>
              <a:t> </a:t>
            </a:r>
            <a:r>
              <a:rPr lang="en-GB" sz="2000" err="1"/>
              <a:t>emocionalnog</a:t>
            </a:r>
            <a:r>
              <a:rPr lang="en-GB" sz="2000"/>
              <a:t> </a:t>
            </a:r>
            <a:r>
              <a:rPr lang="en-GB" sz="2000" err="1"/>
              <a:t>izražavanja</a:t>
            </a:r>
            <a:r>
              <a:rPr lang="en-GB" sz="2000"/>
              <a:t>)</a:t>
            </a:r>
            <a:endParaRPr lang="hr-HR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FF0000"/>
                </a:solidFill>
              </a:rPr>
              <a:t>shizotipni</a:t>
            </a:r>
            <a:r>
              <a:rPr lang="en-GB" sz="2000"/>
              <a:t> (</a:t>
            </a:r>
            <a:r>
              <a:rPr lang="en-GB" sz="2000" err="1"/>
              <a:t>akutna</a:t>
            </a:r>
            <a:r>
              <a:rPr lang="en-GB" sz="2000"/>
              <a:t> </a:t>
            </a:r>
            <a:r>
              <a:rPr lang="en-GB" sz="2000" err="1"/>
              <a:t>nelagoda</a:t>
            </a:r>
            <a:r>
              <a:rPr lang="en-GB" sz="2000"/>
              <a:t> u </a:t>
            </a:r>
            <a:r>
              <a:rPr lang="en-GB" sz="2000" err="1"/>
              <a:t>bliskim</a:t>
            </a:r>
            <a:r>
              <a:rPr lang="en-GB" sz="2000"/>
              <a:t> </a:t>
            </a:r>
            <a:r>
              <a:rPr lang="en-GB" sz="2000" err="1"/>
              <a:t>vezama</a:t>
            </a:r>
            <a:r>
              <a:rPr lang="en-GB" sz="2000"/>
              <a:t>, </a:t>
            </a:r>
            <a:r>
              <a:rPr lang="en-GB" sz="2000" err="1"/>
              <a:t>kognitivna</a:t>
            </a:r>
            <a:r>
              <a:rPr lang="en-GB" sz="2000"/>
              <a:t> </a:t>
            </a:r>
            <a:r>
              <a:rPr lang="en-GB" sz="2000" err="1"/>
              <a:t>ili</a:t>
            </a:r>
            <a:r>
              <a:rPr lang="en-GB" sz="2000"/>
              <a:t> </a:t>
            </a:r>
            <a:r>
              <a:rPr lang="en-GB" sz="2000" err="1"/>
              <a:t>perceptivna</a:t>
            </a:r>
            <a:r>
              <a:rPr lang="en-GB" sz="2000"/>
              <a:t> </a:t>
            </a:r>
            <a:r>
              <a:rPr lang="en-GB" sz="2000" err="1"/>
              <a:t>iskrivljenja</a:t>
            </a:r>
            <a:r>
              <a:rPr lang="en-GB" sz="2000"/>
              <a:t>, </a:t>
            </a:r>
            <a:r>
              <a:rPr lang="en-GB" sz="2000" err="1"/>
              <a:t>ekscentričnost</a:t>
            </a:r>
            <a:r>
              <a:rPr lang="en-GB" sz="2000"/>
              <a:t> u </a:t>
            </a:r>
            <a:r>
              <a:rPr lang="en-GB" sz="2000" err="1"/>
              <a:t>ponašanju</a:t>
            </a:r>
            <a:r>
              <a:rPr lang="en-GB" sz="2000"/>
              <a:t>)</a:t>
            </a:r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1295399" y="5019467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>
                <a:solidFill>
                  <a:srgbClr val="FF0000"/>
                </a:solidFill>
              </a:rPr>
              <a:t>A ekscentrični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2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3124200"/>
            <a:ext cx="2819400" cy="2022872"/>
          </a:xfrm>
        </p:spPr>
        <p:txBody>
          <a:bodyPr>
            <a:normAutofit/>
          </a:bodyPr>
          <a:lstStyle/>
          <a:p>
            <a:r>
              <a:rPr lang="en-GB" sz="3200" err="1"/>
              <a:t>Problemi</a:t>
            </a:r>
            <a:r>
              <a:rPr lang="en-GB" sz="3200"/>
              <a:t> u </a:t>
            </a:r>
            <a:r>
              <a:rPr lang="en-GB" sz="3200" err="1"/>
              <a:t>suradnji</a:t>
            </a:r>
            <a:r>
              <a:rPr lang="en-GB" sz="3200"/>
              <a:t> </a:t>
            </a:r>
            <a:r>
              <a:rPr lang="en-GB" sz="3200" err="1"/>
              <a:t>mogu</a:t>
            </a:r>
            <a:r>
              <a:rPr lang="en-GB" sz="3200"/>
              <a:t> </a:t>
            </a:r>
            <a:r>
              <a:rPr lang="en-GB" sz="3200" err="1"/>
              <a:t>proizlaziti</a:t>
            </a:r>
            <a:r>
              <a:rPr lang="en-GB" sz="3200"/>
              <a:t> </a:t>
            </a:r>
            <a:r>
              <a:rPr lang="en-GB" sz="3200" err="1"/>
              <a:t>iz</a:t>
            </a:r>
            <a:r>
              <a:rPr lang="hr-HR" sz="320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4724400"/>
            <a:ext cx="2819400" cy="2013382"/>
          </a:xfrm>
        </p:spPr>
        <p:txBody>
          <a:bodyPr>
            <a:normAutofit fontScale="92500" lnSpcReduction="10000"/>
          </a:bodyPr>
          <a:lstStyle/>
          <a:p>
            <a:pPr algn="r"/>
            <a:endParaRPr lang="en-GB"/>
          </a:p>
          <a:p>
            <a:pPr marL="0" indent="0" algn="r">
              <a:buNone/>
            </a:pPr>
            <a:r>
              <a:rPr lang="hr-HR" sz="2200">
                <a:solidFill>
                  <a:srgbClr val="FFC000"/>
                </a:solidFill>
              </a:rPr>
              <a:t>...</a:t>
            </a:r>
            <a:r>
              <a:rPr lang="en-GB" sz="2200">
                <a:solidFill>
                  <a:srgbClr val="FFC000"/>
                </a:solidFill>
              </a:rPr>
              <a:t>OKOLINE </a:t>
            </a:r>
            <a:endParaRPr lang="hr-HR" sz="220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en-GB" sz="2200" err="1"/>
              <a:t>važne</a:t>
            </a:r>
            <a:r>
              <a:rPr lang="en-GB" sz="2200"/>
              <a:t> </a:t>
            </a:r>
            <a:r>
              <a:rPr lang="en-GB" sz="2200" err="1"/>
              <a:t>osobe</a:t>
            </a:r>
            <a:r>
              <a:rPr lang="en-GB" sz="2200"/>
              <a:t> </a:t>
            </a:r>
            <a:r>
              <a:rPr lang="en-GB" sz="2200" err="1"/>
              <a:t>koče</a:t>
            </a:r>
            <a:r>
              <a:rPr lang="en-GB" sz="2200"/>
              <a:t> </a:t>
            </a:r>
            <a:r>
              <a:rPr lang="en-GB" sz="2200" err="1"/>
              <a:t>promjenu</a:t>
            </a:r>
            <a:r>
              <a:rPr lang="en-GB" sz="2200"/>
              <a:t> </a:t>
            </a:r>
            <a:r>
              <a:rPr lang="en-GB" sz="2200" err="1"/>
              <a:t>ili</a:t>
            </a:r>
            <a:r>
              <a:rPr lang="en-GB" sz="2200"/>
              <a:t> </a:t>
            </a:r>
            <a:r>
              <a:rPr lang="en-GB" sz="2200" err="1"/>
              <a:t>potiču</a:t>
            </a:r>
            <a:r>
              <a:rPr lang="en-GB" sz="2200"/>
              <a:t> </a:t>
            </a:r>
            <a:r>
              <a:rPr lang="en-GB" sz="2200" err="1"/>
              <a:t>disfunkcionalna</a:t>
            </a:r>
            <a:r>
              <a:rPr lang="en-GB" sz="2200"/>
              <a:t> </a:t>
            </a:r>
            <a:r>
              <a:rPr lang="en-GB" sz="2200" err="1"/>
              <a:t>ponašanja</a:t>
            </a:r>
            <a:endParaRPr lang="en-GB" sz="22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40761"/>
            <a:ext cx="35814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>
                <a:solidFill>
                  <a:srgbClr val="458F13"/>
                </a:solidFill>
              </a:rPr>
              <a:t>...</a:t>
            </a:r>
            <a:r>
              <a:rPr lang="en-GB" sz="2000">
                <a:solidFill>
                  <a:srgbClr val="458F13"/>
                </a:solidFill>
              </a:rPr>
              <a:t>KLIJENTA </a:t>
            </a:r>
            <a:endParaRPr lang="hr-HR" sz="2000">
              <a:solidFill>
                <a:srgbClr val="458F13"/>
              </a:solidFill>
            </a:endParaRPr>
          </a:p>
          <a:p>
            <a:pPr marL="0" indent="0">
              <a:buNone/>
            </a:pPr>
            <a:r>
              <a:rPr lang="en-GB" sz="2000" err="1"/>
              <a:t>nerazumijevanje</a:t>
            </a:r>
            <a:r>
              <a:rPr lang="en-GB" sz="2000"/>
              <a:t> </a:t>
            </a:r>
            <a:r>
              <a:rPr lang="en-GB" sz="2000" err="1"/>
              <a:t>modela</a:t>
            </a:r>
            <a:r>
              <a:rPr lang="en-GB" sz="2000"/>
              <a:t> </a:t>
            </a:r>
            <a:r>
              <a:rPr lang="en-GB" sz="2000" err="1"/>
              <a:t>i</a:t>
            </a:r>
            <a:r>
              <a:rPr lang="en-GB" sz="2000"/>
              <a:t> </a:t>
            </a:r>
            <a:r>
              <a:rPr lang="en-GB" sz="2000" err="1"/>
              <a:t>pristupa</a:t>
            </a:r>
            <a:r>
              <a:rPr lang="en-GB" sz="2000"/>
              <a:t>, </a:t>
            </a:r>
            <a:r>
              <a:rPr lang="en-GB" sz="2000" err="1"/>
              <a:t>vjerovanje</a:t>
            </a:r>
            <a:r>
              <a:rPr lang="en-GB" sz="2000"/>
              <a:t> da je </a:t>
            </a:r>
            <a:r>
              <a:rPr lang="en-GB" sz="2000" err="1"/>
              <a:t>terapija</a:t>
            </a:r>
            <a:r>
              <a:rPr lang="en-GB" sz="2000"/>
              <a:t> </a:t>
            </a:r>
            <a:r>
              <a:rPr lang="en-GB" sz="2000" err="1"/>
              <a:t>pasivan</a:t>
            </a:r>
            <a:r>
              <a:rPr lang="en-GB" sz="2000"/>
              <a:t> </a:t>
            </a:r>
            <a:r>
              <a:rPr lang="en-GB" sz="2000" err="1"/>
              <a:t>proces</a:t>
            </a:r>
            <a:r>
              <a:rPr lang="en-GB" sz="2000"/>
              <a:t>, </a:t>
            </a:r>
            <a:r>
              <a:rPr lang="en-GB" sz="2000" err="1"/>
              <a:t>manjak</a:t>
            </a:r>
            <a:r>
              <a:rPr lang="en-GB" sz="2000"/>
              <a:t> </a:t>
            </a:r>
            <a:r>
              <a:rPr lang="en-GB" sz="2000" err="1"/>
              <a:t>vještina</a:t>
            </a:r>
            <a:r>
              <a:rPr lang="en-GB" sz="2000"/>
              <a:t> </a:t>
            </a:r>
            <a:r>
              <a:rPr lang="en-GB" sz="2000" err="1"/>
              <a:t>potrebnih</a:t>
            </a:r>
            <a:r>
              <a:rPr lang="en-GB" sz="2000"/>
              <a:t> </a:t>
            </a:r>
            <a:r>
              <a:rPr lang="en-GB" sz="2000" err="1"/>
              <a:t>za</a:t>
            </a:r>
            <a:r>
              <a:rPr lang="en-GB" sz="2000"/>
              <a:t> </a:t>
            </a:r>
            <a:r>
              <a:rPr lang="en-GB" sz="2000" err="1"/>
              <a:t>suradnju</a:t>
            </a:r>
            <a:r>
              <a:rPr lang="en-GB" sz="2000"/>
              <a:t>, </a:t>
            </a:r>
            <a:r>
              <a:rPr lang="en-GB" sz="2000" err="1"/>
              <a:t>misli</a:t>
            </a:r>
            <a:r>
              <a:rPr lang="en-GB" sz="2000"/>
              <a:t> o </a:t>
            </a:r>
            <a:r>
              <a:rPr lang="en-GB" sz="2000" err="1"/>
              <a:t>mogućem</a:t>
            </a:r>
            <a:r>
              <a:rPr lang="en-GB" sz="2000"/>
              <a:t> </a:t>
            </a:r>
            <a:r>
              <a:rPr lang="en-GB" sz="2000" err="1"/>
              <a:t>terapijskom</a:t>
            </a:r>
            <a:r>
              <a:rPr lang="en-GB" sz="2000"/>
              <a:t> </a:t>
            </a:r>
            <a:r>
              <a:rPr lang="en-GB" sz="2000" err="1"/>
              <a:t>neuspjehu</a:t>
            </a:r>
            <a:r>
              <a:rPr lang="en-GB" sz="2000"/>
              <a:t>, </a:t>
            </a:r>
            <a:r>
              <a:rPr lang="en-GB" sz="2000" err="1"/>
              <a:t>vjerovanja</a:t>
            </a:r>
            <a:r>
              <a:rPr lang="en-GB" sz="2000"/>
              <a:t> da </a:t>
            </a:r>
            <a:r>
              <a:rPr lang="en-GB" sz="2000" err="1"/>
              <a:t>će</a:t>
            </a:r>
            <a:r>
              <a:rPr lang="en-GB" sz="2000"/>
              <a:t> </a:t>
            </a:r>
            <a:r>
              <a:rPr lang="en-GB" sz="2000" err="1"/>
              <a:t>promjene</a:t>
            </a:r>
            <a:r>
              <a:rPr lang="en-GB" sz="2000"/>
              <a:t> </a:t>
            </a:r>
            <a:r>
              <a:rPr lang="en-GB" sz="2000" err="1"/>
              <a:t>imati</a:t>
            </a:r>
            <a:r>
              <a:rPr lang="en-GB" sz="2000"/>
              <a:t> </a:t>
            </a:r>
            <a:r>
              <a:rPr lang="en-GB" sz="2000" err="1"/>
              <a:t>pogubne</a:t>
            </a:r>
            <a:r>
              <a:rPr lang="en-GB" sz="2000"/>
              <a:t> </a:t>
            </a:r>
            <a:r>
              <a:rPr lang="en-GB" sz="2000" err="1"/>
              <a:t>posljedice</a:t>
            </a:r>
            <a:r>
              <a:rPr lang="en-GB" sz="2000"/>
              <a:t> </a:t>
            </a:r>
            <a:r>
              <a:rPr lang="en-GB" sz="2000" err="1"/>
              <a:t>za</a:t>
            </a:r>
            <a:r>
              <a:rPr lang="en-GB" sz="2000"/>
              <a:t> </a:t>
            </a:r>
            <a:r>
              <a:rPr lang="en-GB" sz="2000" err="1"/>
              <a:t>druge</a:t>
            </a:r>
            <a:r>
              <a:rPr lang="en-GB" sz="2000"/>
              <a:t>, </a:t>
            </a:r>
            <a:r>
              <a:rPr lang="en-GB" sz="2000" err="1"/>
              <a:t>uništiti</a:t>
            </a:r>
            <a:r>
              <a:rPr lang="en-GB" sz="2000"/>
              <a:t> </a:t>
            </a:r>
            <a:r>
              <a:rPr lang="en-GB" sz="2000" err="1"/>
              <a:t>njegov</a:t>
            </a:r>
            <a:r>
              <a:rPr lang="en-GB" sz="2000"/>
              <a:t> </a:t>
            </a:r>
            <a:r>
              <a:rPr lang="en-GB" sz="2000" err="1"/>
              <a:t>identitet</a:t>
            </a:r>
            <a:r>
              <a:rPr lang="en-GB" sz="2000"/>
              <a:t>, </a:t>
            </a:r>
            <a:r>
              <a:rPr lang="en-GB" sz="2000" err="1"/>
              <a:t>sekundarna</a:t>
            </a:r>
            <a:r>
              <a:rPr lang="en-GB" sz="2000"/>
              <a:t> </a:t>
            </a:r>
            <a:r>
              <a:rPr lang="en-GB" sz="2000" err="1"/>
              <a:t>dobit</a:t>
            </a:r>
            <a:r>
              <a:rPr lang="en-GB" sz="2000"/>
              <a:t> od </a:t>
            </a:r>
            <a:r>
              <a:rPr lang="en-GB" sz="2000" err="1"/>
              <a:t>održavanja</a:t>
            </a:r>
            <a:r>
              <a:rPr lang="en-GB" sz="2000"/>
              <a:t> </a:t>
            </a:r>
            <a:r>
              <a:rPr lang="en-GB" sz="2000" err="1"/>
              <a:t>poremećaja</a:t>
            </a:r>
            <a:r>
              <a:rPr lang="en-GB" sz="2000"/>
              <a:t>, </a:t>
            </a:r>
            <a:r>
              <a:rPr lang="en-GB" sz="2000" err="1"/>
              <a:t>nerealni</a:t>
            </a:r>
            <a:r>
              <a:rPr lang="en-GB" sz="2000"/>
              <a:t> </a:t>
            </a:r>
            <a:r>
              <a:rPr lang="en-GB" sz="2000" err="1"/>
              <a:t>ciljevi</a:t>
            </a:r>
            <a:r>
              <a:rPr lang="en-GB" sz="2000"/>
              <a:t>, </a:t>
            </a:r>
            <a:r>
              <a:rPr lang="en-GB" sz="2000" err="1"/>
              <a:t>nemotiviranost</a:t>
            </a:r>
            <a:r>
              <a:rPr lang="en-GB" sz="2000"/>
              <a:t> </a:t>
            </a:r>
            <a:r>
              <a:rPr lang="en-GB" sz="2000" err="1"/>
              <a:t>za</a:t>
            </a:r>
            <a:r>
              <a:rPr lang="en-GB" sz="2000"/>
              <a:t> </a:t>
            </a:r>
            <a:r>
              <a:rPr lang="en-GB" sz="2000" err="1"/>
              <a:t>terapiju</a:t>
            </a:r>
            <a:r>
              <a:rPr lang="en-GB" sz="2000"/>
              <a:t>, </a:t>
            </a:r>
            <a:r>
              <a:rPr lang="en-GB" sz="2000" err="1"/>
              <a:t>slaba</a:t>
            </a:r>
            <a:r>
              <a:rPr lang="en-GB" sz="2000"/>
              <a:t> </a:t>
            </a:r>
            <a:r>
              <a:rPr lang="en-GB" sz="2000" err="1"/>
              <a:t>kontrola</a:t>
            </a:r>
            <a:r>
              <a:rPr lang="en-GB" sz="2000"/>
              <a:t> </a:t>
            </a:r>
            <a:r>
              <a:rPr lang="en-GB" sz="2000" err="1"/>
              <a:t>poriva</a:t>
            </a:r>
            <a:r>
              <a:rPr lang="en-GB" sz="2000"/>
              <a:t>, </a:t>
            </a:r>
            <a:r>
              <a:rPr lang="en-GB" sz="2000" err="1"/>
              <a:t>frustracija</a:t>
            </a:r>
            <a:r>
              <a:rPr lang="en-GB" sz="2000"/>
              <a:t> </a:t>
            </a:r>
            <a:r>
              <a:rPr lang="en-GB" sz="2000" err="1"/>
              <a:t>zbog</a:t>
            </a:r>
            <a:r>
              <a:rPr lang="en-GB" sz="2000"/>
              <a:t> </a:t>
            </a:r>
            <a:r>
              <a:rPr lang="en-GB" sz="2000" err="1"/>
              <a:t>izostanka</a:t>
            </a:r>
            <a:r>
              <a:rPr lang="en-GB" sz="2000"/>
              <a:t> </a:t>
            </a:r>
            <a:r>
              <a:rPr lang="en-GB" sz="2000" err="1"/>
              <a:t>brzog</a:t>
            </a:r>
            <a:r>
              <a:rPr lang="en-GB" sz="2000"/>
              <a:t> </a:t>
            </a:r>
            <a:r>
              <a:rPr lang="en-GB" sz="2000" err="1"/>
              <a:t>napretka</a:t>
            </a:r>
            <a:endParaRPr lang="en-GB" sz="2000"/>
          </a:p>
          <a:p>
            <a:pPr marL="457200" lvl="1" indent="0">
              <a:buNone/>
            </a:pPr>
            <a:endParaRPr lang="en-GB" sz="200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9496" y="457200"/>
            <a:ext cx="2812472" cy="2507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endParaRPr lang="en-GB" sz="2000"/>
          </a:p>
          <a:p>
            <a:pPr marL="0" indent="0" algn="r">
              <a:buNone/>
            </a:pPr>
            <a:r>
              <a:rPr lang="hr-HR" sz="2200">
                <a:solidFill>
                  <a:srgbClr val="F76A5B"/>
                </a:solidFill>
              </a:rPr>
              <a:t>...</a:t>
            </a:r>
            <a:r>
              <a:rPr lang="en-GB" sz="2200">
                <a:solidFill>
                  <a:srgbClr val="F76A5B"/>
                </a:solidFill>
              </a:rPr>
              <a:t>TERAPEUTA </a:t>
            </a:r>
            <a:r>
              <a:rPr lang="en-GB" sz="2200" err="1"/>
              <a:t>nedovoljno</a:t>
            </a:r>
            <a:r>
              <a:rPr lang="en-GB" sz="2200"/>
              <a:t> </a:t>
            </a:r>
            <a:r>
              <a:rPr lang="en-GB" sz="2200" err="1"/>
              <a:t>iskustvo</a:t>
            </a:r>
            <a:r>
              <a:rPr lang="en-GB" sz="2200"/>
              <a:t>, </a:t>
            </a:r>
            <a:r>
              <a:rPr lang="en-GB" sz="2200" err="1"/>
              <a:t>loše</a:t>
            </a:r>
            <a:r>
              <a:rPr lang="en-GB" sz="2200"/>
              <a:t> </a:t>
            </a:r>
            <a:r>
              <a:rPr lang="en-GB" sz="2200" err="1"/>
              <a:t>odabrano</a:t>
            </a:r>
            <a:r>
              <a:rPr lang="en-GB" sz="2200"/>
              <a:t> </a:t>
            </a:r>
            <a:r>
              <a:rPr lang="en-GB" sz="2200" err="1"/>
              <a:t>vrijeme</a:t>
            </a:r>
            <a:r>
              <a:rPr lang="en-GB" sz="2200"/>
              <a:t> </a:t>
            </a:r>
            <a:r>
              <a:rPr lang="en-GB" sz="2200" err="1"/>
              <a:t>za</a:t>
            </a:r>
            <a:r>
              <a:rPr lang="en-GB" sz="2200"/>
              <a:t> </a:t>
            </a:r>
            <a:r>
              <a:rPr lang="en-GB" sz="2200" err="1"/>
              <a:t>intervenciju</a:t>
            </a:r>
            <a:r>
              <a:rPr lang="en-GB" sz="2200"/>
              <a:t>, </a:t>
            </a:r>
            <a:r>
              <a:rPr lang="en-GB" sz="2200" err="1"/>
              <a:t>nerealni</a:t>
            </a:r>
            <a:r>
              <a:rPr lang="en-GB" sz="2200"/>
              <a:t> </a:t>
            </a:r>
            <a:r>
              <a:rPr lang="en-GB" sz="2200" err="1"/>
              <a:t>ili</a:t>
            </a:r>
            <a:r>
              <a:rPr lang="en-GB" sz="2200"/>
              <a:t> </a:t>
            </a:r>
            <a:r>
              <a:rPr lang="en-GB" sz="2200" err="1"/>
              <a:t>nejasno</a:t>
            </a:r>
            <a:r>
              <a:rPr lang="en-GB" sz="2200"/>
              <a:t> </a:t>
            </a:r>
            <a:r>
              <a:rPr lang="en-GB" sz="2200" err="1"/>
              <a:t>izrečeni</a:t>
            </a:r>
            <a:r>
              <a:rPr lang="en-GB" sz="2200"/>
              <a:t> </a:t>
            </a:r>
            <a:r>
              <a:rPr lang="en-GB" sz="2200" err="1"/>
              <a:t>ciljevi</a:t>
            </a:r>
            <a:r>
              <a:rPr lang="en-GB" sz="2200"/>
              <a:t>, </a:t>
            </a:r>
            <a:r>
              <a:rPr lang="en-GB" sz="2200" err="1"/>
              <a:t>neslaganje</a:t>
            </a:r>
            <a:r>
              <a:rPr lang="en-GB" sz="2200"/>
              <a:t> </a:t>
            </a:r>
            <a:r>
              <a:rPr lang="en-GB" sz="2200" err="1"/>
              <a:t>ciljeva</a:t>
            </a:r>
            <a:r>
              <a:rPr lang="en-GB" sz="2200"/>
              <a:t> </a:t>
            </a:r>
            <a:r>
              <a:rPr lang="en-GB" sz="2200" err="1"/>
              <a:t>terapeuta</a:t>
            </a:r>
            <a:r>
              <a:rPr lang="en-GB" sz="2200"/>
              <a:t> </a:t>
            </a:r>
            <a:r>
              <a:rPr lang="en-GB" sz="2200" err="1"/>
              <a:t>i</a:t>
            </a:r>
            <a:r>
              <a:rPr lang="en-GB" sz="2200"/>
              <a:t> </a:t>
            </a:r>
            <a:r>
              <a:rPr lang="en-GB" sz="2200" err="1"/>
              <a:t>klijenta</a:t>
            </a:r>
            <a:endParaRPr lang="en-GB" sz="2200"/>
          </a:p>
          <a:p>
            <a:pPr marL="0" indent="0" algn="r">
              <a:buNone/>
            </a:pPr>
            <a:endParaRPr lang="en-GB" sz="22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0" y="0"/>
            <a:ext cx="2299854" cy="2500745"/>
          </a:xfrm>
          <a:prstGeom prst="rect">
            <a:avLst/>
          </a:prstGeom>
          <a:solidFill>
            <a:srgbClr val="F99287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  <a:p>
            <a:pPr marL="0" indent="0" algn="ctr">
              <a:buNone/>
            </a:pPr>
            <a:r>
              <a:rPr lang="en-GB" sz="2900"/>
              <a:t>VAŽNO! </a:t>
            </a:r>
            <a:endParaRPr lang="hr-HR" sz="2900"/>
          </a:p>
          <a:p>
            <a:pPr marL="0" indent="0" algn="ctr">
              <a:buNone/>
            </a:pPr>
            <a:r>
              <a:rPr lang="en-GB" sz="2900" err="1"/>
              <a:t>nesuradnja</a:t>
            </a:r>
            <a:r>
              <a:rPr lang="en-GB" sz="2900"/>
              <a:t> je </a:t>
            </a:r>
            <a:r>
              <a:rPr lang="en-GB" sz="2900" err="1"/>
              <a:t>prilika</a:t>
            </a:r>
            <a:r>
              <a:rPr lang="en-GB" sz="2900"/>
              <a:t> </a:t>
            </a:r>
            <a:r>
              <a:rPr lang="en-GB" sz="2900" err="1"/>
              <a:t>za</a:t>
            </a:r>
            <a:r>
              <a:rPr lang="en-GB" sz="2900"/>
              <a:t> </a:t>
            </a:r>
            <a:r>
              <a:rPr lang="en-GB" sz="2900" err="1"/>
              <a:t>prepoznavanje</a:t>
            </a:r>
            <a:r>
              <a:rPr lang="en-GB" sz="2900"/>
              <a:t> </a:t>
            </a:r>
            <a:r>
              <a:rPr lang="en-GB" sz="2900" err="1"/>
              <a:t>i</a:t>
            </a:r>
            <a:r>
              <a:rPr lang="en-GB" sz="2900"/>
              <a:t> </a:t>
            </a:r>
            <a:r>
              <a:rPr lang="en-GB" sz="2900" err="1"/>
              <a:t>istraživanje</a:t>
            </a:r>
            <a:r>
              <a:rPr lang="en-GB" sz="2900"/>
              <a:t> </a:t>
            </a:r>
            <a:r>
              <a:rPr lang="en-GB" sz="2900" err="1"/>
              <a:t>vjerovanja</a:t>
            </a:r>
            <a:r>
              <a:rPr lang="en-GB" sz="2900"/>
              <a:t>!</a:t>
            </a:r>
            <a:endParaRPr lang="hr-HR" sz="29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hrgurus.com.au/wp-content/uploads/2012/07/Red-Appl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7778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3962400"/>
            <a:ext cx="2057400" cy="1447800"/>
          </a:xfrm>
        </p:spPr>
        <p:txBody>
          <a:bodyPr>
            <a:prstTxWarp prst="textButton">
              <a:avLst/>
            </a:prstTxWarp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b="1" err="1">
                <a:solidFill>
                  <a:srgbClr val="F53E2B"/>
                </a:solidFill>
              </a:rPr>
              <a:t>Hvala</a:t>
            </a:r>
            <a:r>
              <a:rPr lang="en-GB" b="1">
                <a:solidFill>
                  <a:srgbClr val="F53E2B"/>
                </a:solidFill>
              </a:rPr>
              <a:t> </a:t>
            </a:r>
            <a:r>
              <a:rPr lang="en-GB" b="1" err="1">
                <a:solidFill>
                  <a:srgbClr val="F53E2B"/>
                </a:solidFill>
              </a:rPr>
              <a:t>na</a:t>
            </a:r>
            <a:endParaRPr lang="hr-HR" b="1">
              <a:solidFill>
                <a:srgbClr val="F53E2B"/>
              </a:solidFill>
            </a:endParaRPr>
          </a:p>
          <a:p>
            <a:pPr marL="0" indent="0" algn="ctr">
              <a:buNone/>
            </a:pPr>
            <a:endParaRPr lang="hr-HR" b="1">
              <a:solidFill>
                <a:srgbClr val="F53E2B"/>
              </a:solidFill>
            </a:endParaRPr>
          </a:p>
          <a:p>
            <a:pPr marL="0" indent="0" algn="ctr">
              <a:buNone/>
            </a:pPr>
            <a:r>
              <a:rPr lang="en-GB" b="1" err="1">
                <a:solidFill>
                  <a:srgbClr val="F53E2B"/>
                </a:solidFill>
              </a:rPr>
              <a:t>pažnji</a:t>
            </a:r>
            <a:r>
              <a:rPr lang="en-GB" b="1">
                <a:solidFill>
                  <a:srgbClr val="F53E2B"/>
                </a:solidFill>
              </a:rPr>
              <a:t>!</a:t>
            </a:r>
            <a:endParaRPr lang="hr-HR" b="1">
              <a:solidFill>
                <a:srgbClr val="F53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5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tbdhu.com/NR/rdonlyres/D6E89759-4E80-499F-A802-0A5F5E2DAC56/0/3ColouredAp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5"/>
          <a:stretch/>
        </p:blipFill>
        <p:spPr bwMode="auto">
          <a:xfrm>
            <a:off x="609599" y="3048001"/>
            <a:ext cx="7934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05000" y="243444"/>
            <a:ext cx="5812970" cy="3785652"/>
          </a:xfrm>
          <a:prstGeom prst="rect">
            <a:avLst/>
          </a:prstGeom>
          <a:solidFill>
            <a:srgbClr val="FFD757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458F13"/>
                </a:solidFill>
              </a:rPr>
              <a:t>antisocijalni</a:t>
            </a:r>
            <a:r>
              <a:rPr lang="en-GB" sz="2000"/>
              <a:t> (</a:t>
            </a:r>
            <a:r>
              <a:rPr lang="en-GB" sz="2000" err="1"/>
              <a:t>nepoštivanje</a:t>
            </a:r>
            <a:r>
              <a:rPr lang="en-GB" sz="2000"/>
              <a:t> </a:t>
            </a:r>
            <a:r>
              <a:rPr lang="en-GB" sz="2000" err="1"/>
              <a:t>i</a:t>
            </a:r>
            <a:r>
              <a:rPr lang="en-GB" sz="2000"/>
              <a:t> </a:t>
            </a:r>
            <a:r>
              <a:rPr lang="en-GB" sz="2000" err="1"/>
              <a:t>kršenje</a:t>
            </a:r>
            <a:r>
              <a:rPr lang="en-GB" sz="2000"/>
              <a:t> </a:t>
            </a:r>
            <a:r>
              <a:rPr lang="en-GB" sz="2000" err="1"/>
              <a:t>prava</a:t>
            </a:r>
            <a:r>
              <a:rPr lang="en-GB" sz="2000"/>
              <a:t> </a:t>
            </a:r>
            <a:r>
              <a:rPr lang="en-GB" sz="2000" err="1"/>
              <a:t>drugih</a:t>
            </a:r>
            <a:r>
              <a:rPr lang="en-GB" sz="2000"/>
              <a:t>)</a:t>
            </a:r>
            <a:endParaRPr lang="hr-HR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458F13"/>
                </a:solidFill>
              </a:rPr>
              <a:t>granični</a:t>
            </a:r>
            <a:r>
              <a:rPr lang="en-GB" sz="2000">
                <a:solidFill>
                  <a:srgbClr val="458F13"/>
                </a:solidFill>
              </a:rPr>
              <a:t> </a:t>
            </a:r>
            <a:r>
              <a:rPr lang="en-GB" sz="2000"/>
              <a:t>(</a:t>
            </a:r>
            <a:r>
              <a:rPr lang="en-GB" sz="2000" err="1"/>
              <a:t>nestabilnost</a:t>
            </a:r>
            <a:r>
              <a:rPr lang="en-GB" sz="2000"/>
              <a:t> u </a:t>
            </a:r>
            <a:r>
              <a:rPr lang="en-GB" sz="2000" err="1"/>
              <a:t>interpersonalnim</a:t>
            </a:r>
            <a:r>
              <a:rPr lang="en-GB" sz="2000"/>
              <a:t> </a:t>
            </a:r>
            <a:r>
              <a:rPr lang="en-GB" sz="2000" err="1"/>
              <a:t>vezama</a:t>
            </a:r>
            <a:r>
              <a:rPr lang="en-GB" sz="2000"/>
              <a:t>, </a:t>
            </a:r>
            <a:r>
              <a:rPr lang="en-GB" sz="2000" err="1"/>
              <a:t>slici</a:t>
            </a:r>
            <a:r>
              <a:rPr lang="en-GB" sz="2000"/>
              <a:t> o </a:t>
            </a:r>
            <a:r>
              <a:rPr lang="en-GB" sz="2000" err="1"/>
              <a:t>sebi</a:t>
            </a:r>
            <a:r>
              <a:rPr lang="en-GB" sz="2000"/>
              <a:t> </a:t>
            </a:r>
            <a:r>
              <a:rPr lang="en-GB" sz="2000" err="1"/>
              <a:t>i</a:t>
            </a:r>
            <a:r>
              <a:rPr lang="en-GB" sz="2000"/>
              <a:t> </a:t>
            </a:r>
            <a:r>
              <a:rPr lang="en-GB" sz="2000" err="1"/>
              <a:t>afektu</a:t>
            </a:r>
            <a:r>
              <a:rPr lang="en-GB" sz="2000"/>
              <a:t>, </a:t>
            </a:r>
            <a:r>
              <a:rPr lang="en-GB" sz="2000" err="1"/>
              <a:t>uz</a:t>
            </a:r>
            <a:r>
              <a:rPr lang="en-GB" sz="2000"/>
              <a:t> </a:t>
            </a:r>
            <a:r>
              <a:rPr lang="en-GB" sz="2000" err="1"/>
              <a:t>značajnu</a:t>
            </a:r>
            <a:r>
              <a:rPr lang="en-GB" sz="2000"/>
              <a:t> </a:t>
            </a:r>
            <a:r>
              <a:rPr lang="en-GB" sz="2000" err="1"/>
              <a:t>impulzivnost</a:t>
            </a:r>
            <a:r>
              <a:rPr lang="en-GB" sz="2000"/>
              <a:t>)</a:t>
            </a:r>
            <a:endParaRPr lang="hr-HR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458F13"/>
                </a:solidFill>
              </a:rPr>
              <a:t>histrionični</a:t>
            </a:r>
            <a:r>
              <a:rPr lang="en-GB" sz="2000"/>
              <a:t> (</a:t>
            </a:r>
            <a:r>
              <a:rPr lang="en-GB" sz="2000" err="1"/>
              <a:t>prekomjerna</a:t>
            </a:r>
            <a:r>
              <a:rPr lang="en-GB" sz="2000"/>
              <a:t> </a:t>
            </a:r>
            <a:r>
              <a:rPr lang="en-GB" sz="2000" err="1"/>
              <a:t>emocionalnost</a:t>
            </a:r>
            <a:r>
              <a:rPr lang="en-GB" sz="2000"/>
              <a:t> </a:t>
            </a:r>
            <a:r>
              <a:rPr lang="en-GB" sz="2000" err="1"/>
              <a:t>i</a:t>
            </a:r>
            <a:r>
              <a:rPr lang="en-GB" sz="2000"/>
              <a:t> </a:t>
            </a:r>
            <a:r>
              <a:rPr lang="en-GB" sz="2000" err="1"/>
              <a:t>traženje</a:t>
            </a:r>
            <a:r>
              <a:rPr lang="en-GB" sz="2000"/>
              <a:t> </a:t>
            </a:r>
            <a:r>
              <a:rPr lang="en-GB" sz="2000" err="1"/>
              <a:t>pažnje</a:t>
            </a:r>
            <a:r>
              <a:rPr lang="en-GB" sz="2000"/>
              <a:t>)</a:t>
            </a:r>
            <a:endParaRPr lang="hr-HR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458F13"/>
                </a:solidFill>
              </a:rPr>
              <a:t>narcistični</a:t>
            </a:r>
            <a:r>
              <a:rPr lang="en-GB" sz="2000"/>
              <a:t> (</a:t>
            </a:r>
            <a:r>
              <a:rPr lang="en-GB" sz="2000" err="1"/>
              <a:t>grandioznost</a:t>
            </a:r>
            <a:r>
              <a:rPr lang="en-GB" sz="2000"/>
              <a:t>, </a:t>
            </a:r>
            <a:r>
              <a:rPr lang="en-GB" sz="2000" err="1"/>
              <a:t>potreba</a:t>
            </a:r>
            <a:r>
              <a:rPr lang="en-GB" sz="2000"/>
              <a:t> </a:t>
            </a:r>
            <a:r>
              <a:rPr lang="en-GB" sz="2000" err="1"/>
              <a:t>za</a:t>
            </a:r>
            <a:r>
              <a:rPr lang="en-GB" sz="2000"/>
              <a:t> </a:t>
            </a:r>
            <a:r>
              <a:rPr lang="en-GB" sz="2000" err="1"/>
              <a:t>divljenjem</a:t>
            </a:r>
            <a:r>
              <a:rPr lang="en-GB" sz="2000"/>
              <a:t> </a:t>
            </a:r>
            <a:r>
              <a:rPr lang="en-GB" sz="2000" err="1"/>
              <a:t>i</a:t>
            </a:r>
            <a:r>
              <a:rPr lang="en-GB" sz="2000"/>
              <a:t> </a:t>
            </a:r>
            <a:r>
              <a:rPr lang="en-GB" sz="2000" err="1"/>
              <a:t>nedostatak</a:t>
            </a:r>
            <a:r>
              <a:rPr lang="en-GB" sz="2000"/>
              <a:t> </a:t>
            </a:r>
            <a:r>
              <a:rPr lang="en-GB" sz="2000" err="1"/>
              <a:t>empatije</a:t>
            </a:r>
            <a:r>
              <a:rPr lang="en-GB" sz="2000"/>
              <a:t>)</a:t>
            </a:r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3709059" y="4912542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>
                <a:solidFill>
                  <a:srgbClr val="458F13"/>
                </a:solidFill>
              </a:rPr>
              <a:t>B  dramatični</a:t>
            </a:r>
            <a:endParaRPr lang="en-US">
              <a:solidFill>
                <a:srgbClr val="458F1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4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tbdhu.com/NR/rdonlyres/D6E89759-4E80-499F-A802-0A5F5E2DAC56/0/3ColouredAp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5"/>
          <a:stretch/>
        </p:blipFill>
        <p:spPr bwMode="auto">
          <a:xfrm>
            <a:off x="609599" y="3048001"/>
            <a:ext cx="7934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2400" y="540284"/>
            <a:ext cx="4952009" cy="3170099"/>
          </a:xfrm>
          <a:prstGeom prst="rect">
            <a:avLst/>
          </a:prstGeom>
          <a:solidFill>
            <a:srgbClr val="F76A5B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FFC000"/>
                </a:solidFill>
              </a:rPr>
              <a:t>izbjegavajući</a:t>
            </a:r>
            <a:r>
              <a:rPr lang="en-GB" sz="2000"/>
              <a:t> (</a:t>
            </a:r>
            <a:r>
              <a:rPr lang="en-GB" sz="2000" err="1"/>
              <a:t>socijalna</a:t>
            </a:r>
            <a:r>
              <a:rPr lang="en-GB" sz="2000"/>
              <a:t> </a:t>
            </a:r>
            <a:r>
              <a:rPr lang="en-GB" sz="2000" err="1"/>
              <a:t>inhibicija</a:t>
            </a:r>
            <a:r>
              <a:rPr lang="en-GB" sz="2000"/>
              <a:t>, </a:t>
            </a:r>
            <a:r>
              <a:rPr lang="en-GB" sz="2000" err="1"/>
              <a:t>osjećaj</a:t>
            </a:r>
            <a:r>
              <a:rPr lang="en-GB" sz="2000"/>
              <a:t> </a:t>
            </a:r>
            <a:r>
              <a:rPr lang="en-GB" sz="2000" err="1"/>
              <a:t>manjkavosti</a:t>
            </a:r>
            <a:r>
              <a:rPr lang="en-GB" sz="2000"/>
              <a:t>, </a:t>
            </a:r>
            <a:r>
              <a:rPr lang="en-GB" sz="2000" err="1"/>
              <a:t>pretjerana</a:t>
            </a:r>
            <a:r>
              <a:rPr lang="en-GB" sz="2000"/>
              <a:t> </a:t>
            </a:r>
            <a:r>
              <a:rPr lang="en-GB" sz="2000" err="1"/>
              <a:t>osjetljivost</a:t>
            </a:r>
            <a:r>
              <a:rPr lang="en-GB" sz="2000"/>
              <a:t> </a:t>
            </a:r>
            <a:r>
              <a:rPr lang="en-GB" sz="2000" err="1"/>
              <a:t>na</a:t>
            </a:r>
            <a:r>
              <a:rPr lang="en-GB" sz="2000"/>
              <a:t> </a:t>
            </a:r>
            <a:r>
              <a:rPr lang="en-GB" sz="2000" err="1"/>
              <a:t>negativnu</a:t>
            </a:r>
            <a:r>
              <a:rPr lang="en-GB" sz="2000"/>
              <a:t> </a:t>
            </a:r>
            <a:r>
              <a:rPr lang="en-GB" sz="2000" err="1"/>
              <a:t>kritiku</a:t>
            </a:r>
            <a:r>
              <a:rPr lang="en-GB" sz="2000"/>
              <a:t>)</a:t>
            </a:r>
            <a:endParaRPr lang="hr-HR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FFC000"/>
                </a:solidFill>
              </a:rPr>
              <a:t>ovisni</a:t>
            </a:r>
            <a:r>
              <a:rPr lang="en-GB" sz="2000"/>
              <a:t> (</a:t>
            </a:r>
            <a:r>
              <a:rPr lang="en-GB" sz="2000" err="1"/>
              <a:t>submisivno</a:t>
            </a:r>
            <a:r>
              <a:rPr lang="en-GB" sz="2000"/>
              <a:t> </a:t>
            </a:r>
            <a:r>
              <a:rPr lang="en-GB" sz="2000" err="1"/>
              <a:t>i</a:t>
            </a:r>
            <a:r>
              <a:rPr lang="en-GB" sz="2000"/>
              <a:t> </a:t>
            </a:r>
            <a:r>
              <a:rPr lang="en-GB" sz="2000" err="1"/>
              <a:t>vežuće</a:t>
            </a:r>
            <a:r>
              <a:rPr lang="en-GB" sz="2000"/>
              <a:t> </a:t>
            </a:r>
            <a:r>
              <a:rPr lang="en-GB" sz="2000" err="1"/>
              <a:t>ponašanje</a:t>
            </a:r>
            <a:r>
              <a:rPr lang="en-GB" sz="2000"/>
              <a:t> </a:t>
            </a:r>
            <a:r>
              <a:rPr lang="en-GB" sz="2000" err="1"/>
              <a:t>zbog</a:t>
            </a:r>
            <a:r>
              <a:rPr lang="en-GB" sz="2000"/>
              <a:t> </a:t>
            </a:r>
            <a:r>
              <a:rPr lang="en-GB" sz="2000" err="1"/>
              <a:t>prekomjerne</a:t>
            </a:r>
            <a:r>
              <a:rPr lang="en-GB" sz="2000"/>
              <a:t> </a:t>
            </a:r>
            <a:r>
              <a:rPr lang="en-GB" sz="2000" err="1"/>
              <a:t>potrebe</a:t>
            </a:r>
            <a:r>
              <a:rPr lang="en-GB" sz="2000"/>
              <a:t> da se o </a:t>
            </a:r>
            <a:r>
              <a:rPr lang="en-GB" sz="2000" err="1"/>
              <a:t>njoj</a:t>
            </a:r>
            <a:r>
              <a:rPr lang="en-GB" sz="2000"/>
              <a:t>/</a:t>
            </a:r>
            <a:r>
              <a:rPr lang="en-GB" sz="2000" err="1"/>
              <a:t>njemu</a:t>
            </a:r>
            <a:r>
              <a:rPr lang="en-GB" sz="2000"/>
              <a:t> brine)</a:t>
            </a:r>
            <a:endParaRPr lang="hr-HR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err="1">
                <a:solidFill>
                  <a:srgbClr val="FFC000"/>
                </a:solidFill>
              </a:rPr>
              <a:t>opsesivno-kompulzivni</a:t>
            </a:r>
            <a:r>
              <a:rPr lang="en-GB" sz="2000"/>
              <a:t> (</a:t>
            </a:r>
            <a:r>
              <a:rPr lang="en-GB" sz="2000" err="1"/>
              <a:t>zaokupljenost</a:t>
            </a:r>
            <a:r>
              <a:rPr lang="en-GB" sz="2000"/>
              <a:t> </a:t>
            </a:r>
            <a:r>
              <a:rPr lang="en-GB" sz="2000" err="1"/>
              <a:t>redom</a:t>
            </a:r>
            <a:r>
              <a:rPr lang="en-GB" sz="2000"/>
              <a:t>, </a:t>
            </a:r>
            <a:r>
              <a:rPr lang="en-GB" sz="2000" err="1"/>
              <a:t>perfekcionizmom</a:t>
            </a:r>
            <a:r>
              <a:rPr lang="en-GB" sz="2000"/>
              <a:t> </a:t>
            </a:r>
            <a:r>
              <a:rPr lang="en-GB" sz="2000" err="1"/>
              <a:t>i</a:t>
            </a:r>
            <a:r>
              <a:rPr lang="en-GB" sz="2000"/>
              <a:t> </a:t>
            </a:r>
            <a:r>
              <a:rPr lang="en-GB" sz="2000" err="1"/>
              <a:t>kontrolom</a:t>
            </a:r>
            <a:r>
              <a:rPr lang="en-GB" sz="2000"/>
              <a:t>)</a:t>
            </a:r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6135583" y="5217342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>
                <a:solidFill>
                  <a:srgbClr val="FFC000"/>
                </a:solidFill>
              </a:rPr>
              <a:t>C     anksiozni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4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895600"/>
            <a:ext cx="5143500" cy="3200400"/>
          </a:xfrm>
        </p:spPr>
        <p:txBody>
          <a:bodyPr>
            <a:normAutofit fontScale="92500" lnSpcReduction="20000"/>
          </a:bodyPr>
          <a:lstStyle/>
          <a:p>
            <a:r>
              <a:rPr lang="hr-HR" err="1"/>
              <a:t>o</a:t>
            </a:r>
            <a:r>
              <a:rPr lang="en-GB" err="1"/>
              <a:t>ko</a:t>
            </a:r>
            <a:r>
              <a:rPr lang="hr-HR"/>
              <a:t> </a:t>
            </a:r>
            <a:r>
              <a:rPr lang="en-GB"/>
              <a:t>15% </a:t>
            </a:r>
            <a:r>
              <a:rPr lang="en-GB" err="1"/>
              <a:t>odraslih</a:t>
            </a:r>
            <a:r>
              <a:rPr lang="en-GB"/>
              <a:t> </a:t>
            </a:r>
            <a:r>
              <a:rPr lang="en-GB" err="1"/>
              <a:t>osoba</a:t>
            </a:r>
            <a:r>
              <a:rPr lang="en-GB"/>
              <a:t> </a:t>
            </a:r>
            <a:r>
              <a:rPr lang="en-GB" err="1"/>
              <a:t>ima</a:t>
            </a:r>
            <a:r>
              <a:rPr lang="en-GB"/>
              <a:t> </a:t>
            </a:r>
            <a:r>
              <a:rPr lang="en-GB" err="1"/>
              <a:t>barem</a:t>
            </a:r>
            <a:r>
              <a:rPr lang="en-GB"/>
              <a:t> </a:t>
            </a:r>
            <a:r>
              <a:rPr lang="en-GB" err="1"/>
              <a:t>jedan</a:t>
            </a:r>
            <a:r>
              <a:rPr lang="en-GB"/>
              <a:t> PL</a:t>
            </a:r>
          </a:p>
          <a:p>
            <a:r>
              <a:rPr lang="en-GB" err="1"/>
              <a:t>često</a:t>
            </a:r>
            <a:r>
              <a:rPr lang="en-GB"/>
              <a:t> </a:t>
            </a:r>
            <a:r>
              <a:rPr lang="en-GB" err="1"/>
              <a:t>preklapanje</a:t>
            </a:r>
            <a:r>
              <a:rPr lang="en-GB"/>
              <a:t> s </a:t>
            </a:r>
            <a:r>
              <a:rPr lang="en-GB" err="1"/>
              <a:t>drugim</a:t>
            </a:r>
            <a:r>
              <a:rPr lang="en-GB"/>
              <a:t> </a:t>
            </a:r>
            <a:r>
              <a:rPr lang="en-GB" err="1"/>
              <a:t>poremećajima</a:t>
            </a:r>
            <a:r>
              <a:rPr lang="en-GB"/>
              <a:t> </a:t>
            </a:r>
            <a:r>
              <a:rPr lang="en-GB" err="1"/>
              <a:t>ličnosti</a:t>
            </a:r>
            <a:endParaRPr lang="en-GB"/>
          </a:p>
          <a:p>
            <a:r>
              <a:rPr lang="en-GB" err="1"/>
              <a:t>čest</a:t>
            </a:r>
            <a:r>
              <a:rPr lang="en-GB"/>
              <a:t> </a:t>
            </a:r>
            <a:r>
              <a:rPr lang="en-GB" err="1"/>
              <a:t>komorbiditet</a:t>
            </a:r>
            <a:r>
              <a:rPr lang="en-GB"/>
              <a:t> s </a:t>
            </a:r>
            <a:r>
              <a:rPr lang="en-GB" err="1"/>
              <a:t>drugim</a:t>
            </a:r>
            <a:r>
              <a:rPr lang="en-GB"/>
              <a:t> </a:t>
            </a:r>
            <a:r>
              <a:rPr lang="en-GB" err="1"/>
              <a:t>poremećajima</a:t>
            </a:r>
            <a:r>
              <a:rPr lang="en-GB"/>
              <a:t> (</a:t>
            </a:r>
            <a:r>
              <a:rPr lang="en-GB" err="1"/>
              <a:t>depresija</a:t>
            </a:r>
            <a:r>
              <a:rPr lang="en-GB"/>
              <a:t>, </a:t>
            </a:r>
            <a:r>
              <a:rPr lang="en-GB" err="1"/>
              <a:t>anksiozni</a:t>
            </a:r>
            <a:r>
              <a:rPr lang="en-GB"/>
              <a:t> </a:t>
            </a:r>
            <a:r>
              <a:rPr lang="en-GB" err="1"/>
              <a:t>poremećaji</a:t>
            </a:r>
            <a:r>
              <a:rPr lang="en-GB"/>
              <a:t>, </a:t>
            </a:r>
            <a:r>
              <a:rPr lang="en-GB" err="1"/>
              <a:t>poremećaji</a:t>
            </a:r>
            <a:r>
              <a:rPr lang="en-GB"/>
              <a:t> </a:t>
            </a:r>
            <a:r>
              <a:rPr lang="en-GB" err="1"/>
              <a:t>hranjenja</a:t>
            </a:r>
            <a:r>
              <a:rPr lang="en-GB"/>
              <a:t> </a:t>
            </a:r>
            <a:r>
              <a:rPr lang="en-GB" err="1"/>
              <a:t>itd</a:t>
            </a:r>
            <a:r>
              <a:rPr lang="en-GB"/>
              <a:t>.)</a:t>
            </a:r>
          </a:p>
        </p:txBody>
      </p:sp>
      <p:sp>
        <p:nvSpPr>
          <p:cNvPr id="9" name="Oval 8" descr="http://news.sciencemag.org/sites/default/files/sig-apples.jpg"/>
          <p:cNvSpPr/>
          <p:nvPr/>
        </p:nvSpPr>
        <p:spPr>
          <a:xfrm>
            <a:off x="152400" y="1295400"/>
            <a:ext cx="3390900" cy="33909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609600" y="838200"/>
            <a:ext cx="5181600" cy="3505200"/>
          </a:xfrm>
        </p:spPr>
        <p:txBody>
          <a:bodyPr>
            <a:prstTxWarp prst="textArchUp">
              <a:avLst>
                <a:gd name="adj" fmla="val 10323767"/>
              </a:avLst>
            </a:prstTxWarp>
            <a:normAutofit/>
          </a:bodyPr>
          <a:lstStyle/>
          <a:p>
            <a:r>
              <a:rPr lang="hr-HR"/>
              <a:t>Prevalencija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8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4495800" cy="1371600"/>
          </a:xfrm>
        </p:spPr>
        <p:txBody>
          <a:bodyPr>
            <a:normAutofit fontScale="90000"/>
          </a:bodyPr>
          <a:lstStyle/>
          <a:p>
            <a:pPr algn="r"/>
            <a:r>
              <a:rPr lang="en-GB" err="1"/>
              <a:t>Razlog</a:t>
            </a:r>
            <a:r>
              <a:rPr lang="en-GB"/>
              <a:t> </a:t>
            </a:r>
            <a:r>
              <a:rPr lang="en-GB" err="1"/>
              <a:t>dolaska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terapiju</a:t>
            </a:r>
            <a:endParaRPr lang="hr-H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971800"/>
            <a:ext cx="5105400" cy="3230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  <a:p>
            <a:r>
              <a:rPr lang="en-GB" err="1"/>
              <a:t>pritom</a:t>
            </a:r>
            <a:r>
              <a:rPr lang="en-GB"/>
              <a:t>:</a:t>
            </a:r>
          </a:p>
          <a:p>
            <a:pPr lvl="1"/>
            <a:r>
              <a:rPr lang="en-GB" err="1"/>
              <a:t>probleme</a:t>
            </a:r>
            <a:r>
              <a:rPr lang="en-GB"/>
              <a:t> u </a:t>
            </a:r>
            <a:r>
              <a:rPr lang="en-GB" err="1"/>
              <a:t>odnosima</a:t>
            </a:r>
            <a:r>
              <a:rPr lang="en-GB"/>
              <a:t> </a:t>
            </a:r>
            <a:r>
              <a:rPr lang="en-GB" err="1"/>
              <a:t>često</a:t>
            </a:r>
            <a:r>
              <a:rPr lang="en-GB"/>
              <a:t> </a:t>
            </a:r>
            <a:r>
              <a:rPr lang="en-GB" err="1"/>
              <a:t>shvaćaju</a:t>
            </a:r>
            <a:r>
              <a:rPr lang="en-GB"/>
              <a:t> </a:t>
            </a:r>
            <a:r>
              <a:rPr lang="en-GB" err="1"/>
              <a:t>kao</a:t>
            </a:r>
            <a:r>
              <a:rPr lang="en-GB"/>
              <a:t> </a:t>
            </a:r>
            <a:r>
              <a:rPr lang="en-GB" err="1"/>
              <a:t>neovisne</a:t>
            </a:r>
            <a:r>
              <a:rPr lang="en-GB"/>
              <a:t> o </a:t>
            </a:r>
            <a:r>
              <a:rPr lang="en-GB" err="1"/>
              <a:t>njihovom</a:t>
            </a:r>
            <a:r>
              <a:rPr lang="en-GB"/>
              <a:t> </a:t>
            </a:r>
            <a:r>
              <a:rPr lang="en-GB" err="1"/>
              <a:t>ponašanju</a:t>
            </a:r>
            <a:endParaRPr lang="en-GB"/>
          </a:p>
          <a:p>
            <a:pPr lvl="1"/>
            <a:r>
              <a:rPr lang="en-GB" err="1"/>
              <a:t>često</a:t>
            </a:r>
            <a:r>
              <a:rPr lang="en-GB"/>
              <a:t> se </a:t>
            </a:r>
            <a:r>
              <a:rPr lang="en-GB" err="1"/>
              <a:t>doživljavaju</a:t>
            </a:r>
            <a:r>
              <a:rPr lang="en-GB"/>
              <a:t> </a:t>
            </a:r>
            <a:r>
              <a:rPr lang="en-GB" err="1"/>
              <a:t>kao</a:t>
            </a:r>
            <a:r>
              <a:rPr lang="en-GB"/>
              <a:t> </a:t>
            </a:r>
            <a:r>
              <a:rPr lang="en-GB" err="1"/>
              <a:t>žrtve</a:t>
            </a:r>
            <a:r>
              <a:rPr lang="en-GB"/>
              <a:t> </a:t>
            </a:r>
            <a:r>
              <a:rPr lang="en-GB" err="1"/>
              <a:t>drugih</a:t>
            </a:r>
            <a:r>
              <a:rPr lang="en-GB"/>
              <a:t> </a:t>
            </a:r>
            <a:r>
              <a:rPr lang="en-GB" err="1"/>
              <a:t>ili</a:t>
            </a:r>
            <a:r>
              <a:rPr lang="en-GB"/>
              <a:t> </a:t>
            </a:r>
            <a:r>
              <a:rPr lang="en-GB" err="1"/>
              <a:t>sustava</a:t>
            </a:r>
            <a:endParaRPr lang="en-GB"/>
          </a:p>
          <a:p>
            <a:pPr lvl="1"/>
            <a:r>
              <a:rPr lang="en-GB" err="1"/>
              <a:t>često</a:t>
            </a:r>
            <a:r>
              <a:rPr lang="en-GB"/>
              <a:t> </a:t>
            </a:r>
            <a:r>
              <a:rPr lang="en-GB" err="1"/>
              <a:t>nemaju</a:t>
            </a:r>
            <a:r>
              <a:rPr lang="en-GB"/>
              <a:t> </a:t>
            </a:r>
            <a:r>
              <a:rPr lang="en-GB" err="1"/>
              <a:t>ideju</a:t>
            </a:r>
            <a:r>
              <a:rPr lang="en-GB"/>
              <a:t> </a:t>
            </a:r>
            <a:r>
              <a:rPr lang="en-GB" err="1"/>
              <a:t>kako</a:t>
            </a:r>
            <a:r>
              <a:rPr lang="en-GB"/>
              <a:t> </a:t>
            </a:r>
            <a:r>
              <a:rPr lang="en-GB" err="1"/>
              <a:t>su</a:t>
            </a:r>
            <a:r>
              <a:rPr lang="en-GB"/>
              <a:t> </a:t>
            </a:r>
            <a:r>
              <a:rPr lang="en-GB" err="1"/>
              <a:t>postali</a:t>
            </a:r>
            <a:r>
              <a:rPr lang="en-GB"/>
              <a:t> </a:t>
            </a:r>
            <a:r>
              <a:rPr lang="en-GB" err="1"/>
              <a:t>takvi</a:t>
            </a:r>
            <a:r>
              <a:rPr lang="en-GB"/>
              <a:t> </a:t>
            </a:r>
            <a:r>
              <a:rPr lang="en-GB" err="1"/>
              <a:t>kakvi</a:t>
            </a:r>
            <a:r>
              <a:rPr lang="en-GB"/>
              <a:t> </a:t>
            </a:r>
            <a:r>
              <a:rPr lang="en-GB" err="1"/>
              <a:t>jesu</a:t>
            </a:r>
            <a:r>
              <a:rPr lang="en-GB"/>
              <a:t>, </a:t>
            </a:r>
            <a:r>
              <a:rPr lang="en-GB" err="1"/>
              <a:t>kako</a:t>
            </a:r>
            <a:r>
              <a:rPr lang="en-GB"/>
              <a:t> </a:t>
            </a:r>
            <a:r>
              <a:rPr lang="en-GB" err="1"/>
              <a:t>pridonose</a:t>
            </a:r>
            <a:r>
              <a:rPr lang="en-GB"/>
              <a:t> </a:t>
            </a:r>
            <a:r>
              <a:rPr lang="en-GB" err="1"/>
              <a:t>svojim</a:t>
            </a:r>
            <a:r>
              <a:rPr lang="en-GB"/>
              <a:t> </a:t>
            </a:r>
            <a:r>
              <a:rPr lang="en-GB" err="1"/>
              <a:t>problemima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kako</a:t>
            </a:r>
            <a:r>
              <a:rPr lang="en-GB"/>
              <a:t> </a:t>
            </a:r>
            <a:r>
              <a:rPr lang="en-GB" err="1"/>
              <a:t>ih</a:t>
            </a:r>
            <a:r>
              <a:rPr lang="en-GB"/>
              <a:t> </a:t>
            </a:r>
            <a:r>
              <a:rPr lang="en-GB" err="1"/>
              <a:t>mogu</a:t>
            </a:r>
            <a:r>
              <a:rPr lang="en-GB"/>
              <a:t> </a:t>
            </a:r>
            <a:r>
              <a:rPr lang="en-GB" err="1"/>
              <a:t>riješiti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447800"/>
            <a:ext cx="3589317" cy="1676400"/>
          </a:xfrm>
          <a:solidFill>
            <a:srgbClr val="F76A5B"/>
          </a:solidFill>
        </p:spPr>
        <p:txBody>
          <a:bodyPr>
            <a:normAutofit fontScale="62500" lnSpcReduction="20000"/>
          </a:bodyPr>
          <a:lstStyle/>
          <a:p>
            <a:endParaRPr lang="hr-HR"/>
          </a:p>
          <a:p>
            <a:r>
              <a:rPr lang="en-GB" err="1"/>
              <a:t>obično</a:t>
            </a:r>
            <a:r>
              <a:rPr lang="en-GB"/>
              <a:t> se </a:t>
            </a:r>
            <a:r>
              <a:rPr lang="en-GB" err="1"/>
              <a:t>javljaju</a:t>
            </a:r>
            <a:r>
              <a:rPr lang="en-GB"/>
              <a:t> </a:t>
            </a:r>
            <a:r>
              <a:rPr lang="en-GB" err="1"/>
              <a:t>zbog</a:t>
            </a:r>
            <a:r>
              <a:rPr lang="en-GB"/>
              <a:t> </a:t>
            </a:r>
            <a:r>
              <a:rPr lang="en-GB" err="1"/>
              <a:t>depresije</a:t>
            </a:r>
            <a:r>
              <a:rPr lang="en-GB"/>
              <a:t>, </a:t>
            </a:r>
            <a:r>
              <a:rPr lang="en-GB" err="1"/>
              <a:t>anksioznosti</a:t>
            </a:r>
            <a:r>
              <a:rPr lang="en-GB"/>
              <a:t>, </a:t>
            </a:r>
            <a:r>
              <a:rPr lang="en-GB" err="1"/>
              <a:t>partnerskih</a:t>
            </a:r>
            <a:r>
              <a:rPr lang="en-GB"/>
              <a:t> </a:t>
            </a:r>
            <a:r>
              <a:rPr lang="en-GB" err="1"/>
              <a:t>problema</a:t>
            </a:r>
            <a:r>
              <a:rPr lang="en-GB"/>
              <a:t>, </a:t>
            </a:r>
            <a:r>
              <a:rPr lang="en-GB" err="1"/>
              <a:t>teškoća</a:t>
            </a:r>
            <a:r>
              <a:rPr lang="en-GB"/>
              <a:t> </a:t>
            </a:r>
            <a:r>
              <a:rPr lang="en-GB" err="1"/>
              <a:t>vezanih</a:t>
            </a:r>
            <a:r>
              <a:rPr lang="en-GB"/>
              <a:t> </a:t>
            </a:r>
            <a:r>
              <a:rPr lang="en-GB" err="1"/>
              <a:t>za</a:t>
            </a:r>
            <a:r>
              <a:rPr lang="en-GB"/>
              <a:t> </a:t>
            </a:r>
            <a:r>
              <a:rPr lang="en-GB" err="1"/>
              <a:t>vanjske</a:t>
            </a:r>
            <a:r>
              <a:rPr lang="en-GB"/>
              <a:t> </a:t>
            </a:r>
            <a:r>
              <a:rPr lang="en-GB" err="1"/>
              <a:t>situacije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thumbs.dreamstime.com/t/apple-seed-white-background-46819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38646"/>
            <a:ext cx="3143250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2638302" cy="2194559"/>
          </a:xfrm>
        </p:spPr>
        <p:txBody>
          <a:bodyPr>
            <a:normAutofit fontScale="90000"/>
          </a:bodyPr>
          <a:lstStyle/>
          <a:p>
            <a:pPr algn="r"/>
            <a:r>
              <a:rPr lang="en-GB" err="1"/>
              <a:t>Znakovi</a:t>
            </a:r>
            <a:r>
              <a:rPr lang="en-GB"/>
              <a:t> </a:t>
            </a:r>
            <a:r>
              <a:rPr lang="en-GB" err="1"/>
              <a:t>koji</a:t>
            </a:r>
            <a:r>
              <a:rPr lang="en-GB"/>
              <a:t> </a:t>
            </a:r>
            <a:r>
              <a:rPr lang="en-GB" err="1"/>
              <a:t>mogu</a:t>
            </a:r>
            <a:r>
              <a:rPr lang="en-GB"/>
              <a:t> </a:t>
            </a:r>
            <a:r>
              <a:rPr lang="en-GB" err="1"/>
              <a:t>upućivati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PL</a:t>
            </a:r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5105400" y="49530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/>
              <a:t>klijent</a:t>
            </a:r>
            <a:r>
              <a:rPr lang="en-GB"/>
              <a:t> </a:t>
            </a:r>
            <a:r>
              <a:rPr lang="en-GB" err="1"/>
              <a:t>hvali</a:t>
            </a:r>
            <a:r>
              <a:rPr lang="en-GB"/>
              <a:t> </a:t>
            </a:r>
            <a:r>
              <a:rPr lang="en-GB" err="1"/>
              <a:t>terapijske</a:t>
            </a:r>
            <a:r>
              <a:rPr lang="en-GB"/>
              <a:t> </a:t>
            </a:r>
            <a:r>
              <a:rPr lang="en-GB" err="1"/>
              <a:t>zadatke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iskazuje</a:t>
            </a:r>
            <a:r>
              <a:rPr lang="en-GB"/>
              <a:t> </a:t>
            </a:r>
            <a:r>
              <a:rPr lang="en-GB" err="1"/>
              <a:t>interes</a:t>
            </a:r>
            <a:r>
              <a:rPr lang="en-GB"/>
              <a:t> </a:t>
            </a:r>
            <a:r>
              <a:rPr lang="en-GB" err="1"/>
              <a:t>za</a:t>
            </a:r>
            <a:r>
              <a:rPr lang="en-GB"/>
              <a:t> </a:t>
            </a:r>
            <a:r>
              <a:rPr lang="en-GB" err="1"/>
              <a:t>promjenu</a:t>
            </a:r>
            <a:r>
              <a:rPr lang="en-GB"/>
              <a:t>, </a:t>
            </a:r>
            <a:r>
              <a:rPr lang="en-GB" err="1"/>
              <a:t>ali</a:t>
            </a:r>
            <a:r>
              <a:rPr lang="en-GB"/>
              <a:t> ne </a:t>
            </a:r>
            <a:r>
              <a:rPr lang="en-GB" err="1"/>
              <a:t>slijedi</a:t>
            </a:r>
            <a:r>
              <a:rPr lang="en-GB"/>
              <a:t> </a:t>
            </a:r>
            <a:r>
              <a:rPr lang="en-GB" err="1"/>
              <a:t>dogovorene</a:t>
            </a:r>
            <a:r>
              <a:rPr lang="en-GB"/>
              <a:t> </a:t>
            </a:r>
            <a:r>
              <a:rPr lang="en-GB" err="1"/>
              <a:t>aktivnosti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629400" y="157493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/>
              <a:t>klijent</a:t>
            </a:r>
            <a:r>
              <a:rPr lang="en-GB"/>
              <a:t> </a:t>
            </a:r>
            <a:r>
              <a:rPr lang="hr-HR"/>
              <a:t>ustrajno ne surađuje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2000" y="505695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err="1"/>
              <a:t>terapija</a:t>
            </a:r>
            <a:r>
              <a:rPr lang="en-GB"/>
              <a:t> </a:t>
            </a:r>
            <a:r>
              <a:rPr lang="en-GB" err="1"/>
              <a:t>iznenada</a:t>
            </a:r>
            <a:r>
              <a:rPr lang="en-GB"/>
              <a:t> </a:t>
            </a:r>
            <a:r>
              <a:rPr lang="en-GB" err="1"/>
              <a:t>staje</a:t>
            </a:r>
            <a:r>
              <a:rPr lang="en-GB"/>
              <a:t> bez </a:t>
            </a:r>
            <a:r>
              <a:rPr lang="en-GB" err="1"/>
              <a:t>pravog</a:t>
            </a:r>
            <a:r>
              <a:rPr lang="en-GB"/>
              <a:t> </a:t>
            </a:r>
            <a:r>
              <a:rPr lang="en-GB" err="1"/>
              <a:t>razloga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09600" y="1951182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err="1"/>
              <a:t>klijent</a:t>
            </a:r>
            <a:r>
              <a:rPr lang="en-GB"/>
              <a:t> </a:t>
            </a:r>
            <a:r>
              <a:rPr lang="en-GB" err="1"/>
              <a:t>navodi</a:t>
            </a:r>
            <a:r>
              <a:rPr lang="en-GB"/>
              <a:t>: </a:t>
            </a:r>
            <a:r>
              <a:rPr lang="en-GB" i="1"/>
              <a:t>“</a:t>
            </a:r>
            <a:r>
              <a:rPr lang="en-GB" i="1" err="1"/>
              <a:t>Ja</a:t>
            </a:r>
            <a:r>
              <a:rPr lang="en-GB" i="1"/>
              <a:t> </a:t>
            </a:r>
            <a:r>
              <a:rPr lang="en-GB" i="1" err="1"/>
              <a:t>sam</a:t>
            </a:r>
            <a:r>
              <a:rPr lang="en-GB" i="1"/>
              <a:t> </a:t>
            </a:r>
            <a:r>
              <a:rPr lang="en-GB" i="1" err="1"/>
              <a:t>oduvijek</a:t>
            </a:r>
            <a:r>
              <a:rPr lang="en-GB" i="1"/>
              <a:t> </a:t>
            </a:r>
            <a:r>
              <a:rPr lang="en-GB" i="1" err="1"/>
              <a:t>takav</a:t>
            </a:r>
            <a:r>
              <a:rPr lang="en-GB" i="1"/>
              <a:t>. Ne </a:t>
            </a:r>
            <a:r>
              <a:rPr lang="en-GB" i="1" err="1"/>
              <a:t>mogu</a:t>
            </a:r>
            <a:r>
              <a:rPr lang="en-GB" i="1"/>
              <a:t> </a:t>
            </a:r>
            <a:r>
              <a:rPr lang="en-GB" i="1" err="1"/>
              <a:t>zamisliti</a:t>
            </a:r>
            <a:r>
              <a:rPr lang="en-GB" i="1"/>
              <a:t> da </a:t>
            </a:r>
            <a:r>
              <a:rPr lang="en-GB" i="1" err="1"/>
              <a:t>budem</a:t>
            </a:r>
            <a:r>
              <a:rPr lang="en-GB" i="1"/>
              <a:t> </a:t>
            </a:r>
            <a:r>
              <a:rPr lang="en-GB" i="1" err="1"/>
              <a:t>drugačiji</a:t>
            </a:r>
            <a:r>
              <a:rPr lang="en-GB" i="1"/>
              <a:t>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2794" y="3100185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/>
              <a:t>klijent</a:t>
            </a:r>
            <a:r>
              <a:rPr lang="en-GB"/>
              <a:t> se </a:t>
            </a:r>
            <a:r>
              <a:rPr lang="en-GB" err="1"/>
              <a:t>čini</a:t>
            </a:r>
            <a:r>
              <a:rPr lang="en-GB"/>
              <a:t> </a:t>
            </a:r>
            <a:r>
              <a:rPr lang="en-GB" err="1"/>
              <a:t>potpuno</a:t>
            </a:r>
            <a:r>
              <a:rPr lang="en-GB"/>
              <a:t> </a:t>
            </a:r>
            <a:r>
              <a:rPr lang="en-GB" err="1"/>
              <a:t>nesvjesnim</a:t>
            </a:r>
            <a:r>
              <a:rPr lang="en-GB"/>
              <a:t> </a:t>
            </a:r>
            <a:r>
              <a:rPr lang="en-GB" err="1"/>
              <a:t>učinaka</a:t>
            </a:r>
            <a:r>
              <a:rPr lang="en-GB"/>
              <a:t> </a:t>
            </a:r>
            <a:r>
              <a:rPr lang="en-GB" err="1"/>
              <a:t>vlastitog</a:t>
            </a:r>
            <a:r>
              <a:rPr lang="en-GB"/>
              <a:t> </a:t>
            </a:r>
            <a:r>
              <a:rPr lang="en-GB" err="1"/>
              <a:t>ponašanja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druge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7"/>
          <a:stretch/>
        </p:blipFill>
        <p:spPr bwMode="auto">
          <a:xfrm>
            <a:off x="0" y="1"/>
            <a:ext cx="7620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300" y="1143000"/>
            <a:ext cx="7848600" cy="1773382"/>
          </a:xfrm>
          <a:noFill/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GB" sz="2900" b="1" err="1">
                <a:solidFill>
                  <a:srgbClr val="F76A5B"/>
                </a:solidFill>
              </a:rPr>
              <a:t>Razumijevanje</a:t>
            </a:r>
            <a:r>
              <a:rPr lang="en-GB" sz="2900" b="1">
                <a:solidFill>
                  <a:srgbClr val="F76A5B"/>
                </a:solidFill>
              </a:rPr>
              <a:t> </a:t>
            </a:r>
            <a:r>
              <a:rPr lang="en-GB" sz="2900" b="1" err="1">
                <a:solidFill>
                  <a:srgbClr val="F76A5B"/>
                </a:solidFill>
              </a:rPr>
              <a:t>poremećaja</a:t>
            </a:r>
            <a:r>
              <a:rPr lang="en-GB" sz="2900" b="1">
                <a:solidFill>
                  <a:srgbClr val="F76A5B"/>
                </a:solidFill>
              </a:rPr>
              <a:t> </a:t>
            </a:r>
            <a:r>
              <a:rPr lang="en-GB" sz="2900" b="1" err="1">
                <a:solidFill>
                  <a:srgbClr val="F76A5B"/>
                </a:solidFill>
              </a:rPr>
              <a:t>ličnosti</a:t>
            </a:r>
            <a:r>
              <a:rPr lang="en-GB" sz="2900" b="1">
                <a:solidFill>
                  <a:srgbClr val="F76A5B"/>
                </a:solidFill>
              </a:rPr>
              <a:t> </a:t>
            </a:r>
            <a:r>
              <a:rPr lang="hr-HR" sz="2900" b="1">
                <a:solidFill>
                  <a:srgbClr val="F76A5B"/>
                </a:solidFill>
              </a:rPr>
              <a:t/>
            </a:r>
            <a:br>
              <a:rPr lang="hr-HR" sz="2900" b="1">
                <a:solidFill>
                  <a:srgbClr val="F76A5B"/>
                </a:solidFill>
              </a:rPr>
            </a:br>
            <a:r>
              <a:rPr lang="en-GB" sz="2900" b="1">
                <a:solidFill>
                  <a:srgbClr val="F76A5B"/>
                </a:solidFill>
              </a:rPr>
              <a:t>u </a:t>
            </a:r>
            <a:r>
              <a:rPr lang="en-GB" sz="2900" b="1" err="1">
                <a:solidFill>
                  <a:srgbClr val="F76A5B"/>
                </a:solidFill>
              </a:rPr>
              <a:t>bihevioralno-kognitivnim</a:t>
            </a:r>
            <a:r>
              <a:rPr lang="en-GB" sz="2900" b="1">
                <a:solidFill>
                  <a:srgbClr val="F76A5B"/>
                </a:solidFill>
              </a:rPr>
              <a:t> </a:t>
            </a:r>
            <a:r>
              <a:rPr lang="en-GB" sz="2900" b="1" err="1">
                <a:solidFill>
                  <a:srgbClr val="F76A5B"/>
                </a:solidFill>
              </a:rPr>
              <a:t>terminima</a:t>
            </a:r>
            <a:endParaRPr lang="hr-HR" sz="2900" b="1">
              <a:solidFill>
                <a:srgbClr val="F76A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2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2044</Words>
  <Application>Microsoft Office PowerPoint</Application>
  <PresentationFormat>On-screen Show (4:3)</PresentationFormat>
  <Paragraphs>342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Georgia</vt:lpstr>
      <vt:lpstr>Wingdings</vt:lpstr>
      <vt:lpstr>Office Theme</vt:lpstr>
      <vt:lpstr>Bihevioralno-kognitivni tretman  poremećaja ličnosti</vt:lpstr>
      <vt:lpstr>Definicija (DSM-V)</vt:lpstr>
      <vt:lpstr>PowerPoint Presentation</vt:lpstr>
      <vt:lpstr>PowerPoint Presentation</vt:lpstr>
      <vt:lpstr>PowerPoint Presentation</vt:lpstr>
      <vt:lpstr>Prevalencija</vt:lpstr>
      <vt:lpstr>Razlog dolaska na terapiju</vt:lpstr>
      <vt:lpstr>Znakovi koji mogu upućivati na PL</vt:lpstr>
      <vt:lpstr>Razumijevanje poremećaja ličnosti  u bihevioralno-kognitivnim terminima</vt:lpstr>
      <vt:lpstr>Korijeni BKT-a za PL</vt:lpstr>
      <vt:lpstr>Podrijetlo disfunkcionalnih vjerovanja kod PL</vt:lpstr>
      <vt:lpstr>Specifični setovi vjerovanja</vt:lpstr>
      <vt:lpstr>Specifični setovi ponašajnih strategija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Učinkovitost BKT-a za PL</vt:lpstr>
      <vt:lpstr>Procjena poremećaja ličnosti</vt:lpstr>
      <vt:lpstr>PowerPoint Presentation</vt:lpstr>
      <vt:lpstr>PowerPoint Presentation</vt:lpstr>
      <vt:lpstr>PowerPoint Presentation</vt:lpstr>
      <vt:lpstr>Tehnike u radu s poremećajima ličnosti</vt:lpstr>
      <vt:lpstr>Opći principi</vt:lpstr>
      <vt:lpstr>Opći principi</vt:lpstr>
      <vt:lpstr>Glavne kognitivne strategije</vt:lpstr>
      <vt:lpstr>Glavne bihevioralne strategije</vt:lpstr>
      <vt:lpstr>Teškoće u tretmanu  klijenata s poremećajima ličnosti</vt:lpstr>
      <vt:lpstr>Problemi u suradnji mogu proizlaziti iz...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Bihevioralno-kognitivni tretman poremećaja ličnosti</dc:title>
  <dc:creator>Draganin laptop</dc:creator>
  <cp:lastModifiedBy>hubikotvr@outlook.com</cp:lastModifiedBy>
  <cp:revision>95</cp:revision>
  <cp:lastPrinted>2015-05-22T11:21:09Z</cp:lastPrinted>
  <dcterms:created xsi:type="dcterms:W3CDTF">2006-08-16T00:00:00Z</dcterms:created>
  <dcterms:modified xsi:type="dcterms:W3CDTF">2022-05-12T10:34:13Z</dcterms:modified>
</cp:coreProperties>
</file>