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6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56DF5F-AAAD-416D-8A4D-0630B1053140}" type="datetimeFigureOut">
              <a:rPr lang="hr-HR" smtClean="0"/>
              <a:t>06.05.2022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179D43-8ED9-4D29-9ADA-2757B742BC6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12446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3594631-8181-451E-BFC4-5440D9AE14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4041B6A8-EC16-48F1-8ADB-4633495EF6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B522C2B-3DC5-4D79-A83D-D100B8997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B8A2C-90BF-43DF-9DF8-018B65C81879}" type="datetimeFigureOut">
              <a:rPr lang="hr-HR" smtClean="0"/>
              <a:t>06.05.2022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B29D7BCE-8043-44CB-B857-01446102B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09991E2-22DB-4887-826D-E0746C1C7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E5769-F5CB-4917-BEE0-8C62A6B304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43454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7CE212C-82D0-4306-8651-6DCDE93B7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4FA78F2A-DB46-46E8-BBFF-4E58451020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08E6F99-B5F7-4241-872D-006322E4D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B8A2C-90BF-43DF-9DF8-018B65C81879}" type="datetimeFigureOut">
              <a:rPr lang="hr-HR" smtClean="0"/>
              <a:t>06.05.2022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DEA74F51-41FE-4F76-A82B-845C63ED9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C9A1C93-2977-44CC-80A5-6ADBF4880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E5769-F5CB-4917-BEE0-8C62A6B304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05570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B727CC4C-FF8E-48EF-B9F6-C302B26C13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E17C1DAB-B520-4382-B386-AC259F3DE1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52822833-8C2F-4083-B12C-4E00F4C08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B8A2C-90BF-43DF-9DF8-018B65C81879}" type="datetimeFigureOut">
              <a:rPr lang="hr-HR" smtClean="0"/>
              <a:t>06.05.2022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58A13E16-8181-4124-A62B-4D26EEB6B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427F82A-62AC-410A-87EF-127ECB2D8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E5769-F5CB-4917-BEE0-8C62A6B304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69207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67D6F27-EB6D-4322-8525-337D5071D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C28F3FF-C03C-4DCC-9B94-87F9EA9154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CC4943C-DFF9-42AB-A210-057B1A233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B8A2C-90BF-43DF-9DF8-018B65C81879}" type="datetimeFigureOut">
              <a:rPr lang="hr-HR" smtClean="0"/>
              <a:t>06.05.2022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5B47A5D6-1D39-4D7E-9A52-D567FD24C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ADE67A2-DD46-4D56-AC0C-4F1DC02DA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E5769-F5CB-4917-BEE0-8C62A6B304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97694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9979080-9BB5-4C0E-A857-DCECFBA77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BDD15A69-F032-4FE4-9F49-AD4B0136B7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9993B7F-398F-446F-BC6F-84E5393FC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B8A2C-90BF-43DF-9DF8-018B65C81879}" type="datetimeFigureOut">
              <a:rPr lang="hr-HR" smtClean="0"/>
              <a:t>06.05.2022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59D4D168-110C-48BF-83E9-344B4F88C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F8E64341-7DC2-4834-89CA-9D882A15F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E5769-F5CB-4917-BEE0-8C62A6B304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66627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846AB3D-2DA5-4C00-9FE1-FEAF47027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B1ED273-33F6-4E64-BC1F-D07862AC45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6468CAED-ADC6-4E79-9774-76FB1E1862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5D0C011F-16FF-4A2A-AC43-5E6AD8D8C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B8A2C-90BF-43DF-9DF8-018B65C81879}" type="datetimeFigureOut">
              <a:rPr lang="hr-HR" smtClean="0"/>
              <a:t>06.05.2022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93B83DC6-A61C-4F5D-8F64-406CBCE4D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A8D426A7-1F1D-4BA2-BB8C-A1B0A4219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E5769-F5CB-4917-BEE0-8C62A6B304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07252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895C2A3-EE6B-4809-94BA-6E36439CAB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B4311CAB-4D70-4130-9F40-B9FE7EDF8E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C51C6C2A-AFA4-43ED-9EEB-7995863D44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E395B0F9-5936-4E4D-9F44-A062C2F1F6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2CBF66D5-CE64-43E0-B1C0-A578B2D464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7022CE55-A079-4205-BFB5-CDE22DF4B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B8A2C-90BF-43DF-9DF8-018B65C81879}" type="datetimeFigureOut">
              <a:rPr lang="hr-HR" smtClean="0"/>
              <a:t>06.05.2022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8C58A7AF-2CF0-4B78-BF9A-0B6E20D1C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8E46E0CF-B7E6-4ED3-B05F-2E36A3C93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E5769-F5CB-4917-BEE0-8C62A6B304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82077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49536F7-FE26-400C-B5EA-26221A14F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08BB163D-CC51-4683-8CE9-C158839C8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B8A2C-90BF-43DF-9DF8-018B65C81879}" type="datetimeFigureOut">
              <a:rPr lang="hr-HR" smtClean="0"/>
              <a:t>06.05.2022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434D741B-A3B3-4FF8-BFB8-911D4D4A0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F96160F0-6061-41B7-90B9-A40018742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E5769-F5CB-4917-BEE0-8C62A6B304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70438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982A38D2-B29D-4DBE-AACF-E55D6A7C1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B8A2C-90BF-43DF-9DF8-018B65C81879}" type="datetimeFigureOut">
              <a:rPr lang="hr-HR" smtClean="0"/>
              <a:t>06.05.2022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9F7BC529-CDF7-4EA6-AFF8-E7465425C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F0A9759A-9C57-4DAD-81D9-C24353640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E5769-F5CB-4917-BEE0-8C62A6B304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71787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FEBAEA6-7CA1-4FCF-AEA2-277C9F65C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B5D6EA6-8592-43E2-9FEE-DE0C017E43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BE15F233-8C84-4C23-B761-E964E14575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6AABC503-865A-427C-A223-4092960B9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B8A2C-90BF-43DF-9DF8-018B65C81879}" type="datetimeFigureOut">
              <a:rPr lang="hr-HR" smtClean="0"/>
              <a:t>06.05.2022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14DE96CC-5077-48FD-AF90-A2D639E3A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C9A83974-5089-401B-BAC2-C839B0AA4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E5769-F5CB-4917-BEE0-8C62A6B304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4703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51E2963-422B-4FBD-A7CA-76A2E7180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C7984A00-B96C-435B-AC9E-20432295E6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8A90138B-704D-4D87-8073-99DBF4281B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89E23904-BABD-4449-A377-3FFBE9F8E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B8A2C-90BF-43DF-9DF8-018B65C81879}" type="datetimeFigureOut">
              <a:rPr lang="hr-HR" smtClean="0"/>
              <a:t>06.05.2022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5174BA95-4B7E-44EC-BD09-276D40255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C0E3954B-C84A-4570-AB18-1BB669474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E5769-F5CB-4917-BEE0-8C62A6B304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94457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1BEF62BC-2C37-4BB6-8180-D24D79653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E99CF8D0-35D2-423E-9137-52109C9278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714E927-5464-4DA6-8623-B9B7F37D2F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DB8A2C-90BF-43DF-9DF8-018B65C81879}" type="datetimeFigureOut">
              <a:rPr lang="hr-HR" smtClean="0"/>
              <a:t>06.05.2022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9FC34C6-B403-49AA-AC0A-F092AED975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F29E30D5-1435-434E-9DB6-44E1C215C8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5E5769-F5CB-4917-BEE0-8C62A6B304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92419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>
            <a:extLst>
              <a:ext uri="{FF2B5EF4-FFF2-40B4-BE49-F238E27FC236}">
                <a16:creationId xmlns:a16="http://schemas.microsoft.com/office/drawing/2014/main" id="{FFC6BCDD-7762-4599-84B2-3B1F49BE03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47"/>
            <a:ext cx="12192000" cy="6854653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0B9C8DD0-845F-48E6-8418-E16953A41D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867486"/>
            <a:ext cx="9144000" cy="946357"/>
          </a:xfrm>
        </p:spPr>
        <p:txBody>
          <a:bodyPr/>
          <a:lstStyle/>
          <a:p>
            <a:r>
              <a:rPr lang="en-US" dirty="0"/>
              <a:t>EMOCIJE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348700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>
            <a:extLst>
              <a:ext uri="{FF2B5EF4-FFF2-40B4-BE49-F238E27FC236}">
                <a16:creationId xmlns:a16="http://schemas.microsoft.com/office/drawing/2014/main" id="{523F1EE5-9A11-49A5-8424-CB0EB42D11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23FDF25-BC5F-4C51-8582-B98EF36440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294" y="586374"/>
            <a:ext cx="10579359" cy="4855093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+mj-lt"/>
              </a:rPr>
              <a:t>POJAČAVANJE NEUGODNIH EMOCIJA</a:t>
            </a:r>
          </a:p>
          <a:p>
            <a:endParaRPr lang="en-US" sz="2400" dirty="0">
              <a:latin typeface="+mj-lt"/>
            </a:endParaRPr>
          </a:p>
          <a:p>
            <a:r>
              <a:rPr lang="en-US" sz="2400" dirty="0" err="1">
                <a:latin typeface="+mj-lt"/>
              </a:rPr>
              <a:t>Kako</a:t>
            </a:r>
            <a:r>
              <a:rPr lang="en-US" sz="2400" dirty="0">
                <a:latin typeface="+mj-lt"/>
              </a:rPr>
              <a:t> bi </a:t>
            </a:r>
            <a:r>
              <a:rPr lang="en-US" sz="2400" dirty="0" err="1">
                <a:latin typeface="+mj-lt"/>
              </a:rPr>
              <a:t>osvijestili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vlastite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misli</a:t>
            </a:r>
            <a:endParaRPr lang="en-US" sz="2400" dirty="0">
              <a:latin typeface="+mj-lt"/>
            </a:endParaRPr>
          </a:p>
          <a:p>
            <a:endParaRPr lang="en-US" sz="2400" dirty="0">
              <a:latin typeface="+mj-lt"/>
            </a:endParaRPr>
          </a:p>
          <a:p>
            <a:r>
              <a:rPr lang="en-US" sz="2400" dirty="0" err="1">
                <a:latin typeface="+mj-lt"/>
              </a:rPr>
              <a:t>Promijenili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kogniciju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emocionalnoj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razini</a:t>
            </a:r>
            <a:endParaRPr lang="en-US" sz="2400" dirty="0">
              <a:latin typeface="+mj-lt"/>
            </a:endParaRPr>
          </a:p>
          <a:p>
            <a:endParaRPr lang="en-US" sz="2400" dirty="0">
              <a:latin typeface="+mj-lt"/>
            </a:endParaRPr>
          </a:p>
          <a:p>
            <a:r>
              <a:rPr lang="en-US" sz="2400" dirty="0" err="1">
                <a:latin typeface="+mj-lt"/>
              </a:rPr>
              <a:t>Kako</a:t>
            </a:r>
            <a:r>
              <a:rPr lang="en-US" sz="2400" dirty="0">
                <a:latin typeface="+mj-lt"/>
              </a:rPr>
              <a:t> bi </a:t>
            </a:r>
            <a:r>
              <a:rPr lang="en-US" sz="2400" dirty="0" err="1">
                <a:latin typeface="+mj-lt"/>
              </a:rPr>
              <a:t>naučili</a:t>
            </a:r>
            <a:r>
              <a:rPr lang="en-US" sz="2400" dirty="0">
                <a:latin typeface="+mj-lt"/>
              </a:rPr>
              <a:t> da </a:t>
            </a:r>
            <a:r>
              <a:rPr lang="en-US" sz="2400" dirty="0" err="1">
                <a:latin typeface="+mj-lt"/>
              </a:rPr>
              <a:t>emocije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nisu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opasne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nisu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izvan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naše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kontrole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netolerabilne</a:t>
            </a:r>
            <a:r>
              <a:rPr lang="en-US" sz="2400" dirty="0">
                <a:latin typeface="+mj-lt"/>
              </a:rPr>
              <a:t> </a:t>
            </a:r>
          </a:p>
          <a:p>
            <a:pPr marL="0" indent="0">
              <a:buNone/>
            </a:pPr>
            <a:endParaRPr lang="en-US" sz="2400" dirty="0">
              <a:latin typeface="+mj-lt"/>
            </a:endParaRPr>
          </a:p>
          <a:p>
            <a:r>
              <a:rPr lang="en-US" sz="2400" dirty="0" err="1">
                <a:latin typeface="+mj-lt"/>
              </a:rPr>
              <a:t>Kako</a:t>
            </a:r>
            <a:r>
              <a:rPr lang="en-US" sz="2400" dirty="0">
                <a:latin typeface="+mj-lt"/>
              </a:rPr>
              <a:t> bi se </a:t>
            </a:r>
            <a:r>
              <a:rPr lang="en-US" sz="2400" dirty="0" err="1">
                <a:latin typeface="+mj-lt"/>
              </a:rPr>
              <a:t>istražili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nedostaci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ili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posljedice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nekih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maladaptivni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ponašanja</a:t>
            </a:r>
            <a:endParaRPr lang="en-US" sz="2400" dirty="0">
              <a:latin typeface="+mj-lt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26108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>
            <a:extLst>
              <a:ext uri="{FF2B5EF4-FFF2-40B4-BE49-F238E27FC236}">
                <a16:creationId xmlns:a16="http://schemas.microsoft.com/office/drawing/2014/main" id="{394F4D5D-1270-430D-8F05-F0E3F6163A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5105DA7-CF3F-45FC-BE45-AF7E8D2817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645" y="547332"/>
            <a:ext cx="10515600" cy="4628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+mj-lt"/>
              </a:rPr>
              <a:t>PREISPITIVANJE VJEROVANJA O NEUGODNIM EMOCIJAMA</a:t>
            </a:r>
          </a:p>
          <a:p>
            <a:pPr marL="0" indent="0">
              <a:buNone/>
            </a:pPr>
            <a:endParaRPr lang="en-US" b="1" dirty="0">
              <a:latin typeface="+mj-lt"/>
            </a:endParaRPr>
          </a:p>
          <a:p>
            <a:r>
              <a:rPr lang="en-US" sz="2400" dirty="0" err="1">
                <a:latin typeface="+mj-lt"/>
              </a:rPr>
              <a:t>Neki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klijenti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imaju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disfunkcionalna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vjerovanja</a:t>
            </a:r>
            <a:r>
              <a:rPr lang="en-US" sz="2400" dirty="0">
                <a:latin typeface="+mj-lt"/>
              </a:rPr>
              <a:t> o </a:t>
            </a:r>
            <a:r>
              <a:rPr lang="en-US" sz="2400" dirty="0" err="1">
                <a:latin typeface="+mj-lt"/>
              </a:rPr>
              <a:t>doživljavanju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emocija</a:t>
            </a:r>
            <a:endParaRPr lang="en-US" sz="2400" dirty="0">
              <a:latin typeface="+mj-lt"/>
            </a:endParaRPr>
          </a:p>
          <a:p>
            <a:pPr marL="0" indent="0">
              <a:buNone/>
            </a:pPr>
            <a:r>
              <a:rPr lang="en-US" sz="2400" i="1" dirty="0">
                <a:latin typeface="+mj-lt"/>
              </a:rPr>
              <a:t>“</a:t>
            </a:r>
            <a:r>
              <a:rPr lang="en-US" sz="2400" i="1" dirty="0" err="1">
                <a:latin typeface="+mj-lt"/>
              </a:rPr>
              <a:t>Ako</a:t>
            </a:r>
            <a:r>
              <a:rPr lang="en-US" sz="2400" i="1" dirty="0">
                <a:latin typeface="+mj-lt"/>
              </a:rPr>
              <a:t> </a:t>
            </a:r>
            <a:r>
              <a:rPr lang="en-US" sz="2400" i="1" dirty="0" err="1">
                <a:latin typeface="+mj-lt"/>
              </a:rPr>
              <a:t>postanem</a:t>
            </a:r>
            <a:r>
              <a:rPr lang="en-US" sz="2400" i="1" dirty="0">
                <a:latin typeface="+mj-lt"/>
              </a:rPr>
              <a:t> </a:t>
            </a:r>
            <a:r>
              <a:rPr lang="en-US" sz="2400" i="1" dirty="0" err="1">
                <a:latin typeface="+mj-lt"/>
              </a:rPr>
              <a:t>uzrujan</a:t>
            </a:r>
            <a:r>
              <a:rPr lang="en-US" sz="2400" i="1" dirty="0">
                <a:latin typeface="+mj-lt"/>
              </a:rPr>
              <a:t> - bit </a:t>
            </a:r>
            <a:r>
              <a:rPr lang="en-US" sz="2400" i="1" dirty="0" err="1">
                <a:latin typeface="+mj-lt"/>
              </a:rPr>
              <a:t>će</a:t>
            </a:r>
            <a:r>
              <a:rPr lang="en-US" sz="2400" i="1" dirty="0">
                <a:latin typeface="+mj-lt"/>
              </a:rPr>
              <a:t> </a:t>
            </a:r>
            <a:r>
              <a:rPr lang="en-US" sz="2400" i="1" dirty="0" err="1">
                <a:latin typeface="+mj-lt"/>
              </a:rPr>
              <a:t>sve</a:t>
            </a:r>
            <a:r>
              <a:rPr lang="en-US" sz="2400" i="1" dirty="0">
                <a:latin typeface="+mj-lt"/>
              </a:rPr>
              <a:t> gore, </a:t>
            </a:r>
            <a:r>
              <a:rPr lang="en-US" sz="2400" i="1" dirty="0" err="1">
                <a:latin typeface="+mj-lt"/>
              </a:rPr>
              <a:t>neću</a:t>
            </a:r>
            <a:r>
              <a:rPr lang="en-US" sz="2400" i="1" dirty="0">
                <a:latin typeface="+mj-lt"/>
              </a:rPr>
              <a:t> </a:t>
            </a:r>
            <a:r>
              <a:rPr lang="en-US" sz="2400" i="1" dirty="0" err="1">
                <a:latin typeface="+mj-lt"/>
              </a:rPr>
              <a:t>moći</a:t>
            </a:r>
            <a:r>
              <a:rPr lang="en-US" sz="2400" i="1" dirty="0">
                <a:latin typeface="+mj-lt"/>
              </a:rPr>
              <a:t> </a:t>
            </a:r>
            <a:r>
              <a:rPr lang="en-US" sz="2400" i="1" dirty="0" err="1">
                <a:latin typeface="+mj-lt"/>
              </a:rPr>
              <a:t>izdržati</a:t>
            </a:r>
            <a:r>
              <a:rPr lang="en-US" sz="2400" i="1" dirty="0">
                <a:latin typeface="+mj-lt"/>
              </a:rPr>
              <a:t>, </a:t>
            </a:r>
            <a:r>
              <a:rPr lang="en-US" sz="2400" i="1" dirty="0" err="1">
                <a:latin typeface="+mj-lt"/>
              </a:rPr>
              <a:t>završit</a:t>
            </a:r>
            <a:r>
              <a:rPr lang="en-US" sz="2400" i="1" dirty="0">
                <a:latin typeface="+mj-lt"/>
              </a:rPr>
              <a:t> </a:t>
            </a:r>
            <a:r>
              <a:rPr lang="en-US" sz="2400" i="1" dirty="0" err="1">
                <a:latin typeface="+mj-lt"/>
              </a:rPr>
              <a:t>ću</a:t>
            </a:r>
            <a:r>
              <a:rPr lang="en-US" sz="2400" i="1" dirty="0">
                <a:latin typeface="+mj-lt"/>
              </a:rPr>
              <a:t> u </a:t>
            </a:r>
            <a:r>
              <a:rPr lang="en-US" sz="2400" i="1" dirty="0" err="1">
                <a:latin typeface="+mj-lt"/>
              </a:rPr>
              <a:t>bolnici</a:t>
            </a:r>
            <a:r>
              <a:rPr lang="en-US" sz="2400" i="1" dirty="0">
                <a:latin typeface="+mj-lt"/>
              </a:rPr>
              <a:t>” </a:t>
            </a:r>
          </a:p>
          <a:p>
            <a:pPr marL="0" indent="0">
              <a:buNone/>
            </a:pPr>
            <a:endParaRPr lang="en-US" sz="2400" i="1" dirty="0">
              <a:latin typeface="+mj-lt"/>
            </a:endParaRPr>
          </a:p>
          <a:p>
            <a:r>
              <a:rPr lang="en-US" sz="2400" dirty="0" err="1">
                <a:latin typeface="+mj-lt"/>
              </a:rPr>
              <a:t>Prepreka</a:t>
            </a:r>
            <a:r>
              <a:rPr lang="en-US" sz="2400" dirty="0">
                <a:latin typeface="+mj-lt"/>
              </a:rPr>
              <a:t> u </a:t>
            </a:r>
            <a:r>
              <a:rPr lang="en-US" sz="2400" dirty="0" err="1">
                <a:latin typeface="+mj-lt"/>
              </a:rPr>
              <a:t>postizanju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ciljeva</a:t>
            </a:r>
            <a:r>
              <a:rPr lang="en-US" sz="2400" dirty="0">
                <a:latin typeface="+mj-lt"/>
              </a:rPr>
              <a:t> → </a:t>
            </a:r>
            <a:r>
              <a:rPr lang="en-US" sz="2400" dirty="0" err="1">
                <a:latin typeface="+mj-lt"/>
              </a:rPr>
              <a:t>izbjegavanje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situacija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razgovora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ili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razmišljanja</a:t>
            </a:r>
            <a:r>
              <a:rPr lang="en-US" sz="2400" dirty="0">
                <a:latin typeface="+mj-lt"/>
              </a:rPr>
              <a:t> o </a:t>
            </a:r>
            <a:r>
              <a:rPr lang="en-US" sz="2400" dirty="0" err="1">
                <a:latin typeface="+mj-lt"/>
              </a:rPr>
              <a:t>situaciji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koja</a:t>
            </a:r>
            <a:r>
              <a:rPr lang="en-US" sz="2400" dirty="0">
                <a:latin typeface="+mj-lt"/>
              </a:rPr>
              <a:t> bi </a:t>
            </a:r>
            <a:r>
              <a:rPr lang="en-US" sz="2400" dirty="0" err="1">
                <a:latin typeface="+mj-lt"/>
              </a:rPr>
              <a:t>mnogla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izazvati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neugodne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emocije</a:t>
            </a:r>
            <a:endParaRPr lang="en-US" sz="2400" dirty="0">
              <a:latin typeface="+mj-lt"/>
            </a:endParaRPr>
          </a:p>
          <a:p>
            <a:pPr marL="0" indent="0">
              <a:buNone/>
            </a:pPr>
            <a:endParaRPr lang="en-US" sz="2400" dirty="0">
              <a:latin typeface="+mj-lt"/>
            </a:endParaRPr>
          </a:p>
          <a:p>
            <a:r>
              <a:rPr lang="en-US" sz="2400" dirty="0" err="1">
                <a:latin typeface="+mj-lt"/>
              </a:rPr>
              <a:t>Intervencije</a:t>
            </a:r>
            <a:r>
              <a:rPr lang="en-US" sz="2400" dirty="0">
                <a:latin typeface="+mj-lt"/>
              </a:rPr>
              <a:t>: </a:t>
            </a:r>
            <a:r>
              <a:rPr lang="en-US" sz="2400" dirty="0" err="1">
                <a:latin typeface="+mj-lt"/>
              </a:rPr>
              <a:t>tehnike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kognitivnog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restrukturiranja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kako</a:t>
            </a:r>
            <a:r>
              <a:rPr lang="en-US" sz="2400" dirty="0">
                <a:latin typeface="+mj-lt"/>
              </a:rPr>
              <a:t> se </a:t>
            </a:r>
            <a:r>
              <a:rPr lang="en-US" sz="2400" dirty="0" err="1">
                <a:latin typeface="+mj-lt"/>
              </a:rPr>
              <a:t>reevaluirala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vjerovanja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bihevioralni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eksperiment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koristeći</a:t>
            </a:r>
            <a:r>
              <a:rPr lang="en-US" sz="2400" dirty="0">
                <a:latin typeface="+mj-lt"/>
              </a:rPr>
              <a:t> mindfulness</a:t>
            </a:r>
          </a:p>
        </p:txBody>
      </p:sp>
    </p:spTree>
    <p:extLst>
      <p:ext uri="{BB962C8B-B14F-4D97-AF65-F5344CB8AC3E}">
        <p14:creationId xmlns:p14="http://schemas.microsoft.com/office/powerpoint/2010/main" val="11335457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>
            <a:extLst>
              <a:ext uri="{FF2B5EF4-FFF2-40B4-BE49-F238E27FC236}">
                <a16:creationId xmlns:a16="http://schemas.microsoft.com/office/drawing/2014/main" id="{4B95DC62-3CE4-48E4-ADF4-C5026F87DA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47"/>
            <a:ext cx="12192000" cy="6854653"/>
          </a:xfrm>
          <a:prstGeom prst="rect">
            <a:avLst/>
          </a:prstGeom>
        </p:spPr>
      </p:pic>
      <p:sp>
        <p:nvSpPr>
          <p:cNvPr id="5" name="TekstniOkvir 4">
            <a:extLst>
              <a:ext uri="{FF2B5EF4-FFF2-40B4-BE49-F238E27FC236}">
                <a16:creationId xmlns:a16="http://schemas.microsoft.com/office/drawing/2014/main" id="{B0E71FB4-F4DD-4347-8C08-8098C25BB0AB}"/>
              </a:ext>
            </a:extLst>
          </p:cNvPr>
          <p:cNvSpPr txBox="1"/>
          <p:nvPr/>
        </p:nvSpPr>
        <p:spPr>
          <a:xfrm>
            <a:off x="603682" y="843376"/>
            <a:ext cx="10502283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+mj-lt"/>
              </a:rPr>
              <a:t>TEHNIKE REGULACIJE EMOCIJA</a:t>
            </a:r>
          </a:p>
          <a:p>
            <a:endParaRPr lang="en-US" sz="2400" b="0" dirty="0">
              <a:solidFill>
                <a:schemeClr val="tx1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0" dirty="0" err="1">
                <a:solidFill>
                  <a:schemeClr val="tx1"/>
                </a:solidFill>
                <a:latin typeface="+mj-lt"/>
              </a:rPr>
              <a:t>Rješavanje</a:t>
            </a:r>
            <a:r>
              <a:rPr lang="en-US" sz="2400" b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+mj-lt"/>
              </a:rPr>
              <a:t>problema</a:t>
            </a:r>
            <a:r>
              <a:rPr lang="en-US" sz="2400" b="0" dirty="0">
                <a:solidFill>
                  <a:schemeClr val="tx1"/>
                </a:solidFill>
                <a:latin typeface="+mj-lt"/>
              </a:rPr>
              <a:t> (problem solving)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0" dirty="0" err="1">
                <a:solidFill>
                  <a:schemeClr val="tx1"/>
                </a:solidFill>
                <a:latin typeface="+mj-lt"/>
              </a:rPr>
              <a:t>Procjena</a:t>
            </a:r>
            <a:r>
              <a:rPr lang="en-US" sz="2400" b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+mj-lt"/>
              </a:rPr>
              <a:t>i</a:t>
            </a:r>
            <a:r>
              <a:rPr lang="en-US" sz="2400" b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+mj-lt"/>
              </a:rPr>
              <a:t>odgovor</a:t>
            </a:r>
            <a:r>
              <a:rPr lang="en-US" sz="2400" b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+mj-lt"/>
              </a:rPr>
              <a:t>na</a:t>
            </a:r>
            <a:r>
              <a:rPr lang="en-US" sz="2400" b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+mj-lt"/>
              </a:rPr>
              <a:t>neugodne</a:t>
            </a:r>
            <a:r>
              <a:rPr lang="en-US" sz="2400" b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+mj-lt"/>
              </a:rPr>
              <a:t>emocije</a:t>
            </a:r>
            <a:endParaRPr lang="en-US" sz="2400" b="0" dirty="0">
              <a:solidFill>
                <a:schemeClr val="tx1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0" dirty="0" err="1">
                <a:solidFill>
                  <a:schemeClr val="tx1"/>
                </a:solidFill>
                <a:latin typeface="+mj-lt"/>
              </a:rPr>
              <a:t>Uključivanje</a:t>
            </a:r>
            <a:r>
              <a:rPr lang="en-US" sz="2400" b="0" dirty="0">
                <a:solidFill>
                  <a:schemeClr val="tx1"/>
                </a:solidFill>
                <a:latin typeface="+mj-lt"/>
              </a:rPr>
              <a:t> u </a:t>
            </a:r>
            <a:r>
              <a:rPr lang="en-US" sz="2400" b="0" dirty="0" err="1">
                <a:solidFill>
                  <a:schemeClr val="tx1"/>
                </a:solidFill>
                <a:latin typeface="+mj-lt"/>
              </a:rPr>
              <a:t>socijalne</a:t>
            </a:r>
            <a:r>
              <a:rPr lang="en-US" sz="2400" b="0" dirty="0">
                <a:solidFill>
                  <a:schemeClr val="tx1"/>
                </a:solidFill>
                <a:latin typeface="+mj-lt"/>
              </a:rPr>
              <a:t>, </a:t>
            </a:r>
            <a:r>
              <a:rPr lang="en-US" sz="2400" b="0" dirty="0" err="1">
                <a:solidFill>
                  <a:schemeClr val="tx1"/>
                </a:solidFill>
                <a:latin typeface="+mj-lt"/>
              </a:rPr>
              <a:t>ugodne</a:t>
            </a:r>
            <a:r>
              <a:rPr lang="en-US" sz="2400" b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+mj-lt"/>
              </a:rPr>
              <a:t>i</a:t>
            </a:r>
            <a:r>
              <a:rPr lang="en-US" sz="2400" b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+mj-lt"/>
              </a:rPr>
              <a:t>produktivne</a:t>
            </a:r>
            <a:r>
              <a:rPr lang="en-US" sz="2400" b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+mj-lt"/>
              </a:rPr>
              <a:t>aktivnosti</a:t>
            </a:r>
            <a:endParaRPr lang="en-US" sz="2400" b="0" dirty="0">
              <a:solidFill>
                <a:schemeClr val="tx1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0" dirty="0" err="1">
                <a:solidFill>
                  <a:schemeClr val="tx1"/>
                </a:solidFill>
                <a:latin typeface="+mj-lt"/>
              </a:rPr>
              <a:t>Tjelovježba</a:t>
            </a:r>
            <a:endParaRPr lang="en-US" sz="2400" b="0" dirty="0">
              <a:solidFill>
                <a:schemeClr val="tx1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0" dirty="0" err="1">
                <a:solidFill>
                  <a:schemeClr val="tx1"/>
                </a:solidFill>
                <a:latin typeface="+mj-lt"/>
              </a:rPr>
              <a:t>Prihvaćanje</a:t>
            </a:r>
            <a:r>
              <a:rPr lang="en-US" sz="2400" b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+mj-lt"/>
              </a:rPr>
              <a:t>neugodnih</a:t>
            </a:r>
            <a:r>
              <a:rPr lang="en-US" sz="2400" b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+mj-lt"/>
              </a:rPr>
              <a:t>emocija</a:t>
            </a:r>
            <a:r>
              <a:rPr lang="en-US" sz="2400" b="0" dirty="0">
                <a:solidFill>
                  <a:schemeClr val="tx1"/>
                </a:solidFill>
                <a:latin typeface="+mj-lt"/>
              </a:rPr>
              <a:t> bez </a:t>
            </a:r>
            <a:r>
              <a:rPr lang="en-US" sz="2400" b="0" dirty="0" err="1">
                <a:solidFill>
                  <a:schemeClr val="tx1"/>
                </a:solidFill>
                <a:latin typeface="+mj-lt"/>
              </a:rPr>
              <a:t>osuđivanja</a:t>
            </a:r>
            <a:endParaRPr lang="en-US" sz="2400" b="0" dirty="0">
              <a:solidFill>
                <a:schemeClr val="tx1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  <a:latin typeface="+mj-lt"/>
              </a:rPr>
              <a:t>Mindfulness (</a:t>
            </a:r>
            <a:r>
              <a:rPr lang="en-US" sz="2400" dirty="0" err="1">
                <a:latin typeface="+mj-lt"/>
              </a:rPr>
              <a:t>k</a:t>
            </a:r>
            <a:r>
              <a:rPr lang="en-US" sz="2400" b="0" dirty="0" err="1">
                <a:solidFill>
                  <a:schemeClr val="tx1"/>
                </a:solidFill>
                <a:latin typeface="+mj-lt"/>
              </a:rPr>
              <a:t>ako</a:t>
            </a:r>
            <a:r>
              <a:rPr lang="en-US" sz="2400" b="0" dirty="0">
                <a:solidFill>
                  <a:schemeClr val="tx1"/>
                </a:solidFill>
                <a:latin typeface="+mj-lt"/>
              </a:rPr>
              <a:t> bi se </a:t>
            </a:r>
            <a:r>
              <a:rPr lang="en-US" sz="2400" b="0" dirty="0" err="1">
                <a:solidFill>
                  <a:schemeClr val="tx1"/>
                </a:solidFill>
                <a:latin typeface="+mj-lt"/>
              </a:rPr>
              <a:t>odmaknuli</a:t>
            </a:r>
            <a:r>
              <a:rPr lang="en-US" sz="2400" b="0" dirty="0">
                <a:solidFill>
                  <a:schemeClr val="tx1"/>
                </a:solidFill>
                <a:latin typeface="+mj-lt"/>
              </a:rPr>
              <a:t> od </a:t>
            </a:r>
            <a:r>
              <a:rPr lang="en-US" sz="2400" b="0" dirty="0" err="1">
                <a:solidFill>
                  <a:schemeClr val="tx1"/>
                </a:solidFill>
                <a:latin typeface="+mj-lt"/>
              </a:rPr>
              <a:t>uznemirujućih</a:t>
            </a:r>
            <a:r>
              <a:rPr lang="en-US" sz="2400" b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+mj-lt"/>
              </a:rPr>
              <a:t>misli</a:t>
            </a:r>
            <a:r>
              <a:rPr lang="en-US" sz="2400" b="0" dirty="0">
                <a:solidFill>
                  <a:schemeClr val="tx1"/>
                </a:solidFill>
                <a:latin typeface="+mj-lt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0" dirty="0" err="1">
                <a:solidFill>
                  <a:schemeClr val="tx1"/>
                </a:solidFill>
                <a:latin typeface="+mj-lt"/>
              </a:rPr>
              <a:t>Tehnike</a:t>
            </a:r>
            <a:r>
              <a:rPr lang="en-US" sz="2400" b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+mj-lt"/>
              </a:rPr>
              <a:t>relaksacije</a:t>
            </a:r>
            <a:r>
              <a:rPr lang="en-US" sz="2400" b="0" dirty="0">
                <a:solidFill>
                  <a:schemeClr val="tx1"/>
                </a:solidFill>
                <a:latin typeface="+mj-lt"/>
              </a:rPr>
              <a:t>, </a:t>
            </a:r>
            <a:r>
              <a:rPr lang="en-US" sz="2400" b="0" dirty="0" err="1">
                <a:solidFill>
                  <a:schemeClr val="tx1"/>
                </a:solidFill>
                <a:latin typeface="+mj-lt"/>
              </a:rPr>
              <a:t>vođena</a:t>
            </a:r>
            <a:r>
              <a:rPr lang="en-US" sz="2400" b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+mj-lt"/>
              </a:rPr>
              <a:t>imaginacija</a:t>
            </a:r>
            <a:r>
              <a:rPr lang="en-US" sz="2400" b="0" dirty="0">
                <a:solidFill>
                  <a:schemeClr val="tx1"/>
                </a:solidFill>
                <a:latin typeface="+mj-lt"/>
              </a:rPr>
              <a:t>, </a:t>
            </a:r>
            <a:r>
              <a:rPr lang="en-US" sz="2400" b="0" dirty="0" err="1">
                <a:solidFill>
                  <a:schemeClr val="tx1"/>
                </a:solidFill>
                <a:latin typeface="+mj-lt"/>
              </a:rPr>
              <a:t>tehnike</a:t>
            </a:r>
            <a:r>
              <a:rPr lang="en-US" sz="2400" b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+mj-lt"/>
              </a:rPr>
              <a:t>disanja</a:t>
            </a:r>
            <a:endParaRPr lang="en-US" sz="2400" b="0" dirty="0">
              <a:solidFill>
                <a:schemeClr val="tx1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0" dirty="0" err="1">
                <a:solidFill>
                  <a:schemeClr val="tx1"/>
                </a:solidFill>
                <a:latin typeface="+mj-lt"/>
              </a:rPr>
              <a:t>Uključivanje</a:t>
            </a:r>
            <a:r>
              <a:rPr lang="en-US" sz="2400" b="0" dirty="0">
                <a:solidFill>
                  <a:schemeClr val="tx1"/>
                </a:solidFill>
                <a:latin typeface="+mj-lt"/>
              </a:rPr>
              <a:t> u </a:t>
            </a:r>
            <a:r>
              <a:rPr lang="en-US" sz="2400" b="0" dirty="0" err="1">
                <a:solidFill>
                  <a:schemeClr val="tx1"/>
                </a:solidFill>
                <a:latin typeface="+mj-lt"/>
              </a:rPr>
              <a:t>umirujuće</a:t>
            </a:r>
            <a:r>
              <a:rPr lang="en-US" sz="2400" b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+mj-lt"/>
              </a:rPr>
              <a:t>aktuivnosti</a:t>
            </a:r>
            <a:r>
              <a:rPr lang="en-US" sz="2400" b="0" dirty="0">
                <a:solidFill>
                  <a:schemeClr val="tx1"/>
                </a:solidFill>
                <a:latin typeface="+mj-lt"/>
              </a:rPr>
              <a:t> (</a:t>
            </a:r>
            <a:r>
              <a:rPr lang="en-US" sz="2400" b="0" dirty="0" err="1">
                <a:solidFill>
                  <a:schemeClr val="tx1"/>
                </a:solidFill>
                <a:latin typeface="+mj-lt"/>
              </a:rPr>
              <a:t>šetnja</a:t>
            </a:r>
            <a:r>
              <a:rPr lang="en-US" sz="2400" b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+mj-lt"/>
              </a:rPr>
              <a:t>prirodom</a:t>
            </a:r>
            <a:r>
              <a:rPr lang="en-US" sz="2400" b="0" dirty="0">
                <a:solidFill>
                  <a:schemeClr val="tx1"/>
                </a:solidFill>
                <a:latin typeface="+mj-lt"/>
              </a:rPr>
              <a:t>, </a:t>
            </a:r>
            <a:r>
              <a:rPr lang="en-US" sz="2400" b="0" dirty="0" err="1">
                <a:solidFill>
                  <a:schemeClr val="tx1"/>
                </a:solidFill>
                <a:latin typeface="+mj-lt"/>
              </a:rPr>
              <a:t>kupka</a:t>
            </a:r>
            <a:r>
              <a:rPr lang="en-US" sz="2400" b="0" dirty="0">
                <a:solidFill>
                  <a:schemeClr val="tx1"/>
                </a:solidFill>
                <a:latin typeface="+mj-lt"/>
              </a:rPr>
              <a:t>, </a:t>
            </a:r>
            <a:r>
              <a:rPr lang="en-US" sz="2400" b="0" dirty="0" err="1">
                <a:solidFill>
                  <a:schemeClr val="tx1"/>
                </a:solidFill>
                <a:latin typeface="+mj-lt"/>
              </a:rPr>
              <a:t>grljenje</a:t>
            </a:r>
            <a:r>
              <a:rPr lang="en-US" sz="2400" b="0" dirty="0">
                <a:solidFill>
                  <a:schemeClr val="tx1"/>
                </a:solidFill>
                <a:latin typeface="+mj-lt"/>
              </a:rPr>
              <a:t>, </a:t>
            </a:r>
            <a:r>
              <a:rPr lang="en-US" sz="2400" b="0" dirty="0" err="1">
                <a:solidFill>
                  <a:schemeClr val="tx1"/>
                </a:solidFill>
                <a:latin typeface="+mj-lt"/>
              </a:rPr>
              <a:t>slušanje</a:t>
            </a:r>
            <a:r>
              <a:rPr lang="en-US" sz="2400" b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+mj-lt"/>
              </a:rPr>
              <a:t>umirujuće</a:t>
            </a:r>
            <a:r>
              <a:rPr lang="en-US" sz="2400" b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+mj-lt"/>
              </a:rPr>
              <a:t>glazbe</a:t>
            </a:r>
            <a:r>
              <a:rPr lang="en-US" sz="2400" b="0" dirty="0">
                <a:solidFill>
                  <a:schemeClr val="tx1"/>
                </a:solidFill>
                <a:latin typeface="+mj-lt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0" dirty="0" err="1">
                <a:solidFill>
                  <a:schemeClr val="tx1"/>
                </a:solidFill>
                <a:latin typeface="+mj-lt"/>
              </a:rPr>
              <a:t>Usmjeravanje</a:t>
            </a:r>
            <a:r>
              <a:rPr lang="en-US" sz="2400" b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+mj-lt"/>
              </a:rPr>
              <a:t>na</a:t>
            </a:r>
            <a:r>
              <a:rPr lang="en-US" sz="2400" b="0" dirty="0">
                <a:solidFill>
                  <a:schemeClr val="tx1"/>
                </a:solidFill>
                <a:latin typeface="+mj-lt"/>
              </a:rPr>
              <a:t> jake </a:t>
            </a:r>
            <a:r>
              <a:rPr lang="en-US" sz="2400" b="0" dirty="0" err="1">
                <a:solidFill>
                  <a:schemeClr val="tx1"/>
                </a:solidFill>
                <a:latin typeface="+mj-lt"/>
              </a:rPr>
              <a:t>strane</a:t>
            </a:r>
            <a:r>
              <a:rPr lang="en-US" sz="2400" b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+mj-lt"/>
              </a:rPr>
              <a:t>i</a:t>
            </a:r>
            <a:r>
              <a:rPr lang="en-US" sz="2400" b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+mj-lt"/>
              </a:rPr>
              <a:t>pozitivne</a:t>
            </a:r>
            <a:r>
              <a:rPr lang="en-US" sz="2400" b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+mj-lt"/>
              </a:rPr>
              <a:t>karakteristike</a:t>
            </a:r>
            <a:r>
              <a:rPr lang="en-US" sz="2400" b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+mj-lt"/>
              </a:rPr>
              <a:t>osobe</a:t>
            </a:r>
            <a:r>
              <a:rPr lang="en-US" sz="2400" b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+mj-lt"/>
              </a:rPr>
              <a:t>i</a:t>
            </a:r>
            <a:r>
              <a:rPr lang="en-US" sz="2400" b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+mj-lt"/>
              </a:rPr>
              <a:t>pohvala</a:t>
            </a:r>
            <a:r>
              <a:rPr lang="en-US" sz="2400" b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+mj-lt"/>
              </a:rPr>
              <a:t>samog</a:t>
            </a:r>
            <a:r>
              <a:rPr lang="en-US" sz="2400" b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+mj-lt"/>
              </a:rPr>
              <a:t>sebe</a:t>
            </a:r>
            <a:endParaRPr lang="en-US" sz="2400" b="0" dirty="0">
              <a:solidFill>
                <a:schemeClr val="tx1"/>
              </a:solidFill>
              <a:latin typeface="+mj-lt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37670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>
            <a:extLst>
              <a:ext uri="{FF2B5EF4-FFF2-40B4-BE49-F238E27FC236}">
                <a16:creationId xmlns:a16="http://schemas.microsoft.com/office/drawing/2014/main" id="{86A4760F-D677-48C0-90AB-1624486AB8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57A3F4D-FD9C-49A1-87C3-4E01A0C49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17" y="249703"/>
            <a:ext cx="10707360" cy="6358592"/>
          </a:xfrm>
        </p:spPr>
        <p:txBody>
          <a:bodyPr>
            <a:normAutofit/>
          </a:bodyPr>
          <a:lstStyle/>
          <a:p>
            <a:endParaRPr lang="en-US" dirty="0">
              <a:latin typeface="+mj-lt"/>
            </a:endParaRPr>
          </a:p>
          <a:p>
            <a:r>
              <a:rPr lang="en-US" dirty="0">
                <a:latin typeface="+mj-lt"/>
              </a:rPr>
              <a:t>Od </a:t>
            </a:r>
            <a:r>
              <a:rPr lang="en-US" dirty="0" err="1">
                <a:latin typeface="+mj-lt"/>
              </a:rPr>
              <a:t>velike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važnosti</a:t>
            </a:r>
            <a:r>
              <a:rPr lang="en-US" dirty="0">
                <a:latin typeface="+mj-lt"/>
              </a:rPr>
              <a:t> u KBT-u</a:t>
            </a:r>
          </a:p>
          <a:p>
            <a:pPr marL="0" indent="0">
              <a:buNone/>
            </a:pPr>
            <a:r>
              <a:rPr lang="en-US" dirty="0">
                <a:latin typeface="+mj-lt"/>
              </a:rPr>
              <a:t>	→ </a:t>
            </a:r>
            <a:r>
              <a:rPr lang="en-US" sz="2400" dirty="0" err="1">
                <a:latin typeface="+mj-lt"/>
              </a:rPr>
              <a:t>smanjenje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neugodnih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emocija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povećanje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ugodnih</a:t>
            </a:r>
            <a:endParaRPr lang="en-US" sz="2400" dirty="0">
              <a:latin typeface="+mj-lt"/>
            </a:endParaRPr>
          </a:p>
          <a:p>
            <a:pPr marL="0" indent="0">
              <a:buNone/>
            </a:pPr>
            <a:endParaRPr lang="en-US" dirty="0">
              <a:latin typeface="+mj-lt"/>
            </a:endParaRPr>
          </a:p>
          <a:p>
            <a:r>
              <a:rPr lang="en-US" dirty="0" err="1">
                <a:latin typeface="+mj-lt"/>
              </a:rPr>
              <a:t>Intenzivne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emocije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mogu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biti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disfunkcionalne</a:t>
            </a:r>
            <a:r>
              <a:rPr lang="en-US" dirty="0">
                <a:latin typeface="+mj-lt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+mj-lt"/>
              </a:rPr>
              <a:t>	</a:t>
            </a:r>
            <a:r>
              <a:rPr lang="en-US" sz="2400" dirty="0">
                <a:latin typeface="+mj-lt"/>
              </a:rPr>
              <a:t>→ </a:t>
            </a:r>
            <a:r>
              <a:rPr lang="en-US" sz="2400" dirty="0" err="1">
                <a:latin typeface="+mj-lt"/>
              </a:rPr>
              <a:t>nemogućnost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jasnog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razmišljanja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rješavanja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problema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učinkovitog</a:t>
            </a:r>
            <a:r>
              <a:rPr lang="en-US" sz="2400" dirty="0">
                <a:latin typeface="+mj-lt"/>
              </a:rPr>
              <a:t>  	   	     </a:t>
            </a:r>
            <a:r>
              <a:rPr lang="en-US" sz="2400" dirty="0" err="1">
                <a:latin typeface="+mj-lt"/>
              </a:rPr>
              <a:t>djelovanja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smanjenje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opće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dobrobiti</a:t>
            </a:r>
            <a:endParaRPr lang="en-US" sz="2400" dirty="0">
              <a:latin typeface="+mj-lt"/>
            </a:endParaRPr>
          </a:p>
          <a:p>
            <a:pPr marL="0" indent="0">
              <a:buNone/>
            </a:pPr>
            <a:r>
              <a:rPr lang="en-US" sz="2400" dirty="0">
                <a:latin typeface="+mj-lt"/>
              </a:rPr>
              <a:t>	→ </a:t>
            </a:r>
            <a:r>
              <a:rPr lang="en-US" sz="2400" dirty="0" err="1">
                <a:latin typeface="+mj-lt"/>
              </a:rPr>
              <a:t>prepreke</a:t>
            </a:r>
            <a:r>
              <a:rPr lang="en-US" sz="2400" dirty="0">
                <a:latin typeface="+mj-lt"/>
              </a:rPr>
              <a:t> za </a:t>
            </a:r>
            <a:r>
              <a:rPr lang="en-US" sz="2400" dirty="0" err="1">
                <a:latin typeface="+mj-lt"/>
              </a:rPr>
              <a:t>postizanje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ciljeva</a:t>
            </a:r>
            <a:endParaRPr lang="en-US" sz="2400" dirty="0">
              <a:latin typeface="+mj-lt"/>
            </a:endParaRPr>
          </a:p>
          <a:p>
            <a:pPr marL="0" indent="0">
              <a:buNone/>
            </a:pPr>
            <a:endParaRPr lang="en-US" sz="2400" dirty="0">
              <a:latin typeface="+mj-lt"/>
            </a:endParaRPr>
          </a:p>
          <a:p>
            <a:r>
              <a:rPr lang="en-US" dirty="0" err="1">
                <a:latin typeface="+mj-lt"/>
              </a:rPr>
              <a:t>Prepoznavanje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pozitivnih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funkcija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neugodnih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emocija</a:t>
            </a:r>
            <a:r>
              <a:rPr lang="en-US" dirty="0">
                <a:latin typeface="+mj-lt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+mj-lt"/>
              </a:rPr>
              <a:t>	→ </a:t>
            </a:r>
            <a:r>
              <a:rPr lang="en-US" sz="2400" dirty="0" err="1">
                <a:latin typeface="+mj-lt"/>
              </a:rPr>
              <a:t>tuga</a:t>
            </a:r>
            <a:r>
              <a:rPr lang="en-US" sz="2400" dirty="0">
                <a:latin typeface="+mj-lt"/>
              </a:rPr>
              <a:t> (</a:t>
            </a:r>
            <a:r>
              <a:rPr lang="en-US" sz="2400" dirty="0" err="1">
                <a:latin typeface="+mj-lt"/>
              </a:rPr>
              <a:t>nešto</a:t>
            </a:r>
            <a:r>
              <a:rPr lang="en-US" sz="2400" dirty="0">
                <a:latin typeface="+mj-lt"/>
              </a:rPr>
              <a:t> mi </a:t>
            </a:r>
            <a:r>
              <a:rPr lang="en-US" sz="2400" dirty="0" err="1">
                <a:latin typeface="+mj-lt"/>
              </a:rPr>
              <a:t>nedostaje</a:t>
            </a:r>
            <a:r>
              <a:rPr lang="en-US" sz="2400" dirty="0">
                <a:latin typeface="+mj-lt"/>
              </a:rPr>
              <a:t> u </a:t>
            </a:r>
            <a:r>
              <a:rPr lang="en-US" sz="2400" dirty="0" err="1">
                <a:latin typeface="+mj-lt"/>
              </a:rPr>
              <a:t>životu</a:t>
            </a:r>
            <a:r>
              <a:rPr lang="en-US" sz="2400" dirty="0">
                <a:latin typeface="+mj-lt"/>
              </a:rPr>
              <a:t>)</a:t>
            </a:r>
          </a:p>
          <a:p>
            <a:pPr marL="0" indent="0">
              <a:buNone/>
            </a:pPr>
            <a:r>
              <a:rPr lang="en-US" sz="2400" dirty="0">
                <a:latin typeface="+mj-lt"/>
              </a:rPr>
              <a:t>	→ </a:t>
            </a:r>
            <a:r>
              <a:rPr lang="en-US" sz="2400" dirty="0" err="1">
                <a:latin typeface="+mj-lt"/>
              </a:rPr>
              <a:t>krivnja</a:t>
            </a:r>
            <a:r>
              <a:rPr lang="en-US" sz="2400" dirty="0">
                <a:latin typeface="+mj-lt"/>
              </a:rPr>
              <a:t> (</a:t>
            </a:r>
            <a:r>
              <a:rPr lang="en-US" sz="2400" dirty="0" err="1">
                <a:latin typeface="+mj-lt"/>
              </a:rPr>
              <a:t>motivacija</a:t>
            </a:r>
            <a:r>
              <a:rPr lang="en-US" sz="2400" dirty="0">
                <a:latin typeface="+mj-lt"/>
              </a:rPr>
              <a:t> da </a:t>
            </a:r>
            <a:r>
              <a:rPr lang="en-US" sz="2400" dirty="0" err="1">
                <a:latin typeface="+mj-lt"/>
              </a:rPr>
              <a:t>činimo</a:t>
            </a:r>
            <a:r>
              <a:rPr lang="en-US" sz="2400" dirty="0">
                <a:latin typeface="+mj-lt"/>
              </a:rPr>
              <a:t> ono </a:t>
            </a:r>
            <a:r>
              <a:rPr lang="en-US" sz="2400" dirty="0" err="1">
                <a:latin typeface="+mj-lt"/>
              </a:rPr>
              <a:t>što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nam</a:t>
            </a:r>
            <a:r>
              <a:rPr lang="en-US" sz="2400" dirty="0">
                <a:latin typeface="+mj-lt"/>
              </a:rPr>
              <a:t> je </a:t>
            </a:r>
            <a:r>
              <a:rPr lang="en-US" sz="2400" dirty="0" err="1">
                <a:latin typeface="+mj-lt"/>
              </a:rPr>
              <a:t>uistinu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važno</a:t>
            </a:r>
            <a:r>
              <a:rPr lang="en-US" sz="2400" dirty="0">
                <a:latin typeface="+mj-lt"/>
              </a:rPr>
              <a:t>)</a:t>
            </a:r>
          </a:p>
          <a:p>
            <a:pPr marL="0" indent="0">
              <a:buNone/>
            </a:pPr>
            <a:r>
              <a:rPr lang="en-US" sz="2400" dirty="0">
                <a:latin typeface="+mj-lt"/>
              </a:rPr>
              <a:t>	→ </a:t>
            </a:r>
            <a:r>
              <a:rPr lang="en-US" sz="2400" dirty="0" err="1">
                <a:latin typeface="+mj-lt"/>
              </a:rPr>
              <a:t>tjeskoba</a:t>
            </a:r>
            <a:r>
              <a:rPr lang="en-US" sz="2400" dirty="0">
                <a:latin typeface="+mj-lt"/>
              </a:rPr>
              <a:t> (</a:t>
            </a:r>
            <a:r>
              <a:rPr lang="en-US" sz="2400" dirty="0" err="1">
                <a:latin typeface="+mj-lt"/>
              </a:rPr>
              <a:t>energija</a:t>
            </a:r>
            <a:r>
              <a:rPr lang="en-US" sz="2400" dirty="0">
                <a:latin typeface="+mj-lt"/>
              </a:rPr>
              <a:t> za </a:t>
            </a:r>
            <a:r>
              <a:rPr lang="en-US" sz="2400" dirty="0" err="1">
                <a:latin typeface="+mj-lt"/>
              </a:rPr>
              <a:t>nošenje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izazovima</a:t>
            </a:r>
            <a:r>
              <a:rPr lang="en-US" sz="2400" dirty="0">
                <a:latin typeface="+mj-lt"/>
              </a:rPr>
              <a:t>) 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0619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885ED3C7-EF6F-47E0-A525-16D052B0DB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ADC93B8D-1567-4795-8188-140E4E99E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953278" y="50006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2800" dirty="0"/>
              <a:t>POTICANJE I OSNAŽIVANJE UGODNIH EMOCIJA</a:t>
            </a:r>
            <a:endParaRPr lang="hr-HR" sz="2800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B0E467E-6936-4CE1-B009-E86E3F7D7D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latin typeface="+mj-lt"/>
              </a:rPr>
              <a:t>Povećavajnje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osjećaja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opće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dobrobiti</a:t>
            </a:r>
            <a:r>
              <a:rPr lang="en-US" dirty="0">
                <a:latin typeface="+mj-lt"/>
              </a:rPr>
              <a:t> (</a:t>
            </a:r>
            <a:r>
              <a:rPr lang="en-US" dirty="0" err="1">
                <a:latin typeface="+mj-lt"/>
              </a:rPr>
              <a:t>psihološke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fiziološke</a:t>
            </a:r>
            <a:r>
              <a:rPr lang="en-US" dirty="0">
                <a:latin typeface="+mj-lt"/>
              </a:rPr>
              <a:t>) </a:t>
            </a:r>
            <a:r>
              <a:rPr lang="en-US" dirty="0" err="1">
                <a:latin typeface="+mj-lt"/>
              </a:rPr>
              <a:t>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otpornosti</a:t>
            </a:r>
            <a:endParaRPr lang="en-US" dirty="0">
              <a:latin typeface="+mj-lt"/>
            </a:endParaRPr>
          </a:p>
          <a:p>
            <a:pPr marL="0" indent="0">
              <a:buNone/>
            </a:pPr>
            <a:endParaRPr lang="en-US" dirty="0">
              <a:latin typeface="+mj-lt"/>
            </a:endParaRPr>
          </a:p>
          <a:p>
            <a:r>
              <a:rPr lang="en-US" dirty="0" err="1">
                <a:latin typeface="+mj-lt"/>
              </a:rPr>
              <a:t>Neugodne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emocije</a:t>
            </a:r>
            <a:r>
              <a:rPr lang="en-US" dirty="0">
                <a:latin typeface="+mj-lt"/>
              </a:rPr>
              <a:t> → </a:t>
            </a:r>
            <a:r>
              <a:rPr lang="en-US" dirty="0" err="1">
                <a:latin typeface="+mj-lt"/>
              </a:rPr>
              <a:t>sužavanje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pažnje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autonomna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pobuđenost</a:t>
            </a:r>
            <a:endParaRPr lang="en-US" dirty="0">
              <a:latin typeface="+mj-lt"/>
            </a:endParaRPr>
          </a:p>
          <a:p>
            <a:pPr marL="0" indent="0">
              <a:buNone/>
            </a:pPr>
            <a:endParaRPr lang="en-US" dirty="0">
              <a:latin typeface="+mj-lt"/>
            </a:endParaRPr>
          </a:p>
          <a:p>
            <a:r>
              <a:rPr lang="en-US" dirty="0" err="1">
                <a:latin typeface="+mj-lt"/>
              </a:rPr>
              <a:t>Ugodne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emocije</a:t>
            </a:r>
            <a:r>
              <a:rPr lang="en-US" dirty="0">
                <a:latin typeface="+mj-lt"/>
              </a:rPr>
              <a:t> → </a:t>
            </a:r>
            <a:r>
              <a:rPr lang="en-US" dirty="0" err="1">
                <a:latin typeface="+mj-lt"/>
              </a:rPr>
              <a:t>proširuju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pažnju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kogniciju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bihevioralnu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aktivnost</a:t>
            </a:r>
            <a:r>
              <a:rPr lang="en-US" dirty="0">
                <a:latin typeface="+mj-lt"/>
              </a:rPr>
              <a:t>,  </a:t>
            </a:r>
            <a:r>
              <a:rPr lang="en-US" dirty="0" err="1">
                <a:latin typeface="+mj-lt"/>
              </a:rPr>
              <a:t>smanjuju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autonomnu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pobuđenost</a:t>
            </a:r>
            <a:endParaRPr lang="en-US" dirty="0">
              <a:latin typeface="+mj-lt"/>
            </a:endParaRP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79691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>
            <a:extLst>
              <a:ext uri="{FF2B5EF4-FFF2-40B4-BE49-F238E27FC236}">
                <a16:creationId xmlns:a16="http://schemas.microsoft.com/office/drawing/2014/main" id="{3CDF76C9-90B2-4DE8-B3B5-7306EFEA8C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3236"/>
            <a:ext cx="12192000" cy="6854653"/>
          </a:xfrm>
          <a:prstGeom prst="rect">
            <a:avLst/>
          </a:prstGeom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7B3732E-59F7-44A4-A812-10E6CA710E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761" y="246307"/>
            <a:ext cx="11088754" cy="636538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b="1" dirty="0">
              <a:latin typeface="+mj-lt"/>
            </a:endParaRPr>
          </a:p>
          <a:p>
            <a:pPr marL="0" indent="0">
              <a:buNone/>
            </a:pPr>
            <a:r>
              <a:rPr lang="en-US" dirty="0">
                <a:latin typeface="+mj-lt"/>
              </a:rPr>
              <a:t>KAKO POTICATI UGODNE EMOCIJE TIJEKOM SEANSE?</a:t>
            </a:r>
          </a:p>
          <a:p>
            <a:pPr marL="0" indent="0">
              <a:buNone/>
            </a:pPr>
            <a:endParaRPr lang="en-US" b="1" dirty="0">
              <a:latin typeface="+mj-lt"/>
            </a:endParaRPr>
          </a:p>
          <a:p>
            <a:pPr marL="514350" indent="-514350">
              <a:buAutoNum type="arabicPeriod"/>
            </a:pPr>
            <a:r>
              <a:rPr lang="en-US" sz="2400" dirty="0" err="1">
                <a:latin typeface="+mj-lt"/>
              </a:rPr>
              <a:t>Pronalazak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razgovor</a:t>
            </a:r>
            <a:r>
              <a:rPr lang="en-US" sz="2400" dirty="0">
                <a:latin typeface="+mj-lt"/>
              </a:rPr>
              <a:t> o </a:t>
            </a:r>
            <a:r>
              <a:rPr lang="en-US" sz="2400" dirty="0" err="1">
                <a:latin typeface="+mj-lt"/>
              </a:rPr>
              <a:t>interesima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klijenta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razgovor</a:t>
            </a:r>
            <a:r>
              <a:rPr lang="en-US" sz="2400" dirty="0">
                <a:latin typeface="+mj-lt"/>
              </a:rPr>
              <a:t> o </a:t>
            </a:r>
            <a:r>
              <a:rPr lang="en-US" sz="2400" dirty="0" err="1">
                <a:latin typeface="+mj-lt"/>
              </a:rPr>
              <a:t>pozitivnim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događajima</a:t>
            </a:r>
            <a:r>
              <a:rPr lang="en-US" sz="2400" dirty="0">
                <a:latin typeface="+mj-lt"/>
              </a:rPr>
              <a:t> koji </a:t>
            </a:r>
            <a:r>
              <a:rPr lang="en-US" sz="2400" dirty="0" err="1">
                <a:latin typeface="+mj-lt"/>
              </a:rPr>
              <a:t>su</a:t>
            </a:r>
            <a:r>
              <a:rPr lang="en-US" sz="2400" dirty="0">
                <a:latin typeface="+mj-lt"/>
              </a:rPr>
              <a:t> se </a:t>
            </a:r>
            <a:r>
              <a:rPr lang="en-US" sz="2400" dirty="0" err="1">
                <a:latin typeface="+mj-lt"/>
              </a:rPr>
              <a:t>dogodili</a:t>
            </a:r>
            <a:r>
              <a:rPr lang="en-US" sz="2400" dirty="0">
                <a:latin typeface="+mj-lt"/>
              </a:rPr>
              <a:t> u </a:t>
            </a:r>
            <a:r>
              <a:rPr lang="en-US" sz="2400" dirty="0" err="1">
                <a:latin typeface="+mj-lt"/>
              </a:rPr>
              <a:t>nekom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razdoblju</a:t>
            </a:r>
            <a:r>
              <a:rPr lang="en-US" sz="2400" dirty="0">
                <a:latin typeface="+mj-lt"/>
              </a:rPr>
              <a:t> (</a:t>
            </a:r>
            <a:r>
              <a:rPr lang="en-US" sz="2400" dirty="0" err="1">
                <a:latin typeface="+mj-lt"/>
              </a:rPr>
              <a:t>između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dvije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seanse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tijekom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tjedna</a:t>
            </a:r>
            <a:r>
              <a:rPr lang="en-US" sz="2400" dirty="0">
                <a:latin typeface="+mj-lt"/>
              </a:rPr>
              <a:t>), </a:t>
            </a:r>
            <a:r>
              <a:rPr lang="en-US" sz="2400" dirty="0" err="1">
                <a:latin typeface="+mj-lt"/>
              </a:rPr>
              <a:t>prisjećanje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pozitivnih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događaja</a:t>
            </a:r>
            <a:endParaRPr lang="en-US" sz="2400" dirty="0">
              <a:latin typeface="+mj-lt"/>
            </a:endParaRPr>
          </a:p>
          <a:p>
            <a:pPr marL="514350" indent="-514350">
              <a:buAutoNum type="arabicPeriod"/>
            </a:pPr>
            <a:endParaRPr lang="en-US" sz="2400" dirty="0">
              <a:latin typeface="+mj-lt"/>
            </a:endParaRPr>
          </a:p>
          <a:p>
            <a:pPr marL="514350" indent="-514350">
              <a:buAutoNum type="arabicPeriod"/>
            </a:pPr>
            <a:r>
              <a:rPr lang="en-US" sz="2400" dirty="0" err="1">
                <a:latin typeface="+mj-lt"/>
              </a:rPr>
              <a:t>Razvoj</a:t>
            </a:r>
            <a:r>
              <a:rPr lang="en-US" sz="2400" dirty="0">
                <a:latin typeface="+mj-lt"/>
              </a:rPr>
              <a:t> plana </a:t>
            </a:r>
            <a:r>
              <a:rPr lang="en-US" sz="2400" dirty="0" err="1">
                <a:latin typeface="+mj-lt"/>
              </a:rPr>
              <a:t>akcije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usmjerenog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povećanju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ugodnih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emocija</a:t>
            </a:r>
            <a:r>
              <a:rPr lang="en-US" sz="2400" dirty="0">
                <a:latin typeface="+mj-lt"/>
              </a:rPr>
              <a:t> (</a:t>
            </a:r>
            <a:r>
              <a:rPr lang="en-US" sz="2400" dirty="0" err="1">
                <a:latin typeface="+mj-lt"/>
              </a:rPr>
              <a:t>uključivanje</a:t>
            </a:r>
            <a:r>
              <a:rPr lang="en-US" sz="2400" dirty="0">
                <a:latin typeface="+mj-lt"/>
              </a:rPr>
              <a:t> u </a:t>
            </a:r>
            <a:r>
              <a:rPr lang="en-US" sz="2400" dirty="0" err="1">
                <a:latin typeface="+mj-lt"/>
              </a:rPr>
              <a:t>socijalne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ugodne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smislene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produktivne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situacije</a:t>
            </a:r>
            <a:r>
              <a:rPr lang="en-US" sz="2400" dirty="0">
                <a:latin typeface="+mj-lt"/>
              </a:rPr>
              <a:t>)</a:t>
            </a:r>
          </a:p>
          <a:p>
            <a:pPr marL="514350" indent="-514350">
              <a:buAutoNum type="arabicPeriod"/>
            </a:pPr>
            <a:endParaRPr lang="en-US" sz="2400" dirty="0">
              <a:latin typeface="+mj-lt"/>
            </a:endParaRPr>
          </a:p>
          <a:p>
            <a:pPr marL="514350" indent="-514350">
              <a:buAutoNum type="arabicPeriod"/>
            </a:pPr>
            <a:r>
              <a:rPr lang="en-US" sz="2400" dirty="0" err="1">
                <a:latin typeface="+mj-lt"/>
              </a:rPr>
              <a:t>Pomaganje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klijentu</a:t>
            </a:r>
            <a:r>
              <a:rPr lang="en-US" sz="2400" dirty="0">
                <a:latin typeface="+mj-lt"/>
              </a:rPr>
              <a:t> u </a:t>
            </a:r>
            <a:r>
              <a:rPr lang="en-US" sz="2400" dirty="0" err="1">
                <a:latin typeface="+mj-lt"/>
              </a:rPr>
              <a:t>donošenju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adaptivnih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zaključaka</a:t>
            </a:r>
            <a:r>
              <a:rPr lang="en-US" sz="2400" dirty="0">
                <a:latin typeface="+mj-lt"/>
              </a:rPr>
              <a:t> o </a:t>
            </a:r>
            <a:r>
              <a:rPr lang="en-US" sz="2400" dirty="0" err="1">
                <a:latin typeface="+mj-lt"/>
              </a:rPr>
              <a:t>svojim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iskustvima</a:t>
            </a:r>
            <a:r>
              <a:rPr lang="en-US" sz="2400" dirty="0">
                <a:latin typeface="+mj-lt"/>
              </a:rPr>
              <a:t> </a:t>
            </a:r>
          </a:p>
          <a:p>
            <a:pPr marL="1828800" lvl="4" indent="0">
              <a:buNone/>
            </a:pPr>
            <a:endParaRPr lang="en-US" i="1" dirty="0">
              <a:latin typeface="+mj-lt"/>
            </a:endParaRPr>
          </a:p>
          <a:p>
            <a:pPr marL="1828800" lvl="4" indent="0">
              <a:buNone/>
            </a:pPr>
            <a:r>
              <a:rPr lang="en-US" i="1" dirty="0">
                <a:latin typeface="+mj-lt"/>
              </a:rPr>
              <a:t>	“</a:t>
            </a:r>
            <a:r>
              <a:rPr lang="en-US" i="1" dirty="0" err="1">
                <a:latin typeface="+mj-lt"/>
              </a:rPr>
              <a:t>Što</a:t>
            </a:r>
            <a:r>
              <a:rPr lang="en-US" i="1" dirty="0">
                <a:latin typeface="+mj-lt"/>
              </a:rPr>
              <a:t> </a:t>
            </a:r>
            <a:r>
              <a:rPr lang="en-US" i="1" dirty="0" err="1">
                <a:latin typeface="+mj-lt"/>
              </a:rPr>
              <a:t>ti</a:t>
            </a:r>
            <a:r>
              <a:rPr lang="en-US" i="1" dirty="0">
                <a:latin typeface="+mj-lt"/>
              </a:rPr>
              <a:t> </a:t>
            </a:r>
            <a:r>
              <a:rPr lang="en-US" i="1" dirty="0" err="1">
                <a:latin typeface="+mj-lt"/>
              </a:rPr>
              <a:t>govori</a:t>
            </a:r>
            <a:r>
              <a:rPr lang="en-US" i="1" dirty="0">
                <a:latin typeface="+mj-lt"/>
              </a:rPr>
              <a:t> </a:t>
            </a:r>
            <a:r>
              <a:rPr lang="en-US" i="1" dirty="0" err="1">
                <a:latin typeface="+mj-lt"/>
              </a:rPr>
              <a:t>ovo</a:t>
            </a:r>
            <a:r>
              <a:rPr lang="en-US" i="1" dirty="0">
                <a:latin typeface="+mj-lt"/>
              </a:rPr>
              <a:t> </a:t>
            </a:r>
            <a:r>
              <a:rPr lang="en-US" i="1" dirty="0" err="1">
                <a:latin typeface="+mj-lt"/>
              </a:rPr>
              <a:t>iskustvo</a:t>
            </a:r>
            <a:r>
              <a:rPr lang="en-US" i="1" dirty="0">
                <a:latin typeface="+mj-lt"/>
              </a:rPr>
              <a:t>?”</a:t>
            </a:r>
          </a:p>
          <a:p>
            <a:pPr marL="1828800" lvl="4" indent="0">
              <a:buNone/>
            </a:pPr>
            <a:r>
              <a:rPr lang="en-US" i="1" dirty="0">
                <a:latin typeface="+mj-lt"/>
              </a:rPr>
              <a:t>	“</a:t>
            </a:r>
            <a:r>
              <a:rPr lang="en-US" i="1" dirty="0" err="1">
                <a:latin typeface="+mj-lt"/>
              </a:rPr>
              <a:t>Što</a:t>
            </a:r>
            <a:r>
              <a:rPr lang="en-US" i="1" dirty="0">
                <a:latin typeface="+mj-lt"/>
              </a:rPr>
              <a:t> to </a:t>
            </a:r>
            <a:r>
              <a:rPr lang="en-US" i="1" dirty="0" err="1">
                <a:latin typeface="+mj-lt"/>
              </a:rPr>
              <a:t>iskustvo</a:t>
            </a:r>
            <a:r>
              <a:rPr lang="en-US" i="1" dirty="0">
                <a:latin typeface="+mj-lt"/>
              </a:rPr>
              <a:t> </a:t>
            </a:r>
            <a:r>
              <a:rPr lang="en-US" i="1" dirty="0" err="1">
                <a:latin typeface="+mj-lt"/>
              </a:rPr>
              <a:t>govori</a:t>
            </a:r>
            <a:r>
              <a:rPr lang="en-US" i="1" dirty="0">
                <a:latin typeface="+mj-lt"/>
              </a:rPr>
              <a:t> o </a:t>
            </a:r>
            <a:r>
              <a:rPr lang="en-US" i="1" dirty="0" err="1">
                <a:latin typeface="+mj-lt"/>
              </a:rPr>
              <a:t>tebi</a:t>
            </a:r>
            <a:r>
              <a:rPr lang="en-US" i="1" dirty="0">
                <a:latin typeface="+mj-lt"/>
              </a:rPr>
              <a:t>?” “To </a:t>
            </a:r>
            <a:r>
              <a:rPr lang="en-US" i="1" dirty="0" err="1">
                <a:latin typeface="+mj-lt"/>
              </a:rPr>
              <a:t>što</a:t>
            </a:r>
            <a:r>
              <a:rPr lang="en-US" i="1" dirty="0">
                <a:latin typeface="+mj-lt"/>
              </a:rPr>
              <a:t> </a:t>
            </a:r>
            <a:r>
              <a:rPr lang="en-US" i="1" dirty="0" err="1">
                <a:latin typeface="+mj-lt"/>
              </a:rPr>
              <a:t>si</a:t>
            </a:r>
            <a:r>
              <a:rPr lang="en-US" i="1" dirty="0">
                <a:latin typeface="+mj-lt"/>
              </a:rPr>
              <a:t> </a:t>
            </a:r>
            <a:r>
              <a:rPr lang="en-US" i="1" dirty="0" err="1">
                <a:latin typeface="+mj-lt"/>
              </a:rPr>
              <a:t>učinio</a:t>
            </a:r>
            <a:r>
              <a:rPr lang="en-US" i="1" dirty="0">
                <a:latin typeface="+mj-lt"/>
              </a:rPr>
              <a:t>, </a:t>
            </a:r>
            <a:r>
              <a:rPr lang="en-US" i="1" dirty="0" err="1">
                <a:latin typeface="+mj-lt"/>
              </a:rPr>
              <a:t>što</a:t>
            </a:r>
            <a:r>
              <a:rPr lang="en-US" i="1" dirty="0">
                <a:latin typeface="+mj-lt"/>
              </a:rPr>
              <a:t> to </a:t>
            </a:r>
            <a:r>
              <a:rPr lang="en-US" i="1" dirty="0" err="1">
                <a:latin typeface="+mj-lt"/>
              </a:rPr>
              <a:t>govori</a:t>
            </a:r>
            <a:r>
              <a:rPr lang="en-US" i="1" dirty="0">
                <a:latin typeface="+mj-lt"/>
              </a:rPr>
              <a:t> o </a:t>
            </a:r>
            <a:r>
              <a:rPr lang="en-US" i="1" dirty="0" err="1">
                <a:latin typeface="+mj-lt"/>
              </a:rPr>
              <a:t>tebi</a:t>
            </a:r>
            <a:r>
              <a:rPr lang="en-US" i="1" dirty="0">
                <a:latin typeface="+mj-lt"/>
              </a:rPr>
              <a:t>”</a:t>
            </a:r>
          </a:p>
          <a:p>
            <a:pPr marL="1828800" lvl="4" indent="0">
              <a:buNone/>
            </a:pPr>
            <a:r>
              <a:rPr lang="en-US" i="1" dirty="0">
                <a:latin typeface="+mj-lt"/>
              </a:rPr>
              <a:t>	“</a:t>
            </a:r>
            <a:r>
              <a:rPr lang="en-US" i="1" dirty="0" err="1">
                <a:latin typeface="+mj-lt"/>
              </a:rPr>
              <a:t>Što</a:t>
            </a:r>
            <a:r>
              <a:rPr lang="en-US" i="1" dirty="0">
                <a:latin typeface="+mj-lt"/>
              </a:rPr>
              <a:t> </a:t>
            </a:r>
            <a:r>
              <a:rPr lang="en-US" i="1" dirty="0" err="1">
                <a:latin typeface="+mj-lt"/>
              </a:rPr>
              <a:t>misliš</a:t>
            </a:r>
            <a:r>
              <a:rPr lang="en-US" i="1" dirty="0">
                <a:latin typeface="+mj-lt"/>
              </a:rPr>
              <a:t>, </a:t>
            </a:r>
            <a:r>
              <a:rPr lang="en-US" i="1" dirty="0" err="1">
                <a:latin typeface="+mj-lt"/>
              </a:rPr>
              <a:t>kako</a:t>
            </a:r>
            <a:r>
              <a:rPr lang="en-US" i="1" dirty="0">
                <a:latin typeface="+mj-lt"/>
              </a:rPr>
              <a:t> </a:t>
            </a:r>
            <a:r>
              <a:rPr lang="en-US" i="1" dirty="0" err="1">
                <a:latin typeface="+mj-lt"/>
              </a:rPr>
              <a:t>te</a:t>
            </a:r>
            <a:r>
              <a:rPr lang="en-US" i="1" dirty="0">
                <a:latin typeface="+mj-lt"/>
              </a:rPr>
              <a:t> </a:t>
            </a:r>
            <a:r>
              <a:rPr lang="en-US" i="1" dirty="0" err="1">
                <a:latin typeface="+mj-lt"/>
              </a:rPr>
              <a:t>drugi</a:t>
            </a:r>
            <a:r>
              <a:rPr lang="en-US" i="1" dirty="0">
                <a:latin typeface="+mj-lt"/>
              </a:rPr>
              <a:t> </a:t>
            </a:r>
            <a:r>
              <a:rPr lang="en-US" i="1" dirty="0" err="1">
                <a:latin typeface="+mj-lt"/>
              </a:rPr>
              <a:t>sada</a:t>
            </a:r>
            <a:r>
              <a:rPr lang="en-US" i="1" dirty="0">
                <a:latin typeface="+mj-lt"/>
              </a:rPr>
              <a:t> vide?” (</a:t>
            </a:r>
            <a:r>
              <a:rPr lang="en-US" i="1" dirty="0" err="1">
                <a:latin typeface="+mj-lt"/>
              </a:rPr>
              <a:t>kao</a:t>
            </a:r>
            <a:r>
              <a:rPr lang="en-US" i="1" dirty="0">
                <a:latin typeface="+mj-lt"/>
              </a:rPr>
              <a:t> </a:t>
            </a:r>
            <a:r>
              <a:rPr lang="en-US" i="1" dirty="0" err="1">
                <a:latin typeface="+mj-lt"/>
              </a:rPr>
              <a:t>rezultat</a:t>
            </a:r>
            <a:r>
              <a:rPr lang="en-US" i="1" dirty="0">
                <a:latin typeface="+mj-lt"/>
              </a:rPr>
              <a:t> </a:t>
            </a:r>
            <a:r>
              <a:rPr lang="en-US" i="1" dirty="0" err="1">
                <a:latin typeface="+mj-lt"/>
              </a:rPr>
              <a:t>pozitivnog</a:t>
            </a:r>
            <a:r>
              <a:rPr lang="en-US" i="1" dirty="0">
                <a:latin typeface="+mj-lt"/>
              </a:rPr>
              <a:t> </a:t>
            </a:r>
            <a:r>
              <a:rPr lang="en-US" i="1" dirty="0" err="1">
                <a:latin typeface="+mj-lt"/>
              </a:rPr>
              <a:t>iskustva</a:t>
            </a:r>
            <a:r>
              <a:rPr lang="en-US" i="1" dirty="0">
                <a:latin typeface="+mj-lt"/>
              </a:rPr>
              <a:t>)</a:t>
            </a:r>
          </a:p>
          <a:p>
            <a:pPr marL="1828800" lvl="4" indent="0">
              <a:buNone/>
            </a:pPr>
            <a:r>
              <a:rPr lang="en-US" i="1" dirty="0">
                <a:latin typeface="+mj-lt"/>
              </a:rPr>
              <a:t>	“</a:t>
            </a:r>
            <a:r>
              <a:rPr lang="en-US" i="1" dirty="0" err="1">
                <a:latin typeface="+mj-lt"/>
              </a:rPr>
              <a:t>Mislim</a:t>
            </a:r>
            <a:r>
              <a:rPr lang="en-US" i="1" dirty="0">
                <a:latin typeface="+mj-lt"/>
              </a:rPr>
              <a:t> da to </a:t>
            </a:r>
            <a:r>
              <a:rPr lang="en-US" i="1" dirty="0" err="1">
                <a:latin typeface="+mj-lt"/>
              </a:rPr>
              <a:t>iskustvo</a:t>
            </a:r>
            <a:r>
              <a:rPr lang="en-US" i="1" dirty="0">
                <a:latin typeface="+mj-lt"/>
              </a:rPr>
              <a:t> </a:t>
            </a:r>
            <a:r>
              <a:rPr lang="en-US" i="1" dirty="0" err="1">
                <a:latin typeface="+mj-lt"/>
              </a:rPr>
              <a:t>govori</a:t>
            </a:r>
            <a:r>
              <a:rPr lang="en-US" i="1" dirty="0">
                <a:latin typeface="+mj-lt"/>
              </a:rPr>
              <a:t> ______ o </a:t>
            </a:r>
            <a:r>
              <a:rPr lang="en-US" i="1" dirty="0" err="1">
                <a:latin typeface="+mj-lt"/>
              </a:rPr>
              <a:t>tebi</a:t>
            </a:r>
            <a:r>
              <a:rPr lang="en-US" i="1" dirty="0">
                <a:latin typeface="+mj-lt"/>
              </a:rPr>
              <a:t>. </a:t>
            </a:r>
            <a:r>
              <a:rPr lang="en-US" i="1" dirty="0" err="1">
                <a:latin typeface="+mj-lt"/>
              </a:rPr>
              <a:t>Slažeš</a:t>
            </a:r>
            <a:r>
              <a:rPr lang="en-US" i="1" dirty="0">
                <a:latin typeface="+mj-lt"/>
              </a:rPr>
              <a:t> li se </a:t>
            </a:r>
            <a:r>
              <a:rPr lang="en-US" i="1" dirty="0" err="1">
                <a:latin typeface="+mj-lt"/>
              </a:rPr>
              <a:t>sa</a:t>
            </a:r>
            <a:r>
              <a:rPr lang="en-US" i="1" dirty="0">
                <a:latin typeface="+mj-lt"/>
              </a:rPr>
              <a:t> </a:t>
            </a:r>
            <a:r>
              <a:rPr lang="en-US" i="1" dirty="0" err="1">
                <a:latin typeface="+mj-lt"/>
              </a:rPr>
              <a:t>mnom</a:t>
            </a:r>
            <a:r>
              <a:rPr lang="en-US" i="1" dirty="0">
                <a:latin typeface="+mj-lt"/>
              </a:rPr>
              <a:t>? “</a:t>
            </a:r>
          </a:p>
          <a:p>
            <a:pPr marL="1828800" lvl="4" indent="0">
              <a:buNone/>
            </a:pPr>
            <a:r>
              <a:rPr lang="en-US" i="1" dirty="0">
                <a:latin typeface="+mj-lt"/>
              </a:rPr>
              <a:t>	“</a:t>
            </a:r>
            <a:r>
              <a:rPr lang="en-US" i="1" dirty="0" err="1">
                <a:latin typeface="+mj-lt"/>
              </a:rPr>
              <a:t>Kako</a:t>
            </a:r>
            <a:r>
              <a:rPr lang="en-US" i="1" dirty="0">
                <a:latin typeface="+mj-lt"/>
              </a:rPr>
              <a:t> </a:t>
            </a:r>
            <a:r>
              <a:rPr lang="en-US" i="1" dirty="0" err="1">
                <a:latin typeface="+mj-lt"/>
              </a:rPr>
              <a:t>si</a:t>
            </a:r>
            <a:r>
              <a:rPr lang="en-US" i="1" dirty="0">
                <a:latin typeface="+mj-lt"/>
              </a:rPr>
              <a:t> se </a:t>
            </a:r>
            <a:r>
              <a:rPr lang="en-US" i="1" dirty="0" err="1">
                <a:latin typeface="+mj-lt"/>
              </a:rPr>
              <a:t>osjećao</a:t>
            </a:r>
            <a:r>
              <a:rPr lang="en-US" i="1" dirty="0">
                <a:latin typeface="+mj-lt"/>
              </a:rPr>
              <a:t> </a:t>
            </a:r>
            <a:r>
              <a:rPr lang="en-US" i="1" dirty="0" err="1">
                <a:latin typeface="+mj-lt"/>
              </a:rPr>
              <a:t>kada</a:t>
            </a:r>
            <a:r>
              <a:rPr lang="en-US" i="1" dirty="0">
                <a:latin typeface="+mj-lt"/>
              </a:rPr>
              <a:t> </a:t>
            </a:r>
            <a:r>
              <a:rPr lang="en-US" i="1" dirty="0" err="1">
                <a:latin typeface="+mj-lt"/>
              </a:rPr>
              <a:t>si</a:t>
            </a:r>
            <a:r>
              <a:rPr lang="en-US" i="1" dirty="0">
                <a:latin typeface="+mj-lt"/>
              </a:rPr>
              <a:t> ______ </a:t>
            </a:r>
            <a:r>
              <a:rPr lang="en-US" i="1" dirty="0" err="1">
                <a:latin typeface="+mj-lt"/>
              </a:rPr>
              <a:t>napravio</a:t>
            </a:r>
            <a:r>
              <a:rPr lang="en-US" i="1" dirty="0">
                <a:latin typeface="+mj-lt"/>
              </a:rPr>
              <a:t>?”</a:t>
            </a:r>
          </a:p>
          <a:p>
            <a:pPr marL="1828800" lvl="4" indent="0">
              <a:buNone/>
            </a:pPr>
            <a:r>
              <a:rPr lang="en-US" i="1" dirty="0">
                <a:latin typeface="+mj-lt"/>
              </a:rPr>
              <a:t>	“</a:t>
            </a:r>
            <a:r>
              <a:rPr lang="en-US" i="1" dirty="0" err="1">
                <a:latin typeface="+mj-lt"/>
              </a:rPr>
              <a:t>Kako</a:t>
            </a:r>
            <a:r>
              <a:rPr lang="en-US" i="1" dirty="0">
                <a:latin typeface="+mj-lt"/>
              </a:rPr>
              <a:t> </a:t>
            </a:r>
            <a:r>
              <a:rPr lang="en-US" i="1" dirty="0" err="1">
                <a:latin typeface="+mj-lt"/>
              </a:rPr>
              <a:t>si</a:t>
            </a:r>
            <a:r>
              <a:rPr lang="en-US" i="1" dirty="0">
                <a:latin typeface="+mj-lt"/>
              </a:rPr>
              <a:t> se </a:t>
            </a:r>
            <a:r>
              <a:rPr lang="en-US" i="1" dirty="0" err="1">
                <a:latin typeface="+mj-lt"/>
              </a:rPr>
              <a:t>osjećao</a:t>
            </a:r>
            <a:r>
              <a:rPr lang="en-US" i="1" dirty="0">
                <a:latin typeface="+mj-lt"/>
              </a:rPr>
              <a:t> </a:t>
            </a:r>
            <a:r>
              <a:rPr lang="en-US" i="1" dirty="0" err="1">
                <a:latin typeface="+mj-lt"/>
              </a:rPr>
              <a:t>nakon</a:t>
            </a:r>
            <a:r>
              <a:rPr lang="en-US" i="1" dirty="0">
                <a:latin typeface="+mj-lt"/>
              </a:rPr>
              <a:t> toga?”</a:t>
            </a:r>
            <a:endParaRPr lang="hr-HR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8565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>
            <a:extLst>
              <a:ext uri="{FF2B5EF4-FFF2-40B4-BE49-F238E27FC236}">
                <a16:creationId xmlns:a16="http://schemas.microsoft.com/office/drawing/2014/main" id="{6DE0375C-CDE4-4F32-8D1C-74C7CFB239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013581C-EBC5-404A-8321-0B438A33C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845" y="538000"/>
            <a:ext cx="10579359" cy="5741501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+mj-lt"/>
              </a:rPr>
              <a:t>IMENOVANJE UGODNIH EMOCIJA</a:t>
            </a:r>
          </a:p>
          <a:p>
            <a:r>
              <a:rPr lang="en-US" sz="2400" dirty="0" err="1">
                <a:latin typeface="+mj-lt"/>
              </a:rPr>
              <a:t>Siromašan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vokabular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emocija</a:t>
            </a:r>
            <a:endParaRPr lang="en-US" sz="2400" dirty="0">
              <a:latin typeface="+mj-lt"/>
            </a:endParaRPr>
          </a:p>
          <a:p>
            <a:endParaRPr lang="en-US" dirty="0"/>
          </a:p>
          <a:p>
            <a:endParaRPr lang="hr-HR" dirty="0"/>
          </a:p>
        </p:txBody>
      </p:sp>
      <p:graphicFrame>
        <p:nvGraphicFramePr>
          <p:cNvPr id="9" name="Tablica 9">
            <a:extLst>
              <a:ext uri="{FF2B5EF4-FFF2-40B4-BE49-F238E27FC236}">
                <a16:creationId xmlns:a16="http://schemas.microsoft.com/office/drawing/2014/main" id="{46C77708-392A-4414-B552-DF3750E5DE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897030"/>
              </p:ext>
            </p:extLst>
          </p:nvPr>
        </p:nvGraphicFramePr>
        <p:xfrm>
          <a:off x="1012054" y="1726164"/>
          <a:ext cx="9587522" cy="3155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87522">
                  <a:extLst>
                    <a:ext uri="{9D8B030D-6E8A-4147-A177-3AD203B41FA5}">
                      <a16:colId xmlns:a16="http://schemas.microsoft.com/office/drawing/2014/main" val="3735271980"/>
                    </a:ext>
                  </a:extLst>
                </a:gridCol>
              </a:tblGrid>
              <a:tr h="3155420">
                <a:tc>
                  <a:txBody>
                    <a:bodyPr/>
                    <a:lstStyle/>
                    <a:p>
                      <a:pPr algn="just"/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Prihvaćeno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hr-HR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pustolovn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o</a:t>
                      </a:r>
                      <a:r>
                        <a:rPr lang="hr-HR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privržen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o</a:t>
                      </a:r>
                      <a:r>
                        <a:rPr lang="hr-HR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potvrđen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o</a:t>
                      </a:r>
                      <a:r>
                        <a:rPr lang="hr-HR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ugodno</a:t>
                      </a:r>
                      <a:r>
                        <a:rPr lang="hr-HR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zadivljen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o</a:t>
                      </a:r>
                      <a:r>
                        <a:rPr lang="hr-HR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zabavljen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o</a:t>
                      </a:r>
                      <a:r>
                        <a:rPr lang="hr-HR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hr-HR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zahval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no,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odlično</a:t>
                      </a:r>
                      <a:r>
                        <a:rPr lang="hr-HR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hr-HR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dobronamjer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no,</a:t>
                      </a:r>
                      <a:r>
                        <a:rPr lang="hr-HR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 blagoslovljen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o</a:t>
                      </a:r>
                      <a:r>
                        <a:rPr lang="hr-HR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hrabar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o</a:t>
                      </a:r>
                      <a:r>
                        <a:rPr lang="hr-HR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mir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no</a:t>
                      </a:r>
                      <a:r>
                        <a:rPr lang="hr-HR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hr-HR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sposobn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o</a:t>
                      </a:r>
                      <a:r>
                        <a:rPr lang="hr-HR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staloženo</a:t>
                      </a:r>
                      <a:r>
                        <a:rPr lang="hr-HR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hr-HR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vese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lo, </a:t>
                      </a:r>
                      <a:r>
                        <a:rPr lang="hr-HR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samopouzdan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o</a:t>
                      </a:r>
                      <a:r>
                        <a:rPr lang="hr-HR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hr-HR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zadovoljn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o</a:t>
                      </a:r>
                      <a:r>
                        <a:rPr lang="hr-HR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hr-HR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kreativn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o</a:t>
                      </a:r>
                      <a:r>
                        <a:rPr lang="hr-HR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hr-HR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znatiželjn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o</a:t>
                      </a:r>
                      <a:r>
                        <a:rPr lang="hr-HR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oduševljen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o</a:t>
                      </a:r>
                      <a:r>
                        <a:rPr lang="hr-HR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hr-HR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dinamičn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o</a:t>
                      </a:r>
                      <a:r>
                        <a:rPr lang="hr-HR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hr-HR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željn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o</a:t>
                      </a:r>
                      <a:r>
                        <a:rPr lang="hr-HR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ushićen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o</a:t>
                      </a:r>
                      <a:r>
                        <a:rPr lang="hr-HR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osnaženo</a:t>
                      </a:r>
                      <a:r>
                        <a:rPr lang="hr-HR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hr-HR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energiziran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o</a:t>
                      </a:r>
                      <a:r>
                        <a:rPr lang="hr-HR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hr-HR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entuzijastičn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o,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uzbuđeno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uspješno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slobodno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srdačno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ispunjeno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velikodušno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zahvalno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sretno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korisno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puno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nade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očarano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u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kontroli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pronicljivo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inspirirano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inteligentno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zainteresirano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veselo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dražesno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lagano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ljubav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motivirano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otvoreno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optimistično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strastveno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miroljubivo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zaigrano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ugodno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iznenađeno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zadovoljeno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ponosno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umireno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olakšano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otporno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poštovano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ponizno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sigurno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zadovoljno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osigurano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spokojno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iskreno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stimulirano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podržano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nježno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zahvalno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uzbuđeno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spokojno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razumljeno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vrijedno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čestito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vitalno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mudro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vrijedno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mladenački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luckavo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.</a:t>
                      </a:r>
                      <a:endParaRPr lang="hr-HR" sz="20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9941058"/>
                  </a:ext>
                </a:extLst>
              </a:tr>
            </a:tbl>
          </a:graphicData>
        </a:graphic>
      </p:graphicFrame>
      <p:sp>
        <p:nvSpPr>
          <p:cNvPr id="10" name="TekstniOkvir 9">
            <a:extLst>
              <a:ext uri="{FF2B5EF4-FFF2-40B4-BE49-F238E27FC236}">
                <a16:creationId xmlns:a16="http://schemas.microsoft.com/office/drawing/2014/main" id="{1E64143F-F6E6-496E-936B-ACB232557D3B}"/>
              </a:ext>
            </a:extLst>
          </p:cNvPr>
          <p:cNvSpPr txBox="1"/>
          <p:nvPr/>
        </p:nvSpPr>
        <p:spPr>
          <a:xfrm>
            <a:off x="531845" y="5131800"/>
            <a:ext cx="11160047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>
                <a:latin typeface="+mj-lt"/>
              </a:rPr>
              <a:t>Predlaganje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emocija</a:t>
            </a:r>
            <a:r>
              <a:rPr lang="en-US" sz="2400" dirty="0">
                <a:latin typeface="+mj-lt"/>
              </a:rPr>
              <a:t> → “</a:t>
            </a:r>
            <a:r>
              <a:rPr lang="en-US" sz="2400" dirty="0" err="1">
                <a:latin typeface="+mj-lt"/>
              </a:rPr>
              <a:t>Kada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prijatelj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napokon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nazvao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jesi</a:t>
            </a:r>
            <a:r>
              <a:rPr lang="en-US" sz="2400" dirty="0">
                <a:latin typeface="+mj-lt"/>
              </a:rPr>
              <a:t> li </a:t>
            </a:r>
            <a:r>
              <a:rPr lang="en-US" sz="2400" dirty="0" err="1">
                <a:latin typeface="+mj-lt"/>
              </a:rPr>
              <a:t>osjećao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zadovoljstvo</a:t>
            </a:r>
            <a:r>
              <a:rPr lang="en-US" sz="2400" dirty="0">
                <a:latin typeface="+mj-lt"/>
              </a:rPr>
              <a:t>? Je li </a:t>
            </a:r>
            <a:r>
              <a:rPr lang="en-US" sz="2400" dirty="0" err="1">
                <a:latin typeface="+mj-lt"/>
              </a:rPr>
              <a:t>ti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laknulo</a:t>
            </a:r>
            <a:r>
              <a:rPr lang="en-US" sz="2400" dirty="0">
                <a:latin typeface="+mj-lt"/>
              </a:rPr>
              <a:t>? </a:t>
            </a:r>
            <a:r>
              <a:rPr lang="en-US" sz="2400" dirty="0" err="1">
                <a:latin typeface="+mj-lt"/>
              </a:rPr>
              <a:t>Jesi</a:t>
            </a:r>
            <a:r>
              <a:rPr lang="en-US" sz="2400" dirty="0">
                <a:latin typeface="+mj-lt"/>
              </a:rPr>
              <a:t> li se </a:t>
            </a:r>
            <a:r>
              <a:rPr lang="en-US" sz="2400" dirty="0" err="1">
                <a:latin typeface="+mj-lt"/>
              </a:rPr>
              <a:t>osjećao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zahvalno</a:t>
            </a:r>
            <a:r>
              <a:rPr lang="en-US" sz="2400" dirty="0">
                <a:latin typeface="+mj-lt"/>
              </a:rPr>
              <a:t>? “</a:t>
            </a:r>
          </a:p>
          <a:p>
            <a:endParaRPr lang="en-US" sz="2400" dirty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>
                <a:latin typeface="+mj-lt"/>
              </a:rPr>
              <a:t>Kako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bismo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povećali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snagu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ugodnih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emocija</a:t>
            </a:r>
            <a:r>
              <a:rPr lang="en-US" sz="2400" dirty="0">
                <a:latin typeface="+mj-lt"/>
              </a:rPr>
              <a:t> → </a:t>
            </a:r>
            <a:r>
              <a:rPr lang="en-US" sz="2400" dirty="0" err="1">
                <a:latin typeface="+mj-lt"/>
              </a:rPr>
              <a:t>zamišljanje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situacije</a:t>
            </a:r>
            <a:r>
              <a:rPr lang="en-US" sz="2400" dirty="0">
                <a:latin typeface="+mj-lt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08251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>
            <a:extLst>
              <a:ext uri="{FF2B5EF4-FFF2-40B4-BE49-F238E27FC236}">
                <a16:creationId xmlns:a16="http://schemas.microsoft.com/office/drawing/2014/main" id="{71C72343-99F8-4BCA-A6EE-CB66DF841C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8E07BF6-2834-442E-B7BB-9E08DD853D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6902" y="640637"/>
            <a:ext cx="10515600" cy="3698098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+mj-lt"/>
              </a:rPr>
              <a:t>IMENOVANJE NEUGODNIH EMOCIJA </a:t>
            </a:r>
          </a:p>
          <a:p>
            <a:endParaRPr lang="en-US" dirty="0"/>
          </a:p>
          <a:p>
            <a:endParaRPr lang="hr-HR" dirty="0"/>
          </a:p>
        </p:txBody>
      </p:sp>
      <p:graphicFrame>
        <p:nvGraphicFramePr>
          <p:cNvPr id="6" name="Tablica 6">
            <a:extLst>
              <a:ext uri="{FF2B5EF4-FFF2-40B4-BE49-F238E27FC236}">
                <a16:creationId xmlns:a16="http://schemas.microsoft.com/office/drawing/2014/main" id="{5A02DA8F-663C-4F9B-B22F-E0BD1C1DFE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0867973"/>
              </p:ext>
            </p:extLst>
          </p:nvPr>
        </p:nvGraphicFramePr>
        <p:xfrm>
          <a:off x="1105224" y="1454249"/>
          <a:ext cx="8730860" cy="161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30860">
                  <a:extLst>
                    <a:ext uri="{9D8B030D-6E8A-4147-A177-3AD203B41FA5}">
                      <a16:colId xmlns:a16="http://schemas.microsoft.com/office/drawing/2014/main" val="1582767841"/>
                    </a:ext>
                  </a:extLst>
                </a:gridCol>
              </a:tblGrid>
              <a:tr h="1351732">
                <a:tc>
                  <a:txBody>
                    <a:bodyPr/>
                    <a:lstStyle/>
                    <a:p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Tužno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sniženog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raspoloženja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usamljeno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nesretno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depresivno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tjeskobno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zabrinuto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prestrašeno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bojažljivo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uplašeno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napeto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nesigurno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u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panici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ljutito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bijesno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razdraženo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frustirano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neshvaćeno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uvrijeđeno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zakinuto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posramljeno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osramoćeno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poniženo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razočarano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obeshrabreno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očajno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ljubomorno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zavidno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krivo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povrijeđeno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j-l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sumnjičavo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  <a:latin typeface="+mj-lt"/>
                        </a:rPr>
                        <a:t>.</a:t>
                      </a:r>
                      <a:endParaRPr lang="hr-HR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6243233"/>
                  </a:ext>
                </a:extLst>
              </a:tr>
            </a:tbl>
          </a:graphicData>
        </a:graphic>
      </p:graphicFrame>
      <p:sp>
        <p:nvSpPr>
          <p:cNvPr id="7" name="TekstniOkvir 6">
            <a:extLst>
              <a:ext uri="{FF2B5EF4-FFF2-40B4-BE49-F238E27FC236}">
                <a16:creationId xmlns:a16="http://schemas.microsoft.com/office/drawing/2014/main" id="{E91597C6-BB04-4A09-A1A0-032E1F2243D3}"/>
              </a:ext>
            </a:extLst>
          </p:cNvPr>
          <p:cNvSpPr txBox="1"/>
          <p:nvPr/>
        </p:nvSpPr>
        <p:spPr>
          <a:xfrm>
            <a:off x="716902" y="3415077"/>
            <a:ext cx="103247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+mj-lt"/>
              </a:rPr>
              <a:t>Ako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dalje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ima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poteškoća</a:t>
            </a:r>
            <a:r>
              <a:rPr lang="en-US" sz="2400" dirty="0">
                <a:latin typeface="+mj-lt"/>
              </a:rPr>
              <a:t> s </a:t>
            </a:r>
            <a:r>
              <a:rPr lang="en-US" sz="2400" dirty="0" err="1">
                <a:latin typeface="+mj-lt"/>
              </a:rPr>
              <a:t>imenovanjem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vlastitih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emocija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možemo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napraviti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tablicu</a:t>
            </a:r>
            <a:r>
              <a:rPr lang="en-US" sz="2400" dirty="0">
                <a:latin typeface="+mj-lt"/>
              </a:rPr>
              <a:t> – </a:t>
            </a:r>
            <a:r>
              <a:rPr lang="en-US" sz="2400" dirty="0" err="1">
                <a:latin typeface="+mj-lt"/>
              </a:rPr>
              <a:t>klijent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treba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napisati</a:t>
            </a:r>
            <a:r>
              <a:rPr lang="en-US" sz="2400" dirty="0">
                <a:latin typeface="+mj-lt"/>
              </a:rPr>
              <a:t> u </a:t>
            </a:r>
            <a:r>
              <a:rPr lang="en-US" sz="2400" dirty="0" err="1">
                <a:latin typeface="+mj-lt"/>
              </a:rPr>
              <a:t>kojim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situacijama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osjeća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emociju</a:t>
            </a:r>
            <a:r>
              <a:rPr lang="en-US" sz="2400" dirty="0">
                <a:latin typeface="+mj-lt"/>
              </a:rPr>
              <a:t> </a:t>
            </a:r>
            <a:endParaRPr lang="hr-HR" sz="2400" dirty="0">
              <a:latin typeface="+mj-lt"/>
            </a:endParaRPr>
          </a:p>
        </p:txBody>
      </p:sp>
      <p:graphicFrame>
        <p:nvGraphicFramePr>
          <p:cNvPr id="9" name="Tablica 9">
            <a:extLst>
              <a:ext uri="{FF2B5EF4-FFF2-40B4-BE49-F238E27FC236}">
                <a16:creationId xmlns:a16="http://schemas.microsoft.com/office/drawing/2014/main" id="{7AC32824-83BE-4873-B724-01687BA345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4774596"/>
              </p:ext>
            </p:extLst>
          </p:nvPr>
        </p:nvGraphicFramePr>
        <p:xfrm>
          <a:off x="526032" y="4652650"/>
          <a:ext cx="10515599" cy="158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95168">
                  <a:extLst>
                    <a:ext uri="{9D8B030D-6E8A-4147-A177-3AD203B41FA5}">
                      <a16:colId xmlns:a16="http://schemas.microsoft.com/office/drawing/2014/main" val="2248626770"/>
                    </a:ext>
                  </a:extLst>
                </a:gridCol>
                <a:gridCol w="3506085">
                  <a:extLst>
                    <a:ext uri="{9D8B030D-6E8A-4147-A177-3AD203B41FA5}">
                      <a16:colId xmlns:a16="http://schemas.microsoft.com/office/drawing/2014/main" val="1648714561"/>
                    </a:ext>
                  </a:extLst>
                </a:gridCol>
                <a:gridCol w="3414346">
                  <a:extLst>
                    <a:ext uri="{9D8B030D-6E8A-4147-A177-3AD203B41FA5}">
                      <a16:colId xmlns:a16="http://schemas.microsoft.com/office/drawing/2014/main" val="414767041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+mj-lt"/>
                        </a:rPr>
                        <a:t>Ljutito</a:t>
                      </a:r>
                      <a:endParaRPr lang="hr-HR" sz="20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+mj-lt"/>
                        </a:rPr>
                        <a:t>Tužno</a:t>
                      </a:r>
                      <a:endParaRPr lang="hr-HR" sz="20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+mj-lt"/>
                        </a:rPr>
                        <a:t>Tjeskobno</a:t>
                      </a:r>
                      <a:endParaRPr lang="hr-HR" sz="20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25371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+mj-lt"/>
                        </a:rPr>
                        <a:t>Prijatelj</a:t>
                      </a:r>
                      <a:r>
                        <a:rPr lang="en-US" sz="2000" dirty="0">
                          <a:latin typeface="+mj-lt"/>
                        </a:rPr>
                        <a:t> je </a:t>
                      </a:r>
                      <a:r>
                        <a:rPr lang="en-US" sz="2000" dirty="0" err="1">
                          <a:latin typeface="+mj-lt"/>
                        </a:rPr>
                        <a:t>otkazao</a:t>
                      </a:r>
                      <a:r>
                        <a:rPr lang="en-US" sz="2000" dirty="0">
                          <a:latin typeface="+mj-lt"/>
                        </a:rPr>
                        <a:t> </a:t>
                      </a:r>
                      <a:r>
                        <a:rPr lang="en-US" sz="2000" dirty="0" err="1">
                          <a:latin typeface="+mj-lt"/>
                        </a:rPr>
                        <a:t>naš</a:t>
                      </a:r>
                      <a:r>
                        <a:rPr lang="en-US" sz="2000" dirty="0">
                          <a:latin typeface="+mj-lt"/>
                        </a:rPr>
                        <a:t> </a:t>
                      </a:r>
                      <a:r>
                        <a:rPr lang="en-US" sz="2000" dirty="0" err="1">
                          <a:latin typeface="+mj-lt"/>
                        </a:rPr>
                        <a:t>dogovor</a:t>
                      </a:r>
                      <a:r>
                        <a:rPr lang="en-US" sz="2000" dirty="0">
                          <a:latin typeface="+mj-lt"/>
                        </a:rPr>
                        <a:t>.</a:t>
                      </a:r>
                      <a:endParaRPr lang="hr-HR" sz="2000" dirty="0"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+mj-lt"/>
                        </a:rPr>
                        <a:t>Planovi</a:t>
                      </a:r>
                      <a:r>
                        <a:rPr lang="en-US" sz="2000" dirty="0">
                          <a:latin typeface="+mj-lt"/>
                        </a:rPr>
                        <a:t> za </a:t>
                      </a:r>
                      <a:r>
                        <a:rPr lang="en-US" sz="2000" dirty="0" err="1">
                          <a:latin typeface="+mj-lt"/>
                        </a:rPr>
                        <a:t>navečer</a:t>
                      </a:r>
                      <a:r>
                        <a:rPr lang="en-US" sz="2000" dirty="0">
                          <a:latin typeface="+mj-lt"/>
                        </a:rPr>
                        <a:t> </a:t>
                      </a:r>
                      <a:r>
                        <a:rPr lang="en-US" sz="2000" dirty="0" err="1">
                          <a:latin typeface="+mj-lt"/>
                        </a:rPr>
                        <a:t>su</a:t>
                      </a:r>
                      <a:r>
                        <a:rPr lang="en-US" sz="2000" dirty="0">
                          <a:latin typeface="+mj-lt"/>
                        </a:rPr>
                        <a:t> </a:t>
                      </a:r>
                      <a:r>
                        <a:rPr lang="en-US" sz="2000" dirty="0" err="1">
                          <a:latin typeface="+mj-lt"/>
                        </a:rPr>
                        <a:t>propali</a:t>
                      </a:r>
                      <a:r>
                        <a:rPr lang="en-US" sz="2000" dirty="0">
                          <a:latin typeface="+mj-lt"/>
                        </a:rPr>
                        <a:t>.</a:t>
                      </a:r>
                      <a:endParaRPr lang="hr-HR" sz="2000" dirty="0"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+mj-lt"/>
                        </a:rPr>
                        <a:t>Stanje</a:t>
                      </a:r>
                      <a:r>
                        <a:rPr lang="en-US" sz="2000" dirty="0">
                          <a:latin typeface="+mj-lt"/>
                        </a:rPr>
                        <a:t> </a:t>
                      </a:r>
                      <a:r>
                        <a:rPr lang="en-US" sz="2000" dirty="0" err="1">
                          <a:latin typeface="+mj-lt"/>
                        </a:rPr>
                        <a:t>na</a:t>
                      </a:r>
                      <a:r>
                        <a:rPr lang="en-US" sz="2000" dirty="0">
                          <a:latin typeface="+mj-lt"/>
                        </a:rPr>
                        <a:t> </a:t>
                      </a:r>
                      <a:r>
                        <a:rPr lang="en-US" sz="2000" dirty="0" err="1">
                          <a:latin typeface="+mj-lt"/>
                        </a:rPr>
                        <a:t>računu</a:t>
                      </a:r>
                      <a:r>
                        <a:rPr lang="en-US" sz="2000" dirty="0">
                          <a:latin typeface="+mj-lt"/>
                        </a:rPr>
                        <a:t>. </a:t>
                      </a:r>
                      <a:endParaRPr lang="hr-HR" sz="2000" dirty="0"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43846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+mj-lt"/>
                        </a:rPr>
                        <a:t>Susjed</a:t>
                      </a:r>
                      <a:r>
                        <a:rPr lang="en-US" sz="2000" dirty="0">
                          <a:latin typeface="+mj-lt"/>
                        </a:rPr>
                        <a:t> mi </a:t>
                      </a:r>
                      <a:r>
                        <a:rPr lang="en-US" sz="2000" dirty="0" err="1">
                          <a:latin typeface="+mj-lt"/>
                        </a:rPr>
                        <a:t>nije</a:t>
                      </a:r>
                      <a:r>
                        <a:rPr lang="en-US" sz="2000" dirty="0">
                          <a:latin typeface="+mj-lt"/>
                        </a:rPr>
                        <a:t> </a:t>
                      </a:r>
                      <a:r>
                        <a:rPr lang="en-US" sz="2000" dirty="0" err="1">
                          <a:latin typeface="+mj-lt"/>
                        </a:rPr>
                        <a:t>vratio</a:t>
                      </a:r>
                      <a:r>
                        <a:rPr lang="en-US" sz="2000" dirty="0">
                          <a:latin typeface="+mj-lt"/>
                        </a:rPr>
                        <a:t> </a:t>
                      </a:r>
                      <a:r>
                        <a:rPr lang="en-US" sz="2000" dirty="0" err="1">
                          <a:latin typeface="+mj-lt"/>
                        </a:rPr>
                        <a:t>kofer</a:t>
                      </a:r>
                      <a:r>
                        <a:rPr lang="en-US" sz="2000" dirty="0">
                          <a:latin typeface="+mj-lt"/>
                        </a:rPr>
                        <a:t>. </a:t>
                      </a:r>
                      <a:endParaRPr lang="hr-HR" sz="2000" dirty="0"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+mj-lt"/>
                        </a:rPr>
                        <a:t>Nedovoljno</a:t>
                      </a:r>
                      <a:r>
                        <a:rPr lang="en-US" sz="2000" dirty="0">
                          <a:latin typeface="+mj-lt"/>
                        </a:rPr>
                        <a:t> </a:t>
                      </a:r>
                      <a:r>
                        <a:rPr lang="en-US" sz="2000" dirty="0" err="1">
                          <a:latin typeface="+mj-lt"/>
                        </a:rPr>
                        <a:t>novaca</a:t>
                      </a:r>
                      <a:r>
                        <a:rPr lang="en-US" sz="2000" dirty="0">
                          <a:latin typeface="+mj-lt"/>
                        </a:rPr>
                        <a:t> za put.</a:t>
                      </a:r>
                      <a:endParaRPr lang="hr-HR" sz="2000" dirty="0"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+mj-lt"/>
                        </a:rPr>
                        <a:t>Najava</a:t>
                      </a:r>
                      <a:r>
                        <a:rPr lang="en-US" sz="2000" dirty="0">
                          <a:latin typeface="+mj-lt"/>
                        </a:rPr>
                        <a:t> </a:t>
                      </a:r>
                      <a:r>
                        <a:rPr lang="en-US" sz="2000" dirty="0" err="1">
                          <a:latin typeface="+mj-lt"/>
                        </a:rPr>
                        <a:t>uragana</a:t>
                      </a:r>
                      <a:r>
                        <a:rPr lang="en-US" sz="2000" dirty="0">
                          <a:latin typeface="+mj-lt"/>
                        </a:rPr>
                        <a:t>. </a:t>
                      </a:r>
                      <a:endParaRPr lang="hr-HR" sz="2000" dirty="0"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26167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+mj-lt"/>
                        </a:rPr>
                        <a:t>Vozač</a:t>
                      </a:r>
                      <a:r>
                        <a:rPr lang="en-US" sz="2000" dirty="0">
                          <a:latin typeface="+mj-lt"/>
                        </a:rPr>
                        <a:t> </a:t>
                      </a:r>
                      <a:r>
                        <a:rPr lang="en-US" sz="2000" dirty="0" err="1">
                          <a:latin typeface="+mj-lt"/>
                        </a:rPr>
                        <a:t>svira</a:t>
                      </a:r>
                      <a:r>
                        <a:rPr lang="en-US" sz="2000" dirty="0">
                          <a:latin typeface="+mj-lt"/>
                        </a:rPr>
                        <a:t> </a:t>
                      </a:r>
                      <a:r>
                        <a:rPr lang="en-US" sz="2000" dirty="0" err="1">
                          <a:latin typeface="+mj-lt"/>
                        </a:rPr>
                        <a:t>preglasnu</a:t>
                      </a:r>
                      <a:r>
                        <a:rPr lang="en-US" sz="2000" dirty="0">
                          <a:latin typeface="+mj-lt"/>
                        </a:rPr>
                        <a:t> </a:t>
                      </a:r>
                      <a:r>
                        <a:rPr lang="en-US" sz="2000" dirty="0" err="1">
                          <a:latin typeface="+mj-lt"/>
                        </a:rPr>
                        <a:t>glazbu</a:t>
                      </a:r>
                      <a:r>
                        <a:rPr lang="en-US" sz="2000" dirty="0">
                          <a:latin typeface="+mj-lt"/>
                        </a:rPr>
                        <a:t>.</a:t>
                      </a:r>
                      <a:endParaRPr lang="hr-HR" sz="2000" dirty="0"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+mj-lt"/>
                        </a:rPr>
                        <a:t>Nikakvi</a:t>
                      </a:r>
                      <a:r>
                        <a:rPr lang="en-US" sz="2000" dirty="0">
                          <a:latin typeface="+mj-lt"/>
                        </a:rPr>
                        <a:t> </a:t>
                      </a:r>
                      <a:r>
                        <a:rPr lang="en-US" sz="2000" dirty="0" err="1">
                          <a:latin typeface="+mj-lt"/>
                        </a:rPr>
                        <a:t>planovi</a:t>
                      </a:r>
                      <a:r>
                        <a:rPr lang="en-US" sz="2000" dirty="0">
                          <a:latin typeface="+mj-lt"/>
                        </a:rPr>
                        <a:t> za </a:t>
                      </a:r>
                      <a:r>
                        <a:rPr lang="en-US" sz="2000" dirty="0" err="1">
                          <a:latin typeface="+mj-lt"/>
                        </a:rPr>
                        <a:t>vikend</a:t>
                      </a:r>
                      <a:r>
                        <a:rPr lang="en-US" sz="2000" dirty="0">
                          <a:latin typeface="+mj-lt"/>
                        </a:rPr>
                        <a:t>.</a:t>
                      </a:r>
                      <a:endParaRPr lang="hr-HR" sz="2000" dirty="0"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+mj-lt"/>
                        </a:rPr>
                        <a:t>Pronalazak</a:t>
                      </a:r>
                      <a:r>
                        <a:rPr lang="en-US" sz="2000" dirty="0">
                          <a:latin typeface="+mj-lt"/>
                        </a:rPr>
                        <a:t> </a:t>
                      </a:r>
                      <a:r>
                        <a:rPr lang="en-US" sz="2000" dirty="0" err="1">
                          <a:latin typeface="+mj-lt"/>
                        </a:rPr>
                        <a:t>kvržice</a:t>
                      </a:r>
                      <a:r>
                        <a:rPr lang="en-US" sz="2000" dirty="0">
                          <a:latin typeface="+mj-lt"/>
                        </a:rPr>
                        <a:t> </a:t>
                      </a:r>
                      <a:r>
                        <a:rPr lang="en-US" sz="2000" dirty="0" err="1">
                          <a:latin typeface="+mj-lt"/>
                        </a:rPr>
                        <a:t>na</a:t>
                      </a:r>
                      <a:r>
                        <a:rPr lang="en-US" sz="2000" dirty="0">
                          <a:latin typeface="+mj-lt"/>
                        </a:rPr>
                        <a:t> </a:t>
                      </a:r>
                      <a:r>
                        <a:rPr lang="en-US" sz="2000" dirty="0" err="1">
                          <a:latin typeface="+mj-lt"/>
                        </a:rPr>
                        <a:t>vratu</a:t>
                      </a:r>
                      <a:r>
                        <a:rPr lang="en-US" sz="2000" dirty="0">
                          <a:latin typeface="+mj-lt"/>
                        </a:rPr>
                        <a:t>. </a:t>
                      </a:r>
                      <a:endParaRPr lang="hr-HR" sz="2000" dirty="0"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1045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4196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>
            <a:extLst>
              <a:ext uri="{FF2B5EF4-FFF2-40B4-BE49-F238E27FC236}">
                <a16:creationId xmlns:a16="http://schemas.microsoft.com/office/drawing/2014/main" id="{FC5DB305-DA0B-4E58-90C3-E95A76F29A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4653"/>
          </a:xfrm>
          <a:prstGeom prst="rect">
            <a:avLst/>
          </a:prstGeom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D2A0A29-390F-4B46-A6DD-0BA8C3BAE2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862" y="500134"/>
            <a:ext cx="10599198" cy="4719935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+mj-lt"/>
              </a:rPr>
              <a:t>PROCJENA INTENZITETA EMOCIJA</a:t>
            </a:r>
          </a:p>
          <a:p>
            <a:r>
              <a:rPr lang="en-US" sz="2400" dirty="0" err="1">
                <a:latin typeface="+mj-lt"/>
              </a:rPr>
              <a:t>Potrebno</a:t>
            </a:r>
            <a:r>
              <a:rPr lang="en-US" sz="2400" dirty="0">
                <a:latin typeface="+mj-lt"/>
              </a:rPr>
              <a:t> je </a:t>
            </a:r>
            <a:r>
              <a:rPr lang="en-US" sz="2400" dirty="0" err="1">
                <a:latin typeface="+mj-lt"/>
              </a:rPr>
              <a:t>kvantificirati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koliko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snažno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klijent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doživljava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emociju</a:t>
            </a:r>
            <a:r>
              <a:rPr lang="en-US" sz="2400" dirty="0">
                <a:latin typeface="+mj-lt"/>
              </a:rPr>
              <a:t> (pr. </a:t>
            </a:r>
            <a:r>
              <a:rPr lang="en-US" sz="2400" dirty="0" err="1">
                <a:latin typeface="+mj-lt"/>
              </a:rPr>
              <a:t>prije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nakon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terapijske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intervencije</a:t>
            </a:r>
            <a:r>
              <a:rPr lang="en-US" sz="2400" dirty="0">
                <a:latin typeface="+mj-lt"/>
              </a:rPr>
              <a:t>) </a:t>
            </a:r>
          </a:p>
          <a:p>
            <a:r>
              <a:rPr lang="en-US" sz="2400" dirty="0" err="1">
                <a:latin typeface="+mj-lt"/>
              </a:rPr>
              <a:t>Važno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kako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bismo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donijeli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odluku</a:t>
            </a:r>
            <a:r>
              <a:rPr lang="en-US" sz="2400" dirty="0">
                <a:latin typeface="+mj-lt"/>
              </a:rPr>
              <a:t> o:</a:t>
            </a:r>
          </a:p>
          <a:p>
            <a:pPr marL="0" indent="0">
              <a:buNone/>
            </a:pPr>
            <a:r>
              <a:rPr lang="en-US" sz="2400" dirty="0">
                <a:latin typeface="+mj-lt"/>
              </a:rPr>
              <a:t> 	1. </a:t>
            </a:r>
            <a:r>
              <a:rPr lang="en-US" sz="2400" dirty="0" err="1">
                <a:latin typeface="+mj-lt"/>
              </a:rPr>
              <a:t>Dodatnim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intervencijamaa</a:t>
            </a:r>
            <a:endParaRPr lang="en-US" sz="2400" dirty="0">
              <a:latin typeface="+mj-lt"/>
            </a:endParaRPr>
          </a:p>
          <a:p>
            <a:pPr marL="0" indent="0">
              <a:buNone/>
            </a:pPr>
            <a:r>
              <a:rPr lang="en-US" sz="2400" dirty="0">
                <a:latin typeface="+mj-lt"/>
              </a:rPr>
              <a:t>	2. </a:t>
            </a:r>
            <a:r>
              <a:rPr lang="en-US" sz="2400" dirty="0" err="1">
                <a:latin typeface="+mj-lt"/>
              </a:rPr>
              <a:t>Procjena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nastavka</a:t>
            </a:r>
            <a:r>
              <a:rPr lang="en-US" sz="2400" dirty="0">
                <a:latin typeface="+mj-lt"/>
              </a:rPr>
              <a:t> s </a:t>
            </a:r>
            <a:r>
              <a:rPr lang="en-US" sz="2400" dirty="0" err="1">
                <a:latin typeface="+mj-lt"/>
              </a:rPr>
              <a:t>intervencijom</a:t>
            </a:r>
            <a:r>
              <a:rPr lang="en-US" sz="2400" dirty="0">
                <a:latin typeface="+mj-lt"/>
              </a:rPr>
              <a:t>.</a:t>
            </a:r>
          </a:p>
          <a:p>
            <a:pPr marL="0" indent="0">
              <a:buNone/>
            </a:pPr>
            <a:r>
              <a:rPr lang="en-US" sz="2400" dirty="0">
                <a:latin typeface="+mj-lt"/>
              </a:rPr>
              <a:t>	3. </a:t>
            </a:r>
            <a:r>
              <a:rPr lang="en-US" sz="2400" dirty="0" err="1">
                <a:latin typeface="+mj-lt"/>
              </a:rPr>
              <a:t>Odabir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problema</a:t>
            </a:r>
            <a:r>
              <a:rPr lang="en-US" sz="2400" dirty="0">
                <a:latin typeface="+mj-lt"/>
              </a:rPr>
              <a:t> za </a:t>
            </a:r>
            <a:r>
              <a:rPr lang="en-US" sz="2400" dirty="0" err="1">
                <a:latin typeface="+mj-lt"/>
              </a:rPr>
              <a:t>kojeg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planiramo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intervenciju</a:t>
            </a:r>
            <a:r>
              <a:rPr lang="en-US" sz="2400" dirty="0">
                <a:latin typeface="+mj-lt"/>
              </a:rPr>
              <a:t> → </a:t>
            </a:r>
            <a:r>
              <a:rPr lang="en-US" sz="2400" dirty="0" err="1">
                <a:latin typeface="+mj-lt"/>
              </a:rPr>
              <a:t>situacija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koja</a:t>
            </a:r>
            <a:r>
              <a:rPr lang="en-US" sz="2400" dirty="0">
                <a:latin typeface="+mj-lt"/>
              </a:rPr>
              <a:t> je </a:t>
            </a:r>
            <a:r>
              <a:rPr lang="en-US" sz="2400" dirty="0" err="1">
                <a:latin typeface="+mj-lt"/>
              </a:rPr>
              <a:t>manje</a:t>
            </a:r>
            <a:r>
              <a:rPr lang="en-US" sz="2400" dirty="0">
                <a:latin typeface="+mj-lt"/>
              </a:rPr>
              <a:t> 	    </a:t>
            </a:r>
            <a:r>
              <a:rPr lang="en-US" sz="2400" dirty="0" err="1">
                <a:latin typeface="+mj-lt"/>
              </a:rPr>
              <a:t>emotivno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nabijena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može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biti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manje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važna</a:t>
            </a:r>
            <a:r>
              <a:rPr lang="en-US" sz="2400" dirty="0">
                <a:latin typeface="+mj-lt"/>
              </a:rPr>
              <a:t> u </a:t>
            </a:r>
            <a:r>
              <a:rPr lang="en-US" sz="2400" dirty="0" err="1">
                <a:latin typeface="+mj-lt"/>
              </a:rPr>
              <a:t>odnosu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onu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koja</a:t>
            </a:r>
            <a:r>
              <a:rPr lang="en-US" sz="2400" dirty="0">
                <a:latin typeface="+mj-lt"/>
              </a:rPr>
              <a:t> je </a:t>
            </a:r>
            <a:r>
              <a:rPr lang="en-US" sz="2400" dirty="0" err="1">
                <a:latin typeface="+mj-lt"/>
              </a:rPr>
              <a:t>više</a:t>
            </a:r>
            <a:endParaRPr lang="en-US" sz="2400" dirty="0">
              <a:latin typeface="+mj-lt"/>
            </a:endParaRPr>
          </a:p>
          <a:p>
            <a:r>
              <a:rPr lang="en-US" sz="2400" dirty="0" err="1">
                <a:latin typeface="+mj-lt"/>
              </a:rPr>
              <a:t>Metode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procjene</a:t>
            </a:r>
            <a:r>
              <a:rPr lang="en-US" sz="2400" dirty="0">
                <a:latin typeface="+mj-lt"/>
              </a:rPr>
              <a:t>: </a:t>
            </a:r>
            <a:r>
              <a:rPr lang="en-US" sz="2400" dirty="0" err="1">
                <a:latin typeface="+mj-lt"/>
              </a:rPr>
              <a:t>numeričke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procjene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opsino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skale</a:t>
            </a:r>
            <a:endParaRPr lang="hr-HR" sz="2400" dirty="0">
              <a:latin typeface="+mj-lt"/>
            </a:endParaRPr>
          </a:p>
        </p:txBody>
      </p:sp>
      <p:cxnSp>
        <p:nvCxnSpPr>
          <p:cNvPr id="10" name="Ravni poveznik 9">
            <a:extLst>
              <a:ext uri="{FF2B5EF4-FFF2-40B4-BE49-F238E27FC236}">
                <a16:creationId xmlns:a16="http://schemas.microsoft.com/office/drawing/2014/main" id="{74E678AC-40E6-46D1-AF3E-2EC6B336FB89}"/>
              </a:ext>
            </a:extLst>
          </p:cNvPr>
          <p:cNvCxnSpPr>
            <a:cxnSpLocks/>
          </p:cNvCxnSpPr>
          <p:nvPr/>
        </p:nvCxnSpPr>
        <p:spPr>
          <a:xfrm>
            <a:off x="1671961" y="5433134"/>
            <a:ext cx="876817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Ravni poveznik 14">
            <a:extLst>
              <a:ext uri="{FF2B5EF4-FFF2-40B4-BE49-F238E27FC236}">
                <a16:creationId xmlns:a16="http://schemas.microsoft.com/office/drawing/2014/main" id="{D64C410B-3BF7-4587-9788-1194388F0823}"/>
              </a:ext>
            </a:extLst>
          </p:cNvPr>
          <p:cNvCxnSpPr>
            <a:cxnSpLocks/>
          </p:cNvCxnSpPr>
          <p:nvPr/>
        </p:nvCxnSpPr>
        <p:spPr>
          <a:xfrm>
            <a:off x="4520213" y="5433134"/>
            <a:ext cx="0" cy="29520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Ravni poveznik 15">
            <a:extLst>
              <a:ext uri="{FF2B5EF4-FFF2-40B4-BE49-F238E27FC236}">
                <a16:creationId xmlns:a16="http://schemas.microsoft.com/office/drawing/2014/main" id="{F82009CA-A905-4E34-B6DE-D5B0173DB1B1}"/>
              </a:ext>
            </a:extLst>
          </p:cNvPr>
          <p:cNvCxnSpPr>
            <a:cxnSpLocks/>
          </p:cNvCxnSpPr>
          <p:nvPr/>
        </p:nvCxnSpPr>
        <p:spPr>
          <a:xfrm>
            <a:off x="10440140" y="5433134"/>
            <a:ext cx="0" cy="29520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Ravni poveznik 16">
            <a:extLst>
              <a:ext uri="{FF2B5EF4-FFF2-40B4-BE49-F238E27FC236}">
                <a16:creationId xmlns:a16="http://schemas.microsoft.com/office/drawing/2014/main" id="{FB6C4FDD-2103-47CD-96BE-C172C48BAA99}"/>
              </a:ext>
            </a:extLst>
          </p:cNvPr>
          <p:cNvCxnSpPr>
            <a:cxnSpLocks/>
          </p:cNvCxnSpPr>
          <p:nvPr/>
        </p:nvCxnSpPr>
        <p:spPr>
          <a:xfrm>
            <a:off x="5597349" y="5424255"/>
            <a:ext cx="0" cy="29520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Ravni poveznik 18">
            <a:extLst>
              <a:ext uri="{FF2B5EF4-FFF2-40B4-BE49-F238E27FC236}">
                <a16:creationId xmlns:a16="http://schemas.microsoft.com/office/drawing/2014/main" id="{2DC09961-4E62-403B-A48F-8CA28C3937AE}"/>
              </a:ext>
            </a:extLst>
          </p:cNvPr>
          <p:cNvCxnSpPr>
            <a:cxnSpLocks/>
          </p:cNvCxnSpPr>
          <p:nvPr/>
        </p:nvCxnSpPr>
        <p:spPr>
          <a:xfrm>
            <a:off x="1671961" y="5433134"/>
            <a:ext cx="0" cy="29520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Ravni poveznik 19">
            <a:extLst>
              <a:ext uri="{FF2B5EF4-FFF2-40B4-BE49-F238E27FC236}">
                <a16:creationId xmlns:a16="http://schemas.microsoft.com/office/drawing/2014/main" id="{6590F8B6-C8B8-41D7-BE81-22FF68EC28BA}"/>
              </a:ext>
            </a:extLst>
          </p:cNvPr>
          <p:cNvCxnSpPr>
            <a:cxnSpLocks/>
          </p:cNvCxnSpPr>
          <p:nvPr/>
        </p:nvCxnSpPr>
        <p:spPr>
          <a:xfrm>
            <a:off x="2639627" y="5433134"/>
            <a:ext cx="0" cy="29520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Ravni poveznik 20">
            <a:extLst>
              <a:ext uri="{FF2B5EF4-FFF2-40B4-BE49-F238E27FC236}">
                <a16:creationId xmlns:a16="http://schemas.microsoft.com/office/drawing/2014/main" id="{7898FDAB-86B4-4480-8110-B0C32E502AE2}"/>
              </a:ext>
            </a:extLst>
          </p:cNvPr>
          <p:cNvCxnSpPr>
            <a:cxnSpLocks/>
          </p:cNvCxnSpPr>
          <p:nvPr/>
        </p:nvCxnSpPr>
        <p:spPr>
          <a:xfrm>
            <a:off x="3545149" y="5433134"/>
            <a:ext cx="0" cy="29520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Ravni poveznik 21">
            <a:extLst>
              <a:ext uri="{FF2B5EF4-FFF2-40B4-BE49-F238E27FC236}">
                <a16:creationId xmlns:a16="http://schemas.microsoft.com/office/drawing/2014/main" id="{57104DD9-7A0D-4D0D-91D8-68178566FC33}"/>
              </a:ext>
            </a:extLst>
          </p:cNvPr>
          <p:cNvCxnSpPr>
            <a:cxnSpLocks/>
          </p:cNvCxnSpPr>
          <p:nvPr/>
        </p:nvCxnSpPr>
        <p:spPr>
          <a:xfrm>
            <a:off x="6641976" y="5433134"/>
            <a:ext cx="0" cy="29520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Ravni poveznik 22">
            <a:extLst>
              <a:ext uri="{FF2B5EF4-FFF2-40B4-BE49-F238E27FC236}">
                <a16:creationId xmlns:a16="http://schemas.microsoft.com/office/drawing/2014/main" id="{72DBCEAF-E109-4750-AC71-33560814CC2B}"/>
              </a:ext>
            </a:extLst>
          </p:cNvPr>
          <p:cNvCxnSpPr>
            <a:cxnSpLocks/>
          </p:cNvCxnSpPr>
          <p:nvPr/>
        </p:nvCxnSpPr>
        <p:spPr>
          <a:xfrm>
            <a:off x="7654030" y="5433134"/>
            <a:ext cx="0" cy="29520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Ravni poveznik 23">
            <a:extLst>
              <a:ext uri="{FF2B5EF4-FFF2-40B4-BE49-F238E27FC236}">
                <a16:creationId xmlns:a16="http://schemas.microsoft.com/office/drawing/2014/main" id="{838DF5EE-8D86-47CF-8045-8AF82DD7B935}"/>
              </a:ext>
            </a:extLst>
          </p:cNvPr>
          <p:cNvCxnSpPr>
            <a:cxnSpLocks/>
          </p:cNvCxnSpPr>
          <p:nvPr/>
        </p:nvCxnSpPr>
        <p:spPr>
          <a:xfrm>
            <a:off x="8595063" y="5433134"/>
            <a:ext cx="0" cy="29520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Ravni poveznik 24">
            <a:extLst>
              <a:ext uri="{FF2B5EF4-FFF2-40B4-BE49-F238E27FC236}">
                <a16:creationId xmlns:a16="http://schemas.microsoft.com/office/drawing/2014/main" id="{A5878425-154E-411F-A515-0713F5562747}"/>
              </a:ext>
            </a:extLst>
          </p:cNvPr>
          <p:cNvCxnSpPr>
            <a:cxnSpLocks/>
          </p:cNvCxnSpPr>
          <p:nvPr/>
        </p:nvCxnSpPr>
        <p:spPr>
          <a:xfrm>
            <a:off x="9553852" y="5433134"/>
            <a:ext cx="0" cy="29520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TekstniOkvir 27">
            <a:extLst>
              <a:ext uri="{FF2B5EF4-FFF2-40B4-BE49-F238E27FC236}">
                <a16:creationId xmlns:a16="http://schemas.microsoft.com/office/drawing/2014/main" id="{A3BD0466-5E67-4857-986D-9491EBE21269}"/>
              </a:ext>
            </a:extLst>
          </p:cNvPr>
          <p:cNvSpPr txBox="1"/>
          <p:nvPr/>
        </p:nvSpPr>
        <p:spPr>
          <a:xfrm>
            <a:off x="4369370" y="572833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j-lt"/>
              </a:rPr>
              <a:t>4</a:t>
            </a:r>
            <a:endParaRPr lang="hr-HR" dirty="0">
              <a:latin typeface="+mj-lt"/>
            </a:endParaRPr>
          </a:p>
        </p:txBody>
      </p:sp>
      <p:sp>
        <p:nvSpPr>
          <p:cNvPr id="44" name="TekstniOkvir 43">
            <a:extLst>
              <a:ext uri="{FF2B5EF4-FFF2-40B4-BE49-F238E27FC236}">
                <a16:creationId xmlns:a16="http://schemas.microsoft.com/office/drawing/2014/main" id="{341CEB46-5818-4969-9094-EC5D022D18DC}"/>
              </a:ext>
            </a:extLst>
          </p:cNvPr>
          <p:cNvSpPr txBox="1"/>
          <p:nvPr/>
        </p:nvSpPr>
        <p:spPr>
          <a:xfrm>
            <a:off x="2488784" y="5712818"/>
            <a:ext cx="2278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j-lt"/>
              </a:rPr>
              <a:t>2</a:t>
            </a:r>
            <a:endParaRPr lang="hr-HR" dirty="0">
              <a:latin typeface="+mj-lt"/>
            </a:endParaRPr>
          </a:p>
        </p:txBody>
      </p:sp>
      <p:sp>
        <p:nvSpPr>
          <p:cNvPr id="45" name="TekstniOkvir 44">
            <a:extLst>
              <a:ext uri="{FF2B5EF4-FFF2-40B4-BE49-F238E27FC236}">
                <a16:creationId xmlns:a16="http://schemas.microsoft.com/office/drawing/2014/main" id="{B604405B-2791-4F0E-BD51-F25C229CFD50}"/>
              </a:ext>
            </a:extLst>
          </p:cNvPr>
          <p:cNvSpPr txBox="1"/>
          <p:nvPr/>
        </p:nvSpPr>
        <p:spPr>
          <a:xfrm>
            <a:off x="3394306" y="571281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j-lt"/>
              </a:rPr>
              <a:t>3</a:t>
            </a:r>
            <a:endParaRPr lang="hr-HR" dirty="0">
              <a:latin typeface="+mj-lt"/>
            </a:endParaRPr>
          </a:p>
        </p:txBody>
      </p:sp>
      <p:sp>
        <p:nvSpPr>
          <p:cNvPr id="46" name="TekstniOkvir 45">
            <a:extLst>
              <a:ext uri="{FF2B5EF4-FFF2-40B4-BE49-F238E27FC236}">
                <a16:creationId xmlns:a16="http://schemas.microsoft.com/office/drawing/2014/main" id="{1A930EEA-48EC-4721-9F72-4584BC7A27D2}"/>
              </a:ext>
            </a:extLst>
          </p:cNvPr>
          <p:cNvSpPr txBox="1"/>
          <p:nvPr/>
        </p:nvSpPr>
        <p:spPr>
          <a:xfrm>
            <a:off x="1522637" y="5719457"/>
            <a:ext cx="2351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j-lt"/>
              </a:rPr>
              <a:t>1</a:t>
            </a:r>
            <a:endParaRPr lang="hr-HR" dirty="0">
              <a:latin typeface="+mj-lt"/>
            </a:endParaRPr>
          </a:p>
        </p:txBody>
      </p:sp>
      <p:sp>
        <p:nvSpPr>
          <p:cNvPr id="47" name="TekstniOkvir 46">
            <a:extLst>
              <a:ext uri="{FF2B5EF4-FFF2-40B4-BE49-F238E27FC236}">
                <a16:creationId xmlns:a16="http://schemas.microsoft.com/office/drawing/2014/main" id="{26F46EBB-A704-482A-BC50-F523502D4D78}"/>
              </a:ext>
            </a:extLst>
          </p:cNvPr>
          <p:cNvSpPr txBox="1"/>
          <p:nvPr/>
        </p:nvSpPr>
        <p:spPr>
          <a:xfrm>
            <a:off x="5439090" y="5730138"/>
            <a:ext cx="2278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j-lt"/>
              </a:rPr>
              <a:t>5</a:t>
            </a:r>
            <a:endParaRPr lang="hr-HR" dirty="0">
              <a:latin typeface="+mj-lt"/>
            </a:endParaRPr>
          </a:p>
        </p:txBody>
      </p:sp>
      <p:sp>
        <p:nvSpPr>
          <p:cNvPr id="48" name="TekstniOkvir 47">
            <a:extLst>
              <a:ext uri="{FF2B5EF4-FFF2-40B4-BE49-F238E27FC236}">
                <a16:creationId xmlns:a16="http://schemas.microsoft.com/office/drawing/2014/main" id="{8AEE3B85-35C9-4D51-BFD7-48316B7E7EED}"/>
              </a:ext>
            </a:extLst>
          </p:cNvPr>
          <p:cNvSpPr txBox="1"/>
          <p:nvPr/>
        </p:nvSpPr>
        <p:spPr>
          <a:xfrm>
            <a:off x="6494033" y="5721695"/>
            <a:ext cx="2278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j-lt"/>
              </a:rPr>
              <a:t>6</a:t>
            </a:r>
            <a:endParaRPr lang="hr-HR" dirty="0">
              <a:latin typeface="+mj-lt"/>
            </a:endParaRPr>
          </a:p>
        </p:txBody>
      </p:sp>
      <p:sp>
        <p:nvSpPr>
          <p:cNvPr id="49" name="TekstniOkvir 48">
            <a:extLst>
              <a:ext uri="{FF2B5EF4-FFF2-40B4-BE49-F238E27FC236}">
                <a16:creationId xmlns:a16="http://schemas.microsoft.com/office/drawing/2014/main" id="{0E5CFA12-70C6-4F36-8196-061BED408FAC}"/>
              </a:ext>
            </a:extLst>
          </p:cNvPr>
          <p:cNvSpPr txBox="1"/>
          <p:nvPr/>
        </p:nvSpPr>
        <p:spPr>
          <a:xfrm>
            <a:off x="7520946" y="5737496"/>
            <a:ext cx="2278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j-lt"/>
              </a:rPr>
              <a:t>7</a:t>
            </a:r>
            <a:endParaRPr lang="hr-HR" dirty="0">
              <a:latin typeface="+mj-lt"/>
            </a:endParaRPr>
          </a:p>
        </p:txBody>
      </p:sp>
      <p:sp>
        <p:nvSpPr>
          <p:cNvPr id="50" name="TekstniOkvir 49">
            <a:extLst>
              <a:ext uri="{FF2B5EF4-FFF2-40B4-BE49-F238E27FC236}">
                <a16:creationId xmlns:a16="http://schemas.microsoft.com/office/drawing/2014/main" id="{CC907568-714D-470A-B0F8-5FADCDDB8345}"/>
              </a:ext>
            </a:extLst>
          </p:cNvPr>
          <p:cNvSpPr txBox="1"/>
          <p:nvPr/>
        </p:nvSpPr>
        <p:spPr>
          <a:xfrm>
            <a:off x="8436764" y="5728336"/>
            <a:ext cx="2278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j-lt"/>
              </a:rPr>
              <a:t>8</a:t>
            </a:r>
            <a:endParaRPr lang="hr-HR" dirty="0">
              <a:latin typeface="+mj-lt"/>
            </a:endParaRPr>
          </a:p>
        </p:txBody>
      </p:sp>
      <p:sp>
        <p:nvSpPr>
          <p:cNvPr id="51" name="TekstniOkvir 50">
            <a:extLst>
              <a:ext uri="{FF2B5EF4-FFF2-40B4-BE49-F238E27FC236}">
                <a16:creationId xmlns:a16="http://schemas.microsoft.com/office/drawing/2014/main" id="{79B5989E-E767-421F-9E5B-566B84BCF61C}"/>
              </a:ext>
            </a:extLst>
          </p:cNvPr>
          <p:cNvSpPr txBox="1"/>
          <p:nvPr/>
        </p:nvSpPr>
        <p:spPr>
          <a:xfrm>
            <a:off x="9408826" y="5723933"/>
            <a:ext cx="2278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j-lt"/>
              </a:rPr>
              <a:t>9</a:t>
            </a:r>
            <a:endParaRPr lang="hr-HR" dirty="0">
              <a:latin typeface="+mj-lt"/>
            </a:endParaRPr>
          </a:p>
        </p:txBody>
      </p:sp>
      <p:sp>
        <p:nvSpPr>
          <p:cNvPr id="52" name="TekstniOkvir 51">
            <a:extLst>
              <a:ext uri="{FF2B5EF4-FFF2-40B4-BE49-F238E27FC236}">
                <a16:creationId xmlns:a16="http://schemas.microsoft.com/office/drawing/2014/main" id="{301E9531-5B1D-4AF9-8F89-2A3EDC9F9D9B}"/>
              </a:ext>
            </a:extLst>
          </p:cNvPr>
          <p:cNvSpPr txBox="1"/>
          <p:nvPr/>
        </p:nvSpPr>
        <p:spPr>
          <a:xfrm>
            <a:off x="10237552" y="5712818"/>
            <a:ext cx="508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j-lt"/>
              </a:rPr>
              <a:t>10</a:t>
            </a:r>
            <a:endParaRPr lang="hr-HR" dirty="0">
              <a:latin typeface="+mj-lt"/>
            </a:endParaRPr>
          </a:p>
        </p:txBody>
      </p:sp>
      <p:sp>
        <p:nvSpPr>
          <p:cNvPr id="53" name="TekstniOkvir 52">
            <a:extLst>
              <a:ext uri="{FF2B5EF4-FFF2-40B4-BE49-F238E27FC236}">
                <a16:creationId xmlns:a16="http://schemas.microsoft.com/office/drawing/2014/main" id="{70737AEA-9208-4194-992F-828C86ED036D}"/>
              </a:ext>
            </a:extLst>
          </p:cNvPr>
          <p:cNvSpPr txBox="1"/>
          <p:nvPr/>
        </p:nvSpPr>
        <p:spPr>
          <a:xfrm>
            <a:off x="1757818" y="4777878"/>
            <a:ext cx="16844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Malo </a:t>
            </a:r>
            <a:r>
              <a:rPr lang="en-US" dirty="0" err="1"/>
              <a:t>izražena</a:t>
            </a:r>
            <a:endParaRPr lang="hr-HR" dirty="0"/>
          </a:p>
        </p:txBody>
      </p:sp>
      <p:sp>
        <p:nvSpPr>
          <p:cNvPr id="54" name="TekstniOkvir 53">
            <a:extLst>
              <a:ext uri="{FF2B5EF4-FFF2-40B4-BE49-F238E27FC236}">
                <a16:creationId xmlns:a16="http://schemas.microsoft.com/office/drawing/2014/main" id="{C657B3F2-ACEE-4C37-A4CF-F9499FACC25B}"/>
              </a:ext>
            </a:extLst>
          </p:cNvPr>
          <p:cNvSpPr txBox="1"/>
          <p:nvPr/>
        </p:nvSpPr>
        <p:spPr>
          <a:xfrm>
            <a:off x="3952118" y="4777878"/>
            <a:ext cx="22874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Srednje</a:t>
            </a:r>
            <a:r>
              <a:rPr lang="en-US" dirty="0"/>
              <a:t> </a:t>
            </a:r>
            <a:r>
              <a:rPr lang="en-US" dirty="0" err="1"/>
              <a:t>izražena</a:t>
            </a:r>
            <a:endParaRPr lang="hr-HR" dirty="0"/>
          </a:p>
        </p:txBody>
      </p:sp>
      <p:sp>
        <p:nvSpPr>
          <p:cNvPr id="55" name="TekstniOkvir 54">
            <a:extLst>
              <a:ext uri="{FF2B5EF4-FFF2-40B4-BE49-F238E27FC236}">
                <a16:creationId xmlns:a16="http://schemas.microsoft.com/office/drawing/2014/main" id="{B4646E34-3EE8-4F32-B4F1-B8903BA4FB4B}"/>
              </a:ext>
            </a:extLst>
          </p:cNvPr>
          <p:cNvSpPr txBox="1"/>
          <p:nvPr/>
        </p:nvSpPr>
        <p:spPr>
          <a:xfrm>
            <a:off x="6307584" y="4777878"/>
            <a:ext cx="22874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Jako</a:t>
            </a:r>
            <a:r>
              <a:rPr lang="en-US" dirty="0"/>
              <a:t> </a:t>
            </a:r>
            <a:r>
              <a:rPr lang="en-US" dirty="0" err="1"/>
              <a:t>izražena</a:t>
            </a:r>
            <a:endParaRPr lang="hr-HR" dirty="0"/>
          </a:p>
        </p:txBody>
      </p:sp>
      <p:sp>
        <p:nvSpPr>
          <p:cNvPr id="56" name="TekstniOkvir 55">
            <a:extLst>
              <a:ext uri="{FF2B5EF4-FFF2-40B4-BE49-F238E27FC236}">
                <a16:creationId xmlns:a16="http://schemas.microsoft.com/office/drawing/2014/main" id="{A7E53384-2A11-4162-AF73-C7C62A850451}"/>
              </a:ext>
            </a:extLst>
          </p:cNvPr>
          <p:cNvSpPr txBox="1"/>
          <p:nvPr/>
        </p:nvSpPr>
        <p:spPr>
          <a:xfrm>
            <a:off x="8458862" y="4777879"/>
            <a:ext cx="22874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Ekstremno</a:t>
            </a:r>
            <a:r>
              <a:rPr lang="en-US" dirty="0"/>
              <a:t> </a:t>
            </a:r>
            <a:r>
              <a:rPr lang="en-US" dirty="0" err="1"/>
              <a:t>izražena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306527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>
            <a:extLst>
              <a:ext uri="{FF2B5EF4-FFF2-40B4-BE49-F238E27FC236}">
                <a16:creationId xmlns:a16="http://schemas.microsoft.com/office/drawing/2014/main" id="{980B8E2A-4252-4FCF-9E61-7E9E6B9FF6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0CB7000-0248-4D12-B967-494FC2662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128" y="319596"/>
            <a:ext cx="10862358" cy="63031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+mj-lt"/>
              </a:rPr>
              <a:t>RAZLIKOVANJE AUTOMATSKIH MISLI OD EMOCIJA</a:t>
            </a:r>
          </a:p>
          <a:p>
            <a:r>
              <a:rPr lang="en-US" sz="2400" dirty="0">
                <a:latin typeface="+mj-lt"/>
              </a:rPr>
              <a:t>Ne </a:t>
            </a:r>
            <a:r>
              <a:rPr lang="en-US" sz="2400" dirty="0" err="1">
                <a:latin typeface="+mj-lt"/>
              </a:rPr>
              <a:t>želimo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ukloniti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neugodne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emocije</a:t>
            </a:r>
            <a:r>
              <a:rPr lang="en-US" sz="2400" dirty="0">
                <a:latin typeface="+mj-lt"/>
              </a:rPr>
              <a:t> → </a:t>
            </a:r>
            <a:r>
              <a:rPr lang="en-US" sz="2400" dirty="0" err="1">
                <a:latin typeface="+mj-lt"/>
              </a:rPr>
              <a:t>upozoravaju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na</a:t>
            </a:r>
            <a:r>
              <a:rPr lang="en-US" sz="2400" dirty="0">
                <a:latin typeface="+mj-lt"/>
              </a:rPr>
              <a:t> to da </a:t>
            </a:r>
            <a:r>
              <a:rPr lang="en-US" sz="2400" dirty="0" err="1">
                <a:latin typeface="+mj-lt"/>
              </a:rPr>
              <a:t>postoji</a:t>
            </a:r>
            <a:r>
              <a:rPr lang="en-US" sz="2400" dirty="0">
                <a:latin typeface="+mj-lt"/>
              </a:rPr>
              <a:t> problem </a:t>
            </a:r>
          </a:p>
          <a:p>
            <a:pPr marL="0" indent="0">
              <a:buNone/>
            </a:pPr>
            <a:endParaRPr lang="en-US" sz="2400" dirty="0">
              <a:latin typeface="+mj-lt"/>
            </a:endParaRPr>
          </a:p>
          <a:p>
            <a:r>
              <a:rPr lang="en-US" sz="2400" dirty="0" err="1">
                <a:latin typeface="+mj-lt"/>
              </a:rPr>
              <a:t>Želimo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smanjiti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izraženost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vrlo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izntenzivnih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emocija</a:t>
            </a:r>
            <a:endParaRPr lang="en-US" sz="2400" dirty="0">
              <a:latin typeface="+mj-lt"/>
            </a:endParaRPr>
          </a:p>
          <a:p>
            <a:pPr marL="0" indent="0">
              <a:buNone/>
            </a:pPr>
            <a:endParaRPr lang="en-US" sz="2400" dirty="0">
              <a:latin typeface="+mj-lt"/>
            </a:endParaRPr>
          </a:p>
          <a:p>
            <a:r>
              <a:rPr lang="en-US" sz="2400" dirty="0" err="1">
                <a:latin typeface="+mj-lt"/>
              </a:rPr>
              <a:t>Priznajemo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osjećaje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klijenta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pokazujemo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empatiju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validiramo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osjećaje</a:t>
            </a:r>
            <a:endParaRPr lang="en-US" sz="2400" dirty="0">
              <a:latin typeface="+mj-lt"/>
            </a:endParaRPr>
          </a:p>
          <a:p>
            <a:endParaRPr lang="en-US" sz="2400" dirty="0">
              <a:latin typeface="+mj-lt"/>
            </a:endParaRPr>
          </a:p>
          <a:p>
            <a:r>
              <a:rPr lang="en-US" sz="2400" dirty="0" err="1">
                <a:latin typeface="+mj-lt"/>
              </a:rPr>
              <a:t>Inetervencije</a:t>
            </a:r>
            <a:r>
              <a:rPr lang="en-US" sz="2400" dirty="0">
                <a:latin typeface="+mj-lt"/>
              </a:rPr>
              <a:t>: </a:t>
            </a:r>
            <a:r>
              <a:rPr lang="en-US" sz="2400" dirty="0" err="1">
                <a:latin typeface="+mj-lt"/>
              </a:rPr>
              <a:t>evaluacija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kognicija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koje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dovele</a:t>
            </a:r>
            <a:r>
              <a:rPr lang="en-US" sz="2400" dirty="0">
                <a:latin typeface="+mj-lt"/>
              </a:rPr>
              <a:t> do </a:t>
            </a:r>
            <a:r>
              <a:rPr lang="en-US" sz="2400" dirty="0" err="1">
                <a:latin typeface="+mj-lt"/>
              </a:rPr>
              <a:t>pojave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emocija</a:t>
            </a:r>
            <a:r>
              <a:rPr lang="en-US" sz="2400" dirty="0">
                <a:latin typeface="+mj-lt"/>
              </a:rPr>
              <a:t>, problem solving, </a:t>
            </a:r>
            <a:r>
              <a:rPr lang="en-US" sz="2400" dirty="0" err="1">
                <a:latin typeface="+mj-lt"/>
              </a:rPr>
              <a:t>preusmjeravanje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pažnje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prihvaćanje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neugodnih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emocija</a:t>
            </a:r>
            <a:endParaRPr lang="en-US" sz="2400" dirty="0">
              <a:latin typeface="+mj-lt"/>
            </a:endParaRPr>
          </a:p>
          <a:p>
            <a:endParaRPr lang="en-US" sz="2400" dirty="0">
              <a:latin typeface="+mj-lt"/>
            </a:endParaRPr>
          </a:p>
          <a:p>
            <a:r>
              <a:rPr lang="en-US" sz="2400" dirty="0" err="1">
                <a:latin typeface="+mj-lt"/>
              </a:rPr>
              <a:t>Klijenti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često</a:t>
            </a:r>
            <a:r>
              <a:rPr lang="en-US" sz="2400" dirty="0">
                <a:latin typeface="+mj-lt"/>
              </a:rPr>
              <a:t> ne </a:t>
            </a:r>
            <a:r>
              <a:rPr lang="en-US" sz="2400" dirty="0" err="1">
                <a:latin typeface="+mj-lt"/>
              </a:rPr>
              <a:t>razlikuju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misli</a:t>
            </a:r>
            <a:r>
              <a:rPr lang="en-US" sz="2400" dirty="0">
                <a:latin typeface="+mj-lt"/>
              </a:rPr>
              <a:t> od </a:t>
            </a:r>
            <a:r>
              <a:rPr lang="en-US" sz="2400" dirty="0" err="1">
                <a:latin typeface="+mj-lt"/>
              </a:rPr>
              <a:t>emocija</a:t>
            </a:r>
            <a:r>
              <a:rPr lang="en-US" sz="2400" dirty="0">
                <a:latin typeface="+mj-lt"/>
              </a:rPr>
              <a:t> → </a:t>
            </a:r>
            <a:r>
              <a:rPr lang="en-US" sz="2400" dirty="0" err="1">
                <a:latin typeface="+mj-lt"/>
              </a:rPr>
              <a:t>postavljanje</a:t>
            </a:r>
            <a:r>
              <a:rPr lang="en-US" sz="2400" dirty="0">
                <a:latin typeface="+mj-lt"/>
              </a:rPr>
              <a:t> u </a:t>
            </a:r>
            <a:r>
              <a:rPr lang="en-US" sz="2400" dirty="0" err="1">
                <a:latin typeface="+mj-lt"/>
              </a:rPr>
              <a:t>kognitivni</a:t>
            </a:r>
            <a:r>
              <a:rPr lang="en-US" sz="2400" dirty="0">
                <a:latin typeface="+mj-lt"/>
              </a:rPr>
              <a:t> model: </a:t>
            </a:r>
            <a:r>
              <a:rPr lang="en-US" sz="2400" dirty="0" err="1">
                <a:latin typeface="+mj-lt"/>
              </a:rPr>
              <a:t>situacija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automatska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misao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rekacija</a:t>
            </a:r>
            <a:r>
              <a:rPr lang="en-US" sz="2400" dirty="0">
                <a:latin typeface="+mj-lt"/>
              </a:rPr>
              <a:t> (</a:t>
            </a:r>
            <a:r>
              <a:rPr lang="en-US" sz="2400" dirty="0" err="1">
                <a:latin typeface="+mj-lt"/>
              </a:rPr>
              <a:t>emocije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ponašanje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tjelesna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reakcija</a:t>
            </a:r>
            <a:r>
              <a:rPr lang="en-US" sz="2400" dirty="0">
                <a:latin typeface="+mj-lt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514393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87527EF9-4467-49AB-B2CB-4F0C816F12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47"/>
            <a:ext cx="12192000" cy="6854653"/>
          </a:xfrm>
          <a:prstGeom prst="rect">
            <a:avLst/>
          </a:prstGeom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72A31FC-612A-466F-9A02-A260893B22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3555" y="687290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>
                <a:latin typeface="+mj-lt"/>
              </a:rPr>
              <a:t>Kada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klijent</a:t>
            </a:r>
            <a:r>
              <a:rPr lang="en-US" sz="2400" dirty="0">
                <a:latin typeface="+mj-lt"/>
              </a:rPr>
              <a:t> ne </a:t>
            </a:r>
            <a:r>
              <a:rPr lang="en-US" sz="2400" dirty="0" err="1">
                <a:latin typeface="+mj-lt"/>
              </a:rPr>
              <a:t>razlikuje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emocije</a:t>
            </a:r>
            <a:r>
              <a:rPr lang="en-US" sz="2400" dirty="0">
                <a:latin typeface="+mj-lt"/>
              </a:rPr>
              <a:t> od </a:t>
            </a:r>
            <a:r>
              <a:rPr lang="en-US" sz="2400" dirty="0" err="1">
                <a:latin typeface="+mj-lt"/>
              </a:rPr>
              <a:t>misli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možemo</a:t>
            </a:r>
            <a:r>
              <a:rPr lang="en-US" sz="2400" dirty="0">
                <a:latin typeface="+mj-lt"/>
              </a:rPr>
              <a:t>:</a:t>
            </a:r>
          </a:p>
          <a:p>
            <a:pPr marL="514350" indent="-514350">
              <a:buAutoNum type="arabicPeriod"/>
            </a:pPr>
            <a:r>
              <a:rPr lang="en-US" sz="2400" dirty="0" err="1">
                <a:latin typeface="+mj-lt"/>
              </a:rPr>
              <a:t>Ignorirati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pogrešno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imenovanje</a:t>
            </a:r>
            <a:endParaRPr lang="en-US" sz="2400" dirty="0">
              <a:latin typeface="+mj-lt"/>
            </a:endParaRPr>
          </a:p>
          <a:p>
            <a:pPr marL="514350" indent="-514350">
              <a:buAutoNum type="arabicPeriod"/>
            </a:pPr>
            <a:r>
              <a:rPr lang="en-US" sz="2400" dirty="0" err="1">
                <a:latin typeface="+mj-lt"/>
              </a:rPr>
              <a:t>Odmah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pokušati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objasniti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razliku</a:t>
            </a:r>
            <a:r>
              <a:rPr lang="en-US" sz="2400" dirty="0">
                <a:latin typeface="+mj-lt"/>
              </a:rPr>
              <a:t> (</a:t>
            </a:r>
            <a:r>
              <a:rPr lang="en-US" sz="2400" dirty="0" err="1">
                <a:latin typeface="+mj-lt"/>
              </a:rPr>
              <a:t>direktno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ili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suptilno</a:t>
            </a:r>
            <a:r>
              <a:rPr lang="en-US" sz="2400" dirty="0">
                <a:latin typeface="+mj-lt"/>
              </a:rPr>
              <a:t>)</a:t>
            </a:r>
          </a:p>
          <a:p>
            <a:pPr marL="514350" indent="-514350">
              <a:buAutoNum type="arabicPeriod"/>
            </a:pPr>
            <a:r>
              <a:rPr lang="en-US" sz="2400" dirty="0" err="1">
                <a:latin typeface="+mj-lt"/>
              </a:rPr>
              <a:t>Objasniti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razliku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kasnije</a:t>
            </a:r>
            <a:r>
              <a:rPr lang="en-US" sz="2400" dirty="0">
                <a:latin typeface="+mj-lt"/>
              </a:rPr>
              <a:t> u </a:t>
            </a:r>
            <a:r>
              <a:rPr lang="en-US" sz="2400" dirty="0" err="1">
                <a:latin typeface="+mj-lt"/>
              </a:rPr>
              <a:t>tretmanu</a:t>
            </a:r>
            <a:endParaRPr lang="en-US" sz="2400" dirty="0">
              <a:latin typeface="+mj-lt"/>
            </a:endParaRPr>
          </a:p>
          <a:p>
            <a:pPr marL="0" indent="0">
              <a:buNone/>
            </a:pPr>
            <a:r>
              <a:rPr lang="en-US" sz="2400" dirty="0" err="1">
                <a:latin typeface="+mj-lt"/>
              </a:rPr>
              <a:t>Uglavnom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krivo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imenovanje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kognicija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emocijama</a:t>
            </a:r>
            <a:r>
              <a:rPr lang="en-US" sz="2400" dirty="0">
                <a:latin typeface="+mj-lt"/>
              </a:rPr>
              <a:t> ne </a:t>
            </a:r>
            <a:r>
              <a:rPr lang="en-US" sz="2400" dirty="0" err="1">
                <a:latin typeface="+mj-lt"/>
              </a:rPr>
              <a:t>predstavlja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veliki</a:t>
            </a:r>
            <a:r>
              <a:rPr lang="en-US" sz="2400" dirty="0">
                <a:latin typeface="+mj-lt"/>
              </a:rPr>
              <a:t> problem, </a:t>
            </a:r>
            <a:r>
              <a:rPr lang="en-US" sz="2400" dirty="0" err="1">
                <a:latin typeface="+mj-lt"/>
              </a:rPr>
              <a:t>ovisno</a:t>
            </a:r>
            <a:r>
              <a:rPr lang="en-US" sz="2400" dirty="0">
                <a:latin typeface="+mj-lt"/>
              </a:rPr>
              <a:t> o </a:t>
            </a:r>
            <a:r>
              <a:rPr lang="en-US" sz="2400" dirty="0" err="1">
                <a:latin typeface="+mj-lt"/>
              </a:rPr>
              <a:t>kontekstu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možemo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suptilno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korigirati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osobu</a:t>
            </a:r>
            <a:r>
              <a:rPr lang="en-US" sz="2400" dirty="0">
                <a:latin typeface="+mj-lt"/>
              </a:rPr>
              <a:t>. </a:t>
            </a:r>
            <a:endParaRPr lang="hr-HR" sz="2400" dirty="0">
              <a:latin typeface="+mj-lt"/>
            </a:endParaRPr>
          </a:p>
        </p:txBody>
      </p:sp>
      <p:sp>
        <p:nvSpPr>
          <p:cNvPr id="4" name="Rezervirano mjesto sadržaja 2">
            <a:extLst>
              <a:ext uri="{FF2B5EF4-FFF2-40B4-BE49-F238E27FC236}">
                <a16:creationId xmlns:a16="http://schemas.microsoft.com/office/drawing/2014/main" id="{AD9B77C9-D5E1-4748-A6C8-06B85A8981C8}"/>
              </a:ext>
            </a:extLst>
          </p:cNvPr>
          <p:cNvSpPr txBox="1">
            <a:spLocks/>
          </p:cNvSpPr>
          <p:nvPr/>
        </p:nvSpPr>
        <p:spPr>
          <a:xfrm>
            <a:off x="635840" y="3690574"/>
            <a:ext cx="10392747" cy="28789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latin typeface="+mj-lt"/>
              </a:rPr>
              <a:t>POVEZIVANJE SADRŽAJA AUTOMATSKIH MISLI SA EMOCIJAMA</a:t>
            </a:r>
          </a:p>
          <a:p>
            <a:r>
              <a:rPr lang="en-US" sz="2400" dirty="0" err="1">
                <a:latin typeface="+mj-lt"/>
              </a:rPr>
              <a:t>Kontinuirana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konceptualizacija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klijentovih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problema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prepreka</a:t>
            </a:r>
            <a:r>
              <a:rPr lang="en-US" sz="2400" dirty="0">
                <a:latin typeface="+mj-lt"/>
              </a:rPr>
              <a:t> u </a:t>
            </a:r>
            <a:r>
              <a:rPr lang="en-US" sz="2400" dirty="0" err="1">
                <a:latin typeface="+mj-lt"/>
              </a:rPr>
              <a:t>izvršavanju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ciljeva</a:t>
            </a:r>
            <a:r>
              <a:rPr lang="en-US" sz="2400" dirty="0">
                <a:latin typeface="+mj-lt"/>
              </a:rPr>
              <a:t> → </a:t>
            </a:r>
            <a:r>
              <a:rPr lang="en-US" sz="2400" dirty="0" err="1">
                <a:latin typeface="+mj-lt"/>
              </a:rPr>
              <a:t>kako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njihove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misli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potiču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specifične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automatske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misli</a:t>
            </a:r>
            <a:r>
              <a:rPr lang="en-US" sz="2400" dirty="0">
                <a:latin typeface="+mj-lt"/>
              </a:rPr>
              <a:t> u </a:t>
            </a:r>
            <a:r>
              <a:rPr lang="en-US" sz="2400" dirty="0" err="1">
                <a:latin typeface="+mj-lt"/>
              </a:rPr>
              <a:t>određenoj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situaciji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kako</a:t>
            </a:r>
            <a:r>
              <a:rPr lang="en-US" sz="2400" dirty="0">
                <a:latin typeface="+mj-lt"/>
              </a:rPr>
              <a:t> to </a:t>
            </a:r>
            <a:r>
              <a:rPr lang="en-US" sz="2400" dirty="0" err="1">
                <a:latin typeface="+mj-lt"/>
              </a:rPr>
              <a:t>utječe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emocije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ponašanje</a:t>
            </a:r>
            <a:endParaRPr lang="en-US" sz="2400" dirty="0">
              <a:latin typeface="+mj-lt"/>
            </a:endParaRPr>
          </a:p>
          <a:p>
            <a:pPr marL="0" indent="0">
              <a:buNone/>
            </a:pPr>
            <a:endParaRPr lang="en-US" sz="2400" dirty="0">
              <a:latin typeface="+mj-lt"/>
            </a:endParaRPr>
          </a:p>
          <a:p>
            <a:r>
              <a:rPr lang="en-US" sz="2400" dirty="0" err="1">
                <a:latin typeface="+mj-lt"/>
              </a:rPr>
              <a:t>Poveznica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između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klijentovih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misli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emocija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ponašanja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treba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biti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smislena</a:t>
            </a:r>
            <a:endParaRPr lang="en-US" sz="2400" dirty="0">
              <a:latin typeface="+mj-lt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6549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265</TotalTime>
  <Words>863</Words>
  <Application>Microsoft Office PowerPoint</Application>
  <PresentationFormat>Widescreen</PresentationFormat>
  <Paragraphs>123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Tema sustava Office</vt:lpstr>
      <vt:lpstr>EMOCIJE</vt:lpstr>
      <vt:lpstr>PowerPoint Presentation</vt:lpstr>
      <vt:lpstr>POTICANJE I OSNAŽIVANJE UGODNIH EMOCIJA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EMOCIJE</dc:title>
  <dc:creator>Una Bilić</dc:creator>
  <cp:lastModifiedBy>hubikotvr@outlook.com</cp:lastModifiedBy>
  <cp:revision>27</cp:revision>
  <dcterms:created xsi:type="dcterms:W3CDTF">2022-04-16T14:36:23Z</dcterms:created>
  <dcterms:modified xsi:type="dcterms:W3CDTF">2022-05-06T16:19:58Z</dcterms:modified>
</cp:coreProperties>
</file>