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29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AEA7620-008E-4931-B299-B9BBBACE074B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E657FD3-5BF0-4331-A60C-AB8E36568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7139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A7620-008E-4931-B299-B9BBBACE074B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57FD3-5BF0-4331-A60C-AB8E36568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536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A7620-008E-4931-B299-B9BBBACE074B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57FD3-5BF0-4331-A60C-AB8E36568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732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A7620-008E-4931-B299-B9BBBACE074B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57FD3-5BF0-4331-A60C-AB8E36568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35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AEA7620-008E-4931-B299-B9BBBACE074B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9E657FD3-5BF0-4331-A60C-AB8E36568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4014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A7620-008E-4931-B299-B9BBBACE074B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57FD3-5BF0-4331-A60C-AB8E36568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013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A7620-008E-4931-B299-B9BBBACE074B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57FD3-5BF0-4331-A60C-AB8E36568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520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A7620-008E-4931-B299-B9BBBACE074B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57FD3-5BF0-4331-A60C-AB8E36568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632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A7620-008E-4931-B299-B9BBBACE074B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57FD3-5BF0-4331-A60C-AB8E36568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24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A7620-008E-4931-B299-B9BBBACE074B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E657FD3-5BF0-4331-A60C-AB8E36568486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17144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AEA7620-008E-4931-B299-B9BBBACE074B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E657FD3-5BF0-4331-A60C-AB8E3656848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9467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AEA7620-008E-4931-B299-B9BBBACE074B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E657FD3-5BF0-4331-A60C-AB8E36568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094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90776" y="2309246"/>
            <a:ext cx="9144000" cy="2387600"/>
          </a:xfrm>
        </p:spPr>
        <p:txBody>
          <a:bodyPr/>
          <a:lstStyle/>
          <a:p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IDENTIFIKACIJA AUTOMATSKIH MISLI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859990" y="5974633"/>
            <a:ext cx="1949571" cy="470254"/>
          </a:xfr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/>
          <a:lstStyle/>
          <a:p>
            <a:pPr algn="r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Margareta Hrabar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8645" y="108129"/>
            <a:ext cx="5330503" cy="92333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Hrvatsko udruženje za bihevioralno-kognitivnu terapiju</a:t>
            </a:r>
          </a:p>
          <a:p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Praktikum 2., Radionica 6.</a:t>
            </a:r>
          </a:p>
          <a:p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Grupa D</a:t>
            </a:r>
          </a:p>
        </p:txBody>
      </p:sp>
      <p:sp>
        <p:nvSpPr>
          <p:cNvPr id="5" name="Cloud Callout 4"/>
          <p:cNvSpPr/>
          <p:nvPr/>
        </p:nvSpPr>
        <p:spPr>
          <a:xfrm>
            <a:off x="5589918" y="1319842"/>
            <a:ext cx="957532" cy="500332"/>
          </a:xfrm>
          <a:prstGeom prst="cloudCallou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4003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825" y="556398"/>
            <a:ext cx="11412557" cy="5930249"/>
          </a:xfrm>
        </p:spPr>
        <p:txBody>
          <a:bodyPr/>
          <a:lstStyle/>
          <a:p>
            <a:pPr marL="0" indent="0">
              <a:buNone/>
            </a:pP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TRADICIONALNI BKT:</a:t>
            </a:r>
          </a:p>
          <a:p>
            <a:pPr marL="0" indent="0" algn="ctr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usmjerenost na problematične situacije iz prošlog tjedna</a:t>
            </a:r>
          </a:p>
          <a:p>
            <a:pPr marL="0" indent="0" algn="ctr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↓</a:t>
            </a:r>
          </a:p>
          <a:p>
            <a:pPr marL="0" indent="0" algn="ctr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određuje se kad je klijent bio najviše uznemireni i koje AM je imao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hr-HR" sz="2400" dirty="0"/>
          </a:p>
          <a:p>
            <a:pPr marL="0" indent="0" algn="ctr">
              <a:buNone/>
            </a:pPr>
            <a:endParaRPr lang="hr-HR" sz="2400" dirty="0"/>
          </a:p>
          <a:p>
            <a:pPr marL="0" indent="0" algn="ctr">
              <a:buNone/>
            </a:pPr>
            <a:endParaRPr lang="hr-HR" sz="2400" dirty="0"/>
          </a:p>
          <a:p>
            <a:pPr marL="0" indent="0">
              <a:buNone/>
            </a:pP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OPORAVAK ORIJENTIRANI KBT: </a:t>
            </a: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Usmjeravanje na misli za koje klijent procjenjuje da će mu stvoriti prepreku za postizanje ciljeva u nadolazećem tjednu</a:t>
            </a:r>
          </a:p>
          <a:p>
            <a:pPr marL="0" indent="0">
              <a:buNone/>
            </a:pP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17053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541" y="316314"/>
            <a:ext cx="11511709" cy="4351338"/>
          </a:xfrm>
        </p:spPr>
        <p:txBody>
          <a:bodyPr/>
          <a:lstStyle/>
          <a:p>
            <a:pPr marL="0" indent="0">
              <a:buNone/>
            </a:pP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Klijenti mogu imati uznemirujuće ili beskorisne automatske misli: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prije situacije - 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iščekivanju onoga što bi se moglo dogoditi </a:t>
            </a:r>
          </a:p>
          <a:p>
            <a:pPr marL="0" lv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„Što ako je on ljut na mene?"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tijekom situacije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lv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"Ona razmišlja kako ja to loše radim"</a:t>
            </a:r>
          </a:p>
          <a:p>
            <a:pPr lvl="0"/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nakon situacije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razmišljanje o tome što se dogodilo </a:t>
            </a:r>
          </a:p>
          <a:p>
            <a:pPr marL="0" lv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„Nikad nisam trebao nazvao ga”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9733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OBJAŠNJENJE AM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Poželjno objasniti AM korištenjem klijentovih vlastitih primjera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kontekstu rasprave o određenom pitanju s klijentom</a:t>
            </a:r>
          </a:p>
          <a:p>
            <a:pPr marL="0" indent="0" algn="ctr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↓</a:t>
            </a:r>
          </a:p>
          <a:p>
            <a:pPr marL="0" indent="0" algn="ctr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terapeut izazva pridružene AM</a:t>
            </a:r>
          </a:p>
          <a:p>
            <a:pPr marL="0" indent="0" algn="ctr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↓</a:t>
            </a:r>
          </a:p>
          <a:p>
            <a:pPr marL="0" indent="0" algn="ctr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pruža psihoedukaciju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74744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IZAZIVANJE AM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825" y="2078966"/>
            <a:ext cx="11309231" cy="437359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r-HR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Osnovna pitanja koja terapeut može postavljati klijentu: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"Što [je/bilo/bit će] Vam prolaziti kroz glavu?"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“O čemu [razmišljate/jeste/hoćete li] razmišljati?”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r-HR" sz="2600" dirty="0"/>
          </a:p>
          <a:p>
            <a:pPr marL="0" indent="0">
              <a:buNone/>
            </a:pPr>
            <a:r>
              <a:rPr lang="hr-HR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POSTAVITI IH KADA:</a:t>
            </a:r>
          </a:p>
          <a:p>
            <a:pPr lvl="0"/>
            <a:r>
              <a:rPr lang="hr-H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kada klijent opisuje problematičnu situaciju, emociju, ponašanje ili fiziološku reakciju koju je imao (često u prošlih tjedan dan) </a:t>
            </a:r>
          </a:p>
          <a:p>
            <a:pPr marL="0" lvl="0" indent="0">
              <a:buNone/>
            </a:pPr>
            <a:r>
              <a:rPr lang="hr-H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ili očekuje da će je imati (često u nadolazećem tjednu)</a:t>
            </a:r>
            <a:br>
              <a:rPr lang="hr-H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r-HR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kada klijent doživi negativnu promjenu u afektu ili izlaganju neproduktivnom ponašanju u samoj terapijskoj seansi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6639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IZAZIVANJE DODATNIH AM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540" y="1825625"/>
            <a:ext cx="11721947" cy="4351338"/>
          </a:xfrm>
        </p:spPr>
        <p:txBody>
          <a:bodyPr/>
          <a:lstStyle/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Nastaviti ispitivati klijenta čak i nakon što kaže početnu AM</a:t>
            </a: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CILJ: otkriti ima li druge važne misli</a:t>
            </a:r>
          </a:p>
          <a:p>
            <a:pPr marL="0" indent="0">
              <a:buNone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Kada klijent izrazi AM i emociju - važno provjeriti je li doživio dodatne emocije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↓</a:t>
            </a:r>
          </a:p>
          <a:p>
            <a:pPr marL="0" indent="0" algn="ctr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AKO DA: </a:t>
            </a:r>
          </a:p>
          <a:p>
            <a:pPr marL="0" indent="0" algn="ctr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nesumnjivo imao i drugu misao/tok misli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52316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PROŠIRENI KOGNITIVNI MODEL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313" y="1791119"/>
            <a:ext cx="11347373" cy="4608226"/>
          </a:xfrm>
        </p:spPr>
        <p:txBody>
          <a:bodyPr>
            <a:normAutofit/>
          </a:bodyPr>
          <a:lstStyle/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Klijenti ponekad imaju niz automatskih misli i reakcija o određenom problemu, pogotovo ako klijent završi radeći neproduktivno ponašanje, kao što je korištenje impulzivnog ponašanja</a:t>
            </a: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Važno je zabilježiti mnoge korake</a:t>
            </a: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od početnog okidača do konačne reakcije </a:t>
            </a: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(što može potrajati od nekoliko sekundi do sati)</a:t>
            </a: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Nakon što terapeut i klijent izrade prošireni kognitivni model, terapeut može pokazati sva mjesta na kojima mogu naučiti intervenirati prije nego što se puste u neproduktivna ponašanja</a:t>
            </a: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Ako se to učini, obično klijenti imaju veću nadu u rješavanje problema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3327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FORME AM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à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najčešće u verbalnom obliku</a:t>
            </a:r>
          </a:p>
          <a:p>
            <a:pPr marL="0" indent="0">
              <a:buNone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Ako su u obliku slika, klijenti ih ne iznose direktno:</a:t>
            </a:r>
          </a:p>
          <a:p>
            <a:pPr lvl="0"/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Reći će svoje tumačenja iskustava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ugraditi svoje AM u govor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reći kratke fraze</a:t>
            </a: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izreći AM kao pitanje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352818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296114"/>
            <a:ext cx="11353800" cy="1325563"/>
          </a:xfrm>
        </p:spPr>
        <p:txBody>
          <a:bodyPr>
            <a:normAutofit fontScale="90000"/>
          </a:bodyPr>
          <a:lstStyle/>
          <a:p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RAZLIKOVANJE AM OD INTERPRETACIJA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Kada pitamo klijente za automatske misli, tražimo stvarne riječi ili slike koje im prolaze kroz um</a:t>
            </a:r>
            <a:endParaRPr lang="hr-HR" sz="2400" dirty="0"/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Dok ne nauče prepoznati AM neki klijenti izvještavaju o tumačenjima </a:t>
            </a: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moguće istinita i neistinita</a:t>
            </a:r>
          </a:p>
        </p:txBody>
      </p:sp>
    </p:spTree>
    <p:extLst>
      <p:ext uri="{BB962C8B-B14F-4D97-AF65-F5344CB8AC3E}">
        <p14:creationId xmlns:p14="http://schemas.microsoft.com/office/powerpoint/2010/main" val="9694929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319" y="363762"/>
            <a:ext cx="11932920" cy="1325563"/>
          </a:xfrm>
        </p:spPr>
        <p:txBody>
          <a:bodyPr>
            <a:normAutofit fontScale="90000"/>
          </a:bodyPr>
          <a:lstStyle/>
          <a:p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ODREĐIVANJE AM UGRAĐENIH U GOVOR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3117" y="1689053"/>
            <a:ext cx="10058400" cy="3931920"/>
          </a:xfrm>
        </p:spPr>
        <p:txBody>
          <a:bodyPr/>
          <a:lstStyle/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Klijenti moraju naučiti odrediti stvarne riječi koje prolaze kroz njih umove kako bi ih učinkovito procijenili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7602908"/>
              </p:ext>
            </p:extLst>
          </p:nvPr>
        </p:nvGraphicFramePr>
        <p:xfrm>
          <a:off x="431319" y="2944611"/>
          <a:ext cx="10922480" cy="28868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61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61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813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Ustaljeni izrazi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Stvarne automatske misli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871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“Valjda sam bila zabrinuta što bi mi ona rekla.”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“Ne znam da li idem kod šefa bilo bi gubljenje vremena.”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“Nisam se mogao natjerati da počnem čitanje."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„Ona će me kritizirati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.”</a:t>
                      </a: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“Vjerojatno će to biti gubljenje vremena ako ja odem."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“Ne mogu to učiniti.”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69504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539" y="365125"/>
            <a:ext cx="11706045" cy="1325563"/>
          </a:xfrm>
        </p:spPr>
        <p:txBody>
          <a:bodyPr>
            <a:normAutofit fontScale="90000"/>
          </a:bodyPr>
          <a:lstStyle/>
          <a:p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PROMJENA OBLIKA TELEGRAFSKIH ILI UPITNIH MISLI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551" y="1811546"/>
            <a:ext cx="11524891" cy="4882551"/>
          </a:xfrm>
        </p:spPr>
        <p:txBody>
          <a:bodyPr>
            <a:normAutofit lnSpcReduction="10000"/>
          </a:bodyPr>
          <a:lstStyle/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Klijenti mogu prijaviti misli koje nisu u potpunosti iznesene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treba potaknuti klijenta da potpunije izrazi misao tražeći značenje misli </a:t>
            </a:r>
          </a:p>
          <a:p>
            <a:pPr marL="0" indent="0">
              <a:buNone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Ako klijent ne može iznijeti svoju misao terapeut </a:t>
            </a: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može pokušati reći suprotnu misao</a:t>
            </a: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K: „Oh, ne!”</a:t>
            </a: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T: „To je stvarno dobro?”</a:t>
            </a:r>
          </a:p>
          <a:p>
            <a:pPr marL="0" indent="0">
              <a:buNone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bolje reći suprotnu misao, nego pogađati stvarnu misao </a:t>
            </a:r>
          </a:p>
          <a:p>
            <a:pPr marL="0" indent="0">
              <a:buNone/>
            </a:pP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	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jer bi se klijent mogao složiti s pretpostavljenom misli čak iako 				mu ona nije prolazila kroz um</a:t>
            </a: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	</a:t>
            </a: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436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1424" y="492584"/>
            <a:ext cx="11500692" cy="32599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KOGNITIVNI MODEL</a:t>
            </a:r>
            <a:r>
              <a:rPr lang="hr-H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nterpretacija situacije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(ne sama situacija) </a:t>
            </a:r>
          </a:p>
          <a:p>
            <a:pPr marL="0" indent="0" algn="ctr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izražena kroz automatske misli ili slike</a:t>
            </a:r>
          </a:p>
          <a:p>
            <a:pPr marL="0" indent="0" algn="ctr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↓</a:t>
            </a:r>
          </a:p>
          <a:p>
            <a:pPr marL="0" indent="0" algn="ctr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utječe na emocije, ponašanje i fiziološki odgovor</a:t>
            </a:r>
          </a:p>
          <a:p>
            <a:pPr marL="0" indent="0" algn="ctr">
              <a:buNone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21355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340" y="281496"/>
            <a:ext cx="11557958" cy="6119303"/>
          </a:xfrm>
        </p:spPr>
        <p:txBody>
          <a:bodyPr/>
          <a:lstStyle/>
          <a:p>
            <a:pPr marL="0" indent="0">
              <a:buNone/>
            </a:pP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 U OBLIKU PITANJA</a:t>
            </a: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nije pogodno za evaluaciju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2779924"/>
              </p:ext>
            </p:extLst>
          </p:nvPr>
        </p:nvGraphicFramePr>
        <p:xfrm>
          <a:off x="560713" y="1457865"/>
          <a:ext cx="10748517" cy="48920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266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218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424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PITANJE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IZJAVA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846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"Hoću li se moći nositi s tim ?" </a:t>
                      </a: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"Mogu li izdržati ako ona ode?" 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“Što ako to ne mogu učiniti?” 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"Kako ću to proći?" 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"Što ako se ne mogu promijeniti?" 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“Zašto mi se to dogodilo?” 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"Neću se moći nositi s tim." </a:t>
                      </a: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“Neću moći podnijeti njezin odlazak.” 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"Izgubit ću posao ako to ne budem mogao obaviti."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r-HR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“Ne</a:t>
                      </a:r>
                      <a:r>
                        <a:rPr lang="hr-HR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mogu</a:t>
                      </a:r>
                      <a:r>
                        <a:rPr lang="hr-HR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proći kroz</a:t>
                      </a:r>
                      <a:r>
                        <a:rPr lang="hr-HR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to."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“Bit ću zauvijek jadan ako se</a:t>
                      </a:r>
                      <a:r>
                        <a:rPr lang="hr-HR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ne</a:t>
                      </a:r>
                      <a:r>
                        <a:rPr lang="hr-HR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mogu</a:t>
                      </a:r>
                      <a:r>
                        <a:rPr lang="hr-HR" sz="16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promijeniti."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“Ovo se nije smjelo dogoditi meni."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47384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TEŠKOĆE U IZAZIVANJU AM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791" y="1825625"/>
            <a:ext cx="11568024" cy="460105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=ponekad klijenti jednostavno ne znaju odgovor na pitanje</a:t>
            </a: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“Što prolazi kroz Vaš um?" </a:t>
            </a:r>
          </a:p>
          <a:p>
            <a:pPr marL="0" indent="0">
              <a:buNone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ZAMOLITI KLIJENTA DA OPIŠE SITUACIJU, ZATIM:</a:t>
            </a:r>
          </a:p>
          <a:p>
            <a:pPr marL="0" lv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1. Pojačajti odgovor klijenta</a:t>
            </a:r>
          </a:p>
          <a:p>
            <a:pPr marL="0" lv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2. Potaknuti klijenta na imaginaciju uznemirujuće situacije</a:t>
            </a:r>
          </a:p>
          <a:p>
            <a:pPr marL="0" lv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3. Ako situacija uključuje drugu osobu, predložite klijentu igru uloga</a:t>
            </a:r>
          </a:p>
          <a:p>
            <a:pPr marL="0" lv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4. Pitati klijenta o slikama</a:t>
            </a:r>
          </a:p>
          <a:p>
            <a:pPr marL="0" lv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5. Navesti misli za koje vjerujete da su suprotne od klijentovih misli</a:t>
            </a:r>
          </a:p>
          <a:p>
            <a:pPr marL="0" lv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6. Pitati za značenje situacije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5217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494" y="428146"/>
            <a:ext cx="11607818" cy="60589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Pojačati odgovor klijenta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Kako biste pomogli klijentima da steknu veći pristup svojim mislima, pokušajte povećati njihovo emocionalno i fiziološko uzbuđenje – </a:t>
            </a:r>
            <a:r>
              <a:rPr lang="hr-H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važno je pri tome koristiti SADAŠNJE vrijeme</a:t>
            </a:r>
          </a:p>
          <a:p>
            <a:pPr marL="0" indent="0">
              <a:buNone/>
            </a:pPr>
            <a:endParaRPr lang="hr-H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Imaginacija uznemirujuće situacije </a:t>
            </a: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Ponekad klijentima pomaže detaljan opis situacije. Prilikom opisa iznose svoja viđenja te situacije.</a:t>
            </a:r>
          </a:p>
          <a:p>
            <a:pPr marL="0" indent="0">
              <a:buNone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Igranje uloga interpersonalnih situacija</a:t>
            </a: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Klijenti u početku opisuju tko je što rekao usmeno.</a:t>
            </a: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Klijent glumi sebe, a terapeut glumi drugu osobu u interakciji.</a:t>
            </a:r>
          </a:p>
        </p:txBody>
      </p:sp>
    </p:spTree>
    <p:extLst>
      <p:ext uri="{BB962C8B-B14F-4D97-AF65-F5344CB8AC3E}">
        <p14:creationId xmlns:p14="http://schemas.microsoft.com/office/powerpoint/2010/main" val="34978048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867" y="376387"/>
            <a:ext cx="11480321" cy="62486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Raspitivanje o slikama</a:t>
            </a: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Ako teraput postane svjestan slike dok klijent opisuje situaciju, moguće je upotrijebiti to kao poticaj da se pita klijenta o doživljavanju slike.</a:t>
            </a: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„Ponekad je teško identificirati automatske misli. Da te pitam ovo: </a:t>
            </a: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Kada ste pomislili da biste mogli vidjeti svoju bivšu ženu na rođendanskoj zabavi, 	jeste li imali zamisli u svom umu kako bi ona mogla izgledati?”</a:t>
            </a:r>
          </a:p>
          <a:p>
            <a:pPr marL="0" indent="0">
              <a:buNone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Navođenje suprotne misli</a:t>
            </a: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Klijenti ponekad imaju veći pristup svojim mislima kada im terapeut iznese misao za koju vjeruje da je suprotna od klijentove stvarne misli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71707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471" y="307376"/>
            <a:ext cx="11618344" cy="3721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Pitati za značenje situacije</a:t>
            </a: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Kada klijenti imaju poteškoća s pristupom svojim mislima, terapeut može pitati što klijenta što mu je situacija značila.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T: „Što za Vas znači to da niste dobili posao?”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K: „Da jednostavno nisam dovoljno dobar. Vjerojatno nikad neću dobiti posao.”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hr-HR" dirty="0"/>
          </a:p>
        </p:txBody>
      </p:sp>
      <p:sp>
        <p:nvSpPr>
          <p:cNvPr id="4" name="TextBox 3"/>
          <p:cNvSpPr txBox="1"/>
          <p:nvPr/>
        </p:nvSpPr>
        <p:spPr>
          <a:xfrm>
            <a:off x="552091" y="4692770"/>
            <a:ext cx="10282686" cy="830997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OPREZ PRI KORIŠTENJU TEHNIKA – NE KORISTITI PREVIŠE TEHNIKA</a:t>
            </a: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klijent može imati osjećaj da je na ispitivanju ili da je pogriješio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001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ZAKLJUČAK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0937" y="1690688"/>
            <a:ext cx="11438626" cy="4486275"/>
          </a:xfrm>
        </p:spPr>
        <p:txBody>
          <a:bodyPr>
            <a:normAutofit/>
          </a:bodyPr>
          <a:lstStyle/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 koegzistiraju s tokom misli, nastaju spontano i ne temelje se na razmišljanju ili promišljanju</a:t>
            </a: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Ljudi su obično svjesniji povezanih emocija ili ponašanja</a:t>
            </a: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Uz poduku ljudi mogu postati svjesni koje AM prolazi kroz njihove umove</a:t>
            </a: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 su često kratke i prolazne</a:t>
            </a: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pojavljuju se u verbalnom i/ili slikovnom obliku</a:t>
            </a: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Ljudi obično prihvaćaju svoje AM kao istinite bez razmišljanja ili evaluacije</a:t>
            </a: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Prepoznavanje, evaluacija i odgovaranje AM - obično dovodi do adaptivne promjene u afektu i/ili ponašanju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515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5354" y="551098"/>
            <a:ext cx="10515600" cy="5401440"/>
          </a:xfrm>
        </p:spPr>
        <p:txBody>
          <a:bodyPr/>
          <a:lstStyle/>
          <a:p>
            <a:pPr marL="0" indent="0" algn="ctr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VAŽNO POMOĆI KLIJENTU da odgovori na nepoželjne ili netočne misli</a:t>
            </a:r>
          </a:p>
          <a:p>
            <a:pPr marL="0" indent="0" algn="ctr">
              <a:buNone/>
            </a:pPr>
            <a:r>
              <a:rPr lang="hr-H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(Potrebno se posebno usmjeriti na AM koje predstavljaju prepreke za postizanje ciljeva) 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↓</a:t>
            </a:r>
          </a:p>
          <a:p>
            <a:pPr marL="0" indent="0" algn="ctr">
              <a:buNone/>
            </a:pP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Kritičko ispitivanje i odgovaranje na svoje misli = često dovodi to tog da se klijenti osjećaju bolje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1274" y="3963299"/>
            <a:ext cx="4623759" cy="2600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745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686" y="280284"/>
            <a:ext cx="10058400" cy="1371600"/>
          </a:xfrm>
        </p:spPr>
        <p:txBody>
          <a:bodyPr>
            <a:normAutofit/>
          </a:bodyPr>
          <a:lstStyle/>
          <a:p>
            <a:r>
              <a:rPr lang="hr-H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KARAKTERISTIKE AUTOMATSKIH MISLI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843" y="1825625"/>
            <a:ext cx="1143550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tok razmišljanja koji koegzistira s više manifestnih tokova misli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Zajedničko svim ljudima</a:t>
            </a: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Većinu vremena smo jedva svijesni AM</a:t>
            </a: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povećanje svijesti AM uz trening 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mogućnost automatske provjere realnosti misli</a:t>
            </a:r>
          </a:p>
          <a:p>
            <a:pPr marL="0" indent="0">
              <a:buNone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ljudi s problemom se ne upuštaju u kritičko preispitivanje misli</a:t>
            </a: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↓</a:t>
            </a: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KBT nudi alate za procjenu misli na svjestan strukturiran način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233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0238" y="195129"/>
            <a:ext cx="11798148" cy="6426008"/>
          </a:xfrm>
        </p:spPr>
        <p:txBody>
          <a:bodyPr/>
          <a:lstStyle/>
          <a:p>
            <a:pPr marL="0" indent="0">
              <a:buNone/>
            </a:pP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IDENTIFIKACIJA NEFUNKCIONALNIH AM:</a:t>
            </a:r>
          </a:p>
          <a:p>
            <a:pPr marL="0" indent="0">
              <a:buNone/>
            </a:pPr>
            <a:endParaRPr lang="hr-H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iskrivljenje stvarnosti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povezane s neproduktivnim emocionalnim i/ili fiziološkim reakcijama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dovode do neproduktivnog ponašanja </a:t>
            </a:r>
          </a:p>
          <a:p>
            <a:pPr lvl="0"/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ometaju osjećaj dobrobiti klijenata i sposobnost poduzimanja koraka za postizanje ciljeva</a:t>
            </a:r>
          </a:p>
          <a:p>
            <a:pPr marL="0" lvl="0" indent="0">
              <a:buNone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170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407" y="395928"/>
            <a:ext cx="11970744" cy="6095502"/>
          </a:xfrm>
        </p:spPr>
        <p:txBody>
          <a:bodyPr/>
          <a:lstStyle/>
          <a:p>
            <a:pPr marL="0" lvl="0" indent="0">
              <a:buNone/>
            </a:pP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VAŽNO PREPOZNATI „VRUĆE” MISLI (</a:t>
            </a:r>
            <a:r>
              <a:rPr lang="hr-H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eng. </a:t>
            </a: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hot thoughts) </a:t>
            </a:r>
          </a:p>
          <a:p>
            <a:pPr marL="0" lvl="0" indent="0">
              <a:buNone/>
            </a:pPr>
            <a:r>
              <a:rPr lang="hr-HR" sz="2400" dirty="0"/>
              <a:t>	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=važne automatske misli i slike koje nastaju u samoj terapijskoj seansi</a:t>
            </a:r>
          </a:p>
          <a:p>
            <a:pPr marL="0" indent="0" algn="ctr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↓</a:t>
            </a:r>
          </a:p>
          <a:p>
            <a:pPr marL="0" lvl="0" indent="0" algn="ctr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MOGU BITI:</a:t>
            </a:r>
          </a:p>
          <a:p>
            <a:pPr marL="0" lvl="0" indent="0" algn="ctr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tema razgovora, odnositi se na klijenta/terapeuta/proces terapije</a:t>
            </a:r>
          </a:p>
          <a:p>
            <a:pPr marL="0" indent="0" algn="ctr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↓</a:t>
            </a:r>
          </a:p>
          <a:p>
            <a:pPr marL="0" lvl="0" indent="0" algn="ctr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mogu narušiti klijentovu motivaciju, osjećaj adekvatnosti/vrijednosti, koncentraciju </a:t>
            </a:r>
          </a:p>
          <a:p>
            <a:pPr marL="0" lvl="0" indent="0" algn="ctr">
              <a:buNone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PREPOZNAVANJE </a:t>
            </a: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mogućnost testiranja misli i odgovaranja na misao </a:t>
            </a:r>
          </a:p>
          <a:p>
            <a:pPr marL="0" lv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 lakši rad u seansi</a:t>
            </a: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3228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904" y="399252"/>
            <a:ext cx="11765096" cy="56219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Disfunkcionalne automatske misli su gotovo uvijek negativne osim ako: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klijent je maničan ili hipomaničan</a:t>
            </a:r>
          </a:p>
          <a:p>
            <a:pPr marL="0" lv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„Sjajna je ideja vidjeti koliko brzo moj auto može ići„</a:t>
            </a:r>
          </a:p>
          <a:p>
            <a:pPr marL="0" lv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klijent ima narcističke osobine </a:t>
            </a:r>
          </a:p>
          <a:p>
            <a:pPr marL="0" lv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“Ja sam superioran svima”</a:t>
            </a:r>
          </a:p>
          <a:p>
            <a:pPr marL="0" lvl="0" indent="0">
              <a:buNone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klijent sam sebi daje dopuštenje za sudjelovanje u neprilagođenim ponašanjima </a:t>
            </a:r>
          </a:p>
          <a:p>
            <a:pPr marL="0" lv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„U redu je napiti se jer svi moji prijatelji to rade”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6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3455" y="569909"/>
            <a:ext cx="11864248" cy="65802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AM:</a:t>
            </a: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obično kratke </a:t>
            </a: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klijenti često svjesniji emocija koje osjećaju kao rezultat svojih misli nego samih misli</a:t>
            </a: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emocije – logično povezane sa sadržajem AM</a:t>
            </a: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ponekad su klijenti svjesniji svog neproduktivnog ponašanja od misli koje mu prethode</a:t>
            </a: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ponašanje – logično povezano sa sadržajem AM</a:t>
            </a: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ponekad su klijenti svjesniji fiziološke reakcije nego misli</a:t>
            </a:r>
          </a:p>
          <a:p>
            <a:pPr marL="0" indent="0">
              <a:buNone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većina AM povezana s vanjskim situacijama ili tokom misli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56744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014" y="500794"/>
            <a:ext cx="11710012" cy="58200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KLIJENTI MOGU RAZMIŠLJATI O BILO KOJEM DIJELU KOGNITIVNOG PROCESA:</a:t>
            </a:r>
          </a:p>
          <a:p>
            <a:pPr marL="0" indent="0">
              <a:buNone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njihovim spoznajama (misli, slike, uvjerenja, sanjarenja, snovi, sjećanja ili bljeskovi)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njihovim emocijama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njihovim ponašanjem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njihovim fiziološkim ili mentalnim iskustvima (npr. neobične ideje ili osjećaj da im se misli utrkuju)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↓</a:t>
            </a:r>
          </a:p>
          <a:p>
            <a:pPr marL="0" indent="0" algn="ctr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</a:t>
            </a:r>
          </a:p>
          <a:p>
            <a:pPr marL="0" indent="0" algn="ctr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↓</a:t>
            </a:r>
          </a:p>
          <a:p>
            <a:pPr marL="0" indent="0" algn="ctr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fiziološka/ponašajna/emocionalna reakcija</a:t>
            </a:r>
          </a:p>
        </p:txBody>
      </p:sp>
    </p:spTree>
    <p:extLst>
      <p:ext uri="{BB962C8B-B14F-4D97-AF65-F5344CB8AC3E}">
        <p14:creationId xmlns:p14="http://schemas.microsoft.com/office/powerpoint/2010/main" val="20787601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245</TotalTime>
  <Words>790</Words>
  <Application>Microsoft Office PowerPoint</Application>
  <PresentationFormat>Widescreen</PresentationFormat>
  <Paragraphs>231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Calibri</vt:lpstr>
      <vt:lpstr>Century Gothic</vt:lpstr>
      <vt:lpstr>Garamond</vt:lpstr>
      <vt:lpstr>Times New Roman</vt:lpstr>
      <vt:lpstr>Wingdings</vt:lpstr>
      <vt:lpstr>Savon</vt:lpstr>
      <vt:lpstr>IDENTIFIKACIJA AUTOMATSKIH MISLI</vt:lpstr>
      <vt:lpstr>PowerPoint Presentation</vt:lpstr>
      <vt:lpstr>PowerPoint Presentation</vt:lpstr>
      <vt:lpstr>KARAKTERISTIKE AUTOMATSKIH MISLI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OBJAŠNJENJE AM</vt:lpstr>
      <vt:lpstr>IZAZIVANJE AM</vt:lpstr>
      <vt:lpstr>IZAZIVANJE DODATNIH AM</vt:lpstr>
      <vt:lpstr>PROŠIRENI KOGNITIVNI MODEL</vt:lpstr>
      <vt:lpstr>FORME AM</vt:lpstr>
      <vt:lpstr>RAZLIKOVANJE AM OD INTERPRETACIJA</vt:lpstr>
      <vt:lpstr>ODREĐIVANJE AM UGRAĐENIH U GOVOR</vt:lpstr>
      <vt:lpstr>PROMJENA OBLIKA TELEGRAFSKIH ILI UPITNIH MISLI</vt:lpstr>
      <vt:lpstr>PowerPoint Presentation</vt:lpstr>
      <vt:lpstr>TEŠKOĆE U IZAZIVANJU AM</vt:lpstr>
      <vt:lpstr>PowerPoint Presentation</vt:lpstr>
      <vt:lpstr>PowerPoint Presentation</vt:lpstr>
      <vt:lpstr>PowerPoint Presentation</vt:lpstr>
      <vt:lpstr>ZAKLJUČAK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IDENTIFIKACIJA AUTOMATSKIH MISLI</dc:title>
  <dc:creator>Microsoft account</dc:creator>
  <cp:lastModifiedBy>hubikotvr@outlook.com</cp:lastModifiedBy>
  <cp:revision>24</cp:revision>
  <dcterms:created xsi:type="dcterms:W3CDTF">2022-03-21T20:59:04Z</dcterms:created>
  <dcterms:modified xsi:type="dcterms:W3CDTF">2022-04-06T12:42:28Z</dcterms:modified>
</cp:coreProperties>
</file>