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3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6F166-05CB-4CF3-BC3B-F261A170F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D4ED6B-1702-41D0-8FD9-1F224DE4D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A5949-42E4-4E56-B0E9-CCFC55ADD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E5F02-746D-4808-B7A0-2FF771B53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E49E0-D783-4AEA-8C88-31D2F0676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43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88E31-B22E-475E-9FA7-372DA16D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D4634E-A6D1-4965-91D4-DF1F9DE76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B5B8D-B2AC-45B1-BF45-C23E0E286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59B69-59E1-4DBA-940E-9E5F2BCF5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D7986-2949-482B-8FDC-32ABF78EC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70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AC7BEF-90CD-44D9-AD40-2CA56F515F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A8513-EB29-4D99-9E42-831E60A5D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C2029-3EF7-46F0-A69C-C4C7297A8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F7448-9C6A-488D-98A9-AA2C241D1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B85F-ABD0-4D8F-B4C7-177E77816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82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2D5C6-5538-47FE-AC79-699F59F13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C8A5C-F743-4ED4-BDBD-1A2C83DB4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70CA6-FE08-4926-8A72-2B7AFA018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3AA93-14B8-4419-A249-9F26D2F03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5A76-610A-483D-BB3E-6DDBC5FBC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0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8B6F-5A67-442F-B9E2-09CD46E2F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E7226-1E57-4CE3-953A-9652FC946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7DB69-F539-4568-97F1-54166A0B6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A2108-B853-469F-8A94-FC12E2BCF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BD782-B5D0-4562-9D79-34F418824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7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601ED-78B2-414D-AAB2-6EE8EF2CA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1CA7F-EC20-4214-9BFC-AD4B39FCD9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A06AF5-EC51-4D4B-A7D9-15B7624C7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E1558E-9516-4948-90F4-398216F80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96DA7-B113-4B2A-BD9D-CA02532A5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BEE5BE-D3C4-4386-ACC9-8DA4C2106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7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0CA1B-7D7A-407E-A4D4-6CEE9DF93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F61E6C-0B6E-4F15-873A-EF2B2953C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824AEA-6390-4AC0-A154-B9132F27C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69FF45-7EE0-4B39-BE01-EDE5D3DCF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19A650-D725-409E-85BC-9311C7B111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4F07-7322-4DB5-9662-C93C37F71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94AB7F-AF80-448F-99F5-F96AEC191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3367C7-E407-4BD7-96E5-75E42B40E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1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68B93-1F4C-4716-92B3-C4D123C09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BDE489-E816-4EC3-A3C0-040E3E7E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848F77-2E37-4E44-97E5-56DE870FA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6BDAE-C306-4B22-8931-D420B0D20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11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0B252B-CBE9-4C46-84E2-EC1ECED23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33F723-DD98-4630-AC24-617CC5711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1A89F-5747-4FEC-BDD9-46B6510B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86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B1BA5-3A15-4246-96DB-263FE5951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5E3E0-A4A7-4CB6-A9C9-AF73C4DC3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846BCB-E45C-4EA9-81DB-D98902F64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6D3F2-5FAA-4E6A-A51C-4428C3ACF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14907-1C19-42C4-80FD-366548B86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136C3-69EB-45D4-B5F0-2AB1DFBC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587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B280-79BD-4621-BF5B-4475BD913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52C30A-EEDD-4BAE-A98C-96D4F45BF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14C727-AA3E-4BA9-9CB7-7B167021C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DFD24-9ACC-4E83-8926-3B3DDA59B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2AFDE-D679-44BC-9DC8-1BCB41121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8F1CFC-6833-49F5-A2A6-815909940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07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E597E2-7F88-4C3F-974B-29B606A4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2DF48B-DF93-475E-B8F5-30F361122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D9E8F-27C6-4D27-8754-550498A394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D8452-899E-4C72-B7B1-E90CD35A89F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BCB80-2CB7-4385-993E-B04AF9121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E633C-C893-43BC-AE2D-8E90D51B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2F794-9CE2-4023-9E5A-9ACFFE635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17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B3D31FE-C315-4B66-BA11-64BFFAC7DA8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0"/>
            <a:ext cx="10287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353A6B-BA5A-47BD-9E02-55489535F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32013"/>
            <a:ext cx="9144000" cy="2387600"/>
          </a:xfrm>
        </p:spPr>
        <p:txBody>
          <a:bodyPr/>
          <a:lstStyle/>
          <a:p>
            <a:r>
              <a:rPr lang="en-GB" b="1" dirty="0"/>
              <a:t>IMAGINACIJA ILI PREDOČAVANJE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3F480F-8B49-4417-AB1C-C2B6E1829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4025" y="5830888"/>
            <a:ext cx="9144000" cy="1655762"/>
          </a:xfrm>
        </p:spPr>
        <p:txBody>
          <a:bodyPr>
            <a:normAutofit/>
          </a:bodyPr>
          <a:lstStyle/>
          <a:p>
            <a:r>
              <a:rPr lang="en-GB" dirty="0"/>
              <a:t>Matea </a:t>
            </a:r>
            <a:r>
              <a:rPr lang="en-GB" dirty="0" err="1"/>
              <a:t>Ćosić</a:t>
            </a:r>
            <a:endParaRPr lang="en-GB" dirty="0"/>
          </a:p>
          <a:p>
            <a:r>
              <a:rPr lang="en-GB" dirty="0" err="1"/>
              <a:t>Praktikum</a:t>
            </a:r>
            <a:r>
              <a:rPr lang="en-GB" dirty="0"/>
              <a:t> II, Split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138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4F7C-F335-4EFE-AAF6-6FF15F871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5.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Testiranje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stvarnosti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predodžbe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3FFC5-4D8E-46B9-B27D-C6C495C30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Uči</a:t>
            </a:r>
            <a:r>
              <a:rPr lang="en-GB" dirty="0"/>
              <a:t> se </a:t>
            </a:r>
            <a:r>
              <a:rPr lang="en-GB" dirty="0" err="1"/>
              <a:t>klijenta</a:t>
            </a:r>
            <a:r>
              <a:rPr lang="en-GB" dirty="0"/>
              <a:t> da se </a:t>
            </a:r>
            <a:r>
              <a:rPr lang="en-GB" dirty="0" err="1"/>
              <a:t>prema</a:t>
            </a:r>
            <a:r>
              <a:rPr lang="en-GB" dirty="0"/>
              <a:t> </a:t>
            </a:r>
            <a:r>
              <a:rPr lang="en-GB" dirty="0" err="1"/>
              <a:t>predodžbi</a:t>
            </a:r>
            <a:r>
              <a:rPr lang="en-GB" dirty="0"/>
              <a:t> </a:t>
            </a:r>
            <a:r>
              <a:rPr lang="en-GB" dirty="0" err="1"/>
              <a:t>odnosi</a:t>
            </a:r>
            <a:r>
              <a:rPr lang="en-GB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prema</a:t>
            </a:r>
            <a:r>
              <a:rPr lang="en-GB" dirty="0"/>
              <a:t> </a:t>
            </a:r>
            <a:r>
              <a:rPr lang="en-GB" dirty="0" err="1"/>
              <a:t>verbalnoj</a:t>
            </a:r>
            <a:r>
              <a:rPr lang="en-GB" dirty="0"/>
              <a:t> AM </a:t>
            </a:r>
            <a:r>
              <a:rPr lang="en-GB" dirty="0" err="1"/>
              <a:t>koristeći</a:t>
            </a:r>
            <a:r>
              <a:rPr lang="en-GB" dirty="0"/>
              <a:t> </a:t>
            </a:r>
            <a:r>
              <a:rPr lang="en-GB" dirty="0" err="1"/>
              <a:t>sokratovski</a:t>
            </a:r>
            <a:r>
              <a:rPr lang="en-GB" dirty="0"/>
              <a:t> </a:t>
            </a:r>
            <a:r>
              <a:rPr lang="en-GB" dirty="0" err="1"/>
              <a:t>dijalog</a:t>
            </a: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BB140C-692E-4C71-A54E-058E8F8073FB}"/>
              </a:ext>
            </a:extLst>
          </p:cNvPr>
          <p:cNvSpPr txBox="1">
            <a:spLocks/>
          </p:cNvSpPr>
          <p:nvPr/>
        </p:nvSpPr>
        <p:spPr>
          <a:xfrm>
            <a:off x="838200" y="2860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6.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Ponavljanje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predodžbi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37A7EBF-5079-4824-8771-595BD921AB58}"/>
              </a:ext>
            </a:extLst>
          </p:cNvPr>
          <p:cNvSpPr txBox="1">
            <a:spLocks/>
          </p:cNvSpPr>
          <p:nvPr/>
        </p:nvSpPr>
        <p:spPr>
          <a:xfrm>
            <a:off x="838200" y="4284662"/>
            <a:ext cx="10515600" cy="2208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/>
              <a:t>Koristi</a:t>
            </a:r>
            <a:r>
              <a:rPr lang="en-GB" dirty="0"/>
              <a:t> se </a:t>
            </a:r>
            <a:r>
              <a:rPr lang="en-GB" dirty="0" err="1"/>
              <a:t>kada</a:t>
            </a:r>
            <a:r>
              <a:rPr lang="en-GB" dirty="0"/>
              <a:t> </a:t>
            </a:r>
            <a:r>
              <a:rPr lang="en-GB" dirty="0" err="1"/>
              <a:t>klijent</a:t>
            </a:r>
            <a:r>
              <a:rPr lang="en-GB" dirty="0"/>
              <a:t> </a:t>
            </a:r>
            <a:r>
              <a:rPr lang="en-GB" dirty="0" err="1"/>
              <a:t>zamišlja</a:t>
            </a:r>
            <a:r>
              <a:rPr lang="en-GB" dirty="0"/>
              <a:t> </a:t>
            </a:r>
            <a:r>
              <a:rPr lang="en-GB" dirty="0" err="1"/>
              <a:t>pretjerane</a:t>
            </a:r>
            <a:r>
              <a:rPr lang="en-GB" dirty="0"/>
              <a:t>, </a:t>
            </a:r>
            <a:r>
              <a:rPr lang="en-GB" dirty="0" err="1"/>
              <a:t>iako</a:t>
            </a:r>
            <a:r>
              <a:rPr lang="en-GB" dirty="0"/>
              <a:t> ne </a:t>
            </a:r>
            <a:r>
              <a:rPr lang="en-GB" dirty="0" err="1"/>
              <a:t>katastrofične</a:t>
            </a:r>
            <a:r>
              <a:rPr lang="en-GB" dirty="0"/>
              <a:t> </a:t>
            </a:r>
            <a:r>
              <a:rPr lang="en-GB" dirty="0" err="1"/>
              <a:t>ishode</a:t>
            </a:r>
            <a:endParaRPr lang="en-GB" dirty="0"/>
          </a:p>
          <a:p>
            <a:r>
              <a:rPr lang="en-GB" dirty="0" err="1"/>
              <a:t>Opaža</a:t>
            </a:r>
            <a:r>
              <a:rPr lang="en-GB" dirty="0"/>
              <a:t> </a:t>
            </a:r>
            <a:r>
              <a:rPr lang="en-GB" dirty="0" err="1"/>
              <a:t>jesu</a:t>
            </a:r>
            <a:r>
              <a:rPr lang="en-GB" dirty="0"/>
              <a:t> li se </a:t>
            </a:r>
            <a:r>
              <a:rPr lang="en-GB" dirty="0" err="1"/>
              <a:t>predodžbe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stupanj</a:t>
            </a:r>
            <a:r>
              <a:rPr lang="en-GB" dirty="0"/>
              <a:t> </a:t>
            </a:r>
            <a:r>
              <a:rPr lang="en-GB" dirty="0" err="1"/>
              <a:t>uznemirenosti</a:t>
            </a:r>
            <a:r>
              <a:rPr lang="en-GB" dirty="0"/>
              <a:t> </a:t>
            </a:r>
            <a:r>
              <a:rPr lang="en-GB" dirty="0" err="1"/>
              <a:t>promijenili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382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CF8A6-0831-4AC3-A84D-8FC8F6B1C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7.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Zamjenjivanje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zaustavljanje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skretanje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pažnje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od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predodžbe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CD6CC-CCF2-457B-8FE4-797EB7C04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Donose</a:t>
            </a:r>
            <a:r>
              <a:rPr lang="en-GB" dirty="0"/>
              <a:t> </a:t>
            </a:r>
            <a:r>
              <a:rPr lang="en-GB" dirty="0" err="1"/>
              <a:t>malo</a:t>
            </a:r>
            <a:r>
              <a:rPr lang="en-GB" dirty="0"/>
              <a:t> </a:t>
            </a:r>
            <a:r>
              <a:rPr lang="en-GB" dirty="0" err="1"/>
              <a:t>olakšanje</a:t>
            </a:r>
            <a:r>
              <a:rPr lang="en-GB" dirty="0"/>
              <a:t>, </a:t>
            </a:r>
            <a:r>
              <a:rPr lang="en-GB" dirty="0" err="1"/>
              <a:t>ali</a:t>
            </a:r>
            <a:r>
              <a:rPr lang="en-GB" dirty="0"/>
              <a:t> </a:t>
            </a:r>
            <a:r>
              <a:rPr lang="en-GB" dirty="0" err="1"/>
              <a:t>uz</a:t>
            </a:r>
            <a:r>
              <a:rPr lang="en-GB" dirty="0"/>
              <a:t> </a:t>
            </a:r>
            <a:r>
              <a:rPr lang="en-GB" dirty="0" err="1"/>
              <a:t>nikakvu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malu</a:t>
            </a:r>
            <a:r>
              <a:rPr lang="en-GB" dirty="0"/>
              <a:t> </a:t>
            </a:r>
            <a:r>
              <a:rPr lang="en-GB" dirty="0" err="1"/>
              <a:t>kognitivnu</a:t>
            </a:r>
            <a:r>
              <a:rPr lang="en-GB" dirty="0"/>
              <a:t> </a:t>
            </a:r>
            <a:r>
              <a:rPr lang="en-GB" dirty="0" err="1"/>
              <a:t>restrukturaciju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230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4D368-FBB2-4C66-A867-BD8CF3D0A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TEHNIKE ZA ODGOVARANJE NA SPONTANE PREDODŽBE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47DAA-CD25-4ADD-B75C-2F2BFE99F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Podučavanjem</a:t>
            </a:r>
            <a:r>
              <a:rPr lang="en-GB" dirty="0"/>
              <a:t> </a:t>
            </a:r>
            <a:r>
              <a:rPr lang="en-GB" dirty="0" err="1"/>
              <a:t>klijenta</a:t>
            </a:r>
            <a:r>
              <a:rPr lang="en-GB" dirty="0"/>
              <a:t> </a:t>
            </a:r>
            <a:r>
              <a:rPr lang="en-GB" dirty="0" err="1"/>
              <a:t>tehnikama</a:t>
            </a:r>
            <a:r>
              <a:rPr lang="en-GB" dirty="0"/>
              <a:t> za </a:t>
            </a:r>
            <a:r>
              <a:rPr lang="en-GB" dirty="0" err="1"/>
              <a:t>suočavanje</a:t>
            </a:r>
            <a:r>
              <a:rPr lang="en-GB" dirty="0"/>
              <a:t> s </a:t>
            </a:r>
            <a:r>
              <a:rPr lang="en-GB" dirty="0" err="1"/>
              <a:t>predodžbama</a:t>
            </a:r>
            <a:r>
              <a:rPr lang="en-GB" dirty="0"/>
              <a:t> </a:t>
            </a:r>
            <a:r>
              <a:rPr lang="en-GB" dirty="0" err="1"/>
              <a:t>povećavamo</a:t>
            </a:r>
            <a:r>
              <a:rPr lang="en-GB" dirty="0"/>
              <a:t> </a:t>
            </a:r>
            <a:r>
              <a:rPr lang="en-GB" dirty="0" err="1"/>
              <a:t>vjerojatnost</a:t>
            </a:r>
            <a:r>
              <a:rPr lang="en-GB" dirty="0"/>
              <a:t> </a:t>
            </a:r>
            <a:r>
              <a:rPr lang="en-GB" dirty="0" err="1"/>
              <a:t>njihova</a:t>
            </a:r>
            <a:r>
              <a:rPr lang="en-GB" dirty="0"/>
              <a:t> </a:t>
            </a:r>
            <a:r>
              <a:rPr lang="en-GB" dirty="0" err="1"/>
              <a:t>uvježbavanja</a:t>
            </a:r>
            <a:endParaRPr lang="en-GB" dirty="0"/>
          </a:p>
          <a:p>
            <a:r>
              <a:rPr lang="en-GB" dirty="0" err="1"/>
              <a:t>Stvara</a:t>
            </a:r>
            <a:r>
              <a:rPr lang="en-GB" dirty="0"/>
              <a:t> se </a:t>
            </a:r>
            <a:r>
              <a:rPr lang="en-GB" dirty="0" err="1"/>
              <a:t>osjećaj</a:t>
            </a:r>
            <a:r>
              <a:rPr lang="en-GB" dirty="0"/>
              <a:t> </a:t>
            </a:r>
            <a:r>
              <a:rPr lang="en-GB" dirty="0" err="1"/>
              <a:t>veće</a:t>
            </a:r>
            <a:r>
              <a:rPr lang="en-GB" dirty="0"/>
              <a:t> </a:t>
            </a:r>
            <a:r>
              <a:rPr lang="en-GB" dirty="0" err="1"/>
              <a:t>kontrole</a:t>
            </a:r>
            <a:r>
              <a:rPr lang="en-GB" dirty="0"/>
              <a:t> </a:t>
            </a:r>
            <a:r>
              <a:rPr lang="en-GB" dirty="0" err="1"/>
              <a:t>nad</a:t>
            </a:r>
            <a:r>
              <a:rPr lang="en-GB" dirty="0"/>
              <a:t> </a:t>
            </a:r>
            <a:r>
              <a:rPr lang="en-GB" dirty="0" err="1"/>
              <a:t>predodžbama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klijent</a:t>
            </a:r>
            <a:r>
              <a:rPr lang="en-GB" dirty="0"/>
              <a:t> </a:t>
            </a:r>
            <a:r>
              <a:rPr lang="en-GB" dirty="0" err="1"/>
              <a:t>zna</a:t>
            </a:r>
            <a:r>
              <a:rPr lang="en-GB" dirty="0"/>
              <a:t> </a:t>
            </a:r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djeluju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njegove</a:t>
            </a:r>
            <a:r>
              <a:rPr lang="en-GB" dirty="0"/>
              <a:t> </a:t>
            </a:r>
            <a:r>
              <a:rPr lang="en-GB" dirty="0" err="1"/>
              <a:t>emocije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12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C52D8-0BB1-4266-9954-C5E9CC6DE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IZAZIVANJE PREDODŽBI KAO TERAPIJSKI POSTUPAK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BA1B-0A90-475A-85D3-01FBEAAD1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Uvježbavanje</a:t>
            </a:r>
            <a:r>
              <a:rPr lang="en-GB" dirty="0"/>
              <a:t> </a:t>
            </a:r>
            <a:r>
              <a:rPr lang="en-GB" dirty="0" err="1"/>
              <a:t>tehnika</a:t>
            </a:r>
            <a:r>
              <a:rPr lang="en-GB" dirty="0"/>
              <a:t> za </a:t>
            </a:r>
            <a:r>
              <a:rPr lang="en-GB" dirty="0" err="1"/>
              <a:t>suočavanje</a:t>
            </a:r>
            <a:r>
              <a:rPr lang="en-GB" dirty="0"/>
              <a:t>  - </a:t>
            </a:r>
            <a:r>
              <a:rPr lang="en-GB" dirty="0" err="1"/>
              <a:t>terapeut</a:t>
            </a:r>
            <a:r>
              <a:rPr lang="en-GB" dirty="0"/>
              <a:t> </a:t>
            </a:r>
            <a:r>
              <a:rPr lang="en-GB" dirty="0" err="1"/>
              <a:t>izaziva</a:t>
            </a:r>
            <a:r>
              <a:rPr lang="en-GB" dirty="0"/>
              <a:t> </a:t>
            </a:r>
            <a:r>
              <a:rPr lang="en-GB" dirty="0" err="1"/>
              <a:t>predožbu</a:t>
            </a:r>
            <a:r>
              <a:rPr lang="en-GB" dirty="0"/>
              <a:t> da bi </a:t>
            </a:r>
            <a:r>
              <a:rPr lang="en-GB" dirty="0" err="1"/>
              <a:t>vježbao</a:t>
            </a:r>
            <a:r>
              <a:rPr lang="en-GB" dirty="0"/>
              <a:t> </a:t>
            </a:r>
            <a:r>
              <a:rPr lang="en-GB" dirty="0" err="1"/>
              <a:t>tehnike</a:t>
            </a:r>
            <a:r>
              <a:rPr lang="en-GB" dirty="0"/>
              <a:t> </a:t>
            </a:r>
            <a:r>
              <a:rPr lang="en-GB" dirty="0" err="1"/>
              <a:t>kognitivne</a:t>
            </a:r>
            <a:r>
              <a:rPr lang="en-GB" dirty="0"/>
              <a:t> </a:t>
            </a:r>
            <a:r>
              <a:rPr lang="en-GB" dirty="0" err="1"/>
              <a:t>terapije</a:t>
            </a:r>
            <a:endParaRPr lang="en-GB" dirty="0"/>
          </a:p>
          <a:p>
            <a:r>
              <a:rPr lang="en-GB" dirty="0" err="1"/>
              <a:t>Udaljavanje</a:t>
            </a:r>
            <a:r>
              <a:rPr lang="en-GB" dirty="0"/>
              <a:t> – </a:t>
            </a:r>
            <a:r>
              <a:rPr lang="en-GB" dirty="0" err="1"/>
              <a:t>omogućuje</a:t>
            </a:r>
            <a:r>
              <a:rPr lang="en-GB" dirty="0"/>
              <a:t> </a:t>
            </a:r>
            <a:r>
              <a:rPr lang="en-GB" dirty="0" err="1"/>
              <a:t>sagledavanje</a:t>
            </a:r>
            <a:r>
              <a:rPr lang="en-GB" dirty="0"/>
              <a:t> </a:t>
            </a:r>
            <a:r>
              <a:rPr lang="en-GB" dirty="0" err="1"/>
              <a:t>problema</a:t>
            </a:r>
            <a:r>
              <a:rPr lang="en-GB" dirty="0"/>
              <a:t> u </a:t>
            </a:r>
            <a:r>
              <a:rPr lang="en-GB" dirty="0" err="1"/>
              <a:t>široj</a:t>
            </a:r>
            <a:r>
              <a:rPr lang="en-GB" dirty="0"/>
              <a:t> </a:t>
            </a:r>
            <a:r>
              <a:rPr lang="en-GB" dirty="0" err="1"/>
              <a:t>perspektivi</a:t>
            </a:r>
            <a:r>
              <a:rPr lang="en-GB" dirty="0"/>
              <a:t> (</a:t>
            </a:r>
            <a:r>
              <a:rPr lang="en-GB" dirty="0" err="1"/>
              <a:t>gledanje</a:t>
            </a:r>
            <a:r>
              <a:rPr lang="en-GB" dirty="0"/>
              <a:t> </a:t>
            </a:r>
            <a:r>
              <a:rPr lang="en-GB" dirty="0" err="1"/>
              <a:t>problema</a:t>
            </a:r>
            <a:r>
              <a:rPr lang="en-GB" dirty="0"/>
              <a:t> u </a:t>
            </a:r>
            <a:r>
              <a:rPr lang="en-GB" dirty="0" err="1"/>
              <a:t>različitim</a:t>
            </a:r>
            <a:r>
              <a:rPr lang="en-GB" dirty="0"/>
              <a:t> </a:t>
            </a:r>
            <a:r>
              <a:rPr lang="en-GB" dirty="0" err="1"/>
              <a:t>vremenskim</a:t>
            </a:r>
            <a:r>
              <a:rPr lang="en-GB" dirty="0"/>
              <a:t> </a:t>
            </a:r>
            <a:r>
              <a:rPr lang="en-GB" dirty="0" err="1"/>
              <a:t>razdobljima</a:t>
            </a:r>
            <a:r>
              <a:rPr lang="en-GB" dirty="0"/>
              <a:t>)</a:t>
            </a:r>
          </a:p>
          <a:p>
            <a:r>
              <a:rPr lang="en-GB" dirty="0" err="1"/>
              <a:t>Smanjenje</a:t>
            </a:r>
            <a:r>
              <a:rPr lang="en-GB" dirty="0"/>
              <a:t> </a:t>
            </a:r>
            <a:r>
              <a:rPr lang="en-GB" dirty="0" err="1"/>
              <a:t>opažene</a:t>
            </a:r>
            <a:r>
              <a:rPr lang="en-GB" dirty="0"/>
              <a:t> </a:t>
            </a:r>
            <a:r>
              <a:rPr lang="en-GB" dirty="0" err="1"/>
              <a:t>prijetnje</a:t>
            </a:r>
            <a:r>
              <a:rPr lang="en-GB" dirty="0"/>
              <a:t> – </a:t>
            </a:r>
            <a:r>
              <a:rPr lang="en-GB" dirty="0" err="1"/>
              <a:t>terapeut</a:t>
            </a:r>
            <a:r>
              <a:rPr lang="en-GB" dirty="0"/>
              <a:t> </a:t>
            </a:r>
            <a:r>
              <a:rPr lang="en-GB" dirty="0" err="1"/>
              <a:t>potiče</a:t>
            </a:r>
            <a:r>
              <a:rPr lang="en-GB" dirty="0"/>
              <a:t> </a:t>
            </a:r>
            <a:r>
              <a:rPr lang="en-GB" dirty="0" err="1"/>
              <a:t>klijenta</a:t>
            </a:r>
            <a:r>
              <a:rPr lang="en-GB" dirty="0"/>
              <a:t> da problem </a:t>
            </a:r>
            <a:r>
              <a:rPr lang="en-GB" dirty="0" err="1"/>
              <a:t>razmotri</a:t>
            </a:r>
            <a:r>
              <a:rPr lang="en-GB" dirty="0"/>
              <a:t> s </a:t>
            </a:r>
            <a:r>
              <a:rPr lang="en-GB" dirty="0" err="1"/>
              <a:t>realističnijom</a:t>
            </a:r>
            <a:r>
              <a:rPr lang="en-GB" dirty="0"/>
              <a:t> </a:t>
            </a:r>
            <a:r>
              <a:rPr lang="en-GB" dirty="0" err="1"/>
              <a:t>procjenom</a:t>
            </a:r>
            <a:r>
              <a:rPr lang="en-GB" dirty="0"/>
              <a:t> </a:t>
            </a:r>
            <a:r>
              <a:rPr lang="en-GB" dirty="0" err="1"/>
              <a:t>stvarne</a:t>
            </a:r>
            <a:r>
              <a:rPr lang="en-GB" dirty="0"/>
              <a:t> </a:t>
            </a:r>
            <a:r>
              <a:rPr lang="en-GB" dirty="0" err="1"/>
              <a:t>prijetnje</a:t>
            </a:r>
            <a:r>
              <a:rPr lang="en-GB" dirty="0"/>
              <a:t>; </a:t>
            </a:r>
            <a:r>
              <a:rPr lang="en-GB" dirty="0" err="1"/>
              <a:t>potiče</a:t>
            </a:r>
            <a:r>
              <a:rPr lang="en-GB" dirty="0"/>
              <a:t> </a:t>
            </a:r>
            <a:r>
              <a:rPr lang="en-GB" dirty="0" err="1"/>
              <a:t>klijenta</a:t>
            </a:r>
            <a:r>
              <a:rPr lang="en-GB" dirty="0"/>
              <a:t> da </a:t>
            </a:r>
            <a:r>
              <a:rPr lang="en-GB" dirty="0" err="1"/>
              <a:t>promijeni</a:t>
            </a:r>
            <a:r>
              <a:rPr lang="en-GB" dirty="0"/>
              <a:t> </a:t>
            </a:r>
            <a:r>
              <a:rPr lang="en-GB" dirty="0" err="1"/>
              <a:t>prvobitnu</a:t>
            </a:r>
            <a:r>
              <a:rPr lang="en-GB" dirty="0"/>
              <a:t> </a:t>
            </a:r>
            <a:r>
              <a:rPr lang="en-GB" dirty="0" err="1"/>
              <a:t>predožbu</a:t>
            </a:r>
            <a:r>
              <a:rPr lang="en-GB" dirty="0"/>
              <a:t> u </a:t>
            </a:r>
            <a:r>
              <a:rPr lang="en-GB" dirty="0" err="1"/>
              <a:t>realističniju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325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95D06-44D7-4F9D-840F-F71F423EC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9025" y="5327650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HVALA NA PAŽNJI 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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A968C5-F73A-4BA0-833A-C42F36EABF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746" y="1333500"/>
            <a:ext cx="5231592" cy="3481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77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3B9B3-B989-4D8C-A36A-80FBF543E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ŠTO JE TO IMAGINACIJA ILI PREDOČAVANJE?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3E780-B835-4FB4-B1DD-F4BCE549F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GB" dirty="0" err="1"/>
              <a:t>Automatske</a:t>
            </a:r>
            <a:r>
              <a:rPr lang="en-GB" dirty="0"/>
              <a:t> </a:t>
            </a:r>
            <a:r>
              <a:rPr lang="en-GB" dirty="0" err="1"/>
              <a:t>misli</a:t>
            </a:r>
            <a:r>
              <a:rPr lang="en-GB" dirty="0"/>
              <a:t> </a:t>
            </a:r>
            <a:r>
              <a:rPr lang="en-GB" dirty="0" err="1"/>
              <a:t>nisu</a:t>
            </a:r>
            <a:r>
              <a:rPr lang="en-GB" dirty="0"/>
              <a:t> </a:t>
            </a:r>
            <a:r>
              <a:rPr lang="en-GB" dirty="0" err="1"/>
              <a:t>samo</a:t>
            </a:r>
            <a:r>
              <a:rPr lang="en-GB" dirty="0"/>
              <a:t> </a:t>
            </a:r>
            <a:r>
              <a:rPr lang="en-GB" dirty="0" err="1"/>
              <a:t>neizgovorene</a:t>
            </a:r>
            <a:r>
              <a:rPr lang="en-GB" dirty="0"/>
              <a:t> </a:t>
            </a:r>
            <a:r>
              <a:rPr lang="en-GB" dirty="0" err="1"/>
              <a:t>riječi</a:t>
            </a:r>
            <a:r>
              <a:rPr lang="en-GB" dirty="0"/>
              <a:t>, </a:t>
            </a:r>
            <a:r>
              <a:rPr lang="en-GB" dirty="0" err="1"/>
              <a:t>već</a:t>
            </a:r>
            <a:r>
              <a:rPr lang="en-GB" dirty="0"/>
              <a:t> </a:t>
            </a:r>
            <a:r>
              <a:rPr lang="en-GB" dirty="0" err="1"/>
              <a:t>mogu</a:t>
            </a:r>
            <a:r>
              <a:rPr lang="en-GB" dirty="0"/>
              <a:t> </a:t>
            </a:r>
            <a:r>
              <a:rPr lang="en-GB" dirty="0" err="1"/>
              <a:t>biti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u </a:t>
            </a:r>
            <a:r>
              <a:rPr lang="en-GB" dirty="0" err="1"/>
              <a:t>obliku</a:t>
            </a:r>
            <a:r>
              <a:rPr lang="en-GB" dirty="0"/>
              <a:t> </a:t>
            </a:r>
            <a:r>
              <a:rPr lang="en-GB" dirty="0" err="1"/>
              <a:t>mentalne</a:t>
            </a:r>
            <a:r>
              <a:rPr lang="en-GB" dirty="0"/>
              <a:t> </a:t>
            </a:r>
            <a:r>
              <a:rPr lang="en-GB" dirty="0" err="1"/>
              <a:t>slike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predožbe</a:t>
            </a:r>
            <a:endParaRPr lang="en-GB" dirty="0"/>
          </a:p>
          <a:p>
            <a:r>
              <a:rPr lang="en-GB" dirty="0" err="1"/>
              <a:t>Klijenti</a:t>
            </a:r>
            <a:r>
              <a:rPr lang="en-GB" dirty="0"/>
              <a:t> </a:t>
            </a:r>
            <a:r>
              <a:rPr lang="en-GB" dirty="0" err="1"/>
              <a:t>rijetko</a:t>
            </a:r>
            <a:r>
              <a:rPr lang="en-GB" dirty="0"/>
              <a:t> </a:t>
            </a:r>
            <a:r>
              <a:rPr lang="en-GB" dirty="0" err="1"/>
              <a:t>izvještavaju</a:t>
            </a:r>
            <a:r>
              <a:rPr lang="en-GB" dirty="0"/>
              <a:t> o </a:t>
            </a:r>
            <a:r>
              <a:rPr lang="en-GB" dirty="0" err="1"/>
              <a:t>vizualnim</a:t>
            </a:r>
            <a:r>
              <a:rPr lang="en-GB" dirty="0"/>
              <a:t> AM</a:t>
            </a:r>
          </a:p>
          <a:p>
            <a:r>
              <a:rPr lang="en-GB" dirty="0" err="1"/>
              <a:t>Predodžbe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obično</a:t>
            </a:r>
            <a:r>
              <a:rPr lang="en-GB" dirty="0"/>
              <a:t> </a:t>
            </a:r>
            <a:r>
              <a:rPr lang="en-GB" dirty="0" err="1"/>
              <a:t>vrlo</a:t>
            </a:r>
            <a:r>
              <a:rPr lang="en-GB" dirty="0"/>
              <a:t> </a:t>
            </a:r>
            <a:r>
              <a:rPr lang="en-GB" dirty="0" err="1"/>
              <a:t>kratke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često</a:t>
            </a:r>
            <a:r>
              <a:rPr lang="en-GB" dirty="0"/>
              <a:t> </a:t>
            </a:r>
            <a:r>
              <a:rPr lang="en-GB" dirty="0" err="1"/>
              <a:t>uznemirujuće</a:t>
            </a:r>
            <a:r>
              <a:rPr lang="en-GB" dirty="0"/>
              <a:t>, a </a:t>
            </a:r>
            <a:r>
              <a:rPr lang="en-GB" dirty="0" err="1"/>
              <a:t>klijenti</a:t>
            </a:r>
            <a:r>
              <a:rPr lang="en-GB" dirty="0"/>
              <a:t> </a:t>
            </a:r>
            <a:r>
              <a:rPr lang="en-GB" dirty="0" err="1"/>
              <a:t>ih</a:t>
            </a:r>
            <a:r>
              <a:rPr lang="en-GB" dirty="0"/>
              <a:t> </a:t>
            </a:r>
            <a:r>
              <a:rPr lang="en-GB" dirty="0" err="1"/>
              <a:t>brzo</a:t>
            </a:r>
            <a:r>
              <a:rPr lang="en-GB" dirty="0"/>
              <a:t> </a:t>
            </a:r>
            <a:r>
              <a:rPr lang="en-GB" dirty="0" err="1"/>
              <a:t>potiskuju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svijesti</a:t>
            </a:r>
            <a:endParaRPr lang="en-GB" dirty="0"/>
          </a:p>
          <a:p>
            <a:r>
              <a:rPr lang="en-GB" dirty="0" err="1"/>
              <a:t>Neuspjeh</a:t>
            </a:r>
            <a:r>
              <a:rPr lang="en-GB" dirty="0"/>
              <a:t> u </a:t>
            </a:r>
            <a:r>
              <a:rPr lang="en-GB" dirty="0" err="1"/>
              <a:t>identificiranju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odgovaranju</a:t>
            </a:r>
            <a:r>
              <a:rPr lang="en-GB" dirty="0"/>
              <a:t/>
            </a:r>
            <a:br>
              <a:rPr lang="en-GB" dirty="0"/>
            </a:b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predodžbe</a:t>
            </a:r>
            <a:r>
              <a:rPr lang="en-GB" dirty="0"/>
              <a:t> </a:t>
            </a:r>
            <a:r>
              <a:rPr lang="en-GB" dirty="0" err="1"/>
              <a:t>rezultira</a:t>
            </a:r>
            <a:r>
              <a:rPr lang="en-GB" dirty="0"/>
              <a:t> </a:t>
            </a:r>
            <a:r>
              <a:rPr lang="en-GB" dirty="0" err="1"/>
              <a:t>održavanjem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neugode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klijenata</a:t>
            </a:r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D33537-17A2-459F-839D-82346ED7172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618" y="3505200"/>
            <a:ext cx="3788874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95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8E549-18A1-4455-87DE-AC3EE6C8F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KOJI SU CILJEVI TERAPEUTA U RADU S PREDODŽBAMA?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443E5-8C81-4555-92B1-05BBA47CF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Identifikacija</a:t>
            </a:r>
            <a:r>
              <a:rPr lang="en-GB" dirty="0"/>
              <a:t> </a:t>
            </a:r>
            <a:r>
              <a:rPr lang="en-GB" dirty="0" err="1"/>
              <a:t>predodžbi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ometaju</a:t>
            </a:r>
            <a:r>
              <a:rPr lang="en-GB" dirty="0"/>
              <a:t> </a:t>
            </a:r>
            <a:r>
              <a:rPr lang="en-GB" dirty="0" err="1"/>
              <a:t>klijenta</a:t>
            </a:r>
            <a:endParaRPr lang="en-GB" dirty="0"/>
          </a:p>
          <a:p>
            <a:r>
              <a:rPr lang="en-GB" dirty="0" err="1"/>
              <a:t>Psihoedukacija</a:t>
            </a:r>
            <a:r>
              <a:rPr lang="en-GB" dirty="0"/>
              <a:t> o </a:t>
            </a:r>
            <a:r>
              <a:rPr lang="en-GB" dirty="0" err="1"/>
              <a:t>predodžbama</a:t>
            </a:r>
            <a:endParaRPr lang="en-GB" dirty="0"/>
          </a:p>
          <a:p>
            <a:r>
              <a:rPr lang="en-GB" dirty="0" err="1"/>
              <a:t>Učenje</a:t>
            </a:r>
            <a:r>
              <a:rPr lang="en-GB" dirty="0"/>
              <a:t> </a:t>
            </a:r>
            <a:r>
              <a:rPr lang="en-GB" dirty="0" err="1"/>
              <a:t>načina</a:t>
            </a:r>
            <a:r>
              <a:rPr lang="en-GB" dirty="0"/>
              <a:t> </a:t>
            </a:r>
            <a:r>
              <a:rPr lang="en-GB" dirty="0" err="1"/>
              <a:t>suočavanja</a:t>
            </a:r>
            <a:r>
              <a:rPr lang="en-GB" dirty="0"/>
              <a:t> s </a:t>
            </a:r>
            <a:r>
              <a:rPr lang="en-GB" dirty="0" err="1"/>
              <a:t>predodžbama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C72238-675A-4B03-B499-0F3CAF0A5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92" y="3429000"/>
            <a:ext cx="5981671" cy="32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9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DEF99-F2DD-4EDD-AD95-08F953559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IDENTIFIKACIJA PREDODŽBI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ECCF8-133C-40DE-A454-394A31427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Predodžbe</a:t>
            </a:r>
            <a:r>
              <a:rPr lang="en-GB" dirty="0"/>
              <a:t> se </a:t>
            </a:r>
            <a:r>
              <a:rPr lang="en-GB" dirty="0" err="1"/>
              <a:t>javljaju</a:t>
            </a:r>
            <a:r>
              <a:rPr lang="en-GB" dirty="0"/>
              <a:t> </a:t>
            </a:r>
            <a:r>
              <a:rPr lang="en-GB" dirty="0" err="1"/>
              <a:t>spontano</a:t>
            </a:r>
            <a:r>
              <a:rPr lang="en-GB" dirty="0"/>
              <a:t>, a </a:t>
            </a:r>
            <a:r>
              <a:rPr lang="en-GB" dirty="0" err="1"/>
              <a:t>češće</a:t>
            </a:r>
            <a:r>
              <a:rPr lang="en-GB" dirty="0"/>
              <a:t> </a:t>
            </a:r>
            <a:r>
              <a:rPr lang="en-GB" dirty="0" err="1"/>
              <a:t>smo</a:t>
            </a:r>
            <a:r>
              <a:rPr lang="en-GB" dirty="0"/>
              <a:t> </a:t>
            </a:r>
            <a:r>
              <a:rPr lang="en-GB" dirty="0" err="1"/>
              <a:t>svjesniji</a:t>
            </a:r>
            <a:r>
              <a:rPr lang="en-GB" dirty="0"/>
              <a:t> </a:t>
            </a:r>
            <a:r>
              <a:rPr lang="en-GB" dirty="0" err="1"/>
              <a:t>emocija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ih</a:t>
            </a:r>
            <a:r>
              <a:rPr lang="en-GB" dirty="0"/>
              <a:t> prate </a:t>
            </a:r>
            <a:r>
              <a:rPr lang="en-GB" dirty="0" err="1"/>
              <a:t>nego</a:t>
            </a:r>
            <a:r>
              <a:rPr lang="en-GB" dirty="0"/>
              <a:t> </a:t>
            </a:r>
            <a:r>
              <a:rPr lang="en-GB" dirty="0" err="1"/>
              <a:t>samih</a:t>
            </a:r>
            <a:r>
              <a:rPr lang="en-GB" dirty="0"/>
              <a:t> </a:t>
            </a:r>
            <a:r>
              <a:rPr lang="en-GB" dirty="0" err="1"/>
              <a:t>predodžbi</a:t>
            </a:r>
            <a:endParaRPr lang="en-GB" dirty="0"/>
          </a:p>
          <a:p>
            <a:r>
              <a:rPr lang="en-GB" dirty="0" err="1"/>
              <a:t>Terapeut</a:t>
            </a:r>
            <a:r>
              <a:rPr lang="en-GB" dirty="0"/>
              <a:t> </a:t>
            </a:r>
            <a:r>
              <a:rPr lang="en-GB" dirty="0" err="1"/>
              <a:t>klijenta</a:t>
            </a:r>
            <a:r>
              <a:rPr lang="en-GB" dirty="0"/>
              <a:t> </a:t>
            </a:r>
            <a:r>
              <a:rPr lang="en-GB" dirty="0" err="1"/>
              <a:t>uči</a:t>
            </a:r>
            <a:r>
              <a:rPr lang="en-GB" dirty="0"/>
              <a:t> </a:t>
            </a:r>
            <a:r>
              <a:rPr lang="en-GB" dirty="0" err="1"/>
              <a:t>prepoznati</a:t>
            </a:r>
            <a:r>
              <a:rPr lang="en-GB" dirty="0"/>
              <a:t> </a:t>
            </a:r>
            <a:r>
              <a:rPr lang="en-GB" dirty="0" err="1"/>
              <a:t>predožbe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dva</a:t>
            </a:r>
            <a:r>
              <a:rPr lang="en-GB" dirty="0"/>
              <a:t> </a:t>
            </a:r>
            <a:r>
              <a:rPr lang="en-GB" dirty="0" err="1"/>
              <a:t>načina</a:t>
            </a:r>
            <a:r>
              <a:rPr lang="en-GB" dirty="0"/>
              <a:t>: </a:t>
            </a:r>
          </a:p>
          <a:p>
            <a:r>
              <a:rPr lang="en-GB" dirty="0"/>
              <a:t>1. </a:t>
            </a:r>
            <a:r>
              <a:rPr lang="en-GB" dirty="0" err="1"/>
              <a:t>pokušava</a:t>
            </a:r>
            <a:r>
              <a:rPr lang="en-GB" dirty="0"/>
              <a:t> </a:t>
            </a:r>
            <a:r>
              <a:rPr lang="en-GB" dirty="0" err="1"/>
              <a:t>otkriti</a:t>
            </a:r>
            <a:r>
              <a:rPr lang="en-GB" dirty="0"/>
              <a:t> </a:t>
            </a:r>
            <a:r>
              <a:rPr lang="en-GB" dirty="0" err="1"/>
              <a:t>spontanu</a:t>
            </a:r>
            <a:r>
              <a:rPr lang="en-GB" dirty="0"/>
              <a:t> </a:t>
            </a:r>
            <a:r>
              <a:rPr lang="en-GB" dirty="0" err="1"/>
              <a:t>predodžbu</a:t>
            </a:r>
            <a:r>
              <a:rPr lang="en-GB" dirty="0"/>
              <a:t> </a:t>
            </a:r>
            <a:r>
              <a:rPr lang="en-GB" dirty="0" err="1"/>
              <a:t>koju</a:t>
            </a:r>
            <a:r>
              <a:rPr lang="en-GB" dirty="0"/>
              <a:t> je </a:t>
            </a:r>
            <a:r>
              <a:rPr lang="en-GB" dirty="0" err="1"/>
              <a:t>klijent</a:t>
            </a:r>
            <a:r>
              <a:rPr lang="en-GB" dirty="0"/>
              <a:t> </a:t>
            </a:r>
            <a:r>
              <a:rPr lang="en-GB" dirty="0" err="1"/>
              <a:t>imao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   2. </a:t>
            </a:r>
            <a:r>
              <a:rPr lang="en-GB" dirty="0" err="1"/>
              <a:t>terapeut</a:t>
            </a:r>
            <a:r>
              <a:rPr lang="en-GB" dirty="0"/>
              <a:t> </a:t>
            </a:r>
            <a:r>
              <a:rPr lang="en-GB" dirty="0" err="1"/>
              <a:t>pokušava</a:t>
            </a:r>
            <a:r>
              <a:rPr lang="en-GB" dirty="0"/>
              <a:t> </a:t>
            </a:r>
            <a:r>
              <a:rPr lang="en-GB" dirty="0" err="1"/>
              <a:t>izazvati</a:t>
            </a:r>
            <a:r>
              <a:rPr lang="en-GB" dirty="0"/>
              <a:t> </a:t>
            </a:r>
            <a:r>
              <a:rPr lang="en-GB" dirty="0" err="1"/>
              <a:t>predodžbu</a:t>
            </a:r>
            <a:endParaRPr lang="en-GB" dirty="0"/>
          </a:p>
          <a:p>
            <a:r>
              <a:rPr lang="en-GB" dirty="0" err="1"/>
              <a:t>Sinonimi</a:t>
            </a:r>
            <a:r>
              <a:rPr lang="en-GB" dirty="0"/>
              <a:t>: </a:t>
            </a:r>
            <a:r>
              <a:rPr lang="en-GB" dirty="0" err="1"/>
              <a:t>mentalne</a:t>
            </a:r>
            <a:r>
              <a:rPr lang="en-GB" dirty="0"/>
              <a:t> </a:t>
            </a:r>
            <a:r>
              <a:rPr lang="en-GB" dirty="0" err="1"/>
              <a:t>slike</a:t>
            </a:r>
            <a:r>
              <a:rPr lang="en-GB" dirty="0"/>
              <a:t>, </a:t>
            </a:r>
            <a:r>
              <a:rPr lang="en-GB" dirty="0" err="1"/>
              <a:t>dnevno</a:t>
            </a:r>
            <a:r>
              <a:rPr lang="en-GB" dirty="0"/>
              <a:t> </a:t>
            </a:r>
            <a:r>
              <a:rPr lang="en-GB" dirty="0" err="1"/>
              <a:t>sanjanje</a:t>
            </a:r>
            <a:r>
              <a:rPr lang="en-GB" dirty="0"/>
              <a:t>, </a:t>
            </a:r>
            <a:r>
              <a:rPr lang="en-GB" dirty="0" err="1"/>
              <a:t>maštanje</a:t>
            </a:r>
            <a:r>
              <a:rPr lang="en-GB" dirty="0"/>
              <a:t>, </a:t>
            </a:r>
            <a:r>
              <a:rPr lang="en-GB" dirty="0" err="1"/>
              <a:t>sjećanje</a:t>
            </a:r>
            <a:r>
              <a:rPr lang="en-GB" dirty="0"/>
              <a:t>, </a:t>
            </a:r>
            <a:r>
              <a:rPr lang="en-GB" dirty="0" err="1"/>
              <a:t>zamišljanje</a:t>
            </a:r>
            <a:r>
              <a:rPr lang="en-GB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54374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B8D73-2467-4651-9200-A1EE5D28B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EDUCIRANJE KLIJENTA O PREDODŽBAMA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0EEF4-4DE8-4C81-9172-073320CA5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Klijenti</a:t>
            </a:r>
            <a:r>
              <a:rPr lang="en-GB" dirty="0"/>
              <a:t> </a:t>
            </a:r>
            <a:r>
              <a:rPr lang="en-GB" dirty="0" err="1"/>
              <a:t>ponekad</a:t>
            </a:r>
            <a:r>
              <a:rPr lang="en-GB" dirty="0"/>
              <a:t> </a:t>
            </a:r>
            <a:r>
              <a:rPr lang="en-GB" dirty="0" err="1"/>
              <a:t>imaju</a:t>
            </a:r>
            <a:r>
              <a:rPr lang="en-GB" dirty="0"/>
              <a:t> </a:t>
            </a:r>
            <a:r>
              <a:rPr lang="en-GB" dirty="0" err="1"/>
              <a:t>poteškoća</a:t>
            </a:r>
            <a:r>
              <a:rPr lang="en-GB" dirty="0"/>
              <a:t> u </a:t>
            </a:r>
            <a:r>
              <a:rPr lang="en-GB" dirty="0" err="1"/>
              <a:t>izražavanju</a:t>
            </a:r>
            <a:r>
              <a:rPr lang="en-GB" dirty="0"/>
              <a:t> </a:t>
            </a:r>
            <a:r>
              <a:rPr lang="en-GB" dirty="0" err="1"/>
              <a:t>predodžbi</a:t>
            </a:r>
            <a:r>
              <a:rPr lang="en-GB" dirty="0"/>
              <a:t>, </a:t>
            </a:r>
            <a:r>
              <a:rPr lang="en-GB" dirty="0" err="1"/>
              <a:t>čak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kad</a:t>
            </a:r>
            <a:r>
              <a:rPr lang="en-GB" dirty="0"/>
              <a:t> </a:t>
            </a:r>
            <a:r>
              <a:rPr lang="en-GB" dirty="0" err="1"/>
              <a:t>ih</a:t>
            </a:r>
            <a:r>
              <a:rPr lang="en-GB" dirty="0"/>
              <a:t> </a:t>
            </a:r>
            <a:r>
              <a:rPr lang="en-GB" dirty="0" err="1"/>
              <a:t>mogu</a:t>
            </a:r>
            <a:r>
              <a:rPr lang="en-GB" dirty="0"/>
              <a:t> </a:t>
            </a:r>
            <a:r>
              <a:rPr lang="en-GB" dirty="0" err="1"/>
              <a:t>identificirati</a:t>
            </a:r>
            <a:r>
              <a:rPr lang="en-GB" dirty="0"/>
              <a:t>, a </a:t>
            </a:r>
            <a:r>
              <a:rPr lang="en-GB" dirty="0" err="1"/>
              <a:t>najčešći</a:t>
            </a:r>
            <a:r>
              <a:rPr lang="en-GB" dirty="0"/>
              <a:t> </a:t>
            </a:r>
            <a:r>
              <a:rPr lang="en-GB" dirty="0" err="1"/>
              <a:t>razlozi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Ne </a:t>
            </a:r>
            <a:r>
              <a:rPr lang="en-GB" dirty="0" err="1"/>
              <a:t>mogu</a:t>
            </a:r>
            <a:r>
              <a:rPr lang="en-GB" dirty="0"/>
              <a:t> </a:t>
            </a:r>
            <a:r>
              <a:rPr lang="en-GB" dirty="0" err="1"/>
              <a:t>ih</a:t>
            </a:r>
            <a:r>
              <a:rPr lang="en-GB" dirty="0"/>
              <a:t> </a:t>
            </a:r>
            <a:r>
              <a:rPr lang="en-GB" dirty="0" err="1"/>
              <a:t>izreći</a:t>
            </a:r>
            <a:r>
              <a:rPr lang="en-GB" dirty="0"/>
              <a:t> </a:t>
            </a:r>
            <a:r>
              <a:rPr lang="en-GB" dirty="0" err="1"/>
              <a:t>zbog</a:t>
            </a:r>
            <a:r>
              <a:rPr lang="en-GB" dirty="0"/>
              <a:t> </a:t>
            </a:r>
            <a:r>
              <a:rPr lang="en-GB" dirty="0" err="1"/>
              <a:t>uznemirujuće</a:t>
            </a:r>
            <a:r>
              <a:rPr lang="en-GB" dirty="0"/>
              <a:t> </a:t>
            </a:r>
            <a:r>
              <a:rPr lang="en-GB" dirty="0" err="1"/>
              <a:t>prirode</a:t>
            </a:r>
            <a:endParaRPr lang="en-GB" dirty="0"/>
          </a:p>
          <a:p>
            <a:pPr lvl="1"/>
            <a:r>
              <a:rPr lang="en-GB" dirty="0" err="1"/>
              <a:t>Mogu</a:t>
            </a:r>
            <a:r>
              <a:rPr lang="en-GB" dirty="0"/>
              <a:t> se </a:t>
            </a:r>
            <a:r>
              <a:rPr lang="en-GB" dirty="0" err="1"/>
              <a:t>opirati</a:t>
            </a:r>
            <a:r>
              <a:rPr lang="en-GB" dirty="0"/>
              <a:t> </a:t>
            </a:r>
            <a:r>
              <a:rPr lang="en-GB" dirty="0" err="1"/>
              <a:t>ponovnom</a:t>
            </a:r>
            <a:r>
              <a:rPr lang="en-GB" dirty="0"/>
              <a:t> </a:t>
            </a:r>
            <a:r>
              <a:rPr lang="en-GB" dirty="0" err="1"/>
              <a:t>proživljavanju</a:t>
            </a:r>
            <a:endParaRPr lang="en-GB" dirty="0"/>
          </a:p>
          <a:p>
            <a:pPr lvl="1"/>
            <a:r>
              <a:rPr lang="en-GB" dirty="0"/>
              <a:t>Ne </a:t>
            </a:r>
            <a:r>
              <a:rPr lang="en-GB" dirty="0" err="1"/>
              <a:t>žele</a:t>
            </a:r>
            <a:r>
              <a:rPr lang="en-GB" dirty="0"/>
              <a:t> da </a:t>
            </a:r>
            <a:r>
              <a:rPr lang="en-GB" dirty="0" err="1"/>
              <a:t>ih</a:t>
            </a:r>
            <a:r>
              <a:rPr lang="en-GB" dirty="0"/>
              <a:t> </a:t>
            </a:r>
            <a:r>
              <a:rPr lang="en-GB" dirty="0" err="1"/>
              <a:t>terapeut</a:t>
            </a:r>
            <a:r>
              <a:rPr lang="en-GB" dirty="0"/>
              <a:t> </a:t>
            </a:r>
            <a:r>
              <a:rPr lang="en-GB" dirty="0" err="1"/>
              <a:t>vidi</a:t>
            </a:r>
            <a:r>
              <a:rPr lang="en-GB" dirty="0"/>
              <a:t> u </a:t>
            </a:r>
            <a:r>
              <a:rPr lang="en-GB" dirty="0" err="1"/>
              <a:t>stanju</a:t>
            </a:r>
            <a:r>
              <a:rPr lang="en-GB" dirty="0"/>
              <a:t> </a:t>
            </a:r>
            <a:r>
              <a:rPr lang="en-GB" dirty="0" err="1"/>
              <a:t>uznemirenosti</a:t>
            </a:r>
            <a:r>
              <a:rPr lang="en-GB" dirty="0"/>
              <a:t> </a:t>
            </a:r>
            <a:r>
              <a:rPr lang="en-GB" dirty="0" err="1"/>
              <a:t>zbog</a:t>
            </a:r>
            <a:r>
              <a:rPr lang="en-GB" dirty="0"/>
              <a:t> </a:t>
            </a:r>
            <a:r>
              <a:rPr lang="en-GB" dirty="0" err="1"/>
              <a:t>prirode</a:t>
            </a:r>
            <a:r>
              <a:rPr lang="en-GB" dirty="0"/>
              <a:t> </a:t>
            </a:r>
            <a:r>
              <a:rPr lang="en-GB" dirty="0" err="1"/>
              <a:t>predodžbi</a:t>
            </a:r>
            <a:endParaRPr lang="en-GB" dirty="0"/>
          </a:p>
          <a:p>
            <a:r>
              <a:rPr lang="en-GB" dirty="0" err="1"/>
              <a:t>Normalizacija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podučavanje</a:t>
            </a:r>
            <a:r>
              <a:rPr lang="en-GB" dirty="0"/>
              <a:t> o </a:t>
            </a:r>
            <a:r>
              <a:rPr lang="en-GB" dirty="0" err="1"/>
              <a:t>predodžbama</a:t>
            </a:r>
            <a:r>
              <a:rPr lang="en-GB" dirty="0"/>
              <a:t> </a:t>
            </a:r>
            <a:r>
              <a:rPr lang="en-GB" dirty="0" err="1"/>
              <a:t>pomaže</a:t>
            </a:r>
            <a:r>
              <a:rPr lang="en-GB" dirty="0"/>
              <a:t> u </a:t>
            </a:r>
            <a:r>
              <a:rPr lang="en-GB" dirty="0" err="1"/>
              <a:t>smanjivanju</a:t>
            </a:r>
            <a:r>
              <a:rPr lang="en-GB" dirty="0"/>
              <a:t> </a:t>
            </a:r>
            <a:r>
              <a:rPr lang="en-GB" dirty="0" err="1"/>
              <a:t>anksioznosti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omogućava</a:t>
            </a:r>
            <a:r>
              <a:rPr lang="en-GB" dirty="0"/>
              <a:t> </a:t>
            </a:r>
            <a:r>
              <a:rPr lang="en-GB" dirty="0" err="1"/>
              <a:t>klijentu</a:t>
            </a:r>
            <a:r>
              <a:rPr lang="en-GB" dirty="0"/>
              <a:t> </a:t>
            </a:r>
            <a:r>
              <a:rPr lang="en-GB" dirty="0" err="1"/>
              <a:t>njihovo</a:t>
            </a:r>
            <a:r>
              <a:rPr lang="en-GB" dirty="0"/>
              <a:t> </a:t>
            </a:r>
            <a:r>
              <a:rPr lang="en-GB" dirty="0" err="1"/>
              <a:t>lakše</a:t>
            </a:r>
            <a:r>
              <a:rPr lang="en-GB" dirty="0"/>
              <a:t> </a:t>
            </a:r>
            <a:r>
              <a:rPr lang="en-GB" dirty="0" err="1"/>
              <a:t>identificiranje</a:t>
            </a:r>
            <a:endParaRPr lang="en-GB" dirty="0"/>
          </a:p>
          <a:p>
            <a:r>
              <a:rPr lang="en-GB" sz="1800" dirty="0"/>
              <a:t>“</a:t>
            </a:r>
            <a:r>
              <a:rPr lang="en-GB" sz="1800" i="1" dirty="0"/>
              <a:t>Sally, ne </a:t>
            </a:r>
            <a:r>
              <a:rPr lang="en-GB" sz="1800" i="1" dirty="0" err="1"/>
              <a:t>znam</a:t>
            </a:r>
            <a:r>
              <a:rPr lang="en-GB" sz="1800" i="1" dirty="0"/>
              <a:t> </a:t>
            </a:r>
            <a:r>
              <a:rPr lang="en-GB" sz="1800" i="1" dirty="0" err="1"/>
              <a:t>jeste</a:t>
            </a:r>
            <a:r>
              <a:rPr lang="en-GB" sz="1800" i="1" dirty="0"/>
              <a:t> li </a:t>
            </a:r>
            <a:r>
              <a:rPr lang="en-GB" sz="1800" i="1" dirty="0" err="1"/>
              <a:t>ili</a:t>
            </a:r>
            <a:r>
              <a:rPr lang="en-GB" sz="1800" i="1" dirty="0"/>
              <a:t> </a:t>
            </a:r>
            <a:r>
              <a:rPr lang="en-GB" sz="1800" i="1" dirty="0" err="1"/>
              <a:t>niste</a:t>
            </a:r>
            <a:r>
              <a:rPr lang="en-GB" sz="1800" i="1" dirty="0"/>
              <a:t> </a:t>
            </a:r>
            <a:r>
              <a:rPr lang="en-GB" sz="1800" i="1" dirty="0" err="1"/>
              <a:t>imali</a:t>
            </a:r>
            <a:r>
              <a:rPr lang="en-GB" sz="1800" i="1" dirty="0"/>
              <a:t> </a:t>
            </a:r>
            <a:r>
              <a:rPr lang="en-GB" sz="1800" i="1" dirty="0" err="1"/>
              <a:t>predodžbe</a:t>
            </a:r>
            <a:r>
              <a:rPr lang="en-GB" sz="1800" i="1" dirty="0"/>
              <a:t>. </a:t>
            </a:r>
            <a:r>
              <a:rPr lang="en-GB" sz="1800" i="1" dirty="0" err="1"/>
              <a:t>Većina</a:t>
            </a:r>
            <a:r>
              <a:rPr lang="en-GB" sz="1800" i="1" dirty="0"/>
              <a:t> </a:t>
            </a:r>
            <a:r>
              <a:rPr lang="en-GB" sz="1800" i="1" dirty="0" err="1"/>
              <a:t>ljudi</a:t>
            </a:r>
            <a:r>
              <a:rPr lang="en-GB" sz="1800" i="1" dirty="0"/>
              <a:t> </a:t>
            </a:r>
            <a:r>
              <a:rPr lang="en-GB" sz="1800" i="1" dirty="0" err="1"/>
              <a:t>ih</a:t>
            </a:r>
            <a:r>
              <a:rPr lang="en-GB" sz="1800" i="1" dirty="0"/>
              <a:t> </a:t>
            </a:r>
            <a:r>
              <a:rPr lang="en-GB" sz="1800" i="1" dirty="0" err="1"/>
              <a:t>ima</a:t>
            </a:r>
            <a:r>
              <a:rPr lang="en-GB" sz="1800" i="1" dirty="0"/>
              <a:t>, </a:t>
            </a:r>
            <a:r>
              <a:rPr lang="en-GB" sz="1800" i="1" dirty="0" err="1"/>
              <a:t>ali</a:t>
            </a:r>
            <a:r>
              <a:rPr lang="en-GB" sz="1800" i="1" dirty="0"/>
              <a:t> </a:t>
            </a:r>
            <a:r>
              <a:rPr lang="en-GB" sz="1800" i="1" dirty="0" err="1"/>
              <a:t>su</a:t>
            </a:r>
            <a:r>
              <a:rPr lang="en-GB" sz="1800" i="1" dirty="0"/>
              <a:t> </a:t>
            </a:r>
            <a:r>
              <a:rPr lang="en-GB" sz="1800" i="1" dirty="0" err="1"/>
              <a:t>većinom</a:t>
            </a:r>
            <a:r>
              <a:rPr lang="en-GB" sz="1800" i="1" dirty="0"/>
              <a:t> </a:t>
            </a:r>
            <a:r>
              <a:rPr lang="en-GB" sz="1800" i="1" dirty="0" err="1"/>
              <a:t>svjesniji</a:t>
            </a:r>
            <a:r>
              <a:rPr lang="en-GB" sz="1800" i="1" dirty="0"/>
              <a:t> </a:t>
            </a:r>
            <a:r>
              <a:rPr lang="en-GB" sz="1800" i="1" dirty="0" err="1"/>
              <a:t>emocija</a:t>
            </a:r>
            <a:r>
              <a:rPr lang="en-GB" sz="1800" i="1" dirty="0"/>
              <a:t> </a:t>
            </a:r>
            <a:r>
              <a:rPr lang="en-GB" sz="1800" i="1" dirty="0" err="1"/>
              <a:t>koje</a:t>
            </a:r>
            <a:r>
              <a:rPr lang="en-GB" sz="1800" i="1" dirty="0"/>
              <a:t> </a:t>
            </a:r>
            <a:r>
              <a:rPr lang="en-GB" sz="1800" i="1" dirty="0" err="1"/>
              <a:t>idu</a:t>
            </a:r>
            <a:r>
              <a:rPr lang="en-GB" sz="1800" i="1" dirty="0"/>
              <a:t> </a:t>
            </a:r>
            <a:r>
              <a:rPr lang="en-GB" sz="1800" i="1" dirty="0" err="1"/>
              <a:t>uz</a:t>
            </a:r>
            <a:r>
              <a:rPr lang="en-GB" sz="1800" i="1" dirty="0"/>
              <a:t> </a:t>
            </a:r>
            <a:r>
              <a:rPr lang="en-GB" sz="1800" i="1" dirty="0" err="1"/>
              <a:t>predožbe</a:t>
            </a:r>
            <a:r>
              <a:rPr lang="en-GB" sz="1800" i="1" dirty="0"/>
              <a:t> </a:t>
            </a:r>
            <a:r>
              <a:rPr lang="en-GB" sz="1800" i="1" dirty="0" err="1"/>
              <a:t>negoli</a:t>
            </a:r>
            <a:r>
              <a:rPr lang="en-GB" sz="1800" i="1" dirty="0"/>
              <a:t> </a:t>
            </a:r>
            <a:r>
              <a:rPr lang="en-GB" sz="1800" i="1" dirty="0" err="1"/>
              <a:t>samih</a:t>
            </a:r>
            <a:r>
              <a:rPr lang="en-GB" sz="1800" i="1" dirty="0"/>
              <a:t> </a:t>
            </a:r>
            <a:r>
              <a:rPr lang="en-GB" sz="1800" i="1" dirty="0" err="1"/>
              <a:t>predodžbi</a:t>
            </a:r>
            <a:r>
              <a:rPr lang="en-GB" sz="1800" i="1" dirty="0"/>
              <a:t>. </a:t>
            </a:r>
            <a:r>
              <a:rPr lang="en-GB" sz="1800" i="1" dirty="0" err="1"/>
              <a:t>Ponekad</a:t>
            </a:r>
            <a:r>
              <a:rPr lang="en-GB" sz="1800" i="1" dirty="0"/>
              <a:t> </a:t>
            </a:r>
            <a:r>
              <a:rPr lang="en-GB" sz="1800" i="1" dirty="0" err="1"/>
              <a:t>predodžbe</a:t>
            </a:r>
            <a:r>
              <a:rPr lang="en-GB" sz="1800" i="1" dirty="0"/>
              <a:t> </a:t>
            </a:r>
            <a:r>
              <a:rPr lang="en-GB" sz="1800" i="1" dirty="0" err="1"/>
              <a:t>izgledaju</a:t>
            </a:r>
            <a:r>
              <a:rPr lang="en-GB" sz="1800" i="1" dirty="0"/>
              <a:t> </a:t>
            </a:r>
            <a:r>
              <a:rPr lang="en-GB" sz="1800" i="1" dirty="0" err="1"/>
              <a:t>prilično</a:t>
            </a:r>
            <a:r>
              <a:rPr lang="en-GB" sz="1800" i="1" dirty="0"/>
              <a:t> </a:t>
            </a:r>
            <a:r>
              <a:rPr lang="en-GB" sz="1800" i="1" dirty="0" err="1"/>
              <a:t>neobično</a:t>
            </a:r>
            <a:r>
              <a:rPr lang="en-GB" sz="1800" i="1" dirty="0"/>
              <a:t>, </a:t>
            </a:r>
            <a:r>
              <a:rPr lang="en-GB" sz="1800" i="1" dirty="0" err="1"/>
              <a:t>međutim</a:t>
            </a:r>
            <a:r>
              <a:rPr lang="en-GB" sz="1800" i="1" dirty="0"/>
              <a:t>, </a:t>
            </a:r>
            <a:r>
              <a:rPr lang="en-GB" sz="1800" i="1" dirty="0" err="1"/>
              <a:t>uobičajeno</a:t>
            </a:r>
            <a:r>
              <a:rPr lang="en-GB" sz="1800" i="1" dirty="0"/>
              <a:t> je </a:t>
            </a:r>
            <a:r>
              <a:rPr lang="en-GB" sz="1800" i="1" dirty="0" err="1"/>
              <a:t>imati</a:t>
            </a:r>
            <a:r>
              <a:rPr lang="en-GB" sz="1800" i="1" dirty="0"/>
              <a:t> </a:t>
            </a:r>
            <a:r>
              <a:rPr lang="en-GB" sz="1800" i="1" dirty="0" err="1"/>
              <a:t>više</a:t>
            </a:r>
            <a:r>
              <a:rPr lang="en-GB" sz="1800" i="1" dirty="0"/>
              <a:t> </a:t>
            </a:r>
            <a:r>
              <a:rPr lang="en-GB" sz="1800" i="1" dirty="0" err="1"/>
              <a:t>vrsta</a:t>
            </a:r>
            <a:r>
              <a:rPr lang="en-GB" sz="1800" i="1" dirty="0"/>
              <a:t> </a:t>
            </a:r>
            <a:r>
              <a:rPr lang="en-GB" sz="1800" i="1" dirty="0" err="1"/>
              <a:t>predodžbi</a:t>
            </a:r>
            <a:r>
              <a:rPr lang="en-GB" sz="1800" i="1" dirty="0"/>
              <a:t> – </a:t>
            </a:r>
            <a:r>
              <a:rPr lang="en-GB" sz="1800" i="1" dirty="0" err="1"/>
              <a:t>tužne</a:t>
            </a:r>
            <a:r>
              <a:rPr lang="en-GB" sz="1800" i="1" dirty="0"/>
              <a:t>, </a:t>
            </a:r>
            <a:r>
              <a:rPr lang="en-GB" sz="1800" i="1" dirty="0" err="1"/>
              <a:t>strašne</a:t>
            </a:r>
            <a:r>
              <a:rPr lang="en-GB" sz="1800" i="1" dirty="0"/>
              <a:t>, </a:t>
            </a:r>
            <a:r>
              <a:rPr lang="en-GB" sz="1800" i="1" dirty="0" err="1"/>
              <a:t>čak</a:t>
            </a:r>
            <a:r>
              <a:rPr lang="en-GB" sz="1800" i="1" dirty="0"/>
              <a:t> </a:t>
            </a:r>
            <a:r>
              <a:rPr lang="en-GB" sz="1800" i="1" dirty="0" err="1"/>
              <a:t>i</a:t>
            </a:r>
            <a:r>
              <a:rPr lang="en-GB" sz="1800" i="1" dirty="0"/>
              <a:t> </a:t>
            </a:r>
            <a:r>
              <a:rPr lang="en-GB" sz="1800" i="1" dirty="0" err="1"/>
              <a:t>nasilne</a:t>
            </a:r>
            <a:r>
              <a:rPr lang="en-GB" sz="1800" i="1" dirty="0"/>
              <a:t>. Problem je </a:t>
            </a:r>
            <a:r>
              <a:rPr lang="en-GB" sz="1800" i="1" dirty="0" err="1"/>
              <a:t>jedino</a:t>
            </a:r>
            <a:r>
              <a:rPr lang="en-GB" sz="1800" i="1" dirty="0"/>
              <a:t> </a:t>
            </a:r>
            <a:r>
              <a:rPr lang="en-GB" sz="1800" i="1" dirty="0" err="1"/>
              <a:t>ako</a:t>
            </a:r>
            <a:r>
              <a:rPr lang="en-GB" sz="1800" i="1" dirty="0"/>
              <a:t> </a:t>
            </a:r>
            <a:r>
              <a:rPr lang="en-GB" sz="1800" i="1" dirty="0" err="1"/>
              <a:t>mislite</a:t>
            </a:r>
            <a:r>
              <a:rPr lang="en-GB" sz="1800" i="1" dirty="0"/>
              <a:t> da </a:t>
            </a:r>
            <a:r>
              <a:rPr lang="en-GB" sz="1800" i="1" dirty="0" err="1"/>
              <a:t>ste</a:t>
            </a:r>
            <a:r>
              <a:rPr lang="en-GB" sz="1800" i="1" dirty="0"/>
              <a:t> </a:t>
            </a:r>
            <a:r>
              <a:rPr lang="en-GB" sz="1800" i="1" dirty="0" err="1"/>
              <a:t>čudni</a:t>
            </a:r>
            <a:r>
              <a:rPr lang="en-GB" sz="1800" i="1" dirty="0"/>
              <a:t> </a:t>
            </a:r>
            <a:r>
              <a:rPr lang="en-GB" sz="1800" i="1" dirty="0" err="1"/>
              <a:t>ako</a:t>
            </a:r>
            <a:r>
              <a:rPr lang="en-GB" sz="1800" i="1" dirty="0"/>
              <a:t> </a:t>
            </a:r>
            <a:r>
              <a:rPr lang="en-GB" sz="1800" i="1" dirty="0" err="1"/>
              <a:t>imate</a:t>
            </a:r>
            <a:r>
              <a:rPr lang="en-GB" sz="1800" i="1" dirty="0"/>
              <a:t> </a:t>
            </a:r>
            <a:r>
              <a:rPr lang="en-GB" sz="1800" i="1" dirty="0" err="1"/>
              <a:t>predodžbe</a:t>
            </a:r>
            <a:r>
              <a:rPr lang="en-GB" sz="1800" i="1" dirty="0"/>
              <a:t>. </a:t>
            </a:r>
            <a:r>
              <a:rPr lang="en-GB" sz="1800" i="1" dirty="0" err="1"/>
              <a:t>Možete</a:t>
            </a:r>
            <a:r>
              <a:rPr lang="en-GB" sz="1800" i="1" dirty="0"/>
              <a:t> li se </a:t>
            </a:r>
            <a:r>
              <a:rPr lang="en-GB" sz="1800" i="1" dirty="0" err="1"/>
              <a:t>sjetiti</a:t>
            </a:r>
            <a:r>
              <a:rPr lang="en-GB" sz="1800" i="1" dirty="0"/>
              <a:t> </a:t>
            </a:r>
            <a:r>
              <a:rPr lang="en-GB" sz="1800" i="1" dirty="0" err="1"/>
              <a:t>nekih</a:t>
            </a:r>
            <a:r>
              <a:rPr lang="en-GB" sz="1800" i="1" dirty="0"/>
              <a:t> </a:t>
            </a:r>
            <a:r>
              <a:rPr lang="en-GB" sz="1800" i="1" dirty="0" err="1"/>
              <a:t>predodžbi</a:t>
            </a:r>
            <a:r>
              <a:rPr lang="en-GB" sz="1800" i="1" dirty="0"/>
              <a:t> </a:t>
            </a:r>
            <a:r>
              <a:rPr lang="en-GB" sz="1800" i="1" dirty="0" err="1"/>
              <a:t>koje</a:t>
            </a:r>
            <a:r>
              <a:rPr lang="en-GB" sz="1800" i="1" dirty="0"/>
              <a:t> </a:t>
            </a:r>
            <a:r>
              <a:rPr lang="en-GB" sz="1800" i="1" dirty="0" err="1"/>
              <a:t>ste</a:t>
            </a:r>
            <a:r>
              <a:rPr lang="en-GB" sz="1800" i="1" dirty="0"/>
              <a:t> </a:t>
            </a:r>
            <a:r>
              <a:rPr lang="en-GB" sz="1800" i="1" dirty="0" err="1"/>
              <a:t>nedavno</a:t>
            </a:r>
            <a:r>
              <a:rPr lang="en-GB" sz="1800" i="1" dirty="0"/>
              <a:t> </a:t>
            </a:r>
            <a:r>
              <a:rPr lang="en-GB" sz="1800" i="1" dirty="0" err="1"/>
              <a:t>imali</a:t>
            </a:r>
            <a:r>
              <a:rPr lang="en-GB" sz="1800" i="1" dirty="0"/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187350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83EA3-C7BB-4E93-9E72-4A4AB29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492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TEHNIKE ODGOVARANJA NA SPONTANE PREDODŽBE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5D01F-52AF-4B74-A79F-2F82608D5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Praćenje</a:t>
            </a:r>
            <a:r>
              <a:rPr lang="en-GB" dirty="0"/>
              <a:t> </a:t>
            </a:r>
            <a:r>
              <a:rPr lang="en-GB" dirty="0" err="1"/>
              <a:t>predodžbe</a:t>
            </a:r>
            <a:r>
              <a:rPr lang="en-GB" dirty="0"/>
              <a:t> do </a:t>
            </a:r>
            <a:r>
              <a:rPr lang="en-GB" dirty="0" err="1"/>
              <a:t>završetka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Vremenski</a:t>
            </a:r>
            <a:r>
              <a:rPr lang="en-GB" dirty="0"/>
              <a:t> </a:t>
            </a:r>
            <a:r>
              <a:rPr lang="en-GB" dirty="0" err="1"/>
              <a:t>skok</a:t>
            </a:r>
            <a:r>
              <a:rPr lang="en-GB" dirty="0"/>
              <a:t> </a:t>
            </a:r>
            <a:r>
              <a:rPr lang="en-GB" dirty="0" err="1"/>
              <a:t>unaprijed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Suočavanje</a:t>
            </a:r>
            <a:r>
              <a:rPr lang="en-GB" dirty="0"/>
              <a:t> u </a:t>
            </a:r>
            <a:r>
              <a:rPr lang="en-GB" dirty="0" err="1"/>
              <a:t>predodžbi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Mijenjanje</a:t>
            </a:r>
            <a:r>
              <a:rPr lang="en-GB" dirty="0"/>
              <a:t> </a:t>
            </a:r>
            <a:r>
              <a:rPr lang="en-GB" dirty="0" err="1"/>
              <a:t>predodžbi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Testiranje</a:t>
            </a:r>
            <a:r>
              <a:rPr lang="en-GB" dirty="0"/>
              <a:t> </a:t>
            </a:r>
            <a:r>
              <a:rPr lang="en-GB" dirty="0" err="1"/>
              <a:t>stvarnosti</a:t>
            </a:r>
            <a:r>
              <a:rPr lang="en-GB" dirty="0"/>
              <a:t> </a:t>
            </a:r>
            <a:r>
              <a:rPr lang="en-GB" dirty="0" err="1"/>
              <a:t>predodžbe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Ponavljanje</a:t>
            </a:r>
            <a:r>
              <a:rPr lang="en-GB" dirty="0"/>
              <a:t> </a:t>
            </a:r>
            <a:r>
              <a:rPr lang="en-GB" dirty="0" err="1"/>
              <a:t>predodžbi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Zamjenjivanje</a:t>
            </a:r>
            <a:r>
              <a:rPr lang="en-GB" dirty="0"/>
              <a:t>, </a:t>
            </a:r>
            <a:r>
              <a:rPr lang="en-GB" dirty="0" err="1"/>
              <a:t>zaustavljanje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skretanje</a:t>
            </a:r>
            <a:r>
              <a:rPr lang="en-GB" dirty="0"/>
              <a:t> </a:t>
            </a:r>
            <a:r>
              <a:rPr lang="en-GB" dirty="0" err="1"/>
              <a:t>pažnje</a:t>
            </a:r>
            <a:r>
              <a:rPr lang="en-GB" dirty="0"/>
              <a:t> od </a:t>
            </a:r>
            <a:r>
              <a:rPr lang="en-GB" dirty="0" err="1"/>
              <a:t>predodžbe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3A8E46-64C8-46D1-8279-B4E3653C12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050" y="1825625"/>
            <a:ext cx="4033837" cy="268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28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B68D4-6C40-4AF5-85A2-2D68AC317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1.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Praćenje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predodžbe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do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završetka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E2EDC-97C3-4339-ACD1-90875CA68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Najkorisnija</a:t>
            </a:r>
            <a:r>
              <a:rPr lang="en-GB" dirty="0"/>
              <a:t> </a:t>
            </a:r>
            <a:r>
              <a:rPr lang="en-GB" dirty="0" err="1"/>
              <a:t>tehnika</a:t>
            </a:r>
            <a:endParaRPr lang="en-GB" dirty="0"/>
          </a:p>
          <a:p>
            <a:r>
              <a:rPr lang="en-GB" dirty="0" err="1"/>
              <a:t>Pomaže</a:t>
            </a:r>
            <a:r>
              <a:rPr lang="en-GB" dirty="0"/>
              <a:t> u </a:t>
            </a:r>
            <a:r>
              <a:rPr lang="en-GB" dirty="0" err="1"/>
              <a:t>konceptualizaciji</a:t>
            </a:r>
            <a:r>
              <a:rPr lang="en-GB" dirty="0"/>
              <a:t>, </a:t>
            </a:r>
            <a:r>
              <a:rPr lang="en-GB" dirty="0" err="1"/>
              <a:t>vodi</a:t>
            </a:r>
            <a:r>
              <a:rPr lang="en-GB" dirty="0"/>
              <a:t> u </a:t>
            </a:r>
            <a:r>
              <a:rPr lang="en-GB" dirty="0" err="1"/>
              <a:t>kognitivnu</a:t>
            </a:r>
            <a:r>
              <a:rPr lang="en-GB" dirty="0"/>
              <a:t> </a:t>
            </a:r>
            <a:r>
              <a:rPr lang="en-GB" dirty="0" err="1"/>
              <a:t>restrukturaciju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osigurava</a:t>
            </a:r>
            <a:r>
              <a:rPr lang="en-GB" dirty="0"/>
              <a:t> </a:t>
            </a:r>
            <a:r>
              <a:rPr lang="en-GB" dirty="0" err="1"/>
              <a:t>olakšanje</a:t>
            </a:r>
            <a:endParaRPr lang="en-GB" dirty="0"/>
          </a:p>
          <a:p>
            <a:r>
              <a:rPr lang="en-GB" dirty="0" err="1"/>
              <a:t>Terapeut</a:t>
            </a:r>
            <a:r>
              <a:rPr lang="en-GB" dirty="0"/>
              <a:t> </a:t>
            </a:r>
            <a:r>
              <a:rPr lang="en-GB" dirty="0" err="1"/>
              <a:t>potiče</a:t>
            </a:r>
            <a:r>
              <a:rPr lang="en-GB" dirty="0"/>
              <a:t> </a:t>
            </a:r>
            <a:r>
              <a:rPr lang="en-GB" dirty="0" err="1"/>
              <a:t>klijenta</a:t>
            </a:r>
            <a:r>
              <a:rPr lang="en-GB" dirty="0"/>
              <a:t> da </a:t>
            </a:r>
            <a:r>
              <a:rPr lang="en-GB" dirty="0" err="1"/>
              <a:t>nastavi</a:t>
            </a:r>
            <a:r>
              <a:rPr lang="en-GB" dirty="0"/>
              <a:t> </a:t>
            </a:r>
            <a:r>
              <a:rPr lang="en-GB" dirty="0" err="1"/>
              <a:t>spontanu</a:t>
            </a:r>
            <a:r>
              <a:rPr lang="en-GB" dirty="0"/>
              <a:t> </a:t>
            </a:r>
            <a:r>
              <a:rPr lang="en-GB" dirty="0" err="1"/>
              <a:t>predodžbu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dok</a:t>
            </a:r>
            <a:r>
              <a:rPr lang="en-GB" dirty="0"/>
              <a:t> se ne </a:t>
            </a:r>
            <a:r>
              <a:rPr lang="en-GB" dirty="0" err="1"/>
              <a:t>osjeća</a:t>
            </a:r>
            <a:r>
              <a:rPr lang="en-GB" dirty="0"/>
              <a:t> </a:t>
            </a:r>
            <a:r>
              <a:rPr lang="en-GB" dirty="0" err="1"/>
              <a:t>bolje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zamišlja</a:t>
            </a:r>
            <a:r>
              <a:rPr lang="en-GB" dirty="0"/>
              <a:t> </a:t>
            </a:r>
            <a:r>
              <a:rPr lang="en-GB" dirty="0" err="1"/>
              <a:t>krajnju</a:t>
            </a:r>
            <a:r>
              <a:rPr lang="en-GB" dirty="0"/>
              <a:t> </a:t>
            </a:r>
            <a:r>
              <a:rPr lang="en-GB" dirty="0" err="1"/>
              <a:t>katastrofu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077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0DB4C-E697-467D-9955-0F582AB7D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2.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Vremenski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skok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unaprijed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7EEEC-BF04-44CB-A8D2-8293B0A99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Ukoliko</a:t>
            </a:r>
            <a:r>
              <a:rPr lang="en-GB" dirty="0"/>
              <a:t> je </a:t>
            </a:r>
            <a:r>
              <a:rPr lang="en-GB" dirty="0" err="1"/>
              <a:t>praćenje</a:t>
            </a:r>
            <a:r>
              <a:rPr lang="en-GB" dirty="0"/>
              <a:t> </a:t>
            </a:r>
            <a:r>
              <a:rPr lang="en-GB" dirty="0" err="1"/>
              <a:t>predodžbe</a:t>
            </a:r>
            <a:r>
              <a:rPr lang="en-GB" dirty="0"/>
              <a:t> do </a:t>
            </a:r>
            <a:r>
              <a:rPr lang="en-GB" dirty="0" err="1"/>
              <a:t>završetka</a:t>
            </a:r>
            <a:r>
              <a:rPr lang="en-GB" dirty="0"/>
              <a:t> </a:t>
            </a:r>
            <a:r>
              <a:rPr lang="en-GB" dirty="0" err="1"/>
              <a:t>neefikasno</a:t>
            </a:r>
            <a:r>
              <a:rPr lang="en-GB" dirty="0"/>
              <a:t> </a:t>
            </a:r>
            <a:r>
              <a:rPr lang="en-GB" dirty="0" err="1"/>
              <a:t>jer</a:t>
            </a:r>
            <a:r>
              <a:rPr lang="en-GB" dirty="0"/>
              <a:t> </a:t>
            </a:r>
            <a:r>
              <a:rPr lang="en-GB" dirty="0" err="1"/>
              <a:t>pacijent</a:t>
            </a:r>
            <a:r>
              <a:rPr lang="en-GB" dirty="0"/>
              <a:t>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zamisliti</a:t>
            </a:r>
            <a:r>
              <a:rPr lang="en-GB" dirty="0"/>
              <a:t> </a:t>
            </a:r>
            <a:r>
              <a:rPr lang="en-GB" dirty="0" err="1"/>
              <a:t>puno</a:t>
            </a:r>
            <a:r>
              <a:rPr lang="en-GB" dirty="0"/>
              <a:t> </a:t>
            </a:r>
            <a:r>
              <a:rPr lang="en-GB" dirty="0" err="1"/>
              <a:t>prepreka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uznemirujućih</a:t>
            </a:r>
            <a:r>
              <a:rPr lang="en-GB" dirty="0"/>
              <a:t> </a:t>
            </a:r>
            <a:r>
              <a:rPr lang="en-GB" dirty="0" err="1"/>
              <a:t>događaja</a:t>
            </a:r>
            <a:r>
              <a:rPr lang="en-GB" dirty="0"/>
              <a:t>, </a:t>
            </a:r>
            <a:r>
              <a:rPr lang="en-GB" dirty="0" err="1"/>
              <a:t>predlaže</a:t>
            </a:r>
            <a:r>
              <a:rPr lang="en-GB" dirty="0"/>
              <a:t> se </a:t>
            </a:r>
            <a:r>
              <a:rPr lang="en-GB" dirty="0" err="1"/>
              <a:t>klijentu</a:t>
            </a:r>
            <a:r>
              <a:rPr lang="en-GB" dirty="0"/>
              <a:t> da </a:t>
            </a:r>
            <a:r>
              <a:rPr lang="en-GB" dirty="0" err="1"/>
              <a:t>sebe</a:t>
            </a:r>
            <a:r>
              <a:rPr lang="en-GB" dirty="0"/>
              <a:t> </a:t>
            </a:r>
            <a:r>
              <a:rPr lang="en-GB" dirty="0" err="1"/>
              <a:t>zamisli</a:t>
            </a:r>
            <a:r>
              <a:rPr lang="en-GB" dirty="0"/>
              <a:t> u </a:t>
            </a:r>
            <a:r>
              <a:rPr lang="en-GB" dirty="0" err="1"/>
              <a:t>bliskoj</a:t>
            </a:r>
            <a:r>
              <a:rPr lang="en-GB" dirty="0"/>
              <a:t> </a:t>
            </a:r>
            <a:r>
              <a:rPr lang="en-GB" dirty="0" err="1"/>
              <a:t>budućnosti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E870DC-DC9F-4AAA-BC79-AE4B021A0DB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" t="17804" r="-1226" b="18278"/>
          <a:stretch/>
        </p:blipFill>
        <p:spPr>
          <a:xfrm>
            <a:off x="3362325" y="3143249"/>
            <a:ext cx="5105399" cy="342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513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3F741-E775-4101-BC69-64D410957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3.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Suočavanje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u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predodžbi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BE8B-8462-4D79-B741-525BEF81B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Suočavanje</a:t>
            </a:r>
            <a:r>
              <a:rPr lang="en-GB" dirty="0"/>
              <a:t> s </a:t>
            </a:r>
            <a:r>
              <a:rPr lang="en-GB" dirty="0" err="1"/>
              <a:t>teškom</a:t>
            </a:r>
            <a:r>
              <a:rPr lang="en-GB" dirty="0"/>
              <a:t> </a:t>
            </a:r>
            <a:r>
              <a:rPr lang="en-GB" dirty="0" err="1"/>
              <a:t>situacijom</a:t>
            </a:r>
            <a:r>
              <a:rPr lang="en-GB" dirty="0"/>
              <a:t> u </a:t>
            </a:r>
            <a:r>
              <a:rPr lang="en-GB" dirty="0" err="1"/>
              <a:t>predodžbi</a:t>
            </a:r>
            <a:r>
              <a:rPr lang="en-GB" dirty="0"/>
              <a:t> </a:t>
            </a:r>
            <a:r>
              <a:rPr lang="en-GB" dirty="0" err="1"/>
              <a:t>traje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dok</a:t>
            </a:r>
            <a:r>
              <a:rPr lang="en-GB" dirty="0"/>
              <a:t> </a:t>
            </a:r>
            <a:r>
              <a:rPr lang="en-GB" dirty="0" err="1"/>
              <a:t>klijent</a:t>
            </a:r>
            <a:r>
              <a:rPr lang="en-GB" dirty="0"/>
              <a:t> ne </a:t>
            </a:r>
            <a:r>
              <a:rPr lang="en-GB" dirty="0" err="1"/>
              <a:t>postigne</a:t>
            </a:r>
            <a:r>
              <a:rPr lang="en-GB" dirty="0"/>
              <a:t> </a:t>
            </a:r>
            <a:r>
              <a:rPr lang="en-GB" dirty="0" err="1"/>
              <a:t>uspjeh</a:t>
            </a: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C4861F-3621-487E-828B-85E4B00EF097}"/>
              </a:ext>
            </a:extLst>
          </p:cNvPr>
          <p:cNvSpPr txBox="1">
            <a:spLocks/>
          </p:cNvSpPr>
          <p:nvPr/>
        </p:nvSpPr>
        <p:spPr>
          <a:xfrm>
            <a:off x="838200" y="25368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4.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Mijenjanje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predodžbi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449BAF5-8CD4-42DE-8889-F0AF45C7A4A7}"/>
              </a:ext>
            </a:extLst>
          </p:cNvPr>
          <p:cNvSpPr txBox="1">
            <a:spLocks/>
          </p:cNvSpPr>
          <p:nvPr/>
        </p:nvSpPr>
        <p:spPr>
          <a:xfrm>
            <a:off x="838200" y="3862388"/>
            <a:ext cx="9372600" cy="2051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/>
              <a:t>Najprije</a:t>
            </a:r>
            <a:r>
              <a:rPr lang="en-GB" dirty="0"/>
              <a:t> </a:t>
            </a:r>
            <a:r>
              <a:rPr lang="en-GB" dirty="0" err="1"/>
              <a:t>klijent</a:t>
            </a:r>
            <a:r>
              <a:rPr lang="en-GB" dirty="0"/>
              <a:t> </a:t>
            </a:r>
            <a:r>
              <a:rPr lang="en-GB" dirty="0" err="1"/>
              <a:t>identificira</a:t>
            </a:r>
            <a:r>
              <a:rPr lang="en-GB" dirty="0"/>
              <a:t> </a:t>
            </a:r>
            <a:r>
              <a:rPr lang="en-GB" dirty="0" err="1"/>
              <a:t>predodžbu</a:t>
            </a:r>
            <a:r>
              <a:rPr lang="en-GB" dirty="0"/>
              <a:t>, a </a:t>
            </a:r>
            <a:r>
              <a:rPr lang="en-GB" dirty="0" err="1"/>
              <a:t>zatim</a:t>
            </a:r>
            <a:r>
              <a:rPr lang="en-GB" dirty="0"/>
              <a:t> </a:t>
            </a:r>
            <a:r>
              <a:rPr lang="en-GB" dirty="0" err="1"/>
              <a:t>ponovo</a:t>
            </a:r>
            <a:r>
              <a:rPr lang="en-GB" dirty="0"/>
              <a:t> </a:t>
            </a:r>
            <a:r>
              <a:rPr lang="en-GB" dirty="0" err="1"/>
              <a:t>dočaravanje</a:t>
            </a:r>
            <a:r>
              <a:rPr lang="en-GB" dirty="0"/>
              <a:t> </a:t>
            </a:r>
            <a:r>
              <a:rPr lang="en-GB" dirty="0" err="1"/>
              <a:t>kraja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27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1411</TotalTime>
  <Words>568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IMAGINACIJA ILI PREDOČAVANJE</vt:lpstr>
      <vt:lpstr>ŠTO JE TO IMAGINACIJA ILI PREDOČAVANJE?</vt:lpstr>
      <vt:lpstr>KOJI SU CILJEVI TERAPEUTA U RADU S PREDODŽBAMA?</vt:lpstr>
      <vt:lpstr>IDENTIFIKACIJA PREDODŽBI</vt:lpstr>
      <vt:lpstr>EDUCIRANJE KLIJENTA O PREDODŽBAMA</vt:lpstr>
      <vt:lpstr>TEHNIKE ODGOVARANJA NA SPONTANE PREDODŽBE</vt:lpstr>
      <vt:lpstr>1. Praćenje predodžbe do završetka</vt:lpstr>
      <vt:lpstr>2. Vremenski skok unaprijed</vt:lpstr>
      <vt:lpstr>3. Suočavanje u predodžbi </vt:lpstr>
      <vt:lpstr>5. Testiranje stvarnosti predodžbe</vt:lpstr>
      <vt:lpstr>7. Zamjenjivanje, zaustavljanje i skretanje pažnje od predodžbe</vt:lpstr>
      <vt:lpstr>TEHNIKE ZA ODGOVARANJE NA SPONTANE PREDODŽBE</vt:lpstr>
      <vt:lpstr>IZAZIVANJE PREDODŽBI KAO TERAPIJSKI POSTUPAK</vt:lpstr>
      <vt:lpstr>HVALA NA PAŽNJI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Imaginacija</dc:title>
  <dc:creator>Matea Markota</dc:creator>
  <cp:lastModifiedBy>hubikotvr@outlook.com</cp:lastModifiedBy>
  <cp:revision>21</cp:revision>
  <dcterms:created xsi:type="dcterms:W3CDTF">2022-01-06T12:20:59Z</dcterms:created>
  <dcterms:modified xsi:type="dcterms:W3CDTF">2022-01-20T15:22:49Z</dcterms:modified>
</cp:coreProperties>
</file>