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21"/>
  </p:notesMasterIdLst>
  <p:sldIdLst>
    <p:sldId id="281" r:id="rId2"/>
    <p:sldId id="283" r:id="rId3"/>
    <p:sldId id="284" r:id="rId4"/>
    <p:sldId id="285" r:id="rId5"/>
    <p:sldId id="286" r:id="rId6"/>
    <p:sldId id="287" r:id="rId7"/>
    <p:sldId id="288" r:id="rId8"/>
    <p:sldId id="289" r:id="rId9"/>
    <p:sldId id="290" r:id="rId10"/>
    <p:sldId id="291" r:id="rId11"/>
    <p:sldId id="292" r:id="rId12"/>
    <p:sldId id="293" r:id="rId13"/>
    <p:sldId id="294" r:id="rId14"/>
    <p:sldId id="295" r:id="rId15"/>
    <p:sldId id="296" r:id="rId16"/>
    <p:sldId id="297" r:id="rId17"/>
    <p:sldId id="298" r:id="rId18"/>
    <p:sldId id="299" r:id="rId19"/>
    <p:sldId id="301" r:id="rId20"/>
  </p:sldIdLst>
  <p:sldSz cx="12192000" cy="6858000"/>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80"/>
    <a:srgbClr val="00B0AC"/>
    <a:srgbClr val="00CC99"/>
    <a:srgbClr val="99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rednji stil 2 - Isticanj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959" autoAdjust="0"/>
    <p:restoredTop sz="91536" autoAdjust="0"/>
  </p:normalViewPr>
  <p:slideViewPr>
    <p:cSldViewPr snapToGrid="0">
      <p:cViewPr varScale="1">
        <p:scale>
          <a:sx n="102" d="100"/>
          <a:sy n="102" d="100"/>
        </p:scale>
        <p:origin x="528"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zaglavlj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hr-HR"/>
          </a:p>
        </p:txBody>
      </p:sp>
      <p:sp>
        <p:nvSpPr>
          <p:cNvPr id="3" name="Rezervirano mjesto datum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C21707A-0833-4910-9264-3C044160AFE1}" type="datetimeFigureOut">
              <a:rPr lang="hr-HR" smtClean="0"/>
              <a:t>03.02.2022</a:t>
            </a:fld>
            <a:endParaRPr lang="hr-HR"/>
          </a:p>
        </p:txBody>
      </p:sp>
      <p:sp>
        <p:nvSpPr>
          <p:cNvPr id="4" name="Rezervirano mjesto slike slajda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hr-HR"/>
          </a:p>
        </p:txBody>
      </p:sp>
      <p:sp>
        <p:nvSpPr>
          <p:cNvPr id="5" name="Rezervirano mjesto bilježaka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6" name="Rezervirano mjesto podnožj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hr-HR"/>
          </a:p>
        </p:txBody>
      </p:sp>
      <p:sp>
        <p:nvSpPr>
          <p:cNvPr id="7" name="Rezervirano mjesto broja slajd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A851AE-9CB2-483B-AE61-85B8195BC5A1}" type="slidenum">
              <a:rPr lang="hr-HR" smtClean="0"/>
              <a:t>‹#›</a:t>
            </a:fld>
            <a:endParaRPr lang="hr-HR"/>
          </a:p>
        </p:txBody>
      </p:sp>
    </p:spTree>
    <p:extLst>
      <p:ext uri="{BB962C8B-B14F-4D97-AF65-F5344CB8AC3E}">
        <p14:creationId xmlns:p14="http://schemas.microsoft.com/office/powerpoint/2010/main" val="22662720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en-US" dirty="0"/>
          </a:p>
        </p:txBody>
      </p:sp>
      <p:sp>
        <p:nvSpPr>
          <p:cNvPr id="4" name="Rezervirano mjesto broja slajda 3"/>
          <p:cNvSpPr>
            <a:spLocks noGrp="1"/>
          </p:cNvSpPr>
          <p:nvPr>
            <p:ph type="sldNum" sz="quarter" idx="10"/>
          </p:nvPr>
        </p:nvSpPr>
        <p:spPr/>
        <p:txBody>
          <a:bodyPr/>
          <a:lstStyle/>
          <a:p>
            <a:fld id="{F2A851AE-9CB2-483B-AE61-85B8195BC5A1}" type="slidenum">
              <a:rPr lang="hr-HR" smtClean="0"/>
              <a:t>5</a:t>
            </a:fld>
            <a:endParaRPr lang="hr-HR"/>
          </a:p>
        </p:txBody>
      </p:sp>
    </p:spTree>
    <p:extLst>
      <p:ext uri="{BB962C8B-B14F-4D97-AF65-F5344CB8AC3E}">
        <p14:creationId xmlns:p14="http://schemas.microsoft.com/office/powerpoint/2010/main" val="20760356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baseline="0" dirty="0" smtClean="0"/>
          </a:p>
        </p:txBody>
      </p:sp>
      <p:sp>
        <p:nvSpPr>
          <p:cNvPr id="4" name="Rezervirano mjesto broja slajda 3"/>
          <p:cNvSpPr>
            <a:spLocks noGrp="1"/>
          </p:cNvSpPr>
          <p:nvPr>
            <p:ph type="sldNum" sz="quarter" idx="10"/>
          </p:nvPr>
        </p:nvSpPr>
        <p:spPr/>
        <p:txBody>
          <a:bodyPr/>
          <a:lstStyle/>
          <a:p>
            <a:fld id="{F2A851AE-9CB2-483B-AE61-85B8195BC5A1}" type="slidenum">
              <a:rPr lang="hr-HR" smtClean="0"/>
              <a:t>14</a:t>
            </a:fld>
            <a:endParaRPr lang="hr-HR"/>
          </a:p>
        </p:txBody>
      </p:sp>
    </p:spTree>
    <p:extLst>
      <p:ext uri="{BB962C8B-B14F-4D97-AF65-F5344CB8AC3E}">
        <p14:creationId xmlns:p14="http://schemas.microsoft.com/office/powerpoint/2010/main" val="20760356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baseline="0" dirty="0" smtClean="0"/>
          </a:p>
        </p:txBody>
      </p:sp>
      <p:sp>
        <p:nvSpPr>
          <p:cNvPr id="4" name="Rezervirano mjesto broja slajda 3"/>
          <p:cNvSpPr>
            <a:spLocks noGrp="1"/>
          </p:cNvSpPr>
          <p:nvPr>
            <p:ph type="sldNum" sz="quarter" idx="10"/>
          </p:nvPr>
        </p:nvSpPr>
        <p:spPr/>
        <p:txBody>
          <a:bodyPr/>
          <a:lstStyle/>
          <a:p>
            <a:fld id="{F2A851AE-9CB2-483B-AE61-85B8195BC5A1}" type="slidenum">
              <a:rPr lang="hr-HR" smtClean="0"/>
              <a:t>15</a:t>
            </a:fld>
            <a:endParaRPr lang="hr-HR"/>
          </a:p>
        </p:txBody>
      </p:sp>
    </p:spTree>
    <p:extLst>
      <p:ext uri="{BB962C8B-B14F-4D97-AF65-F5344CB8AC3E}">
        <p14:creationId xmlns:p14="http://schemas.microsoft.com/office/powerpoint/2010/main" val="20760356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baseline="0" dirty="0" smtClean="0"/>
          </a:p>
        </p:txBody>
      </p:sp>
      <p:sp>
        <p:nvSpPr>
          <p:cNvPr id="4" name="Rezervirano mjesto broja slajda 3"/>
          <p:cNvSpPr>
            <a:spLocks noGrp="1"/>
          </p:cNvSpPr>
          <p:nvPr>
            <p:ph type="sldNum" sz="quarter" idx="10"/>
          </p:nvPr>
        </p:nvSpPr>
        <p:spPr/>
        <p:txBody>
          <a:bodyPr/>
          <a:lstStyle/>
          <a:p>
            <a:fld id="{F2A851AE-9CB2-483B-AE61-85B8195BC5A1}" type="slidenum">
              <a:rPr lang="hr-HR" smtClean="0"/>
              <a:t>16</a:t>
            </a:fld>
            <a:endParaRPr lang="hr-HR"/>
          </a:p>
        </p:txBody>
      </p:sp>
    </p:spTree>
    <p:extLst>
      <p:ext uri="{BB962C8B-B14F-4D97-AF65-F5344CB8AC3E}">
        <p14:creationId xmlns:p14="http://schemas.microsoft.com/office/powerpoint/2010/main" val="20760356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baseline="0" dirty="0" smtClean="0"/>
          </a:p>
        </p:txBody>
      </p:sp>
      <p:sp>
        <p:nvSpPr>
          <p:cNvPr id="4" name="Rezervirano mjesto broja slajda 3"/>
          <p:cNvSpPr>
            <a:spLocks noGrp="1"/>
          </p:cNvSpPr>
          <p:nvPr>
            <p:ph type="sldNum" sz="quarter" idx="10"/>
          </p:nvPr>
        </p:nvSpPr>
        <p:spPr/>
        <p:txBody>
          <a:bodyPr/>
          <a:lstStyle/>
          <a:p>
            <a:fld id="{F2A851AE-9CB2-483B-AE61-85B8195BC5A1}" type="slidenum">
              <a:rPr lang="hr-HR" smtClean="0"/>
              <a:t>17</a:t>
            </a:fld>
            <a:endParaRPr lang="hr-HR"/>
          </a:p>
        </p:txBody>
      </p:sp>
    </p:spTree>
    <p:extLst>
      <p:ext uri="{BB962C8B-B14F-4D97-AF65-F5344CB8AC3E}">
        <p14:creationId xmlns:p14="http://schemas.microsoft.com/office/powerpoint/2010/main" val="20760356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baseline="0" dirty="0" smtClean="0"/>
          </a:p>
        </p:txBody>
      </p:sp>
      <p:sp>
        <p:nvSpPr>
          <p:cNvPr id="4" name="Rezervirano mjesto broja slajda 3"/>
          <p:cNvSpPr>
            <a:spLocks noGrp="1"/>
          </p:cNvSpPr>
          <p:nvPr>
            <p:ph type="sldNum" sz="quarter" idx="10"/>
          </p:nvPr>
        </p:nvSpPr>
        <p:spPr/>
        <p:txBody>
          <a:bodyPr/>
          <a:lstStyle/>
          <a:p>
            <a:fld id="{F2A851AE-9CB2-483B-AE61-85B8195BC5A1}" type="slidenum">
              <a:rPr lang="hr-HR" smtClean="0"/>
              <a:t>18</a:t>
            </a:fld>
            <a:endParaRPr lang="hr-HR"/>
          </a:p>
        </p:txBody>
      </p:sp>
    </p:spTree>
    <p:extLst>
      <p:ext uri="{BB962C8B-B14F-4D97-AF65-F5344CB8AC3E}">
        <p14:creationId xmlns:p14="http://schemas.microsoft.com/office/powerpoint/2010/main" val="20760356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en-US" dirty="0"/>
          </a:p>
        </p:txBody>
      </p:sp>
      <p:sp>
        <p:nvSpPr>
          <p:cNvPr id="4" name="Rezervirano mjesto broja slajda 3"/>
          <p:cNvSpPr>
            <a:spLocks noGrp="1"/>
          </p:cNvSpPr>
          <p:nvPr>
            <p:ph type="sldNum" sz="quarter" idx="10"/>
          </p:nvPr>
        </p:nvSpPr>
        <p:spPr/>
        <p:txBody>
          <a:bodyPr/>
          <a:lstStyle/>
          <a:p>
            <a:fld id="{F2A851AE-9CB2-483B-AE61-85B8195BC5A1}" type="slidenum">
              <a:rPr lang="hr-HR" smtClean="0"/>
              <a:t>6</a:t>
            </a:fld>
            <a:endParaRPr lang="hr-HR"/>
          </a:p>
        </p:txBody>
      </p:sp>
    </p:spTree>
    <p:extLst>
      <p:ext uri="{BB962C8B-B14F-4D97-AF65-F5344CB8AC3E}">
        <p14:creationId xmlns:p14="http://schemas.microsoft.com/office/powerpoint/2010/main" val="20760356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baseline="0" dirty="0" smtClean="0"/>
          </a:p>
        </p:txBody>
      </p:sp>
      <p:sp>
        <p:nvSpPr>
          <p:cNvPr id="4" name="Rezervirano mjesto broja slajda 3"/>
          <p:cNvSpPr>
            <a:spLocks noGrp="1"/>
          </p:cNvSpPr>
          <p:nvPr>
            <p:ph type="sldNum" sz="quarter" idx="10"/>
          </p:nvPr>
        </p:nvSpPr>
        <p:spPr/>
        <p:txBody>
          <a:bodyPr/>
          <a:lstStyle/>
          <a:p>
            <a:fld id="{F2A851AE-9CB2-483B-AE61-85B8195BC5A1}" type="slidenum">
              <a:rPr lang="hr-HR" smtClean="0"/>
              <a:t>7</a:t>
            </a:fld>
            <a:endParaRPr lang="hr-HR"/>
          </a:p>
        </p:txBody>
      </p:sp>
    </p:spTree>
    <p:extLst>
      <p:ext uri="{BB962C8B-B14F-4D97-AF65-F5344CB8AC3E}">
        <p14:creationId xmlns:p14="http://schemas.microsoft.com/office/powerpoint/2010/main" val="20760356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baseline="0" dirty="0" smtClean="0"/>
          </a:p>
        </p:txBody>
      </p:sp>
      <p:sp>
        <p:nvSpPr>
          <p:cNvPr id="4" name="Rezervirano mjesto broja slajda 3"/>
          <p:cNvSpPr>
            <a:spLocks noGrp="1"/>
          </p:cNvSpPr>
          <p:nvPr>
            <p:ph type="sldNum" sz="quarter" idx="10"/>
          </p:nvPr>
        </p:nvSpPr>
        <p:spPr/>
        <p:txBody>
          <a:bodyPr/>
          <a:lstStyle/>
          <a:p>
            <a:fld id="{F2A851AE-9CB2-483B-AE61-85B8195BC5A1}" type="slidenum">
              <a:rPr lang="hr-HR" smtClean="0"/>
              <a:t>8</a:t>
            </a:fld>
            <a:endParaRPr lang="hr-HR"/>
          </a:p>
        </p:txBody>
      </p:sp>
    </p:spTree>
    <p:extLst>
      <p:ext uri="{BB962C8B-B14F-4D97-AF65-F5344CB8AC3E}">
        <p14:creationId xmlns:p14="http://schemas.microsoft.com/office/powerpoint/2010/main" val="20760356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baseline="0" dirty="0" smtClean="0"/>
          </a:p>
        </p:txBody>
      </p:sp>
      <p:sp>
        <p:nvSpPr>
          <p:cNvPr id="4" name="Rezervirano mjesto broja slajda 3"/>
          <p:cNvSpPr>
            <a:spLocks noGrp="1"/>
          </p:cNvSpPr>
          <p:nvPr>
            <p:ph type="sldNum" sz="quarter" idx="10"/>
          </p:nvPr>
        </p:nvSpPr>
        <p:spPr/>
        <p:txBody>
          <a:bodyPr/>
          <a:lstStyle/>
          <a:p>
            <a:fld id="{F2A851AE-9CB2-483B-AE61-85B8195BC5A1}" type="slidenum">
              <a:rPr lang="hr-HR" smtClean="0"/>
              <a:t>9</a:t>
            </a:fld>
            <a:endParaRPr lang="hr-HR"/>
          </a:p>
        </p:txBody>
      </p:sp>
    </p:spTree>
    <p:extLst>
      <p:ext uri="{BB962C8B-B14F-4D97-AF65-F5344CB8AC3E}">
        <p14:creationId xmlns:p14="http://schemas.microsoft.com/office/powerpoint/2010/main" val="20760356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baseline="0" dirty="0" smtClean="0"/>
          </a:p>
        </p:txBody>
      </p:sp>
      <p:sp>
        <p:nvSpPr>
          <p:cNvPr id="4" name="Rezervirano mjesto broja slajda 3"/>
          <p:cNvSpPr>
            <a:spLocks noGrp="1"/>
          </p:cNvSpPr>
          <p:nvPr>
            <p:ph type="sldNum" sz="quarter" idx="10"/>
          </p:nvPr>
        </p:nvSpPr>
        <p:spPr/>
        <p:txBody>
          <a:bodyPr/>
          <a:lstStyle/>
          <a:p>
            <a:fld id="{F2A851AE-9CB2-483B-AE61-85B8195BC5A1}" type="slidenum">
              <a:rPr lang="hr-HR" smtClean="0"/>
              <a:t>10</a:t>
            </a:fld>
            <a:endParaRPr lang="hr-HR"/>
          </a:p>
        </p:txBody>
      </p:sp>
    </p:spTree>
    <p:extLst>
      <p:ext uri="{BB962C8B-B14F-4D97-AF65-F5344CB8AC3E}">
        <p14:creationId xmlns:p14="http://schemas.microsoft.com/office/powerpoint/2010/main" val="20760356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baseline="0" dirty="0" smtClean="0"/>
          </a:p>
        </p:txBody>
      </p:sp>
      <p:sp>
        <p:nvSpPr>
          <p:cNvPr id="4" name="Rezervirano mjesto broja slajda 3"/>
          <p:cNvSpPr>
            <a:spLocks noGrp="1"/>
          </p:cNvSpPr>
          <p:nvPr>
            <p:ph type="sldNum" sz="quarter" idx="10"/>
          </p:nvPr>
        </p:nvSpPr>
        <p:spPr/>
        <p:txBody>
          <a:bodyPr/>
          <a:lstStyle/>
          <a:p>
            <a:fld id="{F2A851AE-9CB2-483B-AE61-85B8195BC5A1}" type="slidenum">
              <a:rPr lang="hr-HR" smtClean="0"/>
              <a:t>11</a:t>
            </a:fld>
            <a:endParaRPr lang="hr-HR"/>
          </a:p>
        </p:txBody>
      </p:sp>
    </p:spTree>
    <p:extLst>
      <p:ext uri="{BB962C8B-B14F-4D97-AF65-F5344CB8AC3E}">
        <p14:creationId xmlns:p14="http://schemas.microsoft.com/office/powerpoint/2010/main" val="20760356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baseline="0" dirty="0" smtClean="0"/>
          </a:p>
        </p:txBody>
      </p:sp>
      <p:sp>
        <p:nvSpPr>
          <p:cNvPr id="4" name="Rezervirano mjesto broja slajda 3"/>
          <p:cNvSpPr>
            <a:spLocks noGrp="1"/>
          </p:cNvSpPr>
          <p:nvPr>
            <p:ph type="sldNum" sz="quarter" idx="10"/>
          </p:nvPr>
        </p:nvSpPr>
        <p:spPr/>
        <p:txBody>
          <a:bodyPr/>
          <a:lstStyle/>
          <a:p>
            <a:fld id="{F2A851AE-9CB2-483B-AE61-85B8195BC5A1}" type="slidenum">
              <a:rPr lang="hr-HR" smtClean="0"/>
              <a:t>12</a:t>
            </a:fld>
            <a:endParaRPr lang="hr-HR"/>
          </a:p>
        </p:txBody>
      </p:sp>
    </p:spTree>
    <p:extLst>
      <p:ext uri="{BB962C8B-B14F-4D97-AF65-F5344CB8AC3E}">
        <p14:creationId xmlns:p14="http://schemas.microsoft.com/office/powerpoint/2010/main" val="20760356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baseline="0" dirty="0" smtClean="0"/>
          </a:p>
        </p:txBody>
      </p:sp>
      <p:sp>
        <p:nvSpPr>
          <p:cNvPr id="4" name="Rezervirano mjesto broja slajda 3"/>
          <p:cNvSpPr>
            <a:spLocks noGrp="1"/>
          </p:cNvSpPr>
          <p:nvPr>
            <p:ph type="sldNum" sz="quarter" idx="10"/>
          </p:nvPr>
        </p:nvSpPr>
        <p:spPr/>
        <p:txBody>
          <a:bodyPr/>
          <a:lstStyle/>
          <a:p>
            <a:fld id="{F2A851AE-9CB2-483B-AE61-85B8195BC5A1}" type="slidenum">
              <a:rPr lang="hr-HR" smtClean="0"/>
              <a:t>13</a:t>
            </a:fld>
            <a:endParaRPr lang="hr-HR"/>
          </a:p>
        </p:txBody>
      </p:sp>
    </p:spTree>
    <p:extLst>
      <p:ext uri="{BB962C8B-B14F-4D97-AF65-F5344CB8AC3E}">
        <p14:creationId xmlns:p14="http://schemas.microsoft.com/office/powerpoint/2010/main" val="20760356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slajd">
    <p:spTree>
      <p:nvGrpSpPr>
        <p:cNvPr id="1" name=""/>
        <p:cNvGrpSpPr/>
        <p:nvPr/>
      </p:nvGrpSpPr>
      <p:grpSpPr>
        <a:xfrm>
          <a:off x="0" y="0"/>
          <a:ext cx="0" cy="0"/>
          <a:chOff x="0" y="0"/>
          <a:chExt cx="0" cy="0"/>
        </a:xfrm>
      </p:grpSpPr>
      <p:sp>
        <p:nvSpPr>
          <p:cNvPr id="2" name="Naslov 1"/>
          <p:cNvSpPr>
            <a:spLocks noGrp="1"/>
          </p:cNvSpPr>
          <p:nvPr>
            <p:ph type="ctrTitle"/>
          </p:nvPr>
        </p:nvSpPr>
        <p:spPr>
          <a:xfrm>
            <a:off x="914400" y="2130426"/>
            <a:ext cx="10363200" cy="1470025"/>
          </a:xfrm>
        </p:spPr>
        <p:txBody>
          <a:bodyPr/>
          <a:lstStyle/>
          <a:p>
            <a:r>
              <a:rPr lang="hr-HR" smtClean="0"/>
              <a:t>Uredite stil naslova matrice</a:t>
            </a:r>
            <a:endParaRPr lang="en-US"/>
          </a:p>
        </p:txBody>
      </p:sp>
      <p:sp>
        <p:nvSpPr>
          <p:cNvPr id="3" name="Podnaslov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r-HR" smtClean="0"/>
              <a:t>Uredite stil podnaslova matrice</a:t>
            </a:r>
            <a:endParaRPr lang="en-US"/>
          </a:p>
        </p:txBody>
      </p:sp>
      <p:sp>
        <p:nvSpPr>
          <p:cNvPr id="4" name="Rezervirano mjesto datuma 3"/>
          <p:cNvSpPr>
            <a:spLocks noGrp="1"/>
          </p:cNvSpPr>
          <p:nvPr>
            <p:ph type="dt" sz="half" idx="10"/>
          </p:nvPr>
        </p:nvSpPr>
        <p:spPr/>
        <p:txBody>
          <a:bodyPr/>
          <a:lstStyle/>
          <a:p>
            <a:fld id="{6679C292-C39F-4EE0-A8B9-D77937E3814D}" type="datetimeFigureOut">
              <a:rPr lang="hr-HR" smtClean="0"/>
              <a:t>03.02.2022</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0EE8EC93-CD50-412E-ACAC-6B9782BBAA45}" type="slidenum">
              <a:rPr lang="hr-HR" smtClean="0"/>
              <a:t>‹#›</a:t>
            </a:fld>
            <a:endParaRPr lang="hr-HR"/>
          </a:p>
        </p:txBody>
      </p:sp>
    </p:spTree>
    <p:extLst>
      <p:ext uri="{BB962C8B-B14F-4D97-AF65-F5344CB8AC3E}">
        <p14:creationId xmlns:p14="http://schemas.microsoft.com/office/powerpoint/2010/main" val="40745016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Uredite stil naslova matrice</a:t>
            </a:r>
            <a:endParaRPr lang="en-US"/>
          </a:p>
        </p:txBody>
      </p:sp>
      <p:sp>
        <p:nvSpPr>
          <p:cNvPr id="3" name="Rezervirano mjesto okomitog teksta 2"/>
          <p:cNvSpPr>
            <a:spLocks noGrp="1"/>
          </p:cNvSpPr>
          <p:nvPr>
            <p:ph type="body" orient="vert" idx="1"/>
          </p:nvPr>
        </p:nvSpPr>
        <p:spPr/>
        <p:txBody>
          <a:bodyPr vert="eaVert"/>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a:p>
        </p:txBody>
      </p:sp>
      <p:sp>
        <p:nvSpPr>
          <p:cNvPr id="4" name="Rezervirano mjesto datuma 3"/>
          <p:cNvSpPr>
            <a:spLocks noGrp="1"/>
          </p:cNvSpPr>
          <p:nvPr>
            <p:ph type="dt" sz="half" idx="10"/>
          </p:nvPr>
        </p:nvSpPr>
        <p:spPr/>
        <p:txBody>
          <a:bodyPr/>
          <a:lstStyle/>
          <a:p>
            <a:fld id="{6679C292-C39F-4EE0-A8B9-D77937E3814D}" type="datetimeFigureOut">
              <a:rPr lang="hr-HR" smtClean="0"/>
              <a:t>03.02.2022</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0EE8EC93-CD50-412E-ACAC-6B9782BBAA45}" type="slidenum">
              <a:rPr lang="hr-HR" smtClean="0"/>
              <a:t>‹#›</a:t>
            </a:fld>
            <a:endParaRPr lang="hr-HR"/>
          </a:p>
        </p:txBody>
      </p:sp>
    </p:spTree>
    <p:extLst>
      <p:ext uri="{BB962C8B-B14F-4D97-AF65-F5344CB8AC3E}">
        <p14:creationId xmlns:p14="http://schemas.microsoft.com/office/powerpoint/2010/main" val="12815956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Okomiti naslov 1"/>
          <p:cNvSpPr>
            <a:spLocks noGrp="1"/>
          </p:cNvSpPr>
          <p:nvPr>
            <p:ph type="title" orient="vert"/>
          </p:nvPr>
        </p:nvSpPr>
        <p:spPr>
          <a:xfrm>
            <a:off x="8839200" y="274639"/>
            <a:ext cx="2743200" cy="5851525"/>
          </a:xfrm>
        </p:spPr>
        <p:txBody>
          <a:bodyPr vert="eaVert"/>
          <a:lstStyle/>
          <a:p>
            <a:r>
              <a:rPr lang="hr-HR" smtClean="0"/>
              <a:t>Uredite stil naslova matrice</a:t>
            </a:r>
            <a:endParaRPr lang="en-US"/>
          </a:p>
        </p:txBody>
      </p:sp>
      <p:sp>
        <p:nvSpPr>
          <p:cNvPr id="3" name="Rezervirano mjesto okomitog teksta 2"/>
          <p:cNvSpPr>
            <a:spLocks noGrp="1"/>
          </p:cNvSpPr>
          <p:nvPr>
            <p:ph type="body" orient="vert" idx="1"/>
          </p:nvPr>
        </p:nvSpPr>
        <p:spPr>
          <a:xfrm>
            <a:off x="609600" y="274639"/>
            <a:ext cx="8026400" cy="5851525"/>
          </a:xfrm>
        </p:spPr>
        <p:txBody>
          <a:bodyPr vert="eaVert"/>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a:p>
        </p:txBody>
      </p:sp>
      <p:sp>
        <p:nvSpPr>
          <p:cNvPr id="4" name="Rezervirano mjesto datuma 3"/>
          <p:cNvSpPr>
            <a:spLocks noGrp="1"/>
          </p:cNvSpPr>
          <p:nvPr>
            <p:ph type="dt" sz="half" idx="10"/>
          </p:nvPr>
        </p:nvSpPr>
        <p:spPr/>
        <p:txBody>
          <a:bodyPr/>
          <a:lstStyle/>
          <a:p>
            <a:fld id="{6679C292-C39F-4EE0-A8B9-D77937E3814D}" type="datetimeFigureOut">
              <a:rPr lang="hr-HR" smtClean="0"/>
              <a:t>03.02.2022</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0EE8EC93-CD50-412E-ACAC-6B9782BBAA45}" type="slidenum">
              <a:rPr lang="hr-HR" smtClean="0"/>
              <a:t>‹#›</a:t>
            </a:fld>
            <a:endParaRPr lang="hr-HR"/>
          </a:p>
        </p:txBody>
      </p:sp>
    </p:spTree>
    <p:extLst>
      <p:ext uri="{BB962C8B-B14F-4D97-AF65-F5344CB8AC3E}">
        <p14:creationId xmlns:p14="http://schemas.microsoft.com/office/powerpoint/2010/main" val="19549535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Uredite stil naslova matrice</a:t>
            </a:r>
            <a:endParaRPr lang="en-US"/>
          </a:p>
        </p:txBody>
      </p:sp>
      <p:sp>
        <p:nvSpPr>
          <p:cNvPr id="3" name="Rezervirano mjesto sadržaja 2"/>
          <p:cNvSpPr>
            <a:spLocks noGrp="1"/>
          </p:cNvSpPr>
          <p:nvPr>
            <p:ph idx="1"/>
          </p:nvPr>
        </p:nvSpPr>
        <p:spPr/>
        <p:txBody>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a:p>
        </p:txBody>
      </p:sp>
      <p:sp>
        <p:nvSpPr>
          <p:cNvPr id="4" name="Rezervirano mjesto datuma 3"/>
          <p:cNvSpPr>
            <a:spLocks noGrp="1"/>
          </p:cNvSpPr>
          <p:nvPr>
            <p:ph type="dt" sz="half" idx="10"/>
          </p:nvPr>
        </p:nvSpPr>
        <p:spPr/>
        <p:txBody>
          <a:bodyPr/>
          <a:lstStyle/>
          <a:p>
            <a:fld id="{6679C292-C39F-4EE0-A8B9-D77937E3814D}" type="datetimeFigureOut">
              <a:rPr lang="hr-HR" smtClean="0"/>
              <a:t>03.02.2022</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0EE8EC93-CD50-412E-ACAC-6B9782BBAA45}" type="slidenum">
              <a:rPr lang="hr-HR" smtClean="0"/>
              <a:t>‹#›</a:t>
            </a:fld>
            <a:endParaRPr lang="hr-HR"/>
          </a:p>
        </p:txBody>
      </p:sp>
    </p:spTree>
    <p:extLst>
      <p:ext uri="{BB962C8B-B14F-4D97-AF65-F5344CB8AC3E}">
        <p14:creationId xmlns:p14="http://schemas.microsoft.com/office/powerpoint/2010/main" val="30021573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aglavlje odjeljka">
    <p:spTree>
      <p:nvGrpSpPr>
        <p:cNvPr id="1" name=""/>
        <p:cNvGrpSpPr/>
        <p:nvPr/>
      </p:nvGrpSpPr>
      <p:grpSpPr>
        <a:xfrm>
          <a:off x="0" y="0"/>
          <a:ext cx="0" cy="0"/>
          <a:chOff x="0" y="0"/>
          <a:chExt cx="0" cy="0"/>
        </a:xfrm>
      </p:grpSpPr>
      <p:sp>
        <p:nvSpPr>
          <p:cNvPr id="2" name="Naslov 1"/>
          <p:cNvSpPr>
            <a:spLocks noGrp="1"/>
          </p:cNvSpPr>
          <p:nvPr>
            <p:ph type="title"/>
          </p:nvPr>
        </p:nvSpPr>
        <p:spPr>
          <a:xfrm>
            <a:off x="963084" y="4406901"/>
            <a:ext cx="10363200" cy="1362075"/>
          </a:xfrm>
        </p:spPr>
        <p:txBody>
          <a:bodyPr anchor="t"/>
          <a:lstStyle>
            <a:lvl1pPr algn="l">
              <a:defRPr sz="4000" b="1" cap="all"/>
            </a:lvl1pPr>
          </a:lstStyle>
          <a:p>
            <a:r>
              <a:rPr lang="hr-HR" smtClean="0"/>
              <a:t>Uredite stil naslova matrice</a:t>
            </a:r>
            <a:endParaRPr lang="en-US"/>
          </a:p>
        </p:txBody>
      </p:sp>
      <p:sp>
        <p:nvSpPr>
          <p:cNvPr id="3" name="Rezervirano mjesto teksta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smtClean="0"/>
              <a:t>Uredite stilove teksta matrice</a:t>
            </a:r>
          </a:p>
        </p:txBody>
      </p:sp>
      <p:sp>
        <p:nvSpPr>
          <p:cNvPr id="4" name="Rezervirano mjesto datuma 3"/>
          <p:cNvSpPr>
            <a:spLocks noGrp="1"/>
          </p:cNvSpPr>
          <p:nvPr>
            <p:ph type="dt" sz="half" idx="10"/>
          </p:nvPr>
        </p:nvSpPr>
        <p:spPr/>
        <p:txBody>
          <a:bodyPr/>
          <a:lstStyle/>
          <a:p>
            <a:fld id="{6679C292-C39F-4EE0-A8B9-D77937E3814D}" type="datetimeFigureOut">
              <a:rPr lang="hr-HR" smtClean="0"/>
              <a:t>03.02.2022</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0EE8EC93-CD50-412E-ACAC-6B9782BBAA45}" type="slidenum">
              <a:rPr lang="hr-HR" smtClean="0"/>
              <a:t>‹#›</a:t>
            </a:fld>
            <a:endParaRPr lang="hr-HR"/>
          </a:p>
        </p:txBody>
      </p:sp>
    </p:spTree>
    <p:extLst>
      <p:ext uri="{BB962C8B-B14F-4D97-AF65-F5344CB8AC3E}">
        <p14:creationId xmlns:p14="http://schemas.microsoft.com/office/powerpoint/2010/main" val="20960828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Uredite stil naslova matrice</a:t>
            </a:r>
            <a:endParaRPr lang="en-US"/>
          </a:p>
        </p:txBody>
      </p:sp>
      <p:sp>
        <p:nvSpPr>
          <p:cNvPr id="3" name="Rezervirano mjesto sadržaja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a:p>
        </p:txBody>
      </p:sp>
      <p:sp>
        <p:nvSpPr>
          <p:cNvPr id="4" name="Rezervirano mjesto sadržaja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a:p>
        </p:txBody>
      </p:sp>
      <p:sp>
        <p:nvSpPr>
          <p:cNvPr id="5" name="Rezervirano mjesto datuma 4"/>
          <p:cNvSpPr>
            <a:spLocks noGrp="1"/>
          </p:cNvSpPr>
          <p:nvPr>
            <p:ph type="dt" sz="half" idx="10"/>
          </p:nvPr>
        </p:nvSpPr>
        <p:spPr/>
        <p:txBody>
          <a:bodyPr/>
          <a:lstStyle/>
          <a:p>
            <a:fld id="{6679C292-C39F-4EE0-A8B9-D77937E3814D}" type="datetimeFigureOut">
              <a:rPr lang="hr-HR" smtClean="0"/>
              <a:t>03.02.2022</a:t>
            </a:fld>
            <a:endParaRPr lang="hr-HR"/>
          </a:p>
        </p:txBody>
      </p:sp>
      <p:sp>
        <p:nvSpPr>
          <p:cNvPr id="6" name="Rezervirano mjesto podnožja 5"/>
          <p:cNvSpPr>
            <a:spLocks noGrp="1"/>
          </p:cNvSpPr>
          <p:nvPr>
            <p:ph type="ftr" sz="quarter" idx="11"/>
          </p:nvPr>
        </p:nvSpPr>
        <p:spPr/>
        <p:txBody>
          <a:bodyPr/>
          <a:lstStyle/>
          <a:p>
            <a:endParaRPr lang="hr-HR"/>
          </a:p>
        </p:txBody>
      </p:sp>
      <p:sp>
        <p:nvSpPr>
          <p:cNvPr id="7" name="Rezervirano mjesto broja slajda 6"/>
          <p:cNvSpPr>
            <a:spLocks noGrp="1"/>
          </p:cNvSpPr>
          <p:nvPr>
            <p:ph type="sldNum" sz="quarter" idx="12"/>
          </p:nvPr>
        </p:nvSpPr>
        <p:spPr/>
        <p:txBody>
          <a:bodyPr/>
          <a:lstStyle/>
          <a:p>
            <a:fld id="{0EE8EC93-CD50-412E-ACAC-6B9782BBAA45}" type="slidenum">
              <a:rPr lang="hr-HR" smtClean="0"/>
              <a:t>‹#›</a:t>
            </a:fld>
            <a:endParaRPr lang="hr-HR"/>
          </a:p>
        </p:txBody>
      </p:sp>
    </p:spTree>
    <p:extLst>
      <p:ext uri="{BB962C8B-B14F-4D97-AF65-F5344CB8AC3E}">
        <p14:creationId xmlns:p14="http://schemas.microsoft.com/office/powerpoint/2010/main" val="12082972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a:defRPr/>
            </a:lvl1pPr>
          </a:lstStyle>
          <a:p>
            <a:r>
              <a:rPr lang="hr-HR" smtClean="0"/>
              <a:t>Uredite stil naslova matrice</a:t>
            </a:r>
            <a:endParaRPr lang="en-US"/>
          </a:p>
        </p:txBody>
      </p:sp>
      <p:sp>
        <p:nvSpPr>
          <p:cNvPr id="3" name="Rezervirano mjesto teksta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Uredite stilove teksta matrice</a:t>
            </a:r>
          </a:p>
        </p:txBody>
      </p:sp>
      <p:sp>
        <p:nvSpPr>
          <p:cNvPr id="4" name="Rezervirano mjesto sadržaja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a:p>
        </p:txBody>
      </p:sp>
      <p:sp>
        <p:nvSpPr>
          <p:cNvPr id="5" name="Rezervirano mjesto teksta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Uredite stilove teksta matrice</a:t>
            </a:r>
          </a:p>
        </p:txBody>
      </p:sp>
      <p:sp>
        <p:nvSpPr>
          <p:cNvPr id="6" name="Rezervirano mjesto sadržaja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a:p>
        </p:txBody>
      </p:sp>
      <p:sp>
        <p:nvSpPr>
          <p:cNvPr id="7" name="Rezervirano mjesto datuma 6"/>
          <p:cNvSpPr>
            <a:spLocks noGrp="1"/>
          </p:cNvSpPr>
          <p:nvPr>
            <p:ph type="dt" sz="half" idx="10"/>
          </p:nvPr>
        </p:nvSpPr>
        <p:spPr/>
        <p:txBody>
          <a:bodyPr/>
          <a:lstStyle/>
          <a:p>
            <a:fld id="{6679C292-C39F-4EE0-A8B9-D77937E3814D}" type="datetimeFigureOut">
              <a:rPr lang="hr-HR" smtClean="0"/>
              <a:t>03.02.2022</a:t>
            </a:fld>
            <a:endParaRPr lang="hr-HR"/>
          </a:p>
        </p:txBody>
      </p:sp>
      <p:sp>
        <p:nvSpPr>
          <p:cNvPr id="8" name="Rezervirano mjesto podnožja 7"/>
          <p:cNvSpPr>
            <a:spLocks noGrp="1"/>
          </p:cNvSpPr>
          <p:nvPr>
            <p:ph type="ftr" sz="quarter" idx="11"/>
          </p:nvPr>
        </p:nvSpPr>
        <p:spPr/>
        <p:txBody>
          <a:bodyPr/>
          <a:lstStyle/>
          <a:p>
            <a:endParaRPr lang="hr-HR"/>
          </a:p>
        </p:txBody>
      </p:sp>
      <p:sp>
        <p:nvSpPr>
          <p:cNvPr id="9" name="Rezervirano mjesto broja slajda 8"/>
          <p:cNvSpPr>
            <a:spLocks noGrp="1"/>
          </p:cNvSpPr>
          <p:nvPr>
            <p:ph type="sldNum" sz="quarter" idx="12"/>
          </p:nvPr>
        </p:nvSpPr>
        <p:spPr/>
        <p:txBody>
          <a:bodyPr/>
          <a:lstStyle/>
          <a:p>
            <a:fld id="{0EE8EC93-CD50-412E-ACAC-6B9782BBAA45}" type="slidenum">
              <a:rPr lang="hr-HR" smtClean="0"/>
              <a:t>‹#›</a:t>
            </a:fld>
            <a:endParaRPr lang="hr-HR"/>
          </a:p>
        </p:txBody>
      </p:sp>
    </p:spTree>
    <p:extLst>
      <p:ext uri="{BB962C8B-B14F-4D97-AF65-F5344CB8AC3E}">
        <p14:creationId xmlns:p14="http://schemas.microsoft.com/office/powerpoint/2010/main" val="17634902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Uredite stil naslova matrice</a:t>
            </a:r>
            <a:endParaRPr lang="en-US"/>
          </a:p>
        </p:txBody>
      </p:sp>
      <p:sp>
        <p:nvSpPr>
          <p:cNvPr id="3" name="Rezervirano mjesto datuma 2"/>
          <p:cNvSpPr>
            <a:spLocks noGrp="1"/>
          </p:cNvSpPr>
          <p:nvPr>
            <p:ph type="dt" sz="half" idx="10"/>
          </p:nvPr>
        </p:nvSpPr>
        <p:spPr/>
        <p:txBody>
          <a:bodyPr/>
          <a:lstStyle/>
          <a:p>
            <a:fld id="{6679C292-C39F-4EE0-A8B9-D77937E3814D}" type="datetimeFigureOut">
              <a:rPr lang="hr-HR" smtClean="0"/>
              <a:t>03.02.2022</a:t>
            </a:fld>
            <a:endParaRPr lang="hr-HR"/>
          </a:p>
        </p:txBody>
      </p:sp>
      <p:sp>
        <p:nvSpPr>
          <p:cNvPr id="4" name="Rezervirano mjesto podnožja 3"/>
          <p:cNvSpPr>
            <a:spLocks noGrp="1"/>
          </p:cNvSpPr>
          <p:nvPr>
            <p:ph type="ftr" sz="quarter" idx="11"/>
          </p:nvPr>
        </p:nvSpPr>
        <p:spPr/>
        <p:txBody>
          <a:bodyPr/>
          <a:lstStyle/>
          <a:p>
            <a:endParaRPr lang="hr-HR"/>
          </a:p>
        </p:txBody>
      </p:sp>
      <p:sp>
        <p:nvSpPr>
          <p:cNvPr id="5" name="Rezervirano mjesto broja slajda 4"/>
          <p:cNvSpPr>
            <a:spLocks noGrp="1"/>
          </p:cNvSpPr>
          <p:nvPr>
            <p:ph type="sldNum" sz="quarter" idx="12"/>
          </p:nvPr>
        </p:nvSpPr>
        <p:spPr/>
        <p:txBody>
          <a:bodyPr/>
          <a:lstStyle/>
          <a:p>
            <a:fld id="{0EE8EC93-CD50-412E-ACAC-6B9782BBAA45}" type="slidenum">
              <a:rPr lang="hr-HR" smtClean="0"/>
              <a:t>‹#›</a:t>
            </a:fld>
            <a:endParaRPr lang="hr-HR"/>
          </a:p>
        </p:txBody>
      </p:sp>
    </p:spTree>
    <p:extLst>
      <p:ext uri="{BB962C8B-B14F-4D97-AF65-F5344CB8AC3E}">
        <p14:creationId xmlns:p14="http://schemas.microsoft.com/office/powerpoint/2010/main" val="20980959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Rezervirano mjesto datuma 1"/>
          <p:cNvSpPr>
            <a:spLocks noGrp="1"/>
          </p:cNvSpPr>
          <p:nvPr>
            <p:ph type="dt" sz="half" idx="10"/>
          </p:nvPr>
        </p:nvSpPr>
        <p:spPr/>
        <p:txBody>
          <a:bodyPr/>
          <a:lstStyle/>
          <a:p>
            <a:fld id="{6679C292-C39F-4EE0-A8B9-D77937E3814D}" type="datetimeFigureOut">
              <a:rPr lang="hr-HR" smtClean="0"/>
              <a:t>03.02.2022</a:t>
            </a:fld>
            <a:endParaRPr lang="hr-HR"/>
          </a:p>
        </p:txBody>
      </p:sp>
      <p:sp>
        <p:nvSpPr>
          <p:cNvPr id="3" name="Rezervirano mjesto podnožja 2"/>
          <p:cNvSpPr>
            <a:spLocks noGrp="1"/>
          </p:cNvSpPr>
          <p:nvPr>
            <p:ph type="ftr" sz="quarter" idx="11"/>
          </p:nvPr>
        </p:nvSpPr>
        <p:spPr/>
        <p:txBody>
          <a:bodyPr/>
          <a:lstStyle/>
          <a:p>
            <a:endParaRPr lang="hr-HR"/>
          </a:p>
        </p:txBody>
      </p:sp>
      <p:sp>
        <p:nvSpPr>
          <p:cNvPr id="4" name="Rezervirano mjesto broja slajda 3"/>
          <p:cNvSpPr>
            <a:spLocks noGrp="1"/>
          </p:cNvSpPr>
          <p:nvPr>
            <p:ph type="sldNum" sz="quarter" idx="12"/>
          </p:nvPr>
        </p:nvSpPr>
        <p:spPr/>
        <p:txBody>
          <a:bodyPr/>
          <a:lstStyle/>
          <a:p>
            <a:fld id="{0EE8EC93-CD50-412E-ACAC-6B9782BBAA45}" type="slidenum">
              <a:rPr lang="hr-HR" smtClean="0"/>
              <a:t>‹#›</a:t>
            </a:fld>
            <a:endParaRPr lang="hr-HR"/>
          </a:p>
        </p:txBody>
      </p:sp>
    </p:spTree>
    <p:extLst>
      <p:ext uri="{BB962C8B-B14F-4D97-AF65-F5344CB8AC3E}">
        <p14:creationId xmlns:p14="http://schemas.microsoft.com/office/powerpoint/2010/main" val="15674251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Naslov 1"/>
          <p:cNvSpPr>
            <a:spLocks noGrp="1"/>
          </p:cNvSpPr>
          <p:nvPr>
            <p:ph type="title"/>
          </p:nvPr>
        </p:nvSpPr>
        <p:spPr>
          <a:xfrm>
            <a:off x="609601" y="273050"/>
            <a:ext cx="4011084" cy="1162050"/>
          </a:xfrm>
        </p:spPr>
        <p:txBody>
          <a:bodyPr anchor="b"/>
          <a:lstStyle>
            <a:lvl1pPr algn="l">
              <a:defRPr sz="2000" b="1"/>
            </a:lvl1pPr>
          </a:lstStyle>
          <a:p>
            <a:r>
              <a:rPr lang="hr-HR" smtClean="0"/>
              <a:t>Uredite stil naslova matrice</a:t>
            </a:r>
            <a:endParaRPr lang="en-US"/>
          </a:p>
        </p:txBody>
      </p:sp>
      <p:sp>
        <p:nvSpPr>
          <p:cNvPr id="3" name="Rezervirano mjesto sadržaja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a:p>
        </p:txBody>
      </p:sp>
      <p:sp>
        <p:nvSpPr>
          <p:cNvPr id="4" name="Rezervirano mjesto teksta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Uredite stilove teksta matrice</a:t>
            </a:r>
          </a:p>
        </p:txBody>
      </p:sp>
      <p:sp>
        <p:nvSpPr>
          <p:cNvPr id="5" name="Rezervirano mjesto datuma 4"/>
          <p:cNvSpPr>
            <a:spLocks noGrp="1"/>
          </p:cNvSpPr>
          <p:nvPr>
            <p:ph type="dt" sz="half" idx="10"/>
          </p:nvPr>
        </p:nvSpPr>
        <p:spPr/>
        <p:txBody>
          <a:bodyPr/>
          <a:lstStyle/>
          <a:p>
            <a:fld id="{6679C292-C39F-4EE0-A8B9-D77937E3814D}" type="datetimeFigureOut">
              <a:rPr lang="hr-HR" smtClean="0"/>
              <a:t>03.02.2022</a:t>
            </a:fld>
            <a:endParaRPr lang="hr-HR"/>
          </a:p>
        </p:txBody>
      </p:sp>
      <p:sp>
        <p:nvSpPr>
          <p:cNvPr id="6" name="Rezervirano mjesto podnožja 5"/>
          <p:cNvSpPr>
            <a:spLocks noGrp="1"/>
          </p:cNvSpPr>
          <p:nvPr>
            <p:ph type="ftr" sz="quarter" idx="11"/>
          </p:nvPr>
        </p:nvSpPr>
        <p:spPr/>
        <p:txBody>
          <a:bodyPr/>
          <a:lstStyle/>
          <a:p>
            <a:endParaRPr lang="hr-HR"/>
          </a:p>
        </p:txBody>
      </p:sp>
      <p:sp>
        <p:nvSpPr>
          <p:cNvPr id="7" name="Rezervirano mjesto broja slajda 6"/>
          <p:cNvSpPr>
            <a:spLocks noGrp="1"/>
          </p:cNvSpPr>
          <p:nvPr>
            <p:ph type="sldNum" sz="quarter" idx="12"/>
          </p:nvPr>
        </p:nvSpPr>
        <p:spPr/>
        <p:txBody>
          <a:bodyPr/>
          <a:lstStyle/>
          <a:p>
            <a:fld id="{0EE8EC93-CD50-412E-ACAC-6B9782BBAA45}" type="slidenum">
              <a:rPr lang="hr-HR" smtClean="0"/>
              <a:t>‹#›</a:t>
            </a:fld>
            <a:endParaRPr lang="hr-HR"/>
          </a:p>
        </p:txBody>
      </p:sp>
    </p:spTree>
    <p:extLst>
      <p:ext uri="{BB962C8B-B14F-4D97-AF65-F5344CB8AC3E}">
        <p14:creationId xmlns:p14="http://schemas.microsoft.com/office/powerpoint/2010/main" val="40327651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Naslov 1"/>
          <p:cNvSpPr>
            <a:spLocks noGrp="1"/>
          </p:cNvSpPr>
          <p:nvPr>
            <p:ph type="title"/>
          </p:nvPr>
        </p:nvSpPr>
        <p:spPr>
          <a:xfrm>
            <a:off x="2389717" y="4800600"/>
            <a:ext cx="7315200" cy="566738"/>
          </a:xfrm>
        </p:spPr>
        <p:txBody>
          <a:bodyPr anchor="b"/>
          <a:lstStyle>
            <a:lvl1pPr algn="l">
              <a:defRPr sz="2000" b="1"/>
            </a:lvl1pPr>
          </a:lstStyle>
          <a:p>
            <a:r>
              <a:rPr lang="hr-HR" smtClean="0"/>
              <a:t>Uredite stil naslova matrice</a:t>
            </a:r>
            <a:endParaRPr lang="en-US"/>
          </a:p>
        </p:txBody>
      </p:sp>
      <p:sp>
        <p:nvSpPr>
          <p:cNvPr id="3" name="Rezervirano mjesto slik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Rezervirano mjesto teksta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Uredite stilove teksta matrice</a:t>
            </a:r>
          </a:p>
        </p:txBody>
      </p:sp>
      <p:sp>
        <p:nvSpPr>
          <p:cNvPr id="5" name="Rezervirano mjesto datuma 4"/>
          <p:cNvSpPr>
            <a:spLocks noGrp="1"/>
          </p:cNvSpPr>
          <p:nvPr>
            <p:ph type="dt" sz="half" idx="10"/>
          </p:nvPr>
        </p:nvSpPr>
        <p:spPr/>
        <p:txBody>
          <a:bodyPr/>
          <a:lstStyle/>
          <a:p>
            <a:fld id="{6679C292-C39F-4EE0-A8B9-D77937E3814D}" type="datetimeFigureOut">
              <a:rPr lang="hr-HR" smtClean="0"/>
              <a:t>03.02.2022</a:t>
            </a:fld>
            <a:endParaRPr lang="hr-HR"/>
          </a:p>
        </p:txBody>
      </p:sp>
      <p:sp>
        <p:nvSpPr>
          <p:cNvPr id="6" name="Rezervirano mjesto podnožja 5"/>
          <p:cNvSpPr>
            <a:spLocks noGrp="1"/>
          </p:cNvSpPr>
          <p:nvPr>
            <p:ph type="ftr" sz="quarter" idx="11"/>
          </p:nvPr>
        </p:nvSpPr>
        <p:spPr/>
        <p:txBody>
          <a:bodyPr/>
          <a:lstStyle/>
          <a:p>
            <a:endParaRPr lang="hr-HR"/>
          </a:p>
        </p:txBody>
      </p:sp>
      <p:sp>
        <p:nvSpPr>
          <p:cNvPr id="7" name="Rezervirano mjesto broja slajda 6"/>
          <p:cNvSpPr>
            <a:spLocks noGrp="1"/>
          </p:cNvSpPr>
          <p:nvPr>
            <p:ph type="sldNum" sz="quarter" idx="12"/>
          </p:nvPr>
        </p:nvSpPr>
        <p:spPr/>
        <p:txBody>
          <a:bodyPr/>
          <a:lstStyle/>
          <a:p>
            <a:fld id="{0EE8EC93-CD50-412E-ACAC-6B9782BBAA45}" type="slidenum">
              <a:rPr lang="hr-HR" smtClean="0"/>
              <a:t>‹#›</a:t>
            </a:fld>
            <a:endParaRPr lang="hr-HR"/>
          </a:p>
        </p:txBody>
      </p:sp>
    </p:spTree>
    <p:extLst>
      <p:ext uri="{BB962C8B-B14F-4D97-AF65-F5344CB8AC3E}">
        <p14:creationId xmlns:p14="http://schemas.microsoft.com/office/powerpoint/2010/main" val="9878013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2" name="Rezervirano mjesto naslova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hr-HR" smtClean="0"/>
              <a:t>Uredite stil naslova matrice</a:t>
            </a:r>
            <a:endParaRPr lang="en-US"/>
          </a:p>
        </p:txBody>
      </p:sp>
      <p:sp>
        <p:nvSpPr>
          <p:cNvPr id="3" name="Rezervirano mjesto teksta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a:p>
        </p:txBody>
      </p:sp>
      <p:sp>
        <p:nvSpPr>
          <p:cNvPr id="4" name="Rezervirano mjesto datuma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79C292-C39F-4EE0-A8B9-D77937E3814D}" type="datetimeFigureOut">
              <a:rPr lang="hr-HR" smtClean="0"/>
              <a:t>03.02.2022</a:t>
            </a:fld>
            <a:endParaRPr lang="hr-HR"/>
          </a:p>
        </p:txBody>
      </p:sp>
      <p:sp>
        <p:nvSpPr>
          <p:cNvPr id="5" name="Rezervirano mjesto podnožja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r-HR"/>
          </a:p>
        </p:txBody>
      </p:sp>
      <p:sp>
        <p:nvSpPr>
          <p:cNvPr id="6" name="Rezervirano mjesto broja slajda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E8EC93-CD50-412E-ACAC-6B9782BBAA45}" type="slidenum">
              <a:rPr lang="hr-HR" smtClean="0"/>
              <a:t>‹#›</a:t>
            </a:fld>
            <a:endParaRPr lang="hr-HR"/>
          </a:p>
        </p:txBody>
      </p:sp>
    </p:spTree>
    <p:extLst>
      <p:ext uri="{BB962C8B-B14F-4D97-AF65-F5344CB8AC3E}">
        <p14:creationId xmlns:p14="http://schemas.microsoft.com/office/powerpoint/2010/main" val="782420272"/>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Naslov 1">
            <a:extLst>
              <a:ext uri="{FF2B5EF4-FFF2-40B4-BE49-F238E27FC236}">
                <a16:creationId xmlns:a16="http://schemas.microsoft.com/office/drawing/2014/main" id="{B81B3829-2E29-4939-8652-1A7DFDA46BC6}"/>
              </a:ext>
            </a:extLst>
          </p:cNvPr>
          <p:cNvSpPr txBox="1">
            <a:spLocks/>
          </p:cNvSpPr>
          <p:nvPr/>
        </p:nvSpPr>
        <p:spPr>
          <a:xfrm>
            <a:off x="0" y="1555932"/>
            <a:ext cx="11277600" cy="147002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err="1">
                <a:solidFill>
                  <a:schemeClr val="tx1">
                    <a:lumMod val="75000"/>
                    <a:lumOff val="25000"/>
                  </a:schemeClr>
                </a:solidFill>
                <a:latin typeface="Sitka Heading" panose="02000505000000020004" pitchFamily="2" charset="0"/>
              </a:rPr>
              <a:t>Integracija</a:t>
            </a:r>
            <a:r>
              <a:rPr lang="en-US" dirty="0">
                <a:solidFill>
                  <a:schemeClr val="tx1">
                    <a:lumMod val="75000"/>
                    <a:lumOff val="25000"/>
                  </a:schemeClr>
                </a:solidFill>
                <a:latin typeface="Sitka Heading" panose="02000505000000020004" pitchFamily="2" charset="0"/>
              </a:rPr>
              <a:t> </a:t>
            </a:r>
            <a:r>
              <a:rPr lang="en-US" dirty="0" err="1">
                <a:solidFill>
                  <a:schemeClr val="tx1">
                    <a:lumMod val="75000"/>
                    <a:lumOff val="25000"/>
                  </a:schemeClr>
                </a:solidFill>
                <a:latin typeface="Sitka Heading" panose="02000505000000020004" pitchFamily="2" charset="0"/>
              </a:rPr>
              <a:t>mindfulnessa</a:t>
            </a:r>
            <a:r>
              <a:rPr lang="en-US" dirty="0">
                <a:solidFill>
                  <a:schemeClr val="tx1">
                    <a:lumMod val="75000"/>
                    <a:lumOff val="25000"/>
                  </a:schemeClr>
                </a:solidFill>
                <a:latin typeface="Sitka Heading" panose="02000505000000020004" pitchFamily="2" charset="0"/>
              </a:rPr>
              <a:t> u BKT</a:t>
            </a:r>
            <a:endParaRPr lang="hr-HR" dirty="0">
              <a:solidFill>
                <a:schemeClr val="tx1">
                  <a:lumMod val="75000"/>
                  <a:lumOff val="25000"/>
                </a:schemeClr>
              </a:solidFill>
              <a:latin typeface="Sitka Heading" panose="02000505000000020004" pitchFamily="2" charset="0"/>
            </a:endParaRPr>
          </a:p>
        </p:txBody>
      </p:sp>
      <p:sp>
        <p:nvSpPr>
          <p:cNvPr id="11" name="Podnaslov 2">
            <a:extLst>
              <a:ext uri="{FF2B5EF4-FFF2-40B4-BE49-F238E27FC236}">
                <a16:creationId xmlns:a16="http://schemas.microsoft.com/office/drawing/2014/main" id="{B2461990-7003-4907-BA48-B4D9FC1E9802}"/>
              </a:ext>
            </a:extLst>
          </p:cNvPr>
          <p:cNvSpPr txBox="1">
            <a:spLocks/>
          </p:cNvSpPr>
          <p:nvPr/>
        </p:nvSpPr>
        <p:spPr>
          <a:xfrm>
            <a:off x="760428" y="3289908"/>
            <a:ext cx="7195794" cy="1752600"/>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hr-HR" dirty="0" smtClean="0">
                <a:solidFill>
                  <a:schemeClr val="tx1">
                    <a:lumMod val="65000"/>
                    <a:lumOff val="35000"/>
                  </a:schemeClr>
                </a:solidFill>
                <a:latin typeface="Sitka Small" panose="02000505000000020004" pitchFamily="2" charset="0"/>
              </a:rPr>
              <a:t>Mateja </a:t>
            </a:r>
            <a:r>
              <a:rPr lang="hr-HR" dirty="0" err="1" smtClean="0">
                <a:solidFill>
                  <a:schemeClr val="tx1">
                    <a:lumMod val="65000"/>
                    <a:lumOff val="35000"/>
                  </a:schemeClr>
                </a:solidFill>
                <a:latin typeface="Sitka Small" panose="02000505000000020004" pitchFamily="2" charset="0"/>
              </a:rPr>
              <a:t>Kušić</a:t>
            </a:r>
            <a:endParaRPr lang="hr-HR" dirty="0" smtClean="0">
              <a:solidFill>
                <a:schemeClr val="tx1">
                  <a:lumMod val="65000"/>
                  <a:lumOff val="35000"/>
                </a:schemeClr>
              </a:solidFill>
              <a:latin typeface="Sitka Small" panose="02000505000000020004" pitchFamily="2" charset="0"/>
            </a:endParaRPr>
          </a:p>
          <a:p>
            <a:pPr marL="0" indent="0">
              <a:buNone/>
            </a:pPr>
            <a:r>
              <a:rPr lang="hr-HR" dirty="0" smtClean="0">
                <a:solidFill>
                  <a:schemeClr val="tx1">
                    <a:lumMod val="65000"/>
                    <a:lumOff val="35000"/>
                  </a:schemeClr>
                </a:solidFill>
                <a:latin typeface="Sitka Small" panose="02000505000000020004" pitchFamily="2" charset="0"/>
              </a:rPr>
              <a:t>12. </a:t>
            </a:r>
            <a:r>
              <a:rPr lang="hr-HR" dirty="0">
                <a:solidFill>
                  <a:schemeClr val="tx1">
                    <a:lumMod val="65000"/>
                    <a:lumOff val="35000"/>
                  </a:schemeClr>
                </a:solidFill>
                <a:latin typeface="Sitka Small" panose="02000505000000020004" pitchFamily="2" charset="0"/>
              </a:rPr>
              <a:t>v</a:t>
            </a:r>
            <a:r>
              <a:rPr lang="hr-HR" dirty="0" smtClean="0">
                <a:solidFill>
                  <a:schemeClr val="tx1">
                    <a:lumMod val="65000"/>
                    <a:lumOff val="35000"/>
                  </a:schemeClr>
                </a:solidFill>
                <a:latin typeface="Sitka Small" panose="02000505000000020004" pitchFamily="2" charset="0"/>
              </a:rPr>
              <a:t>eljače 2022.</a:t>
            </a:r>
            <a:endParaRPr lang="en-US" dirty="0">
              <a:solidFill>
                <a:schemeClr val="tx1">
                  <a:lumMod val="65000"/>
                  <a:lumOff val="35000"/>
                </a:schemeClr>
              </a:solidFill>
              <a:latin typeface="Sitka Small" panose="02000505000000020004" pitchFamily="2" charset="0"/>
            </a:endParaRPr>
          </a:p>
        </p:txBody>
      </p:sp>
    </p:spTree>
    <p:extLst>
      <p:ext uri="{BB962C8B-B14F-4D97-AF65-F5344CB8AC3E}">
        <p14:creationId xmlns:p14="http://schemas.microsoft.com/office/powerpoint/2010/main" val="31205156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zervirano mjesto sadržaja 2"/>
          <p:cNvSpPr txBox="1">
            <a:spLocks/>
          </p:cNvSpPr>
          <p:nvPr/>
        </p:nvSpPr>
        <p:spPr>
          <a:xfrm>
            <a:off x="759910" y="2031828"/>
            <a:ext cx="11014553" cy="46878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14350" indent="-514350">
              <a:buFont typeface="+mj-lt"/>
              <a:buAutoNum type="arabicPeriod"/>
            </a:pPr>
            <a:endParaRPr lang="hr-HR" dirty="0">
              <a:solidFill>
                <a:schemeClr val="tx1">
                  <a:lumMod val="65000"/>
                  <a:lumOff val="35000"/>
                </a:schemeClr>
              </a:solidFill>
              <a:latin typeface="Sitka Small" panose="02000505000000020004" pitchFamily="2" charset="0"/>
            </a:endParaRPr>
          </a:p>
        </p:txBody>
      </p:sp>
      <p:sp>
        <p:nvSpPr>
          <p:cNvPr id="7" name="Naslov 1"/>
          <p:cNvSpPr>
            <a:spLocks noGrp="1"/>
          </p:cNvSpPr>
          <p:nvPr>
            <p:ph type="title"/>
          </p:nvPr>
        </p:nvSpPr>
        <p:spPr>
          <a:xfrm>
            <a:off x="596900" y="477838"/>
            <a:ext cx="10972800" cy="1143000"/>
          </a:xfrm>
        </p:spPr>
        <p:txBody>
          <a:bodyPr>
            <a:normAutofit/>
          </a:bodyPr>
          <a:lstStyle/>
          <a:p>
            <a:r>
              <a:rPr lang="hr-HR" dirty="0" smtClean="0">
                <a:solidFill>
                  <a:schemeClr val="tx1">
                    <a:lumMod val="75000"/>
                    <a:lumOff val="25000"/>
                  </a:schemeClr>
                </a:solidFill>
                <a:latin typeface="Sitka Heading" panose="02000505000000020004" pitchFamily="2" charset="0"/>
              </a:rPr>
              <a:t>Prije upoznavanja klijenta s </a:t>
            </a:r>
            <a:r>
              <a:rPr lang="hr-HR" dirty="0" err="1" smtClean="0">
                <a:solidFill>
                  <a:schemeClr val="tx1">
                    <a:lumMod val="75000"/>
                    <a:lumOff val="25000"/>
                  </a:schemeClr>
                </a:solidFill>
                <a:latin typeface="Sitka Heading" panose="02000505000000020004" pitchFamily="2" charset="0"/>
              </a:rPr>
              <a:t>mindfulnessom</a:t>
            </a:r>
            <a:endParaRPr lang="en-US" dirty="0">
              <a:solidFill>
                <a:schemeClr val="tx1">
                  <a:lumMod val="75000"/>
                  <a:lumOff val="25000"/>
                </a:schemeClr>
              </a:solidFill>
              <a:latin typeface="Sitka Heading" panose="02000505000000020004" pitchFamily="2" charset="0"/>
            </a:endParaRPr>
          </a:p>
        </p:txBody>
      </p:sp>
      <p:sp>
        <p:nvSpPr>
          <p:cNvPr id="5" name="Rezervirano mjesto sadržaja 2"/>
          <p:cNvSpPr txBox="1">
            <a:spLocks/>
          </p:cNvSpPr>
          <p:nvPr/>
        </p:nvSpPr>
        <p:spPr>
          <a:xfrm>
            <a:off x="759910" y="1866728"/>
            <a:ext cx="11014553" cy="46878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14350" indent="-514350">
              <a:buAutoNum type="arabicPeriod"/>
            </a:pPr>
            <a:r>
              <a:rPr lang="hr-HR" dirty="0" err="1" smtClean="0">
                <a:solidFill>
                  <a:schemeClr val="tx1">
                    <a:lumMod val="65000"/>
                    <a:lumOff val="35000"/>
                  </a:schemeClr>
                </a:solidFill>
                <a:latin typeface="Sitka Small" panose="02000505000000020004" pitchFamily="2" charset="0"/>
              </a:rPr>
              <a:t>Psihoedukacija</a:t>
            </a:r>
            <a:r>
              <a:rPr lang="hr-HR" dirty="0" smtClean="0">
                <a:solidFill>
                  <a:schemeClr val="tx1">
                    <a:lumMod val="65000"/>
                    <a:lumOff val="35000"/>
                  </a:schemeClr>
                </a:solidFill>
                <a:latin typeface="Sitka Small" panose="02000505000000020004" pitchFamily="2" charset="0"/>
              </a:rPr>
              <a:t> o kognitivnom modelu</a:t>
            </a:r>
          </a:p>
          <a:p>
            <a:pPr marL="514350" indent="-514350">
              <a:buAutoNum type="arabicPeriod"/>
            </a:pPr>
            <a:r>
              <a:rPr lang="hr-HR" dirty="0" err="1">
                <a:solidFill>
                  <a:schemeClr val="tx1">
                    <a:lumMod val="65000"/>
                    <a:lumOff val="35000"/>
                  </a:schemeClr>
                </a:solidFill>
                <a:latin typeface="Sitka Small" panose="02000505000000020004" pitchFamily="2" charset="0"/>
              </a:rPr>
              <a:t>R</a:t>
            </a:r>
            <a:r>
              <a:rPr lang="hr-HR" dirty="0" err="1" smtClean="0">
                <a:solidFill>
                  <a:schemeClr val="tx1">
                    <a:lumMod val="65000"/>
                    <a:lumOff val="35000"/>
                  </a:schemeClr>
                </a:solidFill>
                <a:latin typeface="Sitka Small" panose="02000505000000020004" pitchFamily="2" charset="0"/>
              </a:rPr>
              <a:t>uminiranje</a:t>
            </a:r>
            <a:r>
              <a:rPr lang="hr-HR" dirty="0" smtClean="0">
                <a:solidFill>
                  <a:schemeClr val="tx1">
                    <a:lumMod val="65000"/>
                    <a:lumOff val="35000"/>
                  </a:schemeClr>
                </a:solidFill>
                <a:latin typeface="Sitka Small" panose="02000505000000020004" pitchFamily="2" charset="0"/>
              </a:rPr>
              <a:t> </a:t>
            </a:r>
            <a:r>
              <a:rPr lang="hr-HR" dirty="0" err="1" smtClean="0">
                <a:solidFill>
                  <a:schemeClr val="tx1">
                    <a:lumMod val="65000"/>
                    <a:lumOff val="35000"/>
                  </a:schemeClr>
                </a:solidFill>
                <a:latin typeface="Sitka Small" panose="02000505000000020004" pitchFamily="2" charset="0"/>
              </a:rPr>
              <a:t>vs</a:t>
            </a:r>
            <a:r>
              <a:rPr lang="hr-HR" dirty="0" smtClean="0">
                <a:solidFill>
                  <a:schemeClr val="tx1">
                    <a:lumMod val="65000"/>
                    <a:lumOff val="35000"/>
                  </a:schemeClr>
                </a:solidFill>
                <a:latin typeface="Sitka Small" panose="02000505000000020004" pitchFamily="2" charset="0"/>
              </a:rPr>
              <a:t>. fokus na sadašnji trenutak</a:t>
            </a:r>
            <a:endParaRPr lang="hr-HR" dirty="0">
              <a:solidFill>
                <a:schemeClr val="tx1">
                  <a:lumMod val="65000"/>
                  <a:lumOff val="35000"/>
                </a:schemeClr>
              </a:solidFill>
              <a:latin typeface="Sitka Small" panose="02000505000000020004" pitchFamily="2" charset="0"/>
            </a:endParaRPr>
          </a:p>
          <a:p>
            <a:pPr marL="0" indent="0">
              <a:buNone/>
            </a:pPr>
            <a:r>
              <a:rPr lang="hr-HR" dirty="0" smtClean="0">
                <a:solidFill>
                  <a:schemeClr val="tx1">
                    <a:lumMod val="65000"/>
                    <a:lumOff val="35000"/>
                  </a:schemeClr>
                </a:solidFill>
                <a:latin typeface="Sitka Small" panose="02000505000000020004" pitchFamily="2" charset="0"/>
              </a:rPr>
              <a:t>3. Sokratov dijalog </a:t>
            </a:r>
          </a:p>
          <a:p>
            <a:pPr marL="0" indent="0">
              <a:buNone/>
            </a:pPr>
            <a:r>
              <a:rPr lang="hr-HR" dirty="0" smtClean="0">
                <a:solidFill>
                  <a:schemeClr val="tx1">
                    <a:lumMod val="65000"/>
                    <a:lumOff val="35000"/>
                  </a:schemeClr>
                </a:solidFill>
                <a:latin typeface="Sitka Small" panose="02000505000000020004" pitchFamily="2" charset="0"/>
              </a:rPr>
              <a:t>4. Rasprava – </a:t>
            </a:r>
            <a:r>
              <a:rPr lang="hr-HR" dirty="0" err="1" smtClean="0">
                <a:solidFill>
                  <a:schemeClr val="tx1">
                    <a:lumMod val="65000"/>
                    <a:lumOff val="35000"/>
                  </a:schemeClr>
                </a:solidFill>
                <a:latin typeface="Sitka Small" panose="02000505000000020004" pitchFamily="2" charset="0"/>
              </a:rPr>
              <a:t>ruminiranje</a:t>
            </a:r>
            <a:r>
              <a:rPr lang="hr-HR" dirty="0" smtClean="0">
                <a:solidFill>
                  <a:schemeClr val="tx1">
                    <a:lumMod val="65000"/>
                    <a:lumOff val="35000"/>
                  </a:schemeClr>
                </a:solidFill>
                <a:latin typeface="Sitka Small" panose="02000505000000020004" pitchFamily="2" charset="0"/>
              </a:rPr>
              <a:t> i vrijednosti</a:t>
            </a:r>
          </a:p>
          <a:p>
            <a:pPr marL="0" indent="0">
              <a:buNone/>
            </a:pPr>
            <a:r>
              <a:rPr lang="hr-HR" dirty="0" smtClean="0">
                <a:solidFill>
                  <a:schemeClr val="tx1">
                    <a:lumMod val="65000"/>
                    <a:lumOff val="35000"/>
                  </a:schemeClr>
                </a:solidFill>
                <a:latin typeface="Sitka Small" panose="02000505000000020004" pitchFamily="2" charset="0"/>
              </a:rPr>
              <a:t>5. </a:t>
            </a:r>
            <a:r>
              <a:rPr lang="hr-HR" dirty="0" err="1" smtClean="0">
                <a:solidFill>
                  <a:schemeClr val="tx1">
                    <a:lumMod val="65000"/>
                    <a:lumOff val="35000"/>
                  </a:schemeClr>
                </a:solidFill>
                <a:latin typeface="Sitka Small" panose="02000505000000020004" pitchFamily="2" charset="0"/>
              </a:rPr>
              <a:t>Psihoedukacija</a:t>
            </a:r>
            <a:r>
              <a:rPr lang="hr-HR" dirty="0" smtClean="0">
                <a:solidFill>
                  <a:schemeClr val="tx1">
                    <a:lumMod val="65000"/>
                    <a:lumOff val="35000"/>
                  </a:schemeClr>
                </a:solidFill>
                <a:latin typeface="Sitka Small" panose="02000505000000020004" pitchFamily="2" charset="0"/>
              </a:rPr>
              <a:t> o </a:t>
            </a:r>
            <a:r>
              <a:rPr lang="hr-HR" dirty="0" err="1" smtClean="0">
                <a:solidFill>
                  <a:schemeClr val="tx1">
                    <a:lumMod val="65000"/>
                    <a:lumOff val="35000"/>
                  </a:schemeClr>
                </a:solidFill>
                <a:latin typeface="Sitka Small" panose="02000505000000020004" pitchFamily="2" charset="0"/>
              </a:rPr>
              <a:t>mindfulnessu</a:t>
            </a:r>
            <a:endParaRPr lang="hr-HR" dirty="0" smtClean="0">
              <a:solidFill>
                <a:schemeClr val="tx1">
                  <a:lumMod val="65000"/>
                  <a:lumOff val="35000"/>
                </a:schemeClr>
              </a:solidFill>
              <a:latin typeface="Sitka Small" panose="02000505000000020004" pitchFamily="2" charset="0"/>
            </a:endParaRPr>
          </a:p>
          <a:p>
            <a:pPr marL="0" indent="0">
              <a:buNone/>
            </a:pPr>
            <a:r>
              <a:rPr lang="hr-HR" dirty="0" smtClean="0">
                <a:solidFill>
                  <a:schemeClr val="tx1">
                    <a:lumMod val="65000"/>
                    <a:lumOff val="35000"/>
                  </a:schemeClr>
                </a:solidFill>
                <a:latin typeface="Sitka Small" panose="02000505000000020004" pitchFamily="2" charset="0"/>
              </a:rPr>
              <a:t>6. Početak misaonog procesa tijekom susreta</a:t>
            </a:r>
          </a:p>
          <a:p>
            <a:pPr marL="0" indent="0">
              <a:buNone/>
            </a:pPr>
            <a:r>
              <a:rPr lang="hr-HR" dirty="0" smtClean="0">
                <a:solidFill>
                  <a:schemeClr val="tx1">
                    <a:lumMod val="65000"/>
                    <a:lumOff val="35000"/>
                  </a:schemeClr>
                </a:solidFill>
                <a:latin typeface="Sitka Small" panose="02000505000000020004" pitchFamily="2" charset="0"/>
              </a:rPr>
              <a:t>7. Procjena intenziteta izazvane neugode</a:t>
            </a:r>
          </a:p>
          <a:p>
            <a:pPr marL="0" indent="0">
              <a:buNone/>
            </a:pPr>
            <a:endParaRPr lang="hr-HR" dirty="0">
              <a:solidFill>
                <a:schemeClr val="tx1">
                  <a:lumMod val="65000"/>
                  <a:lumOff val="35000"/>
                </a:schemeClr>
              </a:solidFill>
              <a:latin typeface="Sitka Small" panose="02000505000000020004" pitchFamily="2" charset="0"/>
            </a:endParaRPr>
          </a:p>
        </p:txBody>
      </p:sp>
    </p:spTree>
    <p:extLst>
      <p:ext uri="{BB962C8B-B14F-4D97-AF65-F5344CB8AC3E}">
        <p14:creationId xmlns:p14="http://schemas.microsoft.com/office/powerpoint/2010/main" val="14690338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zervirano mjesto sadržaja 2"/>
          <p:cNvSpPr txBox="1">
            <a:spLocks/>
          </p:cNvSpPr>
          <p:nvPr/>
        </p:nvSpPr>
        <p:spPr>
          <a:xfrm>
            <a:off x="759910" y="2031828"/>
            <a:ext cx="11014553" cy="46878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14350" indent="-514350">
              <a:buFont typeface="+mj-lt"/>
              <a:buAutoNum type="arabicPeriod"/>
            </a:pPr>
            <a:endParaRPr lang="hr-HR" dirty="0">
              <a:solidFill>
                <a:schemeClr val="tx1">
                  <a:lumMod val="65000"/>
                  <a:lumOff val="35000"/>
                </a:schemeClr>
              </a:solidFill>
              <a:latin typeface="Sitka Small" panose="02000505000000020004" pitchFamily="2" charset="0"/>
            </a:endParaRPr>
          </a:p>
        </p:txBody>
      </p:sp>
      <p:sp>
        <p:nvSpPr>
          <p:cNvPr id="7" name="Naslov 1"/>
          <p:cNvSpPr>
            <a:spLocks noGrp="1"/>
          </p:cNvSpPr>
          <p:nvPr>
            <p:ph type="title"/>
          </p:nvPr>
        </p:nvSpPr>
        <p:spPr>
          <a:xfrm>
            <a:off x="596900" y="477838"/>
            <a:ext cx="10972800" cy="1143000"/>
          </a:xfrm>
        </p:spPr>
        <p:txBody>
          <a:bodyPr>
            <a:normAutofit/>
          </a:bodyPr>
          <a:lstStyle/>
          <a:p>
            <a:r>
              <a:rPr lang="hr-HR" dirty="0" smtClean="0">
                <a:solidFill>
                  <a:schemeClr val="tx1">
                    <a:lumMod val="75000"/>
                    <a:lumOff val="25000"/>
                  </a:schemeClr>
                </a:solidFill>
                <a:latin typeface="Sitka Heading" panose="02000505000000020004" pitchFamily="2" charset="0"/>
              </a:rPr>
              <a:t>Nakon vođene meditacije</a:t>
            </a:r>
            <a:endParaRPr lang="en-US" dirty="0">
              <a:solidFill>
                <a:schemeClr val="tx1">
                  <a:lumMod val="75000"/>
                  <a:lumOff val="25000"/>
                </a:schemeClr>
              </a:solidFill>
              <a:latin typeface="Sitka Heading" panose="02000505000000020004" pitchFamily="2" charset="0"/>
            </a:endParaRPr>
          </a:p>
        </p:txBody>
      </p:sp>
      <p:sp>
        <p:nvSpPr>
          <p:cNvPr id="5" name="Rezervirano mjesto sadržaja 2"/>
          <p:cNvSpPr txBox="1">
            <a:spLocks/>
          </p:cNvSpPr>
          <p:nvPr/>
        </p:nvSpPr>
        <p:spPr>
          <a:xfrm>
            <a:off x="759910" y="1866728"/>
            <a:ext cx="11014553" cy="46878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14350" indent="-514350">
              <a:buFont typeface="+mj-lt"/>
              <a:buAutoNum type="arabicPeriod"/>
            </a:pPr>
            <a:r>
              <a:rPr lang="hr-HR" dirty="0" smtClean="0">
                <a:solidFill>
                  <a:schemeClr val="tx1">
                    <a:lumMod val="65000"/>
                    <a:lumOff val="35000"/>
                  </a:schemeClr>
                </a:solidFill>
                <a:latin typeface="Sitka Small" panose="02000505000000020004" pitchFamily="2" charset="0"/>
              </a:rPr>
              <a:t>Ponovna procjena intenziteta neugode</a:t>
            </a:r>
          </a:p>
          <a:p>
            <a:pPr marL="514350" indent="-514350">
              <a:buFont typeface="+mj-lt"/>
              <a:buAutoNum type="arabicPeriod"/>
            </a:pPr>
            <a:r>
              <a:rPr lang="hr-HR" dirty="0" smtClean="0">
                <a:solidFill>
                  <a:schemeClr val="tx1">
                    <a:lumMod val="65000"/>
                    <a:lumOff val="35000"/>
                  </a:schemeClr>
                </a:solidFill>
                <a:latin typeface="Sitka Small" panose="02000505000000020004" pitchFamily="2" charset="0"/>
              </a:rPr>
              <a:t>Razgovor o iskustvu meditacije – modificiranje </a:t>
            </a:r>
            <a:r>
              <a:rPr lang="hr-HR" dirty="0" err="1" smtClean="0">
                <a:solidFill>
                  <a:schemeClr val="tx1">
                    <a:lumMod val="65000"/>
                    <a:lumOff val="35000"/>
                  </a:schemeClr>
                </a:solidFill>
                <a:latin typeface="Sitka Small" panose="02000505000000020004" pitchFamily="2" charset="0"/>
              </a:rPr>
              <a:t>disfunkcionalnog</a:t>
            </a:r>
            <a:r>
              <a:rPr lang="hr-HR" dirty="0" smtClean="0">
                <a:solidFill>
                  <a:schemeClr val="tx1">
                    <a:lumMod val="65000"/>
                    <a:lumOff val="35000"/>
                  </a:schemeClr>
                </a:solidFill>
                <a:latin typeface="Sitka Small" panose="02000505000000020004" pitchFamily="2" charset="0"/>
              </a:rPr>
              <a:t> vjerovanja</a:t>
            </a:r>
          </a:p>
          <a:p>
            <a:pPr marL="514350" indent="-514350">
              <a:buFont typeface="+mj-lt"/>
              <a:buAutoNum type="arabicPeriod"/>
            </a:pPr>
            <a:r>
              <a:rPr lang="hr-HR" dirty="0" smtClean="0">
                <a:solidFill>
                  <a:schemeClr val="tx1">
                    <a:lumMod val="65000"/>
                    <a:lumOff val="35000"/>
                  </a:schemeClr>
                </a:solidFill>
                <a:latin typeface="Sitka Small" panose="02000505000000020004" pitchFamily="2" charset="0"/>
              </a:rPr>
              <a:t>Dogovor oko akcijskog plana </a:t>
            </a:r>
            <a:endParaRPr lang="hr-HR" dirty="0">
              <a:solidFill>
                <a:schemeClr val="tx1">
                  <a:lumMod val="65000"/>
                  <a:lumOff val="35000"/>
                </a:schemeClr>
              </a:solidFill>
              <a:latin typeface="Sitka Small" panose="02000505000000020004" pitchFamily="2" charset="0"/>
            </a:endParaRPr>
          </a:p>
        </p:txBody>
      </p:sp>
    </p:spTree>
    <p:extLst>
      <p:ext uri="{BB962C8B-B14F-4D97-AF65-F5344CB8AC3E}">
        <p14:creationId xmlns:p14="http://schemas.microsoft.com/office/powerpoint/2010/main" val="13860829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zervirano mjesto sadržaja 2"/>
          <p:cNvSpPr txBox="1">
            <a:spLocks/>
          </p:cNvSpPr>
          <p:nvPr/>
        </p:nvSpPr>
        <p:spPr>
          <a:xfrm>
            <a:off x="759910" y="2031828"/>
            <a:ext cx="11014553" cy="46878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14350" indent="-514350">
              <a:buFont typeface="+mj-lt"/>
              <a:buAutoNum type="arabicPeriod"/>
            </a:pPr>
            <a:endParaRPr lang="hr-HR" dirty="0">
              <a:solidFill>
                <a:schemeClr val="tx1">
                  <a:lumMod val="65000"/>
                  <a:lumOff val="35000"/>
                </a:schemeClr>
              </a:solidFill>
              <a:latin typeface="Sitka Small" panose="02000505000000020004" pitchFamily="2" charset="0"/>
            </a:endParaRPr>
          </a:p>
        </p:txBody>
      </p:sp>
      <p:sp>
        <p:nvSpPr>
          <p:cNvPr id="7" name="Naslov 1"/>
          <p:cNvSpPr>
            <a:spLocks noGrp="1"/>
          </p:cNvSpPr>
          <p:nvPr>
            <p:ph type="title"/>
          </p:nvPr>
        </p:nvSpPr>
        <p:spPr>
          <a:xfrm>
            <a:off x="596900" y="477838"/>
            <a:ext cx="10972800" cy="1143000"/>
          </a:xfrm>
        </p:spPr>
        <p:txBody>
          <a:bodyPr>
            <a:normAutofit fontScale="90000"/>
          </a:bodyPr>
          <a:lstStyle/>
          <a:p>
            <a:r>
              <a:rPr lang="hr-HR" dirty="0" smtClean="0">
                <a:solidFill>
                  <a:schemeClr val="tx1">
                    <a:lumMod val="75000"/>
                    <a:lumOff val="25000"/>
                  </a:schemeClr>
                </a:solidFill>
                <a:latin typeface="Sitka Heading" panose="02000505000000020004" pitchFamily="2" charset="0"/>
              </a:rPr>
              <a:t>Neadaptivni misaoni proces prije meditacije</a:t>
            </a:r>
            <a:br>
              <a:rPr lang="hr-HR" dirty="0" smtClean="0">
                <a:solidFill>
                  <a:schemeClr val="tx1">
                    <a:lumMod val="75000"/>
                    <a:lumOff val="25000"/>
                  </a:schemeClr>
                </a:solidFill>
                <a:latin typeface="Sitka Heading" panose="02000505000000020004" pitchFamily="2" charset="0"/>
              </a:rPr>
            </a:br>
            <a:r>
              <a:rPr lang="hr-HR" dirty="0" smtClean="0">
                <a:solidFill>
                  <a:schemeClr val="tx1">
                    <a:lumMod val="75000"/>
                    <a:lumOff val="25000"/>
                  </a:schemeClr>
                </a:solidFill>
                <a:latin typeface="Sitka Heading" panose="02000505000000020004" pitchFamily="2" charset="0"/>
              </a:rPr>
              <a:t> na susretu</a:t>
            </a:r>
            <a:endParaRPr lang="en-US" dirty="0">
              <a:solidFill>
                <a:schemeClr val="tx1">
                  <a:lumMod val="75000"/>
                  <a:lumOff val="25000"/>
                </a:schemeClr>
              </a:solidFill>
              <a:latin typeface="Sitka Heading" panose="02000505000000020004" pitchFamily="2" charset="0"/>
            </a:endParaRPr>
          </a:p>
        </p:txBody>
      </p:sp>
      <p:sp>
        <p:nvSpPr>
          <p:cNvPr id="5" name="Rezervirano mjesto sadržaja 2"/>
          <p:cNvSpPr txBox="1">
            <a:spLocks/>
          </p:cNvSpPr>
          <p:nvPr/>
        </p:nvSpPr>
        <p:spPr>
          <a:xfrm>
            <a:off x="759910" y="2336628"/>
            <a:ext cx="11014553" cy="46878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14350" indent="-514350">
              <a:buFont typeface="+mj-lt"/>
              <a:buAutoNum type="arabicPeriod"/>
            </a:pPr>
            <a:r>
              <a:rPr lang="hr-HR" dirty="0" smtClean="0">
                <a:solidFill>
                  <a:schemeClr val="tx1">
                    <a:lumMod val="65000"/>
                    <a:lumOff val="35000"/>
                  </a:schemeClr>
                </a:solidFill>
                <a:latin typeface="Sitka Small" panose="02000505000000020004" pitchFamily="2" charset="0"/>
              </a:rPr>
              <a:t>Kao bihevioralni eksperiment za testiranje </a:t>
            </a:r>
            <a:r>
              <a:rPr lang="hr-HR" dirty="0" err="1" smtClean="0">
                <a:solidFill>
                  <a:schemeClr val="tx1">
                    <a:lumMod val="65000"/>
                    <a:lumOff val="35000"/>
                  </a:schemeClr>
                </a:solidFill>
                <a:latin typeface="Sitka Small" panose="02000505000000020004" pitchFamily="2" charset="0"/>
              </a:rPr>
              <a:t>disfunkcionalnog</a:t>
            </a:r>
            <a:r>
              <a:rPr lang="hr-HR" dirty="0" smtClean="0">
                <a:solidFill>
                  <a:schemeClr val="tx1">
                    <a:lumMod val="65000"/>
                    <a:lumOff val="35000"/>
                  </a:schemeClr>
                </a:solidFill>
                <a:latin typeface="Sitka Small" panose="02000505000000020004" pitchFamily="2" charset="0"/>
              </a:rPr>
              <a:t> vjerovanja </a:t>
            </a:r>
          </a:p>
          <a:p>
            <a:pPr marL="514350" indent="-514350">
              <a:buFont typeface="+mj-lt"/>
              <a:buAutoNum type="arabicPeriod"/>
            </a:pPr>
            <a:r>
              <a:rPr lang="hr-HR" dirty="0" smtClean="0">
                <a:solidFill>
                  <a:schemeClr val="tx1">
                    <a:lumMod val="65000"/>
                    <a:lumOff val="35000"/>
                  </a:schemeClr>
                </a:solidFill>
                <a:latin typeface="Sitka Small" panose="02000505000000020004" pitchFamily="2" charset="0"/>
              </a:rPr>
              <a:t>Važno je preslikati uvjete koje će klijent iskusiti dok prakticira tehniku izvan sesije</a:t>
            </a:r>
            <a:endParaRPr lang="hr-HR" dirty="0">
              <a:solidFill>
                <a:schemeClr val="tx1">
                  <a:lumMod val="65000"/>
                  <a:lumOff val="35000"/>
                </a:schemeClr>
              </a:solidFill>
              <a:latin typeface="Sitka Small" panose="02000505000000020004" pitchFamily="2" charset="0"/>
            </a:endParaRPr>
          </a:p>
        </p:txBody>
      </p:sp>
    </p:spTree>
    <p:extLst>
      <p:ext uri="{BB962C8B-B14F-4D97-AF65-F5344CB8AC3E}">
        <p14:creationId xmlns:p14="http://schemas.microsoft.com/office/powerpoint/2010/main" val="6162869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zervirano mjesto sadržaja 2"/>
          <p:cNvSpPr txBox="1">
            <a:spLocks/>
          </p:cNvSpPr>
          <p:nvPr/>
        </p:nvSpPr>
        <p:spPr>
          <a:xfrm>
            <a:off x="759910" y="2031828"/>
            <a:ext cx="11014553" cy="46878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14350" indent="-514350">
              <a:buFont typeface="+mj-lt"/>
              <a:buAutoNum type="arabicPeriod"/>
            </a:pPr>
            <a:endParaRPr lang="hr-HR" dirty="0">
              <a:solidFill>
                <a:schemeClr val="tx1">
                  <a:lumMod val="65000"/>
                  <a:lumOff val="35000"/>
                </a:schemeClr>
              </a:solidFill>
              <a:latin typeface="Sitka Small" panose="02000505000000020004" pitchFamily="2" charset="0"/>
            </a:endParaRPr>
          </a:p>
        </p:txBody>
      </p:sp>
      <p:sp>
        <p:nvSpPr>
          <p:cNvPr id="7" name="Naslov 1"/>
          <p:cNvSpPr>
            <a:spLocks noGrp="1"/>
          </p:cNvSpPr>
          <p:nvPr>
            <p:ph type="title"/>
          </p:nvPr>
        </p:nvSpPr>
        <p:spPr>
          <a:xfrm>
            <a:off x="667531" y="96838"/>
            <a:ext cx="10972800" cy="1143000"/>
          </a:xfrm>
        </p:spPr>
        <p:txBody>
          <a:bodyPr>
            <a:normAutofit/>
          </a:bodyPr>
          <a:lstStyle/>
          <a:p>
            <a:r>
              <a:rPr lang="hr-HR" dirty="0" smtClean="0">
                <a:solidFill>
                  <a:schemeClr val="tx1">
                    <a:lumMod val="75000"/>
                    <a:lumOff val="25000"/>
                  </a:schemeClr>
                </a:solidFill>
                <a:latin typeface="Sitka Heading" panose="02000505000000020004" pitchFamily="2" charset="0"/>
              </a:rPr>
              <a:t>Predstavljanje </a:t>
            </a:r>
            <a:r>
              <a:rPr lang="hr-HR" dirty="0" err="1" smtClean="0">
                <a:solidFill>
                  <a:schemeClr val="tx1">
                    <a:lumMod val="75000"/>
                    <a:lumOff val="25000"/>
                  </a:schemeClr>
                </a:solidFill>
                <a:latin typeface="Sitka Heading" panose="02000505000000020004" pitchFamily="2" charset="0"/>
              </a:rPr>
              <a:t>mindfulnessa</a:t>
            </a:r>
            <a:r>
              <a:rPr lang="hr-HR" dirty="0" smtClean="0">
                <a:solidFill>
                  <a:schemeClr val="tx1">
                    <a:lumMod val="75000"/>
                    <a:lumOff val="25000"/>
                  </a:schemeClr>
                </a:solidFill>
                <a:latin typeface="Sitka Heading" panose="02000505000000020004" pitchFamily="2" charset="0"/>
              </a:rPr>
              <a:t> klijentu</a:t>
            </a:r>
            <a:endParaRPr lang="en-US" dirty="0">
              <a:solidFill>
                <a:schemeClr val="tx1">
                  <a:lumMod val="75000"/>
                  <a:lumOff val="25000"/>
                </a:schemeClr>
              </a:solidFill>
              <a:latin typeface="Sitka Heading" panose="02000505000000020004" pitchFamily="2" charset="0"/>
            </a:endParaRPr>
          </a:p>
        </p:txBody>
      </p:sp>
      <p:sp>
        <p:nvSpPr>
          <p:cNvPr id="5" name="Rezervirano mjesto sadržaja 2"/>
          <p:cNvSpPr txBox="1">
            <a:spLocks/>
          </p:cNvSpPr>
          <p:nvPr/>
        </p:nvSpPr>
        <p:spPr>
          <a:xfrm>
            <a:off x="533400" y="1676400"/>
            <a:ext cx="11241063" cy="4878192"/>
          </a:xfrm>
          <a:prstGeom prst="rect">
            <a:avLst/>
          </a:prstGeom>
        </p:spPr>
        <p:txBody>
          <a:bodyPr vert="horz" lIns="91440" tIns="45720" rIns="91440" bIns="45720" rtlCol="0">
            <a:normAutofit fontScale="5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hr-HR" sz="4400" i="1" dirty="0" smtClean="0">
                <a:solidFill>
                  <a:schemeClr val="tx1">
                    <a:lumMod val="65000"/>
                    <a:lumOff val="35000"/>
                  </a:schemeClr>
                </a:solidFill>
                <a:latin typeface="Sitka Small" panose="02000505000000020004" pitchFamily="2" charset="0"/>
              </a:rPr>
              <a:t>„Čini se da ruminacija baš i ne pomaže. Jesam li u pravu? Želim Vam malo ispričati o </a:t>
            </a:r>
            <a:r>
              <a:rPr lang="hr-HR" sz="4400" i="1" dirty="0" err="1" smtClean="0">
                <a:solidFill>
                  <a:schemeClr val="tx1">
                    <a:lumMod val="65000"/>
                    <a:lumOff val="35000"/>
                  </a:schemeClr>
                </a:solidFill>
                <a:latin typeface="Sitka Small" panose="02000505000000020004" pitchFamily="2" charset="0"/>
              </a:rPr>
              <a:t>mindfulnessu</a:t>
            </a:r>
            <a:r>
              <a:rPr lang="hr-HR" sz="4400" i="1" dirty="0" smtClean="0">
                <a:solidFill>
                  <a:schemeClr val="tx1">
                    <a:lumMod val="65000"/>
                    <a:lumOff val="35000"/>
                  </a:schemeClr>
                </a:solidFill>
                <a:latin typeface="Sitka Small" panose="02000505000000020004" pitchFamily="2" charset="0"/>
              </a:rPr>
              <a:t>. To je tehnika koja pomaže smanjiti </a:t>
            </a:r>
            <a:r>
              <a:rPr lang="hr-HR" sz="4400" i="1" dirty="0" err="1" smtClean="0">
                <a:solidFill>
                  <a:schemeClr val="tx1">
                    <a:lumMod val="65000"/>
                    <a:lumOff val="35000"/>
                  </a:schemeClr>
                </a:solidFill>
                <a:latin typeface="Sitka Small" panose="02000505000000020004" pitchFamily="2" charset="0"/>
              </a:rPr>
              <a:t>ruminiranje</a:t>
            </a:r>
            <a:r>
              <a:rPr lang="hr-HR" sz="4400" i="1" dirty="0" smtClean="0">
                <a:solidFill>
                  <a:schemeClr val="tx1">
                    <a:lumMod val="65000"/>
                    <a:lumOff val="35000"/>
                  </a:schemeClr>
                </a:solidFill>
                <a:latin typeface="Sitka Small" panose="02000505000000020004" pitchFamily="2" charset="0"/>
              </a:rPr>
              <a:t> na način da se misli opažaju bez prosuđivanja i od njih se odvajamo tako da ih pustimo da dođu i da same odu dok mi pažnju usmjeravamo na druge stvari u sadašnjem trenutku. </a:t>
            </a:r>
          </a:p>
          <a:p>
            <a:pPr marL="0" indent="0">
              <a:buNone/>
            </a:pPr>
            <a:r>
              <a:rPr lang="hr-HR" sz="4400" i="1" dirty="0" smtClean="0">
                <a:solidFill>
                  <a:schemeClr val="tx1">
                    <a:lumMod val="65000"/>
                    <a:lumOff val="35000"/>
                  </a:schemeClr>
                </a:solidFill>
                <a:latin typeface="Sitka Small" panose="02000505000000020004" pitchFamily="2" charset="0"/>
              </a:rPr>
              <a:t>Za početak, krenut ćemo s </a:t>
            </a:r>
            <a:r>
              <a:rPr lang="hr-HR" sz="4400" i="1" dirty="0" err="1" smtClean="0">
                <a:solidFill>
                  <a:schemeClr val="tx1">
                    <a:lumMod val="65000"/>
                    <a:lumOff val="35000"/>
                  </a:schemeClr>
                </a:solidFill>
                <a:latin typeface="Sitka Small" panose="02000505000000020004" pitchFamily="2" charset="0"/>
              </a:rPr>
              <a:t>ruminiranjem</a:t>
            </a:r>
            <a:r>
              <a:rPr lang="hr-HR" sz="4400" i="1" dirty="0" smtClean="0">
                <a:solidFill>
                  <a:schemeClr val="tx1">
                    <a:lumMod val="65000"/>
                    <a:lumOff val="35000"/>
                  </a:schemeClr>
                </a:solidFill>
                <a:latin typeface="Sitka Small" panose="02000505000000020004" pitchFamily="2" charset="0"/>
              </a:rPr>
              <a:t> tako da iskusite iste misli koje Vam prolaze kroz glavu kada ste kod kuće. Možete li se nasloniti i zatvoriti oči? Ako vam to nije ugodno, slobodno oči ostavite otvorenima. </a:t>
            </a:r>
          </a:p>
          <a:p>
            <a:pPr marL="0" indent="0">
              <a:buNone/>
            </a:pPr>
            <a:endParaRPr lang="hr-HR" sz="4400" dirty="0" smtClean="0">
              <a:solidFill>
                <a:schemeClr val="tx1">
                  <a:lumMod val="65000"/>
                  <a:lumOff val="35000"/>
                </a:schemeClr>
              </a:solidFill>
              <a:latin typeface="Sitka Small" panose="02000505000000020004" pitchFamily="2" charset="0"/>
            </a:endParaRPr>
          </a:p>
          <a:p>
            <a:pPr marL="0" indent="0">
              <a:buNone/>
            </a:pPr>
            <a:r>
              <a:rPr lang="hr-HR" sz="4400" i="1" dirty="0" smtClean="0">
                <a:solidFill>
                  <a:schemeClr val="tx1">
                    <a:lumMod val="65000"/>
                    <a:lumOff val="35000"/>
                  </a:schemeClr>
                </a:solidFill>
                <a:latin typeface="Sitka Small" panose="02000505000000020004" pitchFamily="2" charset="0"/>
              </a:rPr>
              <a:t>Molim Vas da sada počnete razmišljati o svojem životu i budućnosti, možete u sebi ili naglas. Baš kao što ste razmišljali ovaj vikend kod kuće: kako biste trebali tražiti posao, kako tratite svoj život, kako ste </a:t>
            </a:r>
            <a:r>
              <a:rPr lang="hr-HR" sz="4400" i="1" dirty="0" err="1" smtClean="0">
                <a:solidFill>
                  <a:schemeClr val="tx1">
                    <a:lumMod val="65000"/>
                    <a:lumOff val="35000"/>
                  </a:schemeClr>
                </a:solidFill>
                <a:latin typeface="Sitka Small" panose="02000505000000020004" pitchFamily="2" charset="0"/>
              </a:rPr>
              <a:t>luzer</a:t>
            </a:r>
            <a:r>
              <a:rPr lang="hr-HR" sz="4400" i="1" dirty="0" smtClean="0">
                <a:solidFill>
                  <a:schemeClr val="tx1">
                    <a:lumMod val="65000"/>
                    <a:lumOff val="35000"/>
                  </a:schemeClr>
                </a:solidFill>
                <a:latin typeface="Sitka Small" panose="02000505000000020004" pitchFamily="2" charset="0"/>
              </a:rPr>
              <a:t> i kako ste imali dobar život, ali je sada sve upropašteno, kako više nema nade i nikad Vam neće biti bolje… Kako se sada osjećate?” </a:t>
            </a:r>
          </a:p>
          <a:p>
            <a:pPr marL="0" indent="0">
              <a:buNone/>
            </a:pPr>
            <a:endParaRPr lang="hr-HR" dirty="0">
              <a:solidFill>
                <a:schemeClr val="tx1">
                  <a:lumMod val="65000"/>
                  <a:lumOff val="35000"/>
                </a:schemeClr>
              </a:solidFill>
              <a:latin typeface="Sitka Small" panose="02000505000000020004" pitchFamily="2" charset="0"/>
            </a:endParaRPr>
          </a:p>
        </p:txBody>
      </p:sp>
    </p:spTree>
    <p:extLst>
      <p:ext uri="{BB962C8B-B14F-4D97-AF65-F5344CB8AC3E}">
        <p14:creationId xmlns:p14="http://schemas.microsoft.com/office/powerpoint/2010/main" val="41961994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zervirano mjesto sadržaja 2"/>
          <p:cNvSpPr txBox="1">
            <a:spLocks/>
          </p:cNvSpPr>
          <p:nvPr/>
        </p:nvSpPr>
        <p:spPr>
          <a:xfrm>
            <a:off x="759910" y="2031828"/>
            <a:ext cx="11014553" cy="46878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14350" indent="-514350">
              <a:buFont typeface="+mj-lt"/>
              <a:buAutoNum type="arabicPeriod"/>
            </a:pPr>
            <a:endParaRPr lang="hr-HR" dirty="0">
              <a:solidFill>
                <a:schemeClr val="tx1">
                  <a:lumMod val="65000"/>
                  <a:lumOff val="35000"/>
                </a:schemeClr>
              </a:solidFill>
              <a:latin typeface="Sitka Small" panose="02000505000000020004" pitchFamily="2" charset="0"/>
            </a:endParaRPr>
          </a:p>
        </p:txBody>
      </p:sp>
      <p:sp>
        <p:nvSpPr>
          <p:cNvPr id="5" name="Rezervirano mjesto sadržaja 2"/>
          <p:cNvSpPr txBox="1">
            <a:spLocks/>
          </p:cNvSpPr>
          <p:nvPr/>
        </p:nvSpPr>
        <p:spPr>
          <a:xfrm>
            <a:off x="533400" y="927100"/>
            <a:ext cx="11241063" cy="5627492"/>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hr-HR" dirty="0" smtClean="0">
                <a:solidFill>
                  <a:schemeClr val="tx1">
                    <a:lumMod val="65000"/>
                    <a:lumOff val="35000"/>
                  </a:schemeClr>
                </a:solidFill>
                <a:latin typeface="Sitka Small" panose="02000505000000020004" pitchFamily="2" charset="0"/>
              </a:rPr>
              <a:t>Klijent odgovara da se osjeća tužno, 8/10</a:t>
            </a:r>
            <a:endParaRPr lang="hr-HR" i="1" dirty="0" smtClean="0">
              <a:solidFill>
                <a:schemeClr val="tx1">
                  <a:lumMod val="65000"/>
                  <a:lumOff val="35000"/>
                </a:schemeClr>
              </a:solidFill>
              <a:latin typeface="Sitka Small" panose="02000505000000020004" pitchFamily="2" charset="0"/>
            </a:endParaRPr>
          </a:p>
          <a:p>
            <a:pPr marL="0" indent="0">
              <a:buNone/>
            </a:pPr>
            <a:endParaRPr lang="hr-HR" i="1" dirty="0" smtClean="0">
              <a:solidFill>
                <a:schemeClr val="tx1">
                  <a:lumMod val="65000"/>
                  <a:lumOff val="35000"/>
                </a:schemeClr>
              </a:solidFill>
              <a:latin typeface="Sitka Small" panose="02000505000000020004" pitchFamily="2" charset="0"/>
            </a:endParaRPr>
          </a:p>
          <a:p>
            <a:pPr marL="0" indent="0">
              <a:buNone/>
            </a:pPr>
            <a:r>
              <a:rPr lang="hr-HR" i="1" dirty="0" smtClean="0">
                <a:solidFill>
                  <a:schemeClr val="tx1">
                    <a:lumMod val="65000"/>
                    <a:lumOff val="35000"/>
                  </a:schemeClr>
                </a:solidFill>
                <a:latin typeface="Sitka Small" panose="02000505000000020004" pitchFamily="2" charset="0"/>
              </a:rPr>
              <a:t>„I dalje držite oči zatvorenima. Obratite pažnju na svoje disanje, na senzacije koje osjećate kada dišete… Primijetite osjet strujanja zraka kroz nosnice prilikom udaha i izdaha; primijetite kako se vaša pluća/prsa/trbuh šire i skupljaju… Možete opažati sveukupne senzacije ili se usredotočiti na određenu senzaciju poput strujanja zraka kroz nosnice. Što god Vam je ugodnije… Primijetit ćete da um luta, pojavit će se razne misli ili ćete upasti u </a:t>
            </a:r>
            <a:r>
              <a:rPr lang="hr-HR" i="1" dirty="0" err="1" smtClean="0">
                <a:solidFill>
                  <a:schemeClr val="tx1">
                    <a:lumMod val="65000"/>
                    <a:lumOff val="35000"/>
                  </a:schemeClr>
                </a:solidFill>
                <a:latin typeface="Sitka Small" panose="02000505000000020004" pitchFamily="2" charset="0"/>
              </a:rPr>
              <a:t>ruminiranje</a:t>
            </a:r>
            <a:r>
              <a:rPr lang="hr-HR" i="1" dirty="0" smtClean="0">
                <a:solidFill>
                  <a:schemeClr val="tx1">
                    <a:lumMod val="65000"/>
                    <a:lumOff val="35000"/>
                  </a:schemeClr>
                </a:solidFill>
                <a:latin typeface="Sitka Small" panose="02000505000000020004" pitchFamily="2" charset="0"/>
              </a:rPr>
              <a:t>. Kada to primijetite, nježno vratite pažnju natrag na dah…”</a:t>
            </a:r>
          </a:p>
          <a:p>
            <a:pPr marL="0" indent="0">
              <a:buNone/>
            </a:pPr>
            <a:endParaRPr lang="hr-HR" dirty="0">
              <a:solidFill>
                <a:schemeClr val="tx1">
                  <a:lumMod val="65000"/>
                  <a:lumOff val="35000"/>
                </a:schemeClr>
              </a:solidFill>
              <a:latin typeface="Sitka Small" panose="02000505000000020004" pitchFamily="2" charset="0"/>
            </a:endParaRPr>
          </a:p>
        </p:txBody>
      </p:sp>
    </p:spTree>
    <p:extLst>
      <p:ext uri="{BB962C8B-B14F-4D97-AF65-F5344CB8AC3E}">
        <p14:creationId xmlns:p14="http://schemas.microsoft.com/office/powerpoint/2010/main" val="33042580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zervirano mjesto sadržaja 2"/>
          <p:cNvSpPr txBox="1">
            <a:spLocks/>
          </p:cNvSpPr>
          <p:nvPr/>
        </p:nvSpPr>
        <p:spPr>
          <a:xfrm>
            <a:off x="759910" y="2031828"/>
            <a:ext cx="11014553" cy="46878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14350" indent="-514350">
              <a:buFont typeface="+mj-lt"/>
              <a:buAutoNum type="arabicPeriod"/>
            </a:pPr>
            <a:endParaRPr lang="hr-HR" dirty="0">
              <a:solidFill>
                <a:schemeClr val="tx1">
                  <a:lumMod val="65000"/>
                  <a:lumOff val="35000"/>
                </a:schemeClr>
              </a:solidFill>
              <a:latin typeface="Sitka Small" panose="02000505000000020004" pitchFamily="2" charset="0"/>
            </a:endParaRPr>
          </a:p>
        </p:txBody>
      </p:sp>
      <p:sp>
        <p:nvSpPr>
          <p:cNvPr id="5" name="Rezervirano mjesto sadržaja 2"/>
          <p:cNvSpPr txBox="1">
            <a:spLocks/>
          </p:cNvSpPr>
          <p:nvPr/>
        </p:nvSpPr>
        <p:spPr>
          <a:xfrm>
            <a:off x="533400" y="1168400"/>
            <a:ext cx="11241063" cy="538619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hr-HR" i="1" dirty="0" smtClean="0">
                <a:solidFill>
                  <a:schemeClr val="tx1">
                    <a:lumMod val="65000"/>
                    <a:lumOff val="35000"/>
                  </a:schemeClr>
                </a:solidFill>
                <a:latin typeface="Sitka Small" panose="02000505000000020004" pitchFamily="2" charset="0"/>
              </a:rPr>
              <a:t>„Bez obzira koliko puta Vaš um odlutao, svaki puta samo osvijestite da se to dogodilo i nježno vratite fokus natrag na dah… nema potrebe za samokritikom ili frustracijom kada um odluta jer to ono što um čini; dovoljno je primijetiti da se to dogodilo i nježno vratiti svoju pažnju natrag na dah… u redu je ako primijetite misli u pozadini. Ne trebate ih tjerati niti mijenjati. Samo primijetite da su one tu i pustite ih da same izblijede dok je Vaš glavni fokus na senzacijama disanja.” </a:t>
            </a:r>
          </a:p>
          <a:p>
            <a:pPr marL="0" indent="0">
              <a:buNone/>
            </a:pPr>
            <a:endParaRPr lang="hr-HR" dirty="0">
              <a:solidFill>
                <a:schemeClr val="tx1">
                  <a:lumMod val="65000"/>
                  <a:lumOff val="35000"/>
                </a:schemeClr>
              </a:solidFill>
              <a:latin typeface="Sitka Small" panose="02000505000000020004" pitchFamily="2" charset="0"/>
            </a:endParaRPr>
          </a:p>
        </p:txBody>
      </p:sp>
    </p:spTree>
    <p:extLst>
      <p:ext uri="{BB962C8B-B14F-4D97-AF65-F5344CB8AC3E}">
        <p14:creationId xmlns:p14="http://schemas.microsoft.com/office/powerpoint/2010/main" val="9099573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zervirano mjesto sadržaja 2"/>
          <p:cNvSpPr txBox="1">
            <a:spLocks/>
          </p:cNvSpPr>
          <p:nvPr/>
        </p:nvSpPr>
        <p:spPr>
          <a:xfrm>
            <a:off x="759910" y="2031828"/>
            <a:ext cx="11014553" cy="46878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14350" indent="-514350">
              <a:buFont typeface="+mj-lt"/>
              <a:buAutoNum type="arabicPeriod"/>
            </a:pPr>
            <a:endParaRPr lang="hr-HR" dirty="0">
              <a:solidFill>
                <a:schemeClr val="tx1">
                  <a:lumMod val="65000"/>
                  <a:lumOff val="35000"/>
                </a:schemeClr>
              </a:solidFill>
              <a:latin typeface="Sitka Small" panose="02000505000000020004" pitchFamily="2" charset="0"/>
            </a:endParaRPr>
          </a:p>
        </p:txBody>
      </p:sp>
      <p:sp>
        <p:nvSpPr>
          <p:cNvPr id="7" name="Naslov 1"/>
          <p:cNvSpPr>
            <a:spLocks noGrp="1"/>
          </p:cNvSpPr>
          <p:nvPr>
            <p:ph type="title"/>
          </p:nvPr>
        </p:nvSpPr>
        <p:spPr>
          <a:xfrm>
            <a:off x="596900" y="477838"/>
            <a:ext cx="10972800" cy="1143000"/>
          </a:xfrm>
        </p:spPr>
        <p:txBody>
          <a:bodyPr>
            <a:normAutofit/>
          </a:bodyPr>
          <a:lstStyle/>
          <a:p>
            <a:r>
              <a:rPr lang="hr-HR" dirty="0" smtClean="0">
                <a:solidFill>
                  <a:schemeClr val="tx1">
                    <a:lumMod val="75000"/>
                    <a:lumOff val="25000"/>
                  </a:schemeClr>
                </a:solidFill>
                <a:latin typeface="Sitka Heading" panose="02000505000000020004" pitchFamily="2" charset="0"/>
              </a:rPr>
              <a:t>Pitanja nakon vježbe</a:t>
            </a:r>
            <a:endParaRPr lang="en-US" dirty="0">
              <a:solidFill>
                <a:schemeClr val="tx1">
                  <a:lumMod val="75000"/>
                  <a:lumOff val="25000"/>
                </a:schemeClr>
              </a:solidFill>
              <a:latin typeface="Sitka Heading" panose="02000505000000020004" pitchFamily="2" charset="0"/>
            </a:endParaRPr>
          </a:p>
        </p:txBody>
      </p:sp>
      <p:sp>
        <p:nvSpPr>
          <p:cNvPr id="5" name="Rezervirano mjesto sadržaja 2"/>
          <p:cNvSpPr txBox="1">
            <a:spLocks/>
          </p:cNvSpPr>
          <p:nvPr/>
        </p:nvSpPr>
        <p:spPr>
          <a:xfrm>
            <a:off x="759910" y="1676400"/>
            <a:ext cx="11014553" cy="4878192"/>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hr-HR" dirty="0" smtClean="0">
                <a:solidFill>
                  <a:schemeClr val="tx1">
                    <a:lumMod val="65000"/>
                    <a:lumOff val="35000"/>
                  </a:schemeClr>
                </a:solidFill>
                <a:latin typeface="Sitka Small" panose="02000505000000020004" pitchFamily="2" charset="0"/>
              </a:rPr>
              <a:t>Koliki je sada intenzitet neugodne emocije (1-10)?</a:t>
            </a:r>
          </a:p>
          <a:p>
            <a:r>
              <a:rPr lang="hr-HR" dirty="0" smtClean="0">
                <a:solidFill>
                  <a:schemeClr val="tx1">
                    <a:lumMod val="65000"/>
                    <a:lumOff val="35000"/>
                  </a:schemeClr>
                </a:solidFill>
                <a:latin typeface="Sitka Small" panose="02000505000000020004" pitchFamily="2" charset="0"/>
              </a:rPr>
              <a:t>Kako Vam je bilo?</a:t>
            </a:r>
          </a:p>
          <a:p>
            <a:r>
              <a:rPr lang="hr-HR" dirty="0" smtClean="0">
                <a:solidFill>
                  <a:schemeClr val="tx1">
                    <a:lumMod val="65000"/>
                    <a:lumOff val="35000"/>
                  </a:schemeClr>
                </a:solidFill>
                <a:latin typeface="Sitka Small" panose="02000505000000020004" pitchFamily="2" charset="0"/>
              </a:rPr>
              <a:t>Što ste primijetili?</a:t>
            </a:r>
          </a:p>
          <a:p>
            <a:r>
              <a:rPr lang="hr-HR" dirty="0" smtClean="0">
                <a:solidFill>
                  <a:schemeClr val="tx1">
                    <a:lumMod val="65000"/>
                    <a:lumOff val="35000"/>
                  </a:schemeClr>
                </a:solidFill>
                <a:latin typeface="Sitka Small" panose="02000505000000020004" pitchFamily="2" charset="0"/>
              </a:rPr>
              <a:t>Je li Vam um lutao?</a:t>
            </a:r>
          </a:p>
          <a:p>
            <a:r>
              <a:rPr lang="hr-HR" dirty="0" smtClean="0">
                <a:solidFill>
                  <a:schemeClr val="tx1">
                    <a:lumMod val="65000"/>
                    <a:lumOff val="35000"/>
                  </a:schemeClr>
                </a:solidFill>
                <a:latin typeface="Sitka Small" panose="02000505000000020004" pitchFamily="2" charset="0"/>
              </a:rPr>
              <a:t>Jeste li uspjeli vratiti pažnju natrag na dah? </a:t>
            </a:r>
            <a:r>
              <a:rPr lang="hr-HR" dirty="0">
                <a:solidFill>
                  <a:schemeClr val="tx1">
                    <a:lumMod val="65000"/>
                    <a:lumOff val="35000"/>
                  </a:schemeClr>
                </a:solidFill>
                <a:latin typeface="Sitka Small" panose="02000505000000020004" pitchFamily="2" charset="0"/>
              </a:rPr>
              <a:t>A</a:t>
            </a:r>
            <a:r>
              <a:rPr lang="hr-HR" dirty="0" smtClean="0">
                <a:solidFill>
                  <a:schemeClr val="tx1">
                    <a:lumMod val="65000"/>
                    <a:lumOff val="35000"/>
                  </a:schemeClr>
                </a:solidFill>
                <a:latin typeface="Sitka Small" panose="02000505000000020004" pitchFamily="2" charset="0"/>
              </a:rPr>
              <a:t>ko da </a:t>
            </a:r>
            <a:r>
              <a:rPr lang="hr-HR" dirty="0" smtClean="0">
                <a:solidFill>
                  <a:schemeClr val="tx1">
                    <a:lumMod val="65000"/>
                    <a:lumOff val="35000"/>
                  </a:schemeClr>
                </a:solidFill>
                <a:latin typeface="Sitka Small" panose="02000505000000020004" pitchFamily="2" charset="0"/>
                <a:sym typeface="Wingdings" panose="05000000000000000000" pitchFamily="2" charset="2"/>
              </a:rPr>
              <a:t> </a:t>
            </a:r>
            <a:r>
              <a:rPr lang="hr-HR" dirty="0" smtClean="0">
                <a:solidFill>
                  <a:schemeClr val="tx1">
                    <a:lumMod val="65000"/>
                    <a:lumOff val="35000"/>
                  </a:schemeClr>
                </a:solidFill>
                <a:latin typeface="Sitka Small" panose="02000505000000020004" pitchFamily="2" charset="0"/>
              </a:rPr>
              <a:t>Što Vam to govori o Vašoj sposobnosti da možete prestati ruminirati?</a:t>
            </a:r>
          </a:p>
          <a:p>
            <a:r>
              <a:rPr lang="hr-HR" dirty="0" smtClean="0">
                <a:solidFill>
                  <a:schemeClr val="tx1">
                    <a:lumMod val="65000"/>
                    <a:lumOff val="35000"/>
                  </a:schemeClr>
                </a:solidFill>
                <a:latin typeface="Sitka Small" panose="02000505000000020004" pitchFamily="2" charset="0"/>
              </a:rPr>
              <a:t>Što se dogodilo s Vašim emocijama dok ste meditirali?</a:t>
            </a:r>
          </a:p>
          <a:p>
            <a:r>
              <a:rPr lang="hr-HR" dirty="0" smtClean="0">
                <a:solidFill>
                  <a:schemeClr val="tx1">
                    <a:lumMod val="65000"/>
                    <a:lumOff val="35000"/>
                  </a:schemeClr>
                </a:solidFill>
                <a:latin typeface="Sitka Small" panose="02000505000000020004" pitchFamily="2" charset="0"/>
              </a:rPr>
              <a:t>Što iz toga možete izvući?</a:t>
            </a:r>
          </a:p>
          <a:p>
            <a:r>
              <a:rPr lang="hr-HR" dirty="0" smtClean="0">
                <a:solidFill>
                  <a:schemeClr val="tx1">
                    <a:lumMod val="65000"/>
                    <a:lumOff val="35000"/>
                  </a:schemeClr>
                </a:solidFill>
                <a:latin typeface="Sitka Small" panose="02000505000000020004" pitchFamily="2" charset="0"/>
              </a:rPr>
              <a:t>Je li Vam vježba pomogla?</a:t>
            </a:r>
          </a:p>
          <a:p>
            <a:r>
              <a:rPr lang="hr-HR" dirty="0" smtClean="0">
                <a:solidFill>
                  <a:schemeClr val="tx1">
                    <a:lumMod val="65000"/>
                    <a:lumOff val="35000"/>
                  </a:schemeClr>
                </a:solidFill>
                <a:latin typeface="Sitka Small" panose="02000505000000020004" pitchFamily="2" charset="0"/>
              </a:rPr>
              <a:t>Mislite li da bi bilo dobro da ovu vježbu ubacimo u akcijski plan?</a:t>
            </a:r>
          </a:p>
          <a:p>
            <a:endParaRPr lang="hr-HR" dirty="0" smtClean="0">
              <a:solidFill>
                <a:schemeClr val="tx1">
                  <a:lumMod val="65000"/>
                  <a:lumOff val="35000"/>
                </a:schemeClr>
              </a:solidFill>
              <a:latin typeface="Sitka Small" panose="02000505000000020004" pitchFamily="2" charset="0"/>
            </a:endParaRPr>
          </a:p>
        </p:txBody>
      </p:sp>
    </p:spTree>
    <p:extLst>
      <p:ext uri="{BB962C8B-B14F-4D97-AF65-F5344CB8AC3E}">
        <p14:creationId xmlns:p14="http://schemas.microsoft.com/office/powerpoint/2010/main" val="30894809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zervirano mjesto sadržaja 2"/>
          <p:cNvSpPr txBox="1">
            <a:spLocks/>
          </p:cNvSpPr>
          <p:nvPr/>
        </p:nvSpPr>
        <p:spPr>
          <a:xfrm>
            <a:off x="759910" y="2031828"/>
            <a:ext cx="11014553" cy="46878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14350" indent="-514350">
              <a:buFont typeface="+mj-lt"/>
              <a:buAutoNum type="arabicPeriod"/>
            </a:pPr>
            <a:endParaRPr lang="hr-HR" dirty="0">
              <a:solidFill>
                <a:schemeClr val="tx1">
                  <a:lumMod val="65000"/>
                  <a:lumOff val="35000"/>
                </a:schemeClr>
              </a:solidFill>
              <a:latin typeface="Sitka Small" panose="02000505000000020004" pitchFamily="2" charset="0"/>
            </a:endParaRPr>
          </a:p>
        </p:txBody>
      </p:sp>
      <p:sp>
        <p:nvSpPr>
          <p:cNvPr id="5" name="Rezervirano mjesto sadržaja 2"/>
          <p:cNvSpPr txBox="1">
            <a:spLocks/>
          </p:cNvSpPr>
          <p:nvPr/>
        </p:nvSpPr>
        <p:spPr>
          <a:xfrm>
            <a:off x="759910" y="1676400"/>
            <a:ext cx="11014553" cy="487819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hr-HR" dirty="0" smtClean="0">
                <a:solidFill>
                  <a:schemeClr val="tx1">
                    <a:lumMod val="65000"/>
                    <a:lumOff val="35000"/>
                  </a:schemeClr>
                </a:solidFill>
                <a:latin typeface="Sitka Small" panose="02000505000000020004" pitchFamily="2" charset="0"/>
              </a:rPr>
              <a:t>Ohrabrite klijenta za prakticiranje formalnih i neformalnih vježbi</a:t>
            </a:r>
          </a:p>
          <a:p>
            <a:r>
              <a:rPr lang="hr-HR" dirty="0" smtClean="0">
                <a:solidFill>
                  <a:schemeClr val="tx1">
                    <a:lumMod val="65000"/>
                    <a:lumOff val="35000"/>
                  </a:schemeClr>
                </a:solidFill>
                <a:latin typeface="Sitka Small" panose="02000505000000020004" pitchFamily="2" charset="0"/>
              </a:rPr>
              <a:t>Predstavite im različite vježbe i neka odaberu one koje im najbolje odgovaraju </a:t>
            </a:r>
          </a:p>
          <a:p>
            <a:endParaRPr lang="hr-HR" dirty="0" smtClean="0">
              <a:solidFill>
                <a:schemeClr val="tx1">
                  <a:lumMod val="65000"/>
                  <a:lumOff val="35000"/>
                </a:schemeClr>
              </a:solidFill>
              <a:latin typeface="Sitka Small" panose="02000505000000020004" pitchFamily="2" charset="0"/>
            </a:endParaRPr>
          </a:p>
        </p:txBody>
      </p:sp>
    </p:spTree>
    <p:extLst>
      <p:ext uri="{BB962C8B-B14F-4D97-AF65-F5344CB8AC3E}">
        <p14:creationId xmlns:p14="http://schemas.microsoft.com/office/powerpoint/2010/main" val="38796195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zervirano mjesto sadržaja 2"/>
          <p:cNvSpPr txBox="1">
            <a:spLocks/>
          </p:cNvSpPr>
          <p:nvPr/>
        </p:nvSpPr>
        <p:spPr>
          <a:xfrm>
            <a:off x="759910" y="2031828"/>
            <a:ext cx="11014553" cy="46878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14350" indent="-514350">
              <a:buFont typeface="+mj-lt"/>
              <a:buAutoNum type="arabicPeriod"/>
            </a:pPr>
            <a:endParaRPr lang="hr-HR" dirty="0">
              <a:solidFill>
                <a:schemeClr val="tx1">
                  <a:lumMod val="65000"/>
                  <a:lumOff val="35000"/>
                </a:schemeClr>
              </a:solidFill>
              <a:latin typeface="Sitka Small" panose="02000505000000020004" pitchFamily="2" charset="0"/>
            </a:endParaRPr>
          </a:p>
        </p:txBody>
      </p:sp>
      <p:pic>
        <p:nvPicPr>
          <p:cNvPr id="1028" name="Picture 4" descr="C:\Users\matej\Downloads\A (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90789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Naslov 1">
            <a:extLst>
              <a:ext uri="{FF2B5EF4-FFF2-40B4-BE49-F238E27FC236}">
                <a16:creationId xmlns:a16="http://schemas.microsoft.com/office/drawing/2014/main" id="{B81B3829-2E29-4939-8652-1A7DFDA46BC6}"/>
              </a:ext>
            </a:extLst>
          </p:cNvPr>
          <p:cNvSpPr txBox="1">
            <a:spLocks/>
          </p:cNvSpPr>
          <p:nvPr/>
        </p:nvSpPr>
        <p:spPr>
          <a:xfrm>
            <a:off x="0" y="1555932"/>
            <a:ext cx="11277600" cy="147002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hr-HR" dirty="0" smtClean="0">
                <a:solidFill>
                  <a:schemeClr val="tx1">
                    <a:lumMod val="75000"/>
                    <a:lumOff val="25000"/>
                  </a:schemeClr>
                </a:solidFill>
                <a:latin typeface="Sitka Heading" panose="02000505000000020004" pitchFamily="2" charset="0"/>
              </a:rPr>
              <a:t>HVALA NA PAŽNJI!</a:t>
            </a:r>
            <a:endParaRPr lang="hr-HR" dirty="0">
              <a:solidFill>
                <a:schemeClr val="tx1">
                  <a:lumMod val="75000"/>
                  <a:lumOff val="25000"/>
                </a:schemeClr>
              </a:solidFill>
              <a:latin typeface="Sitka Heading" panose="02000505000000020004" pitchFamily="2" charset="0"/>
            </a:endParaRPr>
          </a:p>
        </p:txBody>
      </p:sp>
    </p:spTree>
    <p:extLst>
      <p:ext uri="{BB962C8B-B14F-4D97-AF65-F5344CB8AC3E}">
        <p14:creationId xmlns:p14="http://schemas.microsoft.com/office/powerpoint/2010/main" val="24315578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zervirano mjesto sadržaja 2"/>
          <p:cNvSpPr txBox="1">
            <a:spLocks/>
          </p:cNvSpPr>
          <p:nvPr/>
        </p:nvSpPr>
        <p:spPr>
          <a:xfrm>
            <a:off x="759911" y="1612728"/>
            <a:ext cx="11014553" cy="46878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hr-HR" dirty="0" smtClean="0">
                <a:solidFill>
                  <a:schemeClr val="tx1">
                    <a:lumMod val="65000"/>
                    <a:lumOff val="35000"/>
                  </a:schemeClr>
                </a:solidFill>
                <a:latin typeface="Sitka Small" panose="02000505000000020004" pitchFamily="2" charset="0"/>
              </a:rPr>
              <a:t>Zadržavanje pažnje na trenutnom iskustvu kroz pristup otvorenosti, prihvaćanja i znatiželje</a:t>
            </a:r>
          </a:p>
          <a:p>
            <a:r>
              <a:rPr lang="hr-HR" dirty="0" err="1" smtClean="0">
                <a:solidFill>
                  <a:schemeClr val="tx1">
                    <a:lumMod val="65000"/>
                    <a:lumOff val="35000"/>
                  </a:schemeClr>
                </a:solidFill>
                <a:latin typeface="Sitka Small" panose="02000505000000020004" pitchFamily="2" charset="0"/>
              </a:rPr>
              <a:t>Proživaljavanje</a:t>
            </a:r>
            <a:r>
              <a:rPr lang="hr-HR" dirty="0" smtClean="0">
                <a:solidFill>
                  <a:schemeClr val="tx1">
                    <a:lumMod val="65000"/>
                    <a:lumOff val="35000"/>
                  </a:schemeClr>
                </a:solidFill>
                <a:latin typeface="Sitka Small" panose="02000505000000020004" pitchFamily="2" charset="0"/>
              </a:rPr>
              <a:t> iskustva sada i ovdje bez (</a:t>
            </a:r>
            <a:r>
              <a:rPr lang="hr-HR" dirty="0" err="1" smtClean="0">
                <a:solidFill>
                  <a:schemeClr val="tx1">
                    <a:lumMod val="65000"/>
                    <a:lumOff val="35000"/>
                  </a:schemeClr>
                </a:solidFill>
                <a:latin typeface="Sitka Small" panose="02000505000000020004" pitchFamily="2" charset="0"/>
              </a:rPr>
              <a:t>pr</a:t>
            </a:r>
            <a:r>
              <a:rPr lang="hr-HR" dirty="0" smtClean="0">
                <a:solidFill>
                  <a:schemeClr val="tx1">
                    <a:lumMod val="65000"/>
                    <a:lumOff val="35000"/>
                  </a:schemeClr>
                </a:solidFill>
                <a:latin typeface="Sitka Small" panose="02000505000000020004" pitchFamily="2" charset="0"/>
              </a:rPr>
              <a:t>)osuđivanja</a:t>
            </a:r>
          </a:p>
          <a:p>
            <a:r>
              <a:rPr lang="hr-HR" dirty="0" smtClean="0">
                <a:solidFill>
                  <a:schemeClr val="tx1">
                    <a:lumMod val="65000"/>
                    <a:lumOff val="35000"/>
                  </a:schemeClr>
                </a:solidFill>
                <a:latin typeface="Sitka Small" panose="02000505000000020004" pitchFamily="2" charset="0"/>
              </a:rPr>
              <a:t>Koristan kod:</a:t>
            </a:r>
          </a:p>
          <a:p>
            <a:pPr lvl="1"/>
            <a:r>
              <a:rPr lang="hr-HR" dirty="0">
                <a:solidFill>
                  <a:schemeClr val="tx1">
                    <a:lumMod val="65000"/>
                    <a:lumOff val="35000"/>
                  </a:schemeClr>
                </a:solidFill>
                <a:latin typeface="Sitka Small" panose="02000505000000020004" pitchFamily="2" charset="0"/>
              </a:rPr>
              <a:t>n</a:t>
            </a:r>
            <a:r>
              <a:rPr lang="hr-HR" dirty="0" smtClean="0">
                <a:solidFill>
                  <a:schemeClr val="tx1">
                    <a:lumMod val="65000"/>
                    <a:lumOff val="35000"/>
                  </a:schemeClr>
                </a:solidFill>
                <a:latin typeface="Sitka Small" panose="02000505000000020004" pitchFamily="2" charset="0"/>
              </a:rPr>
              <a:t>eadaptivnih misaonih procesa (opsesije, ruminacije, pretjerana briga, samokritičnost) </a:t>
            </a:r>
          </a:p>
          <a:p>
            <a:pPr lvl="1"/>
            <a:r>
              <a:rPr lang="hr-HR" dirty="0" smtClean="0">
                <a:solidFill>
                  <a:schemeClr val="tx1">
                    <a:lumMod val="65000"/>
                    <a:lumOff val="35000"/>
                  </a:schemeClr>
                </a:solidFill>
                <a:latin typeface="Sitka Small" panose="02000505000000020004" pitchFamily="2" charset="0"/>
              </a:rPr>
              <a:t>straha od neugodnih unutarnjih podražaja</a:t>
            </a:r>
          </a:p>
          <a:p>
            <a:pPr marL="457200" lvl="1" indent="0">
              <a:buFont typeface="Arial" panose="020B0604020202020204" pitchFamily="34" charset="0"/>
              <a:buNone/>
            </a:pPr>
            <a:r>
              <a:rPr lang="hr-HR" dirty="0" smtClean="0">
                <a:solidFill>
                  <a:schemeClr val="tx1">
                    <a:lumMod val="65000"/>
                    <a:lumOff val="35000"/>
                  </a:schemeClr>
                </a:solidFill>
                <a:latin typeface="Sitka Small" panose="02000505000000020004" pitchFamily="2" charset="0"/>
              </a:rPr>
              <a:t>(neugodne emocije, misli, slike, čežnja, bol)</a:t>
            </a:r>
          </a:p>
          <a:p>
            <a:pPr lvl="1"/>
            <a:endParaRPr lang="hr-HR" dirty="0" smtClean="0">
              <a:solidFill>
                <a:schemeClr val="tx1">
                  <a:lumMod val="65000"/>
                  <a:lumOff val="35000"/>
                </a:schemeClr>
              </a:solidFill>
              <a:latin typeface="Sitka Small" panose="02000505000000020004" pitchFamily="2" charset="0"/>
            </a:endParaRPr>
          </a:p>
          <a:p>
            <a:pPr lvl="1"/>
            <a:endParaRPr lang="hr-HR" dirty="0" smtClean="0">
              <a:solidFill>
                <a:schemeClr val="tx1">
                  <a:lumMod val="65000"/>
                  <a:lumOff val="35000"/>
                </a:schemeClr>
              </a:solidFill>
              <a:latin typeface="Sitka Small" panose="02000505000000020004" pitchFamily="2" charset="0"/>
            </a:endParaRPr>
          </a:p>
        </p:txBody>
      </p:sp>
      <p:sp>
        <p:nvSpPr>
          <p:cNvPr id="7" name="Naslov 1"/>
          <p:cNvSpPr>
            <a:spLocks noGrp="1"/>
          </p:cNvSpPr>
          <p:nvPr>
            <p:ph type="title"/>
          </p:nvPr>
        </p:nvSpPr>
        <p:spPr>
          <a:xfrm>
            <a:off x="609600" y="274638"/>
            <a:ext cx="10972800" cy="1143000"/>
          </a:xfrm>
        </p:spPr>
        <p:txBody>
          <a:bodyPr/>
          <a:lstStyle/>
          <a:p>
            <a:r>
              <a:rPr lang="hr-HR" dirty="0" err="1" smtClean="0">
                <a:solidFill>
                  <a:schemeClr val="tx1">
                    <a:lumMod val="75000"/>
                    <a:lumOff val="25000"/>
                  </a:schemeClr>
                </a:solidFill>
                <a:latin typeface="Sitka Heading" panose="02000505000000020004" pitchFamily="2" charset="0"/>
              </a:rPr>
              <a:t>Mindfulness</a:t>
            </a:r>
            <a:r>
              <a:rPr lang="hr-HR" dirty="0" smtClean="0">
                <a:solidFill>
                  <a:schemeClr val="tx1">
                    <a:lumMod val="75000"/>
                    <a:lumOff val="25000"/>
                  </a:schemeClr>
                </a:solidFill>
                <a:latin typeface="Sitka Heading" panose="02000505000000020004" pitchFamily="2" charset="0"/>
              </a:rPr>
              <a:t> (usredotočena svjesnost)</a:t>
            </a:r>
            <a:endParaRPr lang="en-US" dirty="0">
              <a:solidFill>
                <a:schemeClr val="tx1">
                  <a:lumMod val="75000"/>
                  <a:lumOff val="25000"/>
                </a:schemeClr>
              </a:solidFill>
              <a:latin typeface="Sitka Heading" panose="02000505000000020004" pitchFamily="2" charset="0"/>
            </a:endParaRPr>
          </a:p>
        </p:txBody>
      </p:sp>
    </p:spTree>
    <p:extLst>
      <p:ext uri="{BB962C8B-B14F-4D97-AF65-F5344CB8AC3E}">
        <p14:creationId xmlns:p14="http://schemas.microsoft.com/office/powerpoint/2010/main" val="14817494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zervirano mjesto sadržaja 2"/>
          <p:cNvSpPr txBox="1">
            <a:spLocks/>
          </p:cNvSpPr>
          <p:nvPr/>
        </p:nvSpPr>
        <p:spPr>
          <a:xfrm>
            <a:off x="759910" y="965028"/>
            <a:ext cx="11014553" cy="46878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hr-HR" dirty="0" smtClean="0">
                <a:solidFill>
                  <a:schemeClr val="tx1">
                    <a:lumMod val="65000"/>
                    <a:lumOff val="35000"/>
                  </a:schemeClr>
                </a:solidFill>
                <a:latin typeface="Sitka Small" panose="02000505000000020004" pitchFamily="2" charset="0"/>
              </a:rPr>
              <a:t>Razvijanje drugačijeg odnosa prema mislima: umjesto aktivnog bavljenja mislima (npr. evaluacija, validacija), primjećujemo da su tu i dozvolimo im da same dođu i odu</a:t>
            </a:r>
          </a:p>
          <a:p>
            <a:r>
              <a:rPr lang="hr-HR" dirty="0" smtClean="0">
                <a:solidFill>
                  <a:schemeClr val="tx1">
                    <a:lumMod val="65000"/>
                    <a:lumOff val="35000"/>
                  </a:schemeClr>
                </a:solidFill>
                <a:latin typeface="Sitka Small" panose="02000505000000020004" pitchFamily="2" charset="0"/>
              </a:rPr>
              <a:t>Cilj NIJE ukloniti misli ili neugodne senzacije, nego ih promotriti i prihvatiti</a:t>
            </a:r>
          </a:p>
          <a:p>
            <a:endParaRPr lang="hr-HR" dirty="0">
              <a:solidFill>
                <a:schemeClr val="tx1">
                  <a:lumMod val="65000"/>
                  <a:lumOff val="35000"/>
                </a:schemeClr>
              </a:solidFill>
              <a:latin typeface="Sitka Small" panose="02000505000000020004" pitchFamily="2" charset="0"/>
            </a:endParaRPr>
          </a:p>
          <a:p>
            <a:pPr marL="0" indent="0" algn="ctr">
              <a:buNone/>
            </a:pPr>
            <a:r>
              <a:rPr lang="hr-HR" dirty="0" smtClean="0">
                <a:solidFill>
                  <a:schemeClr val="tx1">
                    <a:lumMod val="65000"/>
                    <a:lumOff val="35000"/>
                  </a:schemeClr>
                </a:solidFill>
                <a:latin typeface="Sitka Small" panose="02000505000000020004" pitchFamily="2" charset="0"/>
              </a:rPr>
              <a:t>OTVORENOST, PRIHVAĆANJE, ZNATIŽELJA </a:t>
            </a:r>
          </a:p>
          <a:p>
            <a:pPr lvl="1"/>
            <a:endParaRPr lang="hr-HR" dirty="0" smtClean="0">
              <a:solidFill>
                <a:schemeClr val="tx1">
                  <a:lumMod val="65000"/>
                  <a:lumOff val="35000"/>
                </a:schemeClr>
              </a:solidFill>
              <a:latin typeface="Sitka Small" panose="02000505000000020004" pitchFamily="2" charset="0"/>
            </a:endParaRPr>
          </a:p>
          <a:p>
            <a:pPr lvl="1"/>
            <a:endParaRPr lang="hr-HR" dirty="0" smtClean="0">
              <a:solidFill>
                <a:schemeClr val="tx1">
                  <a:lumMod val="65000"/>
                  <a:lumOff val="35000"/>
                </a:schemeClr>
              </a:solidFill>
              <a:latin typeface="Sitka Small" panose="02000505000000020004" pitchFamily="2" charset="0"/>
            </a:endParaRPr>
          </a:p>
        </p:txBody>
      </p:sp>
    </p:spTree>
    <p:extLst>
      <p:ext uri="{BB962C8B-B14F-4D97-AF65-F5344CB8AC3E}">
        <p14:creationId xmlns:p14="http://schemas.microsoft.com/office/powerpoint/2010/main" val="30592414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zervirano mjesto sadržaja 2"/>
          <p:cNvSpPr txBox="1">
            <a:spLocks/>
          </p:cNvSpPr>
          <p:nvPr/>
        </p:nvSpPr>
        <p:spPr>
          <a:xfrm>
            <a:off x="759910" y="2514428"/>
            <a:ext cx="11014553" cy="46878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14350" indent="-514350">
              <a:buFont typeface="+mj-lt"/>
              <a:buAutoNum type="arabicPeriod"/>
            </a:pPr>
            <a:r>
              <a:rPr lang="hr-HR" dirty="0" err="1" smtClean="0">
                <a:solidFill>
                  <a:schemeClr val="tx1">
                    <a:lumMod val="65000"/>
                    <a:lumOff val="35000"/>
                  </a:schemeClr>
                </a:solidFill>
                <a:latin typeface="Sitka Small" panose="02000505000000020004" pitchFamily="2" charset="0"/>
              </a:rPr>
              <a:t>Mindfulness</a:t>
            </a:r>
            <a:r>
              <a:rPr lang="hr-HR" dirty="0" smtClean="0">
                <a:solidFill>
                  <a:schemeClr val="tx1">
                    <a:lumMod val="65000"/>
                    <a:lumOff val="35000"/>
                  </a:schemeClr>
                </a:solidFill>
                <a:latin typeface="Sitka Small" panose="02000505000000020004" pitchFamily="2" charset="0"/>
              </a:rPr>
              <a:t> misli</a:t>
            </a:r>
          </a:p>
          <a:p>
            <a:pPr marL="514350" indent="-514350">
              <a:buFont typeface="+mj-lt"/>
              <a:buAutoNum type="arabicPeriod"/>
            </a:pPr>
            <a:r>
              <a:rPr lang="hr-HR" dirty="0" err="1" smtClean="0">
                <a:solidFill>
                  <a:schemeClr val="tx1">
                    <a:lumMod val="65000"/>
                    <a:lumOff val="35000"/>
                  </a:schemeClr>
                </a:solidFill>
                <a:latin typeface="Sitka Small" panose="02000505000000020004" pitchFamily="2" charset="0"/>
              </a:rPr>
              <a:t>Mindfulness</a:t>
            </a:r>
            <a:r>
              <a:rPr lang="hr-HR" dirty="0" smtClean="0">
                <a:solidFill>
                  <a:schemeClr val="tx1">
                    <a:lumMod val="65000"/>
                    <a:lumOff val="35000"/>
                  </a:schemeClr>
                </a:solidFill>
                <a:latin typeface="Sitka Small" panose="02000505000000020004" pitchFamily="2" charset="0"/>
              </a:rPr>
              <a:t> unutarnjih senzacija</a:t>
            </a:r>
          </a:p>
          <a:p>
            <a:pPr marL="514350" indent="-514350">
              <a:buFont typeface="+mj-lt"/>
              <a:buAutoNum type="arabicPeriod"/>
            </a:pPr>
            <a:r>
              <a:rPr lang="hr-HR" dirty="0" err="1" smtClean="0">
                <a:solidFill>
                  <a:schemeClr val="tx1">
                    <a:lumMod val="65000"/>
                    <a:lumOff val="35000"/>
                  </a:schemeClr>
                </a:solidFill>
                <a:latin typeface="Sitka Small" panose="02000505000000020004" pitchFamily="2" charset="0"/>
              </a:rPr>
              <a:t>Mindfulness</a:t>
            </a:r>
            <a:r>
              <a:rPr lang="hr-HR" dirty="0" smtClean="0">
                <a:solidFill>
                  <a:schemeClr val="tx1">
                    <a:lumMod val="65000"/>
                    <a:lumOff val="35000"/>
                  </a:schemeClr>
                </a:solidFill>
                <a:latin typeface="Sitka Small" panose="02000505000000020004" pitchFamily="2" charset="0"/>
              </a:rPr>
              <a:t> za razvoj </a:t>
            </a:r>
            <a:r>
              <a:rPr lang="hr-HR" dirty="0" err="1" smtClean="0">
                <a:solidFill>
                  <a:schemeClr val="tx1">
                    <a:lumMod val="65000"/>
                    <a:lumOff val="35000"/>
                  </a:schemeClr>
                </a:solidFill>
                <a:latin typeface="Sitka Small" panose="02000505000000020004" pitchFamily="2" charset="0"/>
              </a:rPr>
              <a:t>samosuosjećanja</a:t>
            </a:r>
            <a:r>
              <a:rPr lang="hr-HR" dirty="0" smtClean="0">
                <a:solidFill>
                  <a:schemeClr val="tx1">
                    <a:lumMod val="65000"/>
                    <a:lumOff val="35000"/>
                  </a:schemeClr>
                </a:solidFill>
                <a:latin typeface="Sitka Small" panose="02000505000000020004" pitchFamily="2" charset="0"/>
              </a:rPr>
              <a:t> </a:t>
            </a:r>
            <a:endParaRPr lang="hr-HR" dirty="0">
              <a:solidFill>
                <a:schemeClr val="tx1">
                  <a:lumMod val="65000"/>
                  <a:lumOff val="35000"/>
                </a:schemeClr>
              </a:solidFill>
              <a:latin typeface="Sitka Small" panose="02000505000000020004" pitchFamily="2" charset="0"/>
            </a:endParaRPr>
          </a:p>
        </p:txBody>
      </p:sp>
      <p:sp>
        <p:nvSpPr>
          <p:cNvPr id="7" name="Naslov 1"/>
          <p:cNvSpPr>
            <a:spLocks noGrp="1"/>
          </p:cNvSpPr>
          <p:nvPr>
            <p:ph type="title"/>
          </p:nvPr>
        </p:nvSpPr>
        <p:spPr>
          <a:xfrm>
            <a:off x="635000" y="592138"/>
            <a:ext cx="10972800" cy="1143000"/>
          </a:xfrm>
        </p:spPr>
        <p:txBody>
          <a:bodyPr/>
          <a:lstStyle/>
          <a:p>
            <a:r>
              <a:rPr lang="hr-HR" dirty="0" smtClean="0">
                <a:solidFill>
                  <a:schemeClr val="tx1">
                    <a:lumMod val="75000"/>
                    <a:lumOff val="25000"/>
                  </a:schemeClr>
                </a:solidFill>
                <a:latin typeface="Sitka Heading" panose="02000505000000020004" pitchFamily="2" charset="0"/>
              </a:rPr>
              <a:t>Neke od vrsta </a:t>
            </a:r>
            <a:r>
              <a:rPr lang="hr-HR" dirty="0" err="1" smtClean="0">
                <a:solidFill>
                  <a:schemeClr val="tx1">
                    <a:lumMod val="75000"/>
                    <a:lumOff val="25000"/>
                  </a:schemeClr>
                </a:solidFill>
                <a:latin typeface="Sitka Heading" panose="02000505000000020004" pitchFamily="2" charset="0"/>
              </a:rPr>
              <a:t>mindfulnessa</a:t>
            </a:r>
            <a:r>
              <a:rPr lang="hr-HR" dirty="0" smtClean="0">
                <a:solidFill>
                  <a:schemeClr val="tx1">
                    <a:lumMod val="75000"/>
                    <a:lumOff val="25000"/>
                  </a:schemeClr>
                </a:solidFill>
                <a:latin typeface="Sitka Heading" panose="02000505000000020004" pitchFamily="2" charset="0"/>
              </a:rPr>
              <a:t>:</a:t>
            </a:r>
            <a:endParaRPr lang="en-US" dirty="0">
              <a:solidFill>
                <a:schemeClr val="tx1">
                  <a:lumMod val="75000"/>
                  <a:lumOff val="25000"/>
                </a:schemeClr>
              </a:solidFill>
              <a:latin typeface="Sitka Heading" panose="02000505000000020004" pitchFamily="2" charset="0"/>
            </a:endParaRPr>
          </a:p>
        </p:txBody>
      </p:sp>
    </p:spTree>
    <p:extLst>
      <p:ext uri="{BB962C8B-B14F-4D97-AF65-F5344CB8AC3E}">
        <p14:creationId xmlns:p14="http://schemas.microsoft.com/office/powerpoint/2010/main" val="1980896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zervirano mjesto sadržaja 2"/>
          <p:cNvSpPr txBox="1">
            <a:spLocks/>
          </p:cNvSpPr>
          <p:nvPr/>
        </p:nvSpPr>
        <p:spPr>
          <a:xfrm>
            <a:off x="759911" y="1612728"/>
            <a:ext cx="11014553" cy="46878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hr-HR" dirty="0" smtClean="0">
                <a:solidFill>
                  <a:schemeClr val="tx1">
                    <a:lumMod val="65000"/>
                    <a:lumOff val="35000"/>
                  </a:schemeClr>
                </a:solidFill>
                <a:latin typeface="Sitka Small" panose="02000505000000020004" pitchFamily="2" charset="0"/>
              </a:rPr>
              <a:t>Primjer: </a:t>
            </a:r>
            <a:r>
              <a:rPr lang="hr-HR" dirty="0" err="1" smtClean="0">
                <a:solidFill>
                  <a:schemeClr val="tx1">
                    <a:lumMod val="65000"/>
                    <a:lumOff val="35000"/>
                  </a:schemeClr>
                </a:solidFill>
                <a:latin typeface="Sitka Small" panose="02000505000000020004" pitchFamily="2" charset="0"/>
              </a:rPr>
              <a:t>ruminiranje</a:t>
            </a:r>
            <a:r>
              <a:rPr lang="hr-HR" dirty="0" smtClean="0">
                <a:solidFill>
                  <a:schemeClr val="tx1">
                    <a:lumMod val="65000"/>
                    <a:lumOff val="35000"/>
                  </a:schemeClr>
                </a:solidFill>
                <a:latin typeface="Sitka Small" panose="02000505000000020004" pitchFamily="2" charset="0"/>
              </a:rPr>
              <a:t> tijekom depresivne epizode </a:t>
            </a:r>
          </a:p>
          <a:p>
            <a:pPr marL="0" indent="0">
              <a:buNone/>
            </a:pPr>
            <a:endParaRPr lang="hr-HR" dirty="0" smtClean="0">
              <a:solidFill>
                <a:schemeClr val="tx1">
                  <a:lumMod val="65000"/>
                  <a:lumOff val="35000"/>
                </a:schemeClr>
              </a:solidFill>
              <a:latin typeface="Sitka Small" panose="02000505000000020004" pitchFamily="2" charset="0"/>
            </a:endParaRPr>
          </a:p>
          <a:p>
            <a:pPr marL="0" indent="0">
              <a:buNone/>
            </a:pPr>
            <a:r>
              <a:rPr lang="hr-HR" dirty="0" smtClean="0">
                <a:solidFill>
                  <a:schemeClr val="tx1">
                    <a:lumMod val="65000"/>
                    <a:lumOff val="35000"/>
                  </a:schemeClr>
                </a:solidFill>
                <a:latin typeface="Sitka Small" panose="02000505000000020004" pitchFamily="2" charset="0"/>
              </a:rPr>
              <a:t>„</a:t>
            </a:r>
            <a:r>
              <a:rPr lang="hr-HR" i="1" dirty="0" smtClean="0">
                <a:solidFill>
                  <a:schemeClr val="tx1">
                    <a:lumMod val="65000"/>
                    <a:lumOff val="35000"/>
                  </a:schemeClr>
                </a:solidFill>
                <a:latin typeface="Sitka Small" panose="02000505000000020004" pitchFamily="2" charset="0"/>
              </a:rPr>
              <a:t>Zašto gledam TV? Trebao bih tražiti posao. Tratim svoj život. Bože, kakav sam ja </a:t>
            </a:r>
            <a:r>
              <a:rPr lang="hr-HR" i="1" dirty="0" err="1" smtClean="0">
                <a:solidFill>
                  <a:schemeClr val="tx1">
                    <a:lumMod val="65000"/>
                    <a:lumOff val="35000"/>
                  </a:schemeClr>
                </a:solidFill>
                <a:latin typeface="Sitka Small" panose="02000505000000020004" pitchFamily="2" charset="0"/>
              </a:rPr>
              <a:t>luzer</a:t>
            </a:r>
            <a:r>
              <a:rPr lang="hr-HR" i="1" dirty="0" smtClean="0">
                <a:solidFill>
                  <a:schemeClr val="tx1">
                    <a:lumMod val="65000"/>
                    <a:lumOff val="35000"/>
                  </a:schemeClr>
                </a:solidFill>
                <a:latin typeface="Sitka Small" panose="02000505000000020004" pitchFamily="2" charset="0"/>
              </a:rPr>
              <a:t>. Imao sam dobar život, ali sada je sve upropašteno. Za mene nema nade. Nikad se neću osjećati bolje.”</a:t>
            </a:r>
            <a:endParaRPr lang="hr-HR" i="1" dirty="0">
              <a:solidFill>
                <a:schemeClr val="tx1">
                  <a:lumMod val="65000"/>
                  <a:lumOff val="35000"/>
                </a:schemeClr>
              </a:solidFill>
              <a:latin typeface="Sitka Small" panose="02000505000000020004" pitchFamily="2" charset="0"/>
            </a:endParaRPr>
          </a:p>
        </p:txBody>
      </p:sp>
      <p:sp>
        <p:nvSpPr>
          <p:cNvPr id="7" name="Naslov 1"/>
          <p:cNvSpPr>
            <a:spLocks noGrp="1"/>
          </p:cNvSpPr>
          <p:nvPr>
            <p:ph type="title"/>
          </p:nvPr>
        </p:nvSpPr>
        <p:spPr>
          <a:xfrm>
            <a:off x="609600" y="274638"/>
            <a:ext cx="10972800" cy="1143000"/>
          </a:xfrm>
        </p:spPr>
        <p:txBody>
          <a:bodyPr/>
          <a:lstStyle/>
          <a:p>
            <a:r>
              <a:rPr lang="hr-HR" dirty="0" err="1" smtClean="0">
                <a:solidFill>
                  <a:schemeClr val="tx1">
                    <a:lumMod val="75000"/>
                    <a:lumOff val="25000"/>
                  </a:schemeClr>
                </a:solidFill>
                <a:latin typeface="Sitka Heading" panose="02000505000000020004" pitchFamily="2" charset="0"/>
              </a:rPr>
              <a:t>Mindfulness</a:t>
            </a:r>
            <a:r>
              <a:rPr lang="hr-HR" dirty="0" smtClean="0">
                <a:solidFill>
                  <a:schemeClr val="tx1">
                    <a:lumMod val="75000"/>
                    <a:lumOff val="25000"/>
                  </a:schemeClr>
                </a:solidFill>
                <a:latin typeface="Sitka Heading" panose="02000505000000020004" pitchFamily="2" charset="0"/>
              </a:rPr>
              <a:t> misli</a:t>
            </a:r>
            <a:endParaRPr lang="en-US" dirty="0">
              <a:solidFill>
                <a:schemeClr val="tx1">
                  <a:lumMod val="75000"/>
                  <a:lumOff val="25000"/>
                </a:schemeClr>
              </a:solidFill>
              <a:latin typeface="Sitka Heading" panose="02000505000000020004" pitchFamily="2" charset="0"/>
            </a:endParaRPr>
          </a:p>
        </p:txBody>
      </p:sp>
    </p:spTree>
    <p:extLst>
      <p:ext uri="{BB962C8B-B14F-4D97-AF65-F5344CB8AC3E}">
        <p14:creationId xmlns:p14="http://schemas.microsoft.com/office/powerpoint/2010/main" val="31201456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zervirano mjesto sadržaja 2"/>
          <p:cNvSpPr txBox="1">
            <a:spLocks/>
          </p:cNvSpPr>
          <p:nvPr/>
        </p:nvSpPr>
        <p:spPr>
          <a:xfrm>
            <a:off x="759911" y="1612728"/>
            <a:ext cx="11014553" cy="4687864"/>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hr-HR" i="1" dirty="0" smtClean="0">
                <a:solidFill>
                  <a:schemeClr val="tx1">
                    <a:lumMod val="65000"/>
                    <a:lumOff val="35000"/>
                  </a:schemeClr>
                </a:solidFill>
                <a:latin typeface="Sitka Small" panose="02000505000000020004" pitchFamily="2" charset="0"/>
              </a:rPr>
              <a:t>„Ako dovoljno dobro promislim o tome zašto sam izgubio ženu i posao, moći ću ubuduće izbjeći da se dogode slične stvari.” </a:t>
            </a:r>
          </a:p>
          <a:p>
            <a:r>
              <a:rPr lang="hr-HR" i="1" dirty="0" smtClean="0">
                <a:solidFill>
                  <a:schemeClr val="tx1">
                    <a:lumMod val="65000"/>
                    <a:lumOff val="35000"/>
                  </a:schemeClr>
                </a:solidFill>
                <a:latin typeface="Sitka Small" panose="02000505000000020004" pitchFamily="2" charset="0"/>
              </a:rPr>
              <a:t>„Kad bih dokučio što me dovelo do depresije, osjećao bih se bolje.”</a:t>
            </a:r>
          </a:p>
          <a:p>
            <a:r>
              <a:rPr lang="hr-HR" i="1" dirty="0" smtClean="0">
                <a:solidFill>
                  <a:schemeClr val="tx1">
                    <a:lumMod val="65000"/>
                    <a:lumOff val="35000"/>
                  </a:schemeClr>
                </a:solidFill>
                <a:latin typeface="Sitka Small" panose="02000505000000020004" pitchFamily="2" charset="0"/>
              </a:rPr>
              <a:t>„Ako predvidim probleme, možda mogu spriječiti njihovo pojavljivanje.” </a:t>
            </a:r>
          </a:p>
          <a:p>
            <a:r>
              <a:rPr lang="hr-HR" i="1" dirty="0" smtClean="0">
                <a:solidFill>
                  <a:schemeClr val="tx1">
                    <a:lumMod val="65000"/>
                    <a:lumOff val="35000"/>
                  </a:schemeClr>
                </a:solidFill>
                <a:latin typeface="Sitka Small" panose="02000505000000020004" pitchFamily="2" charset="0"/>
              </a:rPr>
              <a:t>„Kada krenem ovako razmišljati, ne mogu prestati.”</a:t>
            </a:r>
            <a:endParaRPr lang="hr-HR" i="1" dirty="0">
              <a:solidFill>
                <a:schemeClr val="tx1">
                  <a:lumMod val="65000"/>
                  <a:lumOff val="35000"/>
                </a:schemeClr>
              </a:solidFill>
              <a:latin typeface="Sitka Small" panose="02000505000000020004" pitchFamily="2" charset="0"/>
            </a:endParaRPr>
          </a:p>
        </p:txBody>
      </p:sp>
      <p:sp>
        <p:nvSpPr>
          <p:cNvPr id="7" name="Naslov 1"/>
          <p:cNvSpPr>
            <a:spLocks noGrp="1"/>
          </p:cNvSpPr>
          <p:nvPr>
            <p:ph type="title"/>
          </p:nvPr>
        </p:nvSpPr>
        <p:spPr>
          <a:xfrm>
            <a:off x="609600" y="274638"/>
            <a:ext cx="10972800" cy="1143000"/>
          </a:xfrm>
        </p:spPr>
        <p:txBody>
          <a:bodyPr/>
          <a:lstStyle/>
          <a:p>
            <a:r>
              <a:rPr lang="hr-HR" dirty="0" err="1" smtClean="0">
                <a:solidFill>
                  <a:schemeClr val="tx1">
                    <a:lumMod val="75000"/>
                    <a:lumOff val="25000"/>
                  </a:schemeClr>
                </a:solidFill>
                <a:latin typeface="Sitka Heading" panose="02000505000000020004" pitchFamily="2" charset="0"/>
              </a:rPr>
              <a:t>Mindfulness</a:t>
            </a:r>
            <a:r>
              <a:rPr lang="hr-HR" dirty="0" smtClean="0">
                <a:solidFill>
                  <a:schemeClr val="tx1">
                    <a:lumMod val="75000"/>
                    <a:lumOff val="25000"/>
                  </a:schemeClr>
                </a:solidFill>
                <a:latin typeface="Sitka Heading" panose="02000505000000020004" pitchFamily="2" charset="0"/>
              </a:rPr>
              <a:t> misli</a:t>
            </a:r>
            <a:endParaRPr lang="en-US" dirty="0">
              <a:solidFill>
                <a:schemeClr val="tx1">
                  <a:lumMod val="75000"/>
                  <a:lumOff val="25000"/>
                </a:schemeClr>
              </a:solidFill>
              <a:latin typeface="Sitka Heading" panose="02000505000000020004" pitchFamily="2" charset="0"/>
            </a:endParaRPr>
          </a:p>
        </p:txBody>
      </p:sp>
    </p:spTree>
    <p:extLst>
      <p:ext uri="{BB962C8B-B14F-4D97-AF65-F5344CB8AC3E}">
        <p14:creationId xmlns:p14="http://schemas.microsoft.com/office/powerpoint/2010/main" val="20512466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zervirano mjesto sadržaja 2"/>
          <p:cNvSpPr txBox="1">
            <a:spLocks/>
          </p:cNvSpPr>
          <p:nvPr/>
        </p:nvSpPr>
        <p:spPr>
          <a:xfrm>
            <a:off x="759911" y="1612728"/>
            <a:ext cx="11014553" cy="46878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hr-HR" dirty="0" smtClean="0">
                <a:solidFill>
                  <a:schemeClr val="tx1">
                    <a:lumMod val="65000"/>
                    <a:lumOff val="35000"/>
                  </a:schemeClr>
                </a:solidFill>
                <a:latin typeface="Sitka Small" panose="02000505000000020004" pitchFamily="2" charset="0"/>
              </a:rPr>
              <a:t>Prepoznavanje kada kreće </a:t>
            </a:r>
            <a:r>
              <a:rPr lang="hr-HR" dirty="0" err="1" smtClean="0">
                <a:solidFill>
                  <a:schemeClr val="tx1">
                    <a:lumMod val="65000"/>
                    <a:lumOff val="35000"/>
                  </a:schemeClr>
                </a:solidFill>
                <a:latin typeface="Sitka Small" panose="02000505000000020004" pitchFamily="2" charset="0"/>
              </a:rPr>
              <a:t>ruminiranje</a:t>
            </a:r>
            <a:endParaRPr lang="hr-HR" dirty="0" smtClean="0">
              <a:solidFill>
                <a:schemeClr val="tx1">
                  <a:lumMod val="65000"/>
                  <a:lumOff val="35000"/>
                </a:schemeClr>
              </a:solidFill>
              <a:latin typeface="Sitka Small" panose="02000505000000020004" pitchFamily="2" charset="0"/>
            </a:endParaRPr>
          </a:p>
          <a:p>
            <a:r>
              <a:rPr lang="hr-HR" dirty="0" smtClean="0">
                <a:solidFill>
                  <a:schemeClr val="tx1">
                    <a:lumMod val="65000"/>
                    <a:lumOff val="35000"/>
                  </a:schemeClr>
                </a:solidFill>
                <a:latin typeface="Sitka Small" panose="02000505000000020004" pitchFamily="2" charset="0"/>
              </a:rPr>
              <a:t>Prihvaćanje trenutnog iskustva i neugodnih emocija</a:t>
            </a:r>
          </a:p>
          <a:p>
            <a:r>
              <a:rPr lang="hr-HR" dirty="0" smtClean="0">
                <a:solidFill>
                  <a:schemeClr val="tx1">
                    <a:lumMod val="65000"/>
                    <a:lumOff val="35000"/>
                  </a:schemeClr>
                </a:solidFill>
                <a:latin typeface="Sitka Small" panose="02000505000000020004" pitchFamily="2" charset="0"/>
              </a:rPr>
              <a:t>Svjestan izbor – ne se baviti mislima </a:t>
            </a:r>
          </a:p>
          <a:p>
            <a:endParaRPr lang="hr-HR" dirty="0">
              <a:solidFill>
                <a:schemeClr val="tx1">
                  <a:lumMod val="65000"/>
                  <a:lumOff val="35000"/>
                </a:schemeClr>
              </a:solidFill>
              <a:latin typeface="Sitka Small" panose="02000505000000020004" pitchFamily="2" charset="0"/>
            </a:endParaRPr>
          </a:p>
          <a:p>
            <a:pPr marL="0" indent="0">
              <a:buNone/>
            </a:pPr>
            <a:r>
              <a:rPr lang="hr-HR" dirty="0" smtClean="0">
                <a:solidFill>
                  <a:schemeClr val="tx1">
                    <a:lumMod val="65000"/>
                    <a:lumOff val="35000"/>
                  </a:schemeClr>
                </a:solidFill>
                <a:latin typeface="Sitka Small" panose="02000505000000020004" pitchFamily="2" charset="0"/>
                <a:sym typeface="Wingdings" panose="05000000000000000000" pitchFamily="2" charset="2"/>
              </a:rPr>
              <a:t> fokus na dahu ili na vanjskim iskustvima </a:t>
            </a:r>
            <a:endParaRPr lang="hr-HR" dirty="0">
              <a:solidFill>
                <a:schemeClr val="tx1">
                  <a:lumMod val="65000"/>
                  <a:lumOff val="35000"/>
                </a:schemeClr>
              </a:solidFill>
              <a:latin typeface="Sitka Small" panose="02000505000000020004" pitchFamily="2" charset="0"/>
            </a:endParaRPr>
          </a:p>
        </p:txBody>
      </p:sp>
      <p:sp>
        <p:nvSpPr>
          <p:cNvPr id="7" name="Naslov 1"/>
          <p:cNvSpPr>
            <a:spLocks noGrp="1"/>
          </p:cNvSpPr>
          <p:nvPr>
            <p:ph type="title"/>
          </p:nvPr>
        </p:nvSpPr>
        <p:spPr>
          <a:xfrm>
            <a:off x="609600" y="274638"/>
            <a:ext cx="10972800" cy="1143000"/>
          </a:xfrm>
        </p:spPr>
        <p:txBody>
          <a:bodyPr/>
          <a:lstStyle/>
          <a:p>
            <a:r>
              <a:rPr lang="hr-HR" dirty="0" err="1" smtClean="0">
                <a:solidFill>
                  <a:schemeClr val="tx1">
                    <a:lumMod val="75000"/>
                    <a:lumOff val="25000"/>
                  </a:schemeClr>
                </a:solidFill>
                <a:latin typeface="Sitka Heading" panose="02000505000000020004" pitchFamily="2" charset="0"/>
              </a:rPr>
              <a:t>Mindfulness</a:t>
            </a:r>
            <a:r>
              <a:rPr lang="hr-HR" dirty="0" smtClean="0">
                <a:solidFill>
                  <a:schemeClr val="tx1">
                    <a:lumMod val="75000"/>
                    <a:lumOff val="25000"/>
                  </a:schemeClr>
                </a:solidFill>
                <a:latin typeface="Sitka Heading" panose="02000505000000020004" pitchFamily="2" charset="0"/>
              </a:rPr>
              <a:t> misli</a:t>
            </a:r>
            <a:endParaRPr lang="en-US" dirty="0">
              <a:solidFill>
                <a:schemeClr val="tx1">
                  <a:lumMod val="75000"/>
                  <a:lumOff val="25000"/>
                </a:schemeClr>
              </a:solidFill>
              <a:latin typeface="Sitka Heading" panose="02000505000000020004" pitchFamily="2" charset="0"/>
            </a:endParaRPr>
          </a:p>
        </p:txBody>
      </p:sp>
    </p:spTree>
    <p:extLst>
      <p:ext uri="{BB962C8B-B14F-4D97-AF65-F5344CB8AC3E}">
        <p14:creationId xmlns:p14="http://schemas.microsoft.com/office/powerpoint/2010/main" val="36634860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zervirano mjesto sadržaja 2"/>
          <p:cNvSpPr txBox="1">
            <a:spLocks/>
          </p:cNvSpPr>
          <p:nvPr/>
        </p:nvSpPr>
        <p:spPr>
          <a:xfrm>
            <a:off x="759911" y="1612728"/>
            <a:ext cx="11014553" cy="46878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hr-HR" dirty="0" smtClean="0">
                <a:solidFill>
                  <a:schemeClr val="tx1">
                    <a:lumMod val="65000"/>
                    <a:lumOff val="35000"/>
                  </a:schemeClr>
                </a:solidFill>
                <a:latin typeface="Sitka Small" panose="02000505000000020004" pitchFamily="2" charset="0"/>
              </a:rPr>
              <a:t>Prepoznavanje kada kreće </a:t>
            </a:r>
            <a:r>
              <a:rPr lang="hr-HR" dirty="0" err="1" smtClean="0">
                <a:solidFill>
                  <a:schemeClr val="tx1">
                    <a:lumMod val="65000"/>
                    <a:lumOff val="35000"/>
                  </a:schemeClr>
                </a:solidFill>
                <a:latin typeface="Sitka Small" panose="02000505000000020004" pitchFamily="2" charset="0"/>
              </a:rPr>
              <a:t>ruminiranje</a:t>
            </a:r>
            <a:endParaRPr lang="hr-HR" dirty="0" smtClean="0">
              <a:solidFill>
                <a:schemeClr val="tx1">
                  <a:lumMod val="65000"/>
                  <a:lumOff val="35000"/>
                </a:schemeClr>
              </a:solidFill>
              <a:latin typeface="Sitka Small" panose="02000505000000020004" pitchFamily="2" charset="0"/>
            </a:endParaRPr>
          </a:p>
          <a:p>
            <a:r>
              <a:rPr lang="hr-HR" dirty="0" smtClean="0">
                <a:solidFill>
                  <a:schemeClr val="tx1">
                    <a:lumMod val="65000"/>
                    <a:lumOff val="35000"/>
                  </a:schemeClr>
                </a:solidFill>
                <a:latin typeface="Sitka Small" panose="02000505000000020004" pitchFamily="2" charset="0"/>
              </a:rPr>
              <a:t>Prihvaćanje trenutnog iskustva i neugodnih emocija</a:t>
            </a:r>
          </a:p>
          <a:p>
            <a:r>
              <a:rPr lang="hr-HR" dirty="0" smtClean="0">
                <a:solidFill>
                  <a:schemeClr val="tx1">
                    <a:lumMod val="65000"/>
                    <a:lumOff val="35000"/>
                  </a:schemeClr>
                </a:solidFill>
                <a:latin typeface="Sitka Small" panose="02000505000000020004" pitchFamily="2" charset="0"/>
              </a:rPr>
              <a:t>Svjestan izbor – ne se baviti mislima </a:t>
            </a:r>
          </a:p>
          <a:p>
            <a:endParaRPr lang="hr-HR" dirty="0">
              <a:solidFill>
                <a:schemeClr val="tx1">
                  <a:lumMod val="65000"/>
                  <a:lumOff val="35000"/>
                </a:schemeClr>
              </a:solidFill>
              <a:latin typeface="Sitka Small" panose="02000505000000020004" pitchFamily="2" charset="0"/>
            </a:endParaRPr>
          </a:p>
          <a:p>
            <a:pPr marL="0" indent="0">
              <a:buNone/>
            </a:pPr>
            <a:r>
              <a:rPr lang="hr-HR" dirty="0" smtClean="0">
                <a:solidFill>
                  <a:schemeClr val="tx1">
                    <a:lumMod val="65000"/>
                    <a:lumOff val="35000"/>
                  </a:schemeClr>
                </a:solidFill>
                <a:latin typeface="Sitka Small" panose="02000505000000020004" pitchFamily="2" charset="0"/>
                <a:sym typeface="Wingdings" panose="05000000000000000000" pitchFamily="2" charset="2"/>
              </a:rPr>
              <a:t> fokus na dahu ili na vanjskim iskustvima </a:t>
            </a:r>
            <a:endParaRPr lang="hr-HR" dirty="0">
              <a:solidFill>
                <a:schemeClr val="tx1">
                  <a:lumMod val="65000"/>
                  <a:lumOff val="35000"/>
                </a:schemeClr>
              </a:solidFill>
              <a:latin typeface="Sitka Small" panose="02000505000000020004" pitchFamily="2" charset="0"/>
            </a:endParaRPr>
          </a:p>
        </p:txBody>
      </p:sp>
      <p:sp>
        <p:nvSpPr>
          <p:cNvPr id="7" name="Naslov 1"/>
          <p:cNvSpPr>
            <a:spLocks noGrp="1"/>
          </p:cNvSpPr>
          <p:nvPr>
            <p:ph type="title"/>
          </p:nvPr>
        </p:nvSpPr>
        <p:spPr>
          <a:xfrm>
            <a:off x="609600" y="274638"/>
            <a:ext cx="10972800" cy="1143000"/>
          </a:xfrm>
        </p:spPr>
        <p:txBody>
          <a:bodyPr/>
          <a:lstStyle/>
          <a:p>
            <a:r>
              <a:rPr lang="hr-HR" dirty="0" smtClean="0">
                <a:solidFill>
                  <a:schemeClr val="tx1">
                    <a:lumMod val="75000"/>
                    <a:lumOff val="25000"/>
                  </a:schemeClr>
                </a:solidFill>
                <a:latin typeface="Sitka Heading" panose="02000505000000020004" pitchFamily="2" charset="0"/>
              </a:rPr>
              <a:t>Formalna i neformalna praksa</a:t>
            </a:r>
            <a:endParaRPr lang="en-US" dirty="0">
              <a:solidFill>
                <a:schemeClr val="tx1">
                  <a:lumMod val="75000"/>
                  <a:lumOff val="25000"/>
                </a:schemeClr>
              </a:solidFill>
              <a:latin typeface="Sitka Heading" panose="02000505000000020004" pitchFamily="2" charset="0"/>
            </a:endParaRPr>
          </a:p>
        </p:txBody>
      </p:sp>
      <p:pic>
        <p:nvPicPr>
          <p:cNvPr id="1026" name="Picture 2" descr="C:\Users\matej\Downloads\Formalna praksa.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26964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zervirano mjesto sadržaja 2"/>
          <p:cNvSpPr txBox="1">
            <a:spLocks/>
          </p:cNvSpPr>
          <p:nvPr/>
        </p:nvSpPr>
        <p:spPr>
          <a:xfrm>
            <a:off x="759910" y="1866728"/>
            <a:ext cx="11014553" cy="46878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14350" indent="-514350">
              <a:buAutoNum type="arabicPeriod"/>
            </a:pPr>
            <a:r>
              <a:rPr lang="hr-HR" sz="2800" dirty="0" smtClean="0">
                <a:solidFill>
                  <a:schemeClr val="tx1">
                    <a:lumMod val="65000"/>
                    <a:lumOff val="35000"/>
                  </a:schemeClr>
                </a:solidFill>
                <a:latin typeface="Sitka Small" panose="02000505000000020004" pitchFamily="2" charset="0"/>
              </a:rPr>
              <a:t>Smanjuje stres i povećava sveukupni osjećaj blagostanja.</a:t>
            </a:r>
          </a:p>
          <a:p>
            <a:pPr marL="514350" indent="-514350">
              <a:buAutoNum type="arabicPeriod"/>
            </a:pPr>
            <a:r>
              <a:rPr lang="hr-HR" sz="2800" dirty="0" smtClean="0">
                <a:solidFill>
                  <a:schemeClr val="tx1">
                    <a:lumMod val="65000"/>
                    <a:lumOff val="35000"/>
                  </a:schemeClr>
                </a:solidFill>
                <a:latin typeface="Sitka Small" panose="02000505000000020004" pitchFamily="2" charset="0"/>
              </a:rPr>
              <a:t>Pomaže za razumijevanje i opisivanje tehnike klijentima.</a:t>
            </a:r>
          </a:p>
          <a:p>
            <a:pPr marL="514350" indent="-514350">
              <a:buAutoNum type="arabicPeriod"/>
            </a:pPr>
            <a:r>
              <a:rPr lang="hr-HR" sz="2800" dirty="0" smtClean="0">
                <a:solidFill>
                  <a:schemeClr val="tx1">
                    <a:lumMod val="65000"/>
                    <a:lumOff val="35000"/>
                  </a:schemeClr>
                </a:solidFill>
                <a:latin typeface="Sitka Small" panose="02000505000000020004" pitchFamily="2" charset="0"/>
              </a:rPr>
              <a:t>Otkrivanje vlastitog iskustva i osobne dobrobiti pomaže kod motiviranja klijenta na prakticiranje ove tehnike. </a:t>
            </a:r>
          </a:p>
          <a:p>
            <a:pPr marL="0" indent="0">
              <a:buNone/>
            </a:pPr>
            <a:endParaRPr lang="hr-HR" sz="2800" dirty="0" smtClean="0">
              <a:solidFill>
                <a:schemeClr val="tx1">
                  <a:lumMod val="65000"/>
                  <a:lumOff val="35000"/>
                </a:schemeClr>
              </a:solidFill>
              <a:latin typeface="Sitka Small" panose="02000505000000020004" pitchFamily="2" charset="0"/>
            </a:endParaRPr>
          </a:p>
          <a:p>
            <a:r>
              <a:rPr lang="hr-HR" sz="2800" dirty="0" smtClean="0">
                <a:solidFill>
                  <a:schemeClr val="tx1">
                    <a:lumMod val="65000"/>
                    <a:lumOff val="35000"/>
                  </a:schemeClr>
                </a:solidFill>
                <a:latin typeface="Sitka Small" panose="02000505000000020004" pitchFamily="2" charset="0"/>
              </a:rPr>
              <a:t>U KBT-u se </a:t>
            </a:r>
            <a:r>
              <a:rPr lang="hr-HR" sz="2800" dirty="0" err="1" smtClean="0">
                <a:solidFill>
                  <a:schemeClr val="tx1">
                    <a:lumMod val="65000"/>
                    <a:lumOff val="35000"/>
                  </a:schemeClr>
                </a:solidFill>
                <a:latin typeface="Sitka Small" panose="02000505000000020004" pitchFamily="2" charset="0"/>
              </a:rPr>
              <a:t>mindfulness</a:t>
            </a:r>
            <a:r>
              <a:rPr lang="hr-HR" sz="2800" dirty="0" smtClean="0">
                <a:solidFill>
                  <a:schemeClr val="tx1">
                    <a:lumMod val="65000"/>
                    <a:lumOff val="35000"/>
                  </a:schemeClr>
                </a:solidFill>
                <a:latin typeface="Sitka Small" panose="02000505000000020004" pitchFamily="2" charset="0"/>
              </a:rPr>
              <a:t> može koristiti kao zaseban </a:t>
            </a:r>
            <a:r>
              <a:rPr lang="hr-HR" sz="2800" dirty="0">
                <a:solidFill>
                  <a:schemeClr val="tx1">
                    <a:lumMod val="65000"/>
                    <a:lumOff val="35000"/>
                  </a:schemeClr>
                </a:solidFill>
                <a:latin typeface="Sitka Small" panose="02000505000000020004" pitchFamily="2" charset="0"/>
              </a:rPr>
              <a:t>program </a:t>
            </a:r>
            <a:r>
              <a:rPr lang="hr-HR" sz="2800" dirty="0" smtClean="0">
                <a:solidFill>
                  <a:schemeClr val="tx1">
                    <a:lumMod val="65000"/>
                    <a:lumOff val="35000"/>
                  </a:schemeClr>
                </a:solidFill>
                <a:latin typeface="Sitka Small" panose="02000505000000020004" pitchFamily="2" charset="0"/>
              </a:rPr>
              <a:t>npr. </a:t>
            </a:r>
            <a:r>
              <a:rPr lang="hr-HR" sz="2800" dirty="0">
                <a:solidFill>
                  <a:schemeClr val="tx1">
                    <a:lumMod val="65000"/>
                    <a:lumOff val="35000"/>
                  </a:schemeClr>
                </a:solidFill>
                <a:latin typeface="Sitka Small" panose="02000505000000020004" pitchFamily="2" charset="0"/>
              </a:rPr>
              <a:t>MBCT - kognitivna terapija zasnovana na </a:t>
            </a:r>
            <a:r>
              <a:rPr lang="hr-HR" sz="2800" dirty="0" err="1" smtClean="0">
                <a:solidFill>
                  <a:schemeClr val="tx1">
                    <a:lumMod val="65000"/>
                    <a:lumOff val="35000"/>
                  </a:schemeClr>
                </a:solidFill>
                <a:latin typeface="Sitka Small" panose="02000505000000020004" pitchFamily="2" charset="0"/>
              </a:rPr>
              <a:t>mindfulnessu</a:t>
            </a:r>
            <a:r>
              <a:rPr lang="hr-HR" sz="2800" dirty="0" smtClean="0">
                <a:solidFill>
                  <a:schemeClr val="tx1">
                    <a:lumMod val="65000"/>
                    <a:lumOff val="35000"/>
                  </a:schemeClr>
                </a:solidFill>
                <a:latin typeface="Sitka Small" panose="02000505000000020004" pitchFamily="2" charset="0"/>
              </a:rPr>
              <a:t> ili se može integrirati u KBT tretman</a:t>
            </a:r>
            <a:endParaRPr lang="hr-HR" sz="2800" dirty="0">
              <a:solidFill>
                <a:schemeClr val="tx1">
                  <a:lumMod val="65000"/>
                  <a:lumOff val="35000"/>
                </a:schemeClr>
              </a:solidFill>
              <a:latin typeface="Sitka Small" panose="02000505000000020004" pitchFamily="2" charset="0"/>
            </a:endParaRPr>
          </a:p>
        </p:txBody>
      </p:sp>
      <p:sp>
        <p:nvSpPr>
          <p:cNvPr id="7" name="Naslov 1"/>
          <p:cNvSpPr>
            <a:spLocks noGrp="1"/>
          </p:cNvSpPr>
          <p:nvPr>
            <p:ph type="title"/>
          </p:nvPr>
        </p:nvSpPr>
        <p:spPr>
          <a:xfrm>
            <a:off x="596900" y="477838"/>
            <a:ext cx="10972800" cy="1143000"/>
          </a:xfrm>
        </p:spPr>
        <p:txBody>
          <a:bodyPr>
            <a:normAutofit fontScale="90000"/>
          </a:bodyPr>
          <a:lstStyle/>
          <a:p>
            <a:r>
              <a:rPr lang="hr-HR" dirty="0" smtClean="0">
                <a:solidFill>
                  <a:schemeClr val="tx1">
                    <a:lumMod val="75000"/>
                    <a:lumOff val="25000"/>
                  </a:schemeClr>
                </a:solidFill>
                <a:latin typeface="Sitka Heading" panose="02000505000000020004" pitchFamily="2" charset="0"/>
              </a:rPr>
              <a:t>Zašto je za terapeute dobro prakticirati </a:t>
            </a:r>
            <a:r>
              <a:rPr lang="hr-HR" dirty="0" err="1" smtClean="0">
                <a:solidFill>
                  <a:schemeClr val="tx1">
                    <a:lumMod val="75000"/>
                    <a:lumOff val="25000"/>
                  </a:schemeClr>
                </a:solidFill>
                <a:latin typeface="Sitka Heading" panose="02000505000000020004" pitchFamily="2" charset="0"/>
              </a:rPr>
              <a:t>mindfulness</a:t>
            </a:r>
            <a:r>
              <a:rPr lang="hr-HR" dirty="0" smtClean="0">
                <a:solidFill>
                  <a:schemeClr val="tx1">
                    <a:lumMod val="75000"/>
                    <a:lumOff val="25000"/>
                  </a:schemeClr>
                </a:solidFill>
                <a:latin typeface="Sitka Heading" panose="02000505000000020004" pitchFamily="2" charset="0"/>
              </a:rPr>
              <a:t>?</a:t>
            </a:r>
            <a:endParaRPr lang="en-US" dirty="0">
              <a:solidFill>
                <a:schemeClr val="tx1">
                  <a:lumMod val="75000"/>
                  <a:lumOff val="25000"/>
                </a:schemeClr>
              </a:solidFill>
              <a:latin typeface="Sitka Heading" panose="02000505000000020004" pitchFamily="2" charset="0"/>
            </a:endParaRPr>
          </a:p>
        </p:txBody>
      </p:sp>
    </p:spTree>
    <p:extLst>
      <p:ext uri="{BB962C8B-B14F-4D97-AF65-F5344CB8AC3E}">
        <p14:creationId xmlns:p14="http://schemas.microsoft.com/office/powerpoint/2010/main" val="4008013587"/>
      </p:ext>
    </p:extLst>
  </p:cSld>
  <p:clrMapOvr>
    <a:masterClrMapping/>
  </p:clrMapOvr>
</p:sld>
</file>

<file path=ppt/theme/theme1.xml><?xml version="1.0" encoding="utf-8"?>
<a:theme xmlns:a="http://schemas.openxmlformats.org/drawingml/2006/main" name="Tema sustava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sustava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4477</TotalTime>
  <Words>947</Words>
  <Application>Microsoft Office PowerPoint</Application>
  <PresentationFormat>Widescreen</PresentationFormat>
  <Paragraphs>96</Paragraphs>
  <Slides>19</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Sitka Heading</vt:lpstr>
      <vt:lpstr>Sitka Small</vt:lpstr>
      <vt:lpstr>Wingdings</vt:lpstr>
      <vt:lpstr>Tema sustava Office</vt:lpstr>
      <vt:lpstr>PowerPoint Presentation</vt:lpstr>
      <vt:lpstr>Mindfulness (usredotočena svjesnost)</vt:lpstr>
      <vt:lpstr>PowerPoint Presentation</vt:lpstr>
      <vt:lpstr>Neke od vrsta mindfulnessa:</vt:lpstr>
      <vt:lpstr>Mindfulness misli</vt:lpstr>
      <vt:lpstr>Mindfulness misli</vt:lpstr>
      <vt:lpstr>Mindfulness misli</vt:lpstr>
      <vt:lpstr>Formalna i neformalna praksa</vt:lpstr>
      <vt:lpstr>Zašto je za terapeute dobro prakticirati mindfulness?</vt:lpstr>
      <vt:lpstr>Prije upoznavanja klijenta s mindfulnessom</vt:lpstr>
      <vt:lpstr>Nakon vođene meditacije</vt:lpstr>
      <vt:lpstr>Neadaptivni misaoni proces prije meditacije  na susretu</vt:lpstr>
      <vt:lpstr>Predstavljanje mindfulnessa klijentu</vt:lpstr>
      <vt:lpstr>PowerPoint Presentation</vt:lpstr>
      <vt:lpstr>PowerPoint Presentation</vt:lpstr>
      <vt:lpstr>Pitanja nakon vježbe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prezentacija</dc:title>
  <dc:creator>Maja Petrošanec</dc:creator>
  <cp:lastModifiedBy>hubikotvr@outlook.com</cp:lastModifiedBy>
  <cp:revision>207</cp:revision>
  <dcterms:created xsi:type="dcterms:W3CDTF">2021-09-06T09:36:01Z</dcterms:created>
  <dcterms:modified xsi:type="dcterms:W3CDTF">2022-02-03T15:54:25Z</dcterms:modified>
</cp:coreProperties>
</file>