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2" r:id="rId17"/>
    <p:sldId id="273" r:id="rId18"/>
    <p:sldId id="274" r:id="rId19"/>
    <p:sldId id="275" r:id="rId20"/>
    <p:sldId id="280" r:id="rId21"/>
    <p:sldId id="276" r:id="rId22"/>
    <p:sldId id="277" r:id="rId23"/>
    <p:sldId id="284" r:id="rId24"/>
    <p:sldId id="289" r:id="rId25"/>
    <p:sldId id="286" r:id="rId26"/>
    <p:sldId id="291" r:id="rId27"/>
    <p:sldId id="290" r:id="rId28"/>
    <p:sldId id="278" r:id="rId29"/>
    <p:sldId id="279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64" autoAdjust="0"/>
  </p:normalViewPr>
  <p:slideViewPr>
    <p:cSldViewPr>
      <p:cViewPr varScale="1">
        <p:scale>
          <a:sx n="100" d="100"/>
          <a:sy n="100" d="100"/>
        </p:scale>
        <p:origin x="18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8B992-5943-4FEA-8916-3096878A7C25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904FB-B5D8-4E62-BEE7-38A77F93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vi-V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Veliki negativni događaji i svakodnevni problemi utječu jedno na drugo.</a:t>
            </a:r>
            <a:endParaRPr lang="vi-VN" b="0" dirty="0" smtClean="0">
              <a:effectLst/>
            </a:endParaRPr>
          </a:p>
          <a:p>
            <a:pPr rtl="0"/>
            <a:r>
              <a:rPr lang="vi-V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Oboje direknto negativno djeluju na dobrobit osobe, te indirekno putem problem-solvinga (moderator i medijator).</a:t>
            </a:r>
            <a:endParaRPr lang="vi-VN" b="0" dirty="0" smtClean="0">
              <a:effectLst/>
            </a:endParaRPr>
          </a:p>
          <a:p>
            <a:pPr rtl="0"/>
            <a:r>
              <a:rPr lang="vi-V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Veza između stresnih životnih događaja i dobrobiti je recipročna.</a:t>
            </a:r>
            <a:endParaRPr lang="vi-VN" b="0" dirty="0" smtClean="0">
              <a:effectLst/>
            </a:endParaRPr>
          </a:p>
          <a:p>
            <a:pPr rtl="0"/>
            <a:r>
              <a:rPr lang="vi-V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Postoji recipročna veza između svakodnevnih problema i problem solvinga =&gt; neučinkoviti problem solving rezultira u povećanim dnevnim problemima. </a:t>
            </a:r>
            <a:endParaRPr lang="vi-VN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04FB-B5D8-4E62-BEE7-38A77F932BE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5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vi-VN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04FB-B5D8-4E62-BEE7-38A77F932BE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04FB-B5D8-4E62-BEE7-38A77F932BE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8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941671-BDF8-44C9-8113-C563E3CDC2E2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C88B63-4506-433B-9071-86E0E363CDAA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033592" cy="1735832"/>
          </a:xfrm>
        </p:spPr>
        <p:txBody>
          <a:bodyPr>
            <a:noAutofit/>
          </a:bodyPr>
          <a:lstStyle/>
          <a:p>
            <a:r>
              <a:rPr lang="en-GB" sz="4400" b="1" dirty="0" smtClean="0"/>
              <a:t>PROBLEM</a:t>
            </a:r>
            <a:r>
              <a:rPr lang="hr-HR" sz="4400" b="1" dirty="0" smtClean="0"/>
              <a:t>-</a:t>
            </a:r>
            <a:r>
              <a:rPr lang="en-GB" sz="4400" b="1" dirty="0" smtClean="0"/>
              <a:t>SOLVING TEHNIKE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772816"/>
            <a:ext cx="6858000" cy="533400"/>
          </a:xfrm>
        </p:spPr>
        <p:txBody>
          <a:bodyPr/>
          <a:lstStyle/>
          <a:p>
            <a:r>
              <a:rPr lang="en-GB" dirty="0" smtClean="0"/>
              <a:t>Ines </a:t>
            </a:r>
            <a:r>
              <a:rPr lang="en-GB" dirty="0" err="1" smtClean="0"/>
              <a:t>Carevi</a:t>
            </a:r>
            <a:r>
              <a:rPr lang="hr-HR" dirty="0" smtClean="0"/>
              <a:t>ć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621424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Split, veljača 2022.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621424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Praktikum II, radionica 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8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538152" cy="55557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hr-HR" b="1" dirty="0" smtClean="0"/>
              <a:t>POZITIVNA ORIJENTACIJA PREMA PROBLEMU</a:t>
            </a:r>
          </a:p>
          <a:p>
            <a:endParaRPr lang="hr-HR" dirty="0" smtClean="0"/>
          </a:p>
          <a:p>
            <a:r>
              <a:rPr lang="hr-HR" dirty="0" smtClean="0"/>
              <a:t>Konstruktivni PS kognitivni set.</a:t>
            </a:r>
          </a:p>
          <a:p>
            <a:endParaRPr lang="hr-HR" dirty="0"/>
          </a:p>
          <a:p>
            <a:r>
              <a:rPr lang="en-GB" dirty="0" err="1"/>
              <a:t>Promatranje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 smtClean="0"/>
              <a:t>izazova</a:t>
            </a:r>
            <a:r>
              <a:rPr lang="en-GB" dirty="0" smtClean="0"/>
              <a:t>,</a:t>
            </a:r>
            <a:endParaRPr lang="en-GB" dirty="0"/>
          </a:p>
          <a:p>
            <a:r>
              <a:rPr lang="en-GB" dirty="0" err="1"/>
              <a:t>Vjerovanje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problemi</a:t>
            </a:r>
            <a:r>
              <a:rPr lang="en-GB" dirty="0"/>
              <a:t> </a:t>
            </a:r>
            <a:r>
              <a:rPr lang="en-GB" dirty="0" err="1"/>
              <a:t>rješivi</a:t>
            </a:r>
            <a:r>
              <a:rPr lang="en-GB" dirty="0"/>
              <a:t>,</a:t>
            </a:r>
          </a:p>
          <a:p>
            <a:r>
              <a:rPr lang="en-GB" dirty="0" err="1"/>
              <a:t>Vjerovanje</a:t>
            </a:r>
            <a:r>
              <a:rPr lang="en-GB" dirty="0"/>
              <a:t> u </a:t>
            </a:r>
            <a:r>
              <a:rPr lang="en-GB" dirty="0" err="1"/>
              <a:t>vlastitu</a:t>
            </a:r>
            <a:r>
              <a:rPr lang="en-GB" dirty="0"/>
              <a:t> 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/>
              <a:t>uspješnog</a:t>
            </a:r>
            <a:r>
              <a:rPr lang="en-GB" dirty="0"/>
              <a:t> </a:t>
            </a:r>
            <a:r>
              <a:rPr lang="en-GB" dirty="0" err="1"/>
              <a:t>rješavanja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,</a:t>
            </a:r>
          </a:p>
          <a:p>
            <a:r>
              <a:rPr lang="en-GB" dirty="0" err="1"/>
              <a:t>Vjerovanje</a:t>
            </a:r>
            <a:r>
              <a:rPr lang="en-GB" dirty="0"/>
              <a:t> da </a:t>
            </a:r>
            <a:r>
              <a:rPr lang="en-GB" dirty="0" err="1"/>
              <a:t>uspješno</a:t>
            </a:r>
            <a:r>
              <a:rPr lang="en-GB" dirty="0"/>
              <a:t> </a:t>
            </a:r>
            <a:r>
              <a:rPr lang="en-GB" dirty="0" err="1"/>
              <a:t>rješavanje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 </a:t>
            </a:r>
            <a:r>
              <a:rPr lang="en-GB" dirty="0" err="1"/>
              <a:t>zahtjeva</a:t>
            </a:r>
            <a:r>
              <a:rPr lang="en-GB" dirty="0"/>
              <a:t> </a:t>
            </a:r>
            <a:r>
              <a:rPr lang="en-GB" dirty="0" err="1"/>
              <a:t>trud</a:t>
            </a:r>
            <a:r>
              <a:rPr lang="en-GB" dirty="0"/>
              <a:t>, </a:t>
            </a:r>
            <a:r>
              <a:rPr lang="en-GB" dirty="0" err="1"/>
              <a:t>vrijeme</a:t>
            </a:r>
            <a:r>
              <a:rPr lang="en-GB" dirty="0"/>
              <a:t> i </a:t>
            </a:r>
            <a:r>
              <a:rPr lang="en-GB" dirty="0" err="1"/>
              <a:t>ustrajnost</a:t>
            </a:r>
            <a:r>
              <a:rPr lang="en-GB" dirty="0"/>
              <a:t>,</a:t>
            </a:r>
          </a:p>
          <a:p>
            <a:r>
              <a:rPr lang="en-GB" dirty="0" err="1"/>
              <a:t>Suočavanje</a:t>
            </a:r>
            <a:r>
              <a:rPr lang="en-GB" dirty="0"/>
              <a:t> s </a:t>
            </a:r>
            <a:r>
              <a:rPr lang="en-GB" dirty="0" err="1"/>
              <a:t>problemom</a:t>
            </a:r>
            <a:r>
              <a:rPr lang="en-GB" dirty="0"/>
              <a:t>, a ne </a:t>
            </a:r>
            <a:r>
              <a:rPr lang="en-GB" dirty="0" err="1"/>
              <a:t>izbjegavanje</a:t>
            </a:r>
            <a:r>
              <a:rPr lang="en-GB" dirty="0"/>
              <a:t> </a:t>
            </a:r>
            <a:r>
              <a:rPr lang="en-GB" dirty="0" err="1"/>
              <a:t>istog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9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538152" cy="56997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hr-HR" b="1" dirty="0" smtClean="0"/>
              <a:t>NEGATIVNA ORIJENTACIJA PREMA PROBLEMU</a:t>
            </a:r>
          </a:p>
          <a:p>
            <a:endParaRPr lang="hr-HR" dirty="0"/>
          </a:p>
          <a:p>
            <a:r>
              <a:rPr lang="en-GB" dirty="0" err="1" smtClean="0"/>
              <a:t>Disfunkcional</a:t>
            </a:r>
            <a:r>
              <a:rPr lang="hr-HR" dirty="0" smtClean="0"/>
              <a:t>ni emocionalno-kognitivni set.</a:t>
            </a:r>
            <a:r>
              <a:rPr lang="en-GB" dirty="0"/>
              <a:t> </a:t>
            </a:r>
            <a:endParaRPr lang="hr-HR" dirty="0" smtClean="0"/>
          </a:p>
          <a:p>
            <a:endParaRPr lang="en-GB" dirty="0"/>
          </a:p>
          <a:p>
            <a:r>
              <a:rPr lang="hr-HR" dirty="0"/>
              <a:t>T</a:t>
            </a:r>
            <a:r>
              <a:rPr lang="en-GB" dirty="0" err="1" smtClean="0"/>
              <a:t>endencij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en-GB" dirty="0"/>
              <a:t>da se </a:t>
            </a:r>
            <a:r>
              <a:rPr lang="en-GB" dirty="0" err="1"/>
              <a:t>problemi</a:t>
            </a:r>
            <a:r>
              <a:rPr lang="en-GB" dirty="0"/>
              <a:t> vide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značajna</a:t>
            </a:r>
            <a:r>
              <a:rPr lang="en-GB" dirty="0"/>
              <a:t> </a:t>
            </a:r>
            <a:r>
              <a:rPr lang="en-GB" dirty="0" err="1"/>
              <a:t>prijetnja</a:t>
            </a:r>
            <a:r>
              <a:rPr lang="en-GB" dirty="0"/>
              <a:t> </a:t>
            </a:r>
            <a:r>
              <a:rPr lang="en-GB" dirty="0" err="1"/>
              <a:t>psihološkom</a:t>
            </a:r>
            <a:r>
              <a:rPr lang="en-GB" dirty="0"/>
              <a:t>, </a:t>
            </a:r>
            <a:r>
              <a:rPr lang="en-GB" dirty="0" err="1"/>
              <a:t>socijalnom</a:t>
            </a:r>
            <a:r>
              <a:rPr lang="en-GB" dirty="0"/>
              <a:t>, </a:t>
            </a:r>
            <a:r>
              <a:rPr lang="en-GB" dirty="0" err="1"/>
              <a:t>bihevioralnoj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zdravstvenoj</a:t>
            </a:r>
            <a:r>
              <a:rPr lang="en-GB" dirty="0"/>
              <a:t> </a:t>
            </a:r>
            <a:r>
              <a:rPr lang="en-GB" dirty="0" err="1"/>
              <a:t>dobrobiti</a:t>
            </a:r>
            <a:r>
              <a:rPr lang="en-GB" dirty="0"/>
              <a:t>, </a:t>
            </a:r>
          </a:p>
          <a:p>
            <a:r>
              <a:rPr lang="hr-HR" dirty="0" err="1"/>
              <a:t>S</a:t>
            </a:r>
            <a:r>
              <a:rPr lang="en-GB" dirty="0" err="1" smtClean="0"/>
              <a:t>umnju</a:t>
            </a:r>
            <a:r>
              <a:rPr lang="en-GB" dirty="0" smtClean="0"/>
              <a:t> </a:t>
            </a:r>
            <a:r>
              <a:rPr lang="en-GB" dirty="0"/>
              <a:t>u </a:t>
            </a:r>
            <a:r>
              <a:rPr lang="en-GB" dirty="0" err="1"/>
              <a:t>vlastitu</a:t>
            </a:r>
            <a:r>
              <a:rPr lang="en-GB" dirty="0"/>
              <a:t> </a:t>
            </a:r>
            <a:r>
              <a:rPr lang="en-GB" dirty="0" err="1"/>
              <a:t>sposobnost</a:t>
            </a:r>
            <a:r>
              <a:rPr lang="en-GB" dirty="0"/>
              <a:t> </a:t>
            </a:r>
            <a:r>
              <a:rPr lang="en-GB" dirty="0" err="1"/>
              <a:t>uspješnog</a:t>
            </a:r>
            <a:r>
              <a:rPr lang="en-GB" dirty="0"/>
              <a:t> </a:t>
            </a:r>
            <a:r>
              <a:rPr lang="en-GB" dirty="0" err="1"/>
              <a:t>rješavanja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, </a:t>
            </a:r>
          </a:p>
          <a:p>
            <a:r>
              <a:rPr lang="hr-HR" dirty="0"/>
              <a:t>E</a:t>
            </a:r>
            <a:r>
              <a:rPr lang="en-GB" dirty="0" err="1" smtClean="0"/>
              <a:t>mocionaln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uzrujanost</a:t>
            </a:r>
            <a:r>
              <a:rPr lang="en-GB" dirty="0"/>
              <a:t>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suočavanja</a:t>
            </a:r>
            <a:r>
              <a:rPr lang="en-GB" dirty="0"/>
              <a:t> s </a:t>
            </a:r>
            <a:r>
              <a:rPr lang="en-GB" dirty="0" err="1"/>
              <a:t>problemima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610160" cy="555570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hr-HR" sz="2500" b="1" dirty="0" smtClean="0"/>
              <a:t>RACIONALNI PROBLEM-SOLVING</a:t>
            </a:r>
          </a:p>
          <a:p>
            <a:endParaRPr lang="hr-HR" sz="2500" dirty="0"/>
          </a:p>
          <a:p>
            <a:r>
              <a:rPr lang="vi-VN" sz="2500" dirty="0" smtClean="0"/>
              <a:t>Konstruktivn</a:t>
            </a:r>
            <a:r>
              <a:rPr lang="hr-HR" sz="2500" dirty="0" smtClean="0"/>
              <a:t>i</a:t>
            </a:r>
            <a:r>
              <a:rPr lang="vi-VN" sz="2500" dirty="0" smtClean="0"/>
              <a:t> stil</a:t>
            </a:r>
            <a:r>
              <a:rPr lang="hr-HR" sz="2500" dirty="0"/>
              <a:t> </a:t>
            </a:r>
            <a:r>
              <a:rPr lang="hr-HR" sz="2500" dirty="0" smtClean="0"/>
              <a:t>koji uključuje racionalno korištenje 4 PS vještine.</a:t>
            </a:r>
          </a:p>
          <a:p>
            <a:endParaRPr lang="vi-VN" sz="2500" dirty="0"/>
          </a:p>
          <a:p>
            <a:r>
              <a:rPr lang="vi-VN" sz="2500" dirty="0" smtClean="0"/>
              <a:t>Osobe </a:t>
            </a:r>
            <a:r>
              <a:rPr lang="vi-VN" sz="2500" dirty="0"/>
              <a:t>s ovim stilom pažljivo i sistematično prikupljaju činjenice i informacije o problemu, identificiraju zahtjeve i zapreke, postavljaju realistične ciljeve </a:t>
            </a:r>
            <a:r>
              <a:rPr lang="vi-VN" sz="2500" dirty="0" smtClean="0"/>
              <a:t>problem</a:t>
            </a:r>
            <a:r>
              <a:rPr lang="hr-HR" sz="2500" dirty="0" smtClean="0"/>
              <a:t>-</a:t>
            </a:r>
            <a:r>
              <a:rPr lang="vi-VN" sz="2500" dirty="0" smtClean="0"/>
              <a:t>solvinga</a:t>
            </a:r>
            <a:r>
              <a:rPr lang="vi-VN" sz="2500" dirty="0"/>
              <a:t>, generiraju različita moguća rješenja, predviđaju posljedice različitih rješenja, prosuđuju, uspoređuju te izabiru najbolje moguće rješenje, primjenjuju ga i evaluiraju ishod</a:t>
            </a:r>
            <a:r>
              <a:rPr lang="vi-VN" sz="2500" dirty="0" smtClean="0"/>
              <a:t>.</a:t>
            </a:r>
            <a:r>
              <a:rPr lang="vi-VN" sz="2500" dirty="0"/>
              <a:t/>
            </a:r>
            <a:br>
              <a:rPr lang="vi-VN" sz="2500" dirty="0"/>
            </a:br>
            <a:r>
              <a:rPr lang="vi-VN" sz="2500" dirty="0"/>
              <a:t/>
            </a:r>
            <a:br>
              <a:rPr lang="vi-VN" sz="2500" dirty="0"/>
            </a:b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4426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466144" cy="55557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hr-HR" b="1" dirty="0" smtClean="0"/>
              <a:t>IMPULZIVNI STIL PROBLEM-SOLVINGA</a:t>
            </a:r>
          </a:p>
          <a:p>
            <a:endParaRPr lang="hr-HR" dirty="0" smtClean="0"/>
          </a:p>
          <a:p>
            <a:r>
              <a:rPr lang="en-GB" dirty="0" err="1"/>
              <a:t>Disfunkcionalni</a:t>
            </a:r>
            <a:r>
              <a:rPr lang="en-GB" dirty="0"/>
              <a:t> </a:t>
            </a:r>
            <a:r>
              <a:rPr lang="en-GB" dirty="0" err="1"/>
              <a:t>stil</a:t>
            </a:r>
            <a:r>
              <a:rPr lang="en-GB" dirty="0"/>
              <a:t>. </a:t>
            </a:r>
            <a:endParaRPr lang="hr-HR" dirty="0" smtClean="0"/>
          </a:p>
          <a:p>
            <a:endParaRPr lang="en-GB" dirty="0"/>
          </a:p>
          <a:p>
            <a:r>
              <a:rPr lang="en-GB" dirty="0" err="1"/>
              <a:t>Karakteriziran</a:t>
            </a:r>
            <a:r>
              <a:rPr lang="en-GB" dirty="0"/>
              <a:t> </a:t>
            </a:r>
            <a:r>
              <a:rPr lang="en-GB" dirty="0" err="1"/>
              <a:t>aktivnim</a:t>
            </a:r>
            <a:r>
              <a:rPr lang="en-GB" dirty="0"/>
              <a:t> </a:t>
            </a:r>
            <a:r>
              <a:rPr lang="en-GB" dirty="0" err="1"/>
              <a:t>pokušajima</a:t>
            </a:r>
            <a:r>
              <a:rPr lang="en-GB" dirty="0"/>
              <a:t> </a:t>
            </a:r>
            <a:r>
              <a:rPr lang="en-GB" dirty="0" err="1"/>
              <a:t>primjene</a:t>
            </a:r>
            <a:r>
              <a:rPr lang="en-GB" dirty="0"/>
              <a:t> </a:t>
            </a:r>
            <a:r>
              <a:rPr lang="en-GB" dirty="0" err="1"/>
              <a:t>strategija</a:t>
            </a:r>
            <a:r>
              <a:rPr lang="en-GB" dirty="0"/>
              <a:t> i </a:t>
            </a:r>
            <a:r>
              <a:rPr lang="en-GB" dirty="0" err="1"/>
              <a:t>tehnika</a:t>
            </a:r>
            <a:r>
              <a:rPr lang="en-GB" dirty="0"/>
              <a:t> </a:t>
            </a:r>
            <a:r>
              <a:rPr lang="en-GB" dirty="0" smtClean="0"/>
              <a:t>problem/</a:t>
            </a:r>
            <a:r>
              <a:rPr lang="en-GB" dirty="0" err="1" smtClean="0"/>
              <a:t>solvinga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pokušaji</a:t>
            </a:r>
            <a:r>
              <a:rPr lang="en-GB" dirty="0"/>
              <a:t> </a:t>
            </a:r>
            <a:r>
              <a:rPr lang="en-GB" dirty="0" err="1"/>
              <a:t>impulzivni</a:t>
            </a:r>
            <a:r>
              <a:rPr lang="en-GB" dirty="0"/>
              <a:t>, </a:t>
            </a:r>
            <a:r>
              <a:rPr lang="en-GB" dirty="0" err="1"/>
              <a:t>nemarni</a:t>
            </a:r>
            <a:r>
              <a:rPr lang="en-GB" dirty="0"/>
              <a:t>, </a:t>
            </a:r>
            <a:r>
              <a:rPr lang="en-GB" dirty="0" err="1"/>
              <a:t>užurbani</a:t>
            </a:r>
            <a:r>
              <a:rPr lang="en-GB" dirty="0"/>
              <a:t>, </a:t>
            </a:r>
            <a:r>
              <a:rPr lang="en-GB" dirty="0" err="1"/>
              <a:t>nepotpuni</a:t>
            </a:r>
            <a:r>
              <a:rPr lang="en-GB" dirty="0" smtClean="0"/>
              <a:t>.</a:t>
            </a:r>
            <a:endParaRPr lang="hr-HR" dirty="0" smtClean="0"/>
          </a:p>
          <a:p>
            <a:endParaRPr lang="en-GB" dirty="0"/>
          </a:p>
          <a:p>
            <a:r>
              <a:rPr lang="en-GB" dirty="0" err="1" smtClean="0"/>
              <a:t>Osobe</a:t>
            </a:r>
            <a:r>
              <a:rPr lang="en-GB" dirty="0" smtClean="0"/>
              <a:t> </a:t>
            </a:r>
            <a:r>
              <a:rPr lang="en-GB" dirty="0" err="1"/>
              <a:t>ovog</a:t>
            </a:r>
            <a:r>
              <a:rPr lang="en-GB" dirty="0"/>
              <a:t> </a:t>
            </a:r>
            <a:r>
              <a:rPr lang="en-GB" dirty="0" err="1"/>
              <a:t>stila</a:t>
            </a:r>
            <a:r>
              <a:rPr lang="en-GB" dirty="0"/>
              <a:t> </a:t>
            </a:r>
            <a:r>
              <a:rPr lang="en-GB" dirty="0" err="1"/>
              <a:t>obično</a:t>
            </a:r>
            <a:r>
              <a:rPr lang="en-GB" dirty="0"/>
              <a:t> </a:t>
            </a:r>
            <a:r>
              <a:rPr lang="en-GB" dirty="0" err="1"/>
              <a:t>razmatraju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nekoliko</a:t>
            </a:r>
            <a:r>
              <a:rPr lang="en-GB" dirty="0"/>
              <a:t> </a:t>
            </a:r>
            <a:r>
              <a:rPr lang="en-GB" dirty="0" err="1"/>
              <a:t>alternativnih</a:t>
            </a:r>
            <a:r>
              <a:rPr lang="en-GB" dirty="0"/>
              <a:t> </a:t>
            </a:r>
            <a:r>
              <a:rPr lang="en-GB" dirty="0" err="1"/>
              <a:t>rješenja</a:t>
            </a:r>
            <a:r>
              <a:rPr lang="en-GB" dirty="0"/>
              <a:t> i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impulzivno</a:t>
            </a:r>
            <a:r>
              <a:rPr lang="en-GB" dirty="0"/>
              <a:t> </a:t>
            </a:r>
            <a:r>
              <a:rPr lang="en-GB" dirty="0" err="1"/>
              <a:t>ustraju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prvoj</a:t>
            </a:r>
            <a:r>
              <a:rPr lang="en-GB" dirty="0"/>
              <a:t> </a:t>
            </a:r>
            <a:r>
              <a:rPr lang="en-GB" dirty="0" err="1" smtClean="0"/>
              <a:t>ideji</a:t>
            </a:r>
            <a:r>
              <a:rPr lang="en-GB" dirty="0" smtClean="0"/>
              <a:t>.</a:t>
            </a:r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8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538152" cy="56997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hr-HR" b="1" dirty="0" smtClean="0"/>
              <a:t>IZBJEGAVAJUĆI STIL PROBLEM-SOLVINGA</a:t>
            </a:r>
          </a:p>
          <a:p>
            <a:endParaRPr lang="hr-HR" dirty="0"/>
          </a:p>
          <a:p>
            <a:r>
              <a:rPr lang="vi-VN" dirty="0"/>
              <a:t>Disfunkcionalni stil</a:t>
            </a:r>
            <a:r>
              <a:rPr lang="vi-VN" dirty="0" smtClean="0"/>
              <a:t>.</a:t>
            </a:r>
            <a:endParaRPr lang="hr-HR" dirty="0" smtClean="0"/>
          </a:p>
          <a:p>
            <a:endParaRPr lang="vi-VN" dirty="0"/>
          </a:p>
          <a:p>
            <a:r>
              <a:rPr lang="vi-VN" dirty="0"/>
              <a:t>Odgađanje, pasivnost ili neaktivnost, ovisnost o pomoći drugih u rješavanju problema</a:t>
            </a:r>
            <a:r>
              <a:rPr lang="vi-VN" dirty="0" smtClean="0"/>
              <a:t>.</a:t>
            </a:r>
            <a:endParaRPr lang="hr-HR" dirty="0" smtClean="0"/>
          </a:p>
          <a:p>
            <a:endParaRPr lang="vi-VN" dirty="0"/>
          </a:p>
          <a:p>
            <a:r>
              <a:rPr lang="vi-VN" dirty="0"/>
              <a:t>Osobe ovoga stila češće biraju odgađanje suočavanja s problemom, očekuju da će se problem riješiti sam od sebe i pokušavaju prebaciti odgovornost rješavanja problema na druge ljude</a:t>
            </a:r>
            <a:r>
              <a:rPr lang="vi-VN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401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RELACIJSKI PROBLEM-SOLVING MODEL STRESA I </a:t>
            </a:r>
            <a:r>
              <a:rPr lang="pl-PL" dirty="0" smtClean="0">
                <a:effectLst/>
              </a:rPr>
              <a:t>DOBROBITI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424936" cy="4680520"/>
          </a:xfrm>
        </p:spPr>
        <p:txBody>
          <a:bodyPr>
            <a:normAutofit/>
          </a:bodyPr>
          <a:lstStyle/>
          <a:p>
            <a:r>
              <a:rPr lang="hr-HR" dirty="0" smtClean="0"/>
              <a:t>S</a:t>
            </a:r>
            <a:r>
              <a:rPr lang="vi-VN" dirty="0" smtClean="0"/>
              <a:t>ocijalni problem-solving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ima</a:t>
            </a:r>
            <a:r>
              <a:rPr lang="vi-VN" dirty="0" smtClean="0"/>
              <a:t> središnju </a:t>
            </a:r>
            <a:r>
              <a:rPr lang="vi-VN" dirty="0"/>
              <a:t>ulogu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opća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/>
              <a:t>strategija suočavanja koja povećava adaptivno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funkcioniranje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te sprječava negativni utjecaj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stresa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na dobrobit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hr-H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vi-VN" dirty="0"/>
          </a:p>
          <a:p>
            <a:r>
              <a:rPr lang="vi-VN" dirty="0"/>
              <a:t>Spaja </a:t>
            </a:r>
            <a:r>
              <a:rPr lang="vi-VN" i="1" dirty="0"/>
              <a:t>Lazarusov </a:t>
            </a:r>
            <a:r>
              <a:rPr lang="vi-VN" i="1" dirty="0">
                <a:latin typeface="Tahoma" pitchFamily="34" charset="0"/>
                <a:ea typeface="Tahoma" pitchFamily="34" charset="0"/>
                <a:cs typeface="Tahoma" pitchFamily="34" charset="0"/>
              </a:rPr>
              <a:t>model stresa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vi-VN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socijaln</a:t>
            </a:r>
            <a:r>
              <a:rPr lang="hr-HR" i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vi-VN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problem-solving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hr-H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Definicija stresa </a:t>
            </a:r>
            <a:r>
              <a:rPr lang="vi-VN" dirty="0" smtClean="0"/>
              <a:t>slična je</a:t>
            </a:r>
            <a:r>
              <a:rPr lang="hr-HR" dirty="0"/>
              <a:t> </a:t>
            </a:r>
            <a:r>
              <a:rPr lang="hr-HR" dirty="0" smtClean="0"/>
              <a:t>„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u’’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vi-VN" dirty="0"/>
              <a:t>socijalnom problem-solvingu (problem = stresor</a:t>
            </a:r>
            <a:r>
              <a:rPr lang="vi-VN" dirty="0" smtClean="0"/>
              <a:t>).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5063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dirty="0"/>
              <a:t>U ovom modelu, stres se promatra kao funkcija recipročnih odnosa između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tri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/>
              <a:t>glavne varijable: 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stresni </a:t>
            </a:r>
            <a:r>
              <a:rPr lang="vi-VN" dirty="0"/>
              <a:t>životni događaji, </a:t>
            </a:r>
            <a:endParaRPr lang="hr-HR" dirty="0" smtClean="0"/>
          </a:p>
          <a:p>
            <a:r>
              <a:rPr lang="vi-VN" dirty="0" smtClean="0"/>
              <a:t>emocionalni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stres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dobrobit,</a:t>
            </a: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vi-VN" dirty="0" smtClean="0"/>
              <a:t>problem</a:t>
            </a:r>
            <a:r>
              <a:rPr lang="hr-HR" dirty="0"/>
              <a:t>-</a:t>
            </a:r>
            <a:r>
              <a:rPr lang="vi-VN" dirty="0" smtClean="0"/>
              <a:t>solving </a:t>
            </a:r>
            <a:r>
              <a:rPr lang="vi-VN" dirty="0"/>
              <a:t>suočavanje.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3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466144" cy="56277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vi-VN" b="1" dirty="0" smtClean="0"/>
              <a:t>STRESNI ŽIVOTNI DOGAĐAJI</a:t>
            </a:r>
            <a:endParaRPr lang="hr-HR" b="1" dirty="0" smtClean="0"/>
          </a:p>
          <a:p>
            <a:pPr marL="82296" indent="0">
              <a:buNone/>
            </a:pPr>
            <a:endParaRPr lang="vi-VN" b="1" dirty="0" smtClean="0"/>
          </a:p>
          <a:p>
            <a:r>
              <a:rPr lang="vi-VN" dirty="0" smtClean="0"/>
              <a:t>Životna </a:t>
            </a:r>
            <a:r>
              <a:rPr lang="vi-VN" dirty="0"/>
              <a:t>iskustva koja od pojedinca traže osobnu, socijalnu ili biološku prilagodbu</a:t>
            </a:r>
            <a:r>
              <a:rPr lang="vi-VN" dirty="0" smtClean="0"/>
              <a:t>.</a:t>
            </a:r>
            <a:endParaRPr lang="hr-HR" dirty="0" smtClean="0"/>
          </a:p>
          <a:p>
            <a:endParaRPr lang="vi-VN" dirty="0"/>
          </a:p>
          <a:p>
            <a:r>
              <a:rPr lang="vi-VN" i="1" dirty="0" smtClean="0"/>
              <a:t>Veliki </a:t>
            </a:r>
            <a:r>
              <a:rPr lang="vi-VN" i="1" dirty="0"/>
              <a:t>negativni događaji </a:t>
            </a:r>
            <a:r>
              <a:rPr lang="vi-VN" dirty="0"/>
              <a:t>kao što su razvod, smrt bliske osobe, gubitak posla, </a:t>
            </a:r>
            <a:r>
              <a:rPr lang="vi-VN" dirty="0" smtClean="0"/>
              <a:t>bolesti</a:t>
            </a:r>
            <a:r>
              <a:rPr lang="hr-HR" dirty="0" smtClean="0"/>
              <a:t>,</a:t>
            </a:r>
            <a:r>
              <a:rPr lang="vi-VN" dirty="0" smtClean="0"/>
              <a:t> </a:t>
            </a:r>
            <a:r>
              <a:rPr lang="vi-VN" dirty="0"/>
              <a:t>itd.</a:t>
            </a:r>
          </a:p>
          <a:p>
            <a:r>
              <a:rPr lang="vi-VN" i="1" dirty="0"/>
              <a:t>Svakodnevni problemi </a:t>
            </a:r>
            <a:r>
              <a:rPr lang="vi-VN" dirty="0"/>
              <a:t>koji su specifičniji (teškoće s novcem, upoznavanje novih ljudi, itd.). </a:t>
            </a:r>
            <a:endParaRPr lang="hr-HR" dirty="0" smtClean="0"/>
          </a:p>
          <a:p>
            <a:endParaRPr lang="vi-VN" dirty="0"/>
          </a:p>
          <a:p>
            <a:r>
              <a:rPr lang="vi-VN" dirty="0"/>
              <a:t>Iako su različiti, često su uzročno posljedično vezani. </a:t>
            </a:r>
          </a:p>
        </p:txBody>
      </p:sp>
    </p:spTree>
    <p:extLst>
      <p:ext uri="{BB962C8B-B14F-4D97-AF65-F5344CB8AC3E}">
        <p14:creationId xmlns:p14="http://schemas.microsoft.com/office/powerpoint/2010/main" val="30670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466144" cy="59766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hr-HR" sz="2200" b="1" dirty="0" smtClean="0"/>
              <a:t>EMOCIONALNI STRES</a:t>
            </a:r>
          </a:p>
          <a:p>
            <a:pPr marL="82296" indent="0">
              <a:buNone/>
            </a:pPr>
            <a:endParaRPr lang="hr-HR" sz="2200" dirty="0"/>
          </a:p>
          <a:p>
            <a:r>
              <a:rPr lang="vi-VN" sz="2200" dirty="0"/>
              <a:t>Trenutne emocionalne reakcije osobe na stresne životne događaje koje su </a:t>
            </a:r>
            <a:r>
              <a:rPr lang="vi-VN" sz="2200" dirty="0" smtClean="0"/>
              <a:t>modificirane</a:t>
            </a:r>
            <a:r>
              <a:rPr lang="hr-HR" sz="2200" dirty="0" smtClean="0"/>
              <a:t> ili</a:t>
            </a:r>
            <a:r>
              <a:rPr lang="vi-VN" sz="2200" dirty="0" smtClean="0"/>
              <a:t> </a:t>
            </a:r>
            <a:r>
              <a:rPr lang="vi-VN" sz="2200" dirty="0"/>
              <a:t>modulirane </a:t>
            </a:r>
            <a:r>
              <a:rPr lang="vi-VN" sz="2200" dirty="0" smtClean="0"/>
              <a:t>kognitivnom </a:t>
            </a:r>
            <a:r>
              <a:rPr lang="vi-VN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</a:t>
            </a:r>
            <a:r>
              <a:rPr lang="hr-H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cjenom</a:t>
            </a:r>
            <a:r>
              <a:rPr lang="vi-VN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vi-VN" sz="2200" dirty="0"/>
              <a:t>procesom suočavanja</a:t>
            </a:r>
            <a:r>
              <a:rPr lang="vi-VN" sz="2200" dirty="0" smtClean="0"/>
              <a:t>.</a:t>
            </a:r>
            <a:endParaRPr lang="hr-HR" sz="2200" dirty="0" smtClean="0"/>
          </a:p>
          <a:p>
            <a:endParaRPr lang="vi-VN" sz="2200" dirty="0"/>
          </a:p>
          <a:p>
            <a:r>
              <a:rPr lang="vi-VN" sz="2200" dirty="0"/>
              <a:t>Pozitivni </a:t>
            </a:r>
            <a:r>
              <a:rPr lang="vi-VN" sz="2200" dirty="0" smtClean="0"/>
              <a:t>odgovori: </a:t>
            </a:r>
            <a:r>
              <a:rPr lang="vi-VN" sz="2200" dirty="0"/>
              <a:t>viđenje stresnog događaja kao izazova, vjerovanje u vlastite sposobnosti suočavanja, načini suočavanja koji su efikasni i adaptivni. </a:t>
            </a:r>
          </a:p>
          <a:p>
            <a:r>
              <a:rPr lang="vi-VN" sz="2200" dirty="0"/>
              <a:t>Negativni </a:t>
            </a:r>
            <a:r>
              <a:rPr lang="vi-VN" sz="2200" dirty="0" smtClean="0"/>
              <a:t>odgovori: </a:t>
            </a:r>
            <a:r>
              <a:rPr lang="vi-VN" sz="2200" dirty="0"/>
              <a:t>viđenje stresnog događaja kao prijetećeg ili ugrožavajućeg, sumnja u vlastite sposobnosti suočavanja, odgovori koju su neefikasni i neadaptivni</a:t>
            </a:r>
            <a:r>
              <a:rPr lang="vi-VN" sz="2200" dirty="0" smtClean="0"/>
              <a:t>.</a:t>
            </a:r>
            <a:endParaRPr lang="hr-HR" sz="2200" dirty="0" smtClean="0"/>
          </a:p>
          <a:p>
            <a:endParaRPr lang="vi-VN" sz="2200" dirty="0"/>
          </a:p>
          <a:p>
            <a:r>
              <a:rPr lang="vi-VN" sz="2200" dirty="0"/>
              <a:t>Emocionalni stres igra ključnu ulogu u konstruktu </a:t>
            </a:r>
            <a:r>
              <a:rPr lang="vi-VN" sz="2200" i="1" dirty="0" smtClean="0"/>
              <a:t>dobrobit</a:t>
            </a:r>
            <a:r>
              <a:rPr lang="hr-HR" sz="2200" i="1" dirty="0" smtClean="0"/>
              <a:t>i</a:t>
            </a:r>
            <a:r>
              <a:rPr lang="vi-VN" sz="2200" dirty="0" smtClean="0"/>
              <a:t>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961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352928" cy="597666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vi-VN" b="1" dirty="0" smtClean="0"/>
              <a:t>PROBLEM</a:t>
            </a:r>
            <a:r>
              <a:rPr lang="hr-HR" b="1" dirty="0" smtClean="0"/>
              <a:t>-</a:t>
            </a:r>
            <a:r>
              <a:rPr lang="vi-VN" b="1" dirty="0" smtClean="0"/>
              <a:t>SOLVING SUOČAVANJE</a:t>
            </a:r>
            <a:endParaRPr lang="hr-HR" b="1" dirty="0" smtClean="0"/>
          </a:p>
          <a:p>
            <a:pPr marL="82296" indent="0">
              <a:buNone/>
            </a:pPr>
            <a:endParaRPr lang="hr-HR" b="1" dirty="0"/>
          </a:p>
          <a:p>
            <a:r>
              <a:rPr lang="vi-VN" dirty="0"/>
              <a:t>Najvažniji </a:t>
            </a:r>
            <a:r>
              <a:rPr lang="vi-VN" dirty="0" smtClean="0"/>
              <a:t>koncept.</a:t>
            </a:r>
            <a:endParaRPr lang="hr-HR" dirty="0" smtClean="0"/>
          </a:p>
          <a:p>
            <a:r>
              <a:rPr lang="vi-VN" dirty="0" smtClean="0"/>
              <a:t>Proces </a:t>
            </a:r>
            <a:r>
              <a:rPr lang="vi-VN" dirty="0"/>
              <a:t>koji integrira kognitivnu procjenu i kognitivne aktivnosti u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opći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socijalni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</a:t>
            </a:r>
            <a:r>
              <a:rPr lang="hr-HR" dirty="0" smtClean="0"/>
              <a:t>-</a:t>
            </a:r>
            <a:r>
              <a:rPr lang="vi-VN" dirty="0" smtClean="0"/>
              <a:t>solving </a:t>
            </a:r>
            <a:r>
              <a:rPr lang="vi-VN" dirty="0"/>
              <a:t>okvir</a:t>
            </a:r>
            <a:r>
              <a:rPr lang="vi-VN" dirty="0" smtClean="0"/>
              <a:t>.</a:t>
            </a:r>
            <a:endParaRPr lang="hr-HR" dirty="0" smtClean="0"/>
          </a:p>
          <a:p>
            <a:endParaRPr lang="vi-VN" dirty="0"/>
          </a:p>
          <a:p>
            <a:r>
              <a:rPr lang="vi-VN" dirty="0"/>
              <a:t>Osoba koja efikasno primjenjuje </a:t>
            </a:r>
            <a:r>
              <a:rPr lang="vi-VN" dirty="0" smtClean="0"/>
              <a:t>problem</a:t>
            </a:r>
            <a:r>
              <a:rPr lang="hr-HR" dirty="0" smtClean="0"/>
              <a:t>-</a:t>
            </a:r>
            <a:r>
              <a:rPr lang="vi-VN" dirty="0" smtClean="0"/>
              <a:t>solving </a:t>
            </a:r>
            <a:r>
              <a:rPr lang="vi-VN" dirty="0"/>
              <a:t>strategije suočavanja:</a:t>
            </a:r>
          </a:p>
          <a:p>
            <a:pPr>
              <a:buFontTx/>
              <a:buChar char="-"/>
            </a:pPr>
            <a:r>
              <a:rPr lang="vi-VN" dirty="0" smtClean="0"/>
              <a:t>procjenjuje </a:t>
            </a:r>
            <a:r>
              <a:rPr lang="vi-VN" dirty="0"/>
              <a:t>stresne životne događaje kao izazove koje treba </a:t>
            </a:r>
            <a:r>
              <a:rPr lang="vi-VN" dirty="0" smtClean="0"/>
              <a:t>riješiti,</a:t>
            </a:r>
            <a:r>
              <a:rPr lang="hr-HR" dirty="0" smtClean="0"/>
              <a:t> </a:t>
            </a:r>
          </a:p>
          <a:p>
            <a:pPr>
              <a:buFontTx/>
              <a:buChar char="-"/>
            </a:pPr>
            <a:r>
              <a:rPr lang="vi-VN" dirty="0" smtClean="0"/>
              <a:t>vjeruje </a:t>
            </a:r>
            <a:r>
              <a:rPr lang="vi-VN" dirty="0"/>
              <a:t>da je sposobna uspješno riješiti </a:t>
            </a:r>
            <a:r>
              <a:rPr lang="vi-VN" dirty="0" smtClean="0"/>
              <a:t>problem,</a:t>
            </a:r>
            <a:endParaRPr lang="hr-HR" dirty="0"/>
          </a:p>
          <a:p>
            <a:pPr>
              <a:buFontTx/>
              <a:buChar char="-"/>
            </a:pPr>
            <a:r>
              <a:rPr lang="vi-VN" dirty="0" smtClean="0"/>
              <a:t>oprezno </a:t>
            </a:r>
            <a:r>
              <a:rPr lang="vi-VN" dirty="0"/>
              <a:t>definira problem i postavlja realistične </a:t>
            </a:r>
            <a:r>
              <a:rPr lang="vi-VN" dirty="0" smtClean="0"/>
              <a:t>ciljeve,</a:t>
            </a:r>
            <a:endParaRPr lang="hr-HR" dirty="0" smtClean="0"/>
          </a:p>
          <a:p>
            <a:pPr>
              <a:buFontTx/>
              <a:buChar char="-"/>
            </a:pPr>
            <a:r>
              <a:rPr lang="vi-VN" dirty="0" smtClean="0"/>
              <a:t>prikuplja </a:t>
            </a:r>
            <a:r>
              <a:rPr lang="vi-VN" dirty="0"/>
              <a:t>različita rješenja ili strategije </a:t>
            </a:r>
            <a:r>
              <a:rPr lang="vi-VN" dirty="0" smtClean="0"/>
              <a:t>suočavanja,</a:t>
            </a:r>
            <a:endParaRPr lang="hr-HR" dirty="0" smtClean="0"/>
          </a:p>
          <a:p>
            <a:pPr>
              <a:buFontTx/>
              <a:buChar char="-"/>
            </a:pPr>
            <a:r>
              <a:rPr lang="vi-VN" dirty="0" smtClean="0"/>
              <a:t>izabire </a:t>
            </a:r>
            <a:r>
              <a:rPr lang="vi-VN" dirty="0"/>
              <a:t>najbolje ili najučinkovitije </a:t>
            </a:r>
            <a:r>
              <a:rPr lang="vi-VN" dirty="0" smtClean="0"/>
              <a:t>rješenje,</a:t>
            </a:r>
            <a:endParaRPr lang="hr-HR" dirty="0" smtClean="0"/>
          </a:p>
          <a:p>
            <a:pPr>
              <a:buFontTx/>
              <a:buChar char="-"/>
            </a:pPr>
            <a:r>
              <a:rPr lang="vi-VN" dirty="0" smtClean="0"/>
              <a:t>primjenjuje </a:t>
            </a:r>
            <a:r>
              <a:rPr lang="vi-VN" dirty="0"/>
              <a:t>učinkovito </a:t>
            </a:r>
            <a:r>
              <a:rPr lang="vi-VN" dirty="0" smtClean="0"/>
              <a:t>rješenje,</a:t>
            </a:r>
            <a:endParaRPr lang="hr-HR" dirty="0" smtClean="0"/>
          </a:p>
          <a:p>
            <a:pPr>
              <a:buFontTx/>
              <a:buChar char="-"/>
            </a:pPr>
            <a:r>
              <a:rPr lang="vi-VN" dirty="0" smtClean="0"/>
              <a:t>pažljivo </a:t>
            </a:r>
            <a:r>
              <a:rPr lang="vi-VN" dirty="0"/>
              <a:t>promatra i procjenjuje ishod</a:t>
            </a:r>
            <a:r>
              <a:rPr lang="vi-VN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0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JE PROBLEM-SOLVING TERAPIJA?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506192" cy="5232648"/>
          </a:xfrm>
        </p:spPr>
        <p:txBody>
          <a:bodyPr>
            <a:normAutofit/>
          </a:bodyPr>
          <a:lstStyle/>
          <a:p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Pozitivan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pristup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intervenciji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Fokusira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treniranje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konstruktivnih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vještina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rješavanja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problema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296" indent="0">
              <a:buNone/>
            </a:pP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CILJ: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Smanjenje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psihopatologije i unaprijeđenje psihološkog i bihevioralnog funkcioniranja kako bi se spriječio povrat simptoma i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spriječilo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razvijanje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novih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problema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te povećala kvaliteta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života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osobe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2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1640" y="188640"/>
            <a:ext cx="7416824" cy="72008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hr-HR" dirty="0" smtClean="0"/>
              <a:t>Odnosi glavnih varijabli u relacijskom problem-solving modelu stresa i dobrobiti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170944"/>
            <a:ext cx="2115206" cy="1618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4691905"/>
            <a:ext cx="208823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948264" y="2726537"/>
            <a:ext cx="194421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69087" y="2850664"/>
            <a:ext cx="230425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12960" y="1443920"/>
            <a:ext cx="403244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43808" y="4509120"/>
            <a:ext cx="388843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71800" y="2005933"/>
            <a:ext cx="697287" cy="720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84168" y="3518625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43808" y="4581128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47192" y="4362832"/>
            <a:ext cx="913311" cy="658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91680" y="314096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87624" y="314096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920372" y="4509120"/>
            <a:ext cx="36004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367644" y="6669360"/>
            <a:ext cx="65707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6" idx="2"/>
          </p:cNvCxnSpPr>
          <p:nvPr/>
        </p:nvCxnSpPr>
        <p:spPr>
          <a:xfrm flipV="1">
            <a:off x="1367644" y="6348089"/>
            <a:ext cx="0" cy="321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1560" y="155679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Veliki negativni događaji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39552" y="51571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Svakodnevni problemi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726791" y="3171211"/>
            <a:ext cx="182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Problem-solving součavanje</a:t>
            </a:r>
            <a:endParaRPr lang="en-GB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344308" y="33480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Dobrobit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950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064896" cy="5051648"/>
          </a:xfrm>
        </p:spPr>
        <p:txBody>
          <a:bodyPr>
            <a:normAutofit/>
          </a:bodyPr>
          <a:lstStyle/>
          <a:p>
            <a:r>
              <a:rPr lang="vi-VN" dirty="0"/>
              <a:t>Tijekom terapije, terapeut identificira glavne negativne životne događaje, trenutne svakodnevne probleme, emocionalni odgovor na stres, nedostatke i distorzije u orijentaciji prema problemu, nedostatke stila problem-solvinga i deficite u vještini primjene rješenja.</a:t>
            </a:r>
          </a:p>
          <a:p>
            <a:pPr marL="82296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8394136" cy="5123656"/>
          </a:xfrm>
        </p:spPr>
        <p:txBody>
          <a:bodyPr>
            <a:normAutofit/>
          </a:bodyPr>
          <a:lstStyle/>
          <a:p>
            <a:r>
              <a:rPr lang="hr-HR" dirty="0" smtClean="0"/>
              <a:t>Sposobnost </a:t>
            </a:r>
            <a:r>
              <a:rPr lang="en-GB" dirty="0" smtClean="0"/>
              <a:t>problem-solving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pozitivno</a:t>
            </a:r>
            <a:r>
              <a:rPr lang="en-GB" dirty="0"/>
              <a:t> </a:t>
            </a:r>
            <a:r>
              <a:rPr lang="en-GB" dirty="0" err="1" smtClean="0"/>
              <a:t>koreliran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en-GB" dirty="0"/>
              <a:t>s </a:t>
            </a:r>
            <a:r>
              <a:rPr lang="en-GB" dirty="0" err="1" smtClean="0"/>
              <a:t>adaptacijskim</a:t>
            </a:r>
            <a:r>
              <a:rPr lang="en-GB" dirty="0" smtClean="0"/>
              <a:t> </a:t>
            </a:r>
            <a:r>
              <a:rPr lang="en-GB" dirty="0" err="1" smtClean="0"/>
              <a:t>strategijma</a:t>
            </a:r>
            <a:r>
              <a:rPr lang="en-GB" dirty="0" smtClean="0"/>
              <a:t> </a:t>
            </a:r>
            <a:r>
              <a:rPr lang="en-GB" dirty="0" err="1"/>
              <a:t>suočavanja</a:t>
            </a:r>
            <a:r>
              <a:rPr lang="en-GB" dirty="0"/>
              <a:t>, </a:t>
            </a:r>
            <a:r>
              <a:rPr lang="en-GB" dirty="0" err="1"/>
              <a:t>bihevioralnom</a:t>
            </a:r>
            <a:r>
              <a:rPr lang="en-GB" dirty="0"/>
              <a:t> </a:t>
            </a:r>
            <a:r>
              <a:rPr lang="en-GB" dirty="0" err="1"/>
              <a:t>kompetencijom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.: </a:t>
            </a:r>
            <a:r>
              <a:rPr lang="en-GB" dirty="0" err="1"/>
              <a:t>socijalne</a:t>
            </a:r>
            <a:r>
              <a:rPr lang="en-GB" dirty="0"/>
              <a:t> </a:t>
            </a:r>
            <a:r>
              <a:rPr lang="en-GB" dirty="0" err="1"/>
              <a:t>vještine</a:t>
            </a:r>
            <a:r>
              <a:rPr lang="en-GB" dirty="0"/>
              <a:t>, </a:t>
            </a:r>
            <a:r>
              <a:rPr lang="en-GB" dirty="0" err="1"/>
              <a:t>akademska</a:t>
            </a:r>
            <a:r>
              <a:rPr lang="en-GB" dirty="0"/>
              <a:t> </a:t>
            </a:r>
            <a:r>
              <a:rPr lang="en-GB" dirty="0" err="1"/>
              <a:t>uspješnost</a:t>
            </a:r>
            <a:r>
              <a:rPr lang="en-GB" dirty="0" smtClean="0"/>
              <a:t>) </a:t>
            </a:r>
            <a:r>
              <a:rPr lang="en-GB" dirty="0"/>
              <a:t>i </a:t>
            </a:r>
            <a:r>
              <a:rPr lang="en-GB" dirty="0" err="1"/>
              <a:t>pozitivnim</a:t>
            </a:r>
            <a:r>
              <a:rPr lang="en-GB" dirty="0"/>
              <a:t> </a:t>
            </a:r>
            <a:r>
              <a:rPr lang="en-GB" dirty="0" err="1"/>
              <a:t>psihološkim</a:t>
            </a:r>
            <a:r>
              <a:rPr lang="en-GB" dirty="0"/>
              <a:t> </a:t>
            </a:r>
            <a:r>
              <a:rPr lang="en-GB" dirty="0" err="1"/>
              <a:t>funkcioniranjem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: </a:t>
            </a:r>
            <a:r>
              <a:rPr lang="en-GB" dirty="0" err="1"/>
              <a:t>samopoštovanje</a:t>
            </a:r>
            <a:r>
              <a:rPr lang="en-GB" dirty="0"/>
              <a:t>, </a:t>
            </a:r>
            <a:r>
              <a:rPr lang="en-GB" dirty="0" err="1"/>
              <a:t>zadovoljstvo</a:t>
            </a:r>
            <a:r>
              <a:rPr lang="en-GB" dirty="0"/>
              <a:t> </a:t>
            </a:r>
            <a:r>
              <a:rPr lang="en-GB" dirty="0" err="1"/>
              <a:t>životom</a:t>
            </a:r>
            <a:r>
              <a:rPr lang="en-GB" dirty="0"/>
              <a:t>).</a:t>
            </a:r>
          </a:p>
          <a:p>
            <a:endParaRPr lang="hr-HR" dirty="0" smtClean="0"/>
          </a:p>
          <a:p>
            <a:r>
              <a:rPr lang="en-GB" dirty="0" err="1" smtClean="0"/>
              <a:t>Deficiti</a:t>
            </a:r>
            <a:r>
              <a:rPr lang="en-GB" dirty="0" smtClean="0"/>
              <a:t> </a:t>
            </a:r>
            <a:r>
              <a:rPr lang="en-GB" dirty="0"/>
              <a:t>u problem-</a:t>
            </a:r>
            <a:r>
              <a:rPr lang="en-GB" dirty="0" err="1"/>
              <a:t>solvingu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povezani</a:t>
            </a:r>
            <a:r>
              <a:rPr lang="en-GB" dirty="0"/>
              <a:t> s </a:t>
            </a:r>
            <a:r>
              <a:rPr lang="en-GB" dirty="0" err="1"/>
              <a:t>generalnim</a:t>
            </a:r>
            <a:r>
              <a:rPr lang="en-GB" dirty="0"/>
              <a:t> </a:t>
            </a:r>
            <a:r>
              <a:rPr lang="en-GB" dirty="0" err="1"/>
              <a:t>psihološkim</a:t>
            </a:r>
            <a:r>
              <a:rPr lang="en-GB" dirty="0"/>
              <a:t> </a:t>
            </a:r>
            <a:r>
              <a:rPr lang="en-GB" dirty="0" err="1"/>
              <a:t>stresom</a:t>
            </a:r>
            <a:r>
              <a:rPr lang="en-GB" dirty="0"/>
              <a:t>, </a:t>
            </a:r>
            <a:r>
              <a:rPr lang="en-GB" dirty="0" err="1"/>
              <a:t>depresijom</a:t>
            </a:r>
            <a:r>
              <a:rPr lang="en-GB" dirty="0"/>
              <a:t>, </a:t>
            </a:r>
            <a:r>
              <a:rPr lang="en-GB" dirty="0" err="1"/>
              <a:t>suicidalnim</a:t>
            </a:r>
            <a:r>
              <a:rPr lang="en-GB" dirty="0"/>
              <a:t> </a:t>
            </a:r>
            <a:r>
              <a:rPr lang="en-GB" dirty="0" err="1"/>
              <a:t>idejama</a:t>
            </a:r>
            <a:r>
              <a:rPr lang="en-GB" dirty="0"/>
              <a:t>, </a:t>
            </a:r>
            <a:r>
              <a:rPr lang="en-GB" dirty="0" err="1"/>
              <a:t>anksioznošću</a:t>
            </a:r>
            <a:r>
              <a:rPr lang="en-GB" dirty="0"/>
              <a:t>, </a:t>
            </a:r>
            <a:r>
              <a:rPr lang="en-GB" dirty="0" err="1"/>
              <a:t>ovisnošću</a:t>
            </a:r>
            <a:r>
              <a:rPr lang="en-GB" dirty="0"/>
              <a:t>, </a:t>
            </a:r>
            <a:r>
              <a:rPr lang="en-GB" dirty="0" err="1"/>
              <a:t>kriminalnim</a:t>
            </a:r>
            <a:r>
              <a:rPr lang="en-GB" dirty="0"/>
              <a:t> </a:t>
            </a:r>
            <a:r>
              <a:rPr lang="en-GB" dirty="0" err="1"/>
              <a:t>ponašanjem</a:t>
            </a:r>
            <a:r>
              <a:rPr lang="en-GB" dirty="0"/>
              <a:t>, </a:t>
            </a:r>
            <a:r>
              <a:rPr lang="en-GB" dirty="0" err="1"/>
              <a:t>težom</a:t>
            </a:r>
            <a:r>
              <a:rPr lang="en-GB" dirty="0"/>
              <a:t> </a:t>
            </a:r>
            <a:r>
              <a:rPr lang="en-GB" dirty="0" err="1"/>
              <a:t>psihopatologijom</a:t>
            </a:r>
            <a:r>
              <a:rPr lang="en-GB" dirty="0"/>
              <a:t>, </a:t>
            </a:r>
            <a:r>
              <a:rPr lang="en-GB" dirty="0" err="1"/>
              <a:t>zdravstvenim</a:t>
            </a:r>
            <a:r>
              <a:rPr lang="en-GB" dirty="0"/>
              <a:t> </a:t>
            </a:r>
            <a:r>
              <a:rPr lang="en-GB" dirty="0" err="1"/>
              <a:t>distresom</a:t>
            </a:r>
            <a:r>
              <a:rPr lang="en-GB" dirty="0"/>
              <a:t> i </a:t>
            </a:r>
            <a:r>
              <a:rPr lang="en-GB" dirty="0" err="1"/>
              <a:t>ponašanjima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narušavaju</a:t>
            </a:r>
            <a:r>
              <a:rPr lang="en-GB" dirty="0"/>
              <a:t> </a:t>
            </a:r>
            <a:r>
              <a:rPr lang="en-GB" dirty="0" err="1"/>
              <a:t>zdravlje</a:t>
            </a:r>
            <a:r>
              <a:rPr lang="en-GB" dirty="0"/>
              <a:t>.</a:t>
            </a:r>
          </a:p>
          <a:p>
            <a:pPr marL="82296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4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PST moduli treniranja (ciljevi i aktivnosti)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466144" cy="511256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Inicijalno strukturiranje – graditi pozitivan terapeutski odnos i objasniti strkuturu PST.</a:t>
            </a:r>
          </a:p>
          <a:p>
            <a:endParaRPr lang="hr-HR" dirty="0" smtClean="0"/>
          </a:p>
          <a:p>
            <a:r>
              <a:rPr lang="hr-HR" dirty="0" smtClean="0"/>
              <a:t>Procjena - prednosti i nedostataka problem-solvinga, te izvora stresa u životu klijenta.</a:t>
            </a:r>
          </a:p>
          <a:p>
            <a:endParaRPr lang="hr-HR" dirty="0" smtClean="0"/>
          </a:p>
          <a:p>
            <a:r>
              <a:rPr lang="hr-HR" dirty="0" smtClean="0"/>
              <a:t>Prepreke za uspješno rješavanje problema</a:t>
            </a:r>
          </a:p>
          <a:p>
            <a:pPr>
              <a:buFontTx/>
              <a:buChar char="-"/>
            </a:pPr>
            <a:r>
              <a:rPr lang="hr-HR" dirty="0" smtClean="0"/>
              <a:t>kognitivna ograničenja, npr. poteškoće u multitasking-u;</a:t>
            </a:r>
          </a:p>
          <a:p>
            <a:pPr>
              <a:buFontTx/>
              <a:buChar char="-"/>
            </a:pPr>
            <a:r>
              <a:rPr lang="hr-HR" dirty="0" smtClean="0"/>
              <a:t>načini kako kultivirati multitasking: a) eksternalizacija, npr. lista ideja, b) imaginacija, c) pojednostavljenje, npr. kompleksni problem razbiti na manje probleme kojima je lakše upravljati.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3000"/>
            <a:lum/>
          </a:blip>
          <a:srcRect/>
          <a:stretch>
            <a:fillRect l="-7000" t="12000" r="-14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640960" cy="648072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Orijentacija </a:t>
            </a:r>
            <a:r>
              <a:rPr lang="hr-HR" dirty="0"/>
              <a:t>na problem: </a:t>
            </a:r>
            <a:r>
              <a:rPr lang="hr-HR" dirty="0" smtClean="0"/>
              <a:t>poticanje samoefikasnosti</a:t>
            </a:r>
            <a:endParaRPr lang="hr-HR" dirty="0"/>
          </a:p>
          <a:p>
            <a:pPr>
              <a:buFontTx/>
              <a:buChar char="-"/>
            </a:pPr>
            <a:r>
              <a:rPr lang="hr-HR" dirty="0" smtClean="0"/>
              <a:t>objasniti </a:t>
            </a:r>
            <a:r>
              <a:rPr lang="hr-HR" dirty="0"/>
              <a:t>važnost pozitivne orijentacije na </a:t>
            </a:r>
            <a:r>
              <a:rPr lang="hr-HR" dirty="0" smtClean="0"/>
              <a:t>problem;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npr. </a:t>
            </a:r>
            <a:r>
              <a:rPr lang="hr-HR" dirty="0" smtClean="0"/>
              <a:t>vježba imaginacija da „iskuse” uspješno rješavanje problema</a:t>
            </a:r>
            <a:r>
              <a:rPr lang="en-GB" dirty="0" smtClean="0"/>
              <a:t> </a:t>
            </a:r>
            <a:r>
              <a:rPr lang="hr-HR" dirty="0" smtClean="0"/>
              <a:t>(</a:t>
            </a:r>
            <a:r>
              <a:rPr lang="en-GB" dirty="0" smtClean="0"/>
              <a:t>“</a:t>
            </a:r>
            <a:r>
              <a:rPr lang="en-GB" dirty="0"/>
              <a:t>see the light at the end of </a:t>
            </a:r>
            <a:r>
              <a:rPr lang="en-GB" dirty="0" smtClean="0"/>
              <a:t>the</a:t>
            </a:r>
            <a:r>
              <a:rPr lang="hr-HR" dirty="0" smtClean="0"/>
              <a:t> </a:t>
            </a:r>
            <a:r>
              <a:rPr lang="en-GB" dirty="0" smtClean="0"/>
              <a:t>tunnel”</a:t>
            </a:r>
            <a:r>
              <a:rPr lang="hr-HR" dirty="0" smtClean="0"/>
              <a:t>)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Orijentacija na problem: prepoznavanje problema</a:t>
            </a:r>
          </a:p>
          <a:p>
            <a:pPr>
              <a:buFontTx/>
              <a:buChar char="-"/>
            </a:pPr>
            <a:r>
              <a:rPr lang="hr-HR" dirty="0" smtClean="0"/>
              <a:t>oboljšati sposobnost klijenta da prepozna problem kad se dogodi </a:t>
            </a:r>
            <a:r>
              <a:rPr lang="hr-HR" dirty="0"/>
              <a:t>(emocije, neefikasno ponašanje, specifične misli kao znakovi da problem postoji</a:t>
            </a:r>
            <a:r>
              <a:rPr lang="hr-HR" dirty="0" smtClean="0"/>
              <a:t>);</a:t>
            </a:r>
          </a:p>
          <a:p>
            <a:pPr>
              <a:buFontTx/>
              <a:buChar char="-"/>
            </a:pPr>
            <a:r>
              <a:rPr lang="hr-HR" dirty="0" smtClean="0"/>
              <a:t>Problem checklist za „normaliziranje” iskustva problema.</a:t>
            </a:r>
            <a:endParaRPr lang="hr-HR" dirty="0"/>
          </a:p>
          <a:p>
            <a:pPr>
              <a:buFontTx/>
              <a:buChar char="-"/>
            </a:pPr>
            <a:endParaRPr lang="hr-HR" dirty="0"/>
          </a:p>
          <a:p>
            <a:r>
              <a:rPr lang="hr-HR" dirty="0"/>
              <a:t>Orijentacija problema: gledanje na problem kao na izazov </a:t>
            </a:r>
          </a:p>
          <a:p>
            <a:pPr>
              <a:buFontTx/>
              <a:buChar char="-"/>
            </a:pPr>
            <a:r>
              <a:rPr lang="hr-HR" dirty="0"/>
              <a:t>poticati sposobnost klijenta da identificira </a:t>
            </a:r>
            <a:r>
              <a:rPr lang="hr-HR" dirty="0" smtClean="0"/>
              <a:t>i kasnije </a:t>
            </a:r>
            <a:r>
              <a:rPr lang="hr-HR" dirty="0"/>
              <a:t>promijeni negativno </a:t>
            </a:r>
            <a:r>
              <a:rPr lang="hr-HR" dirty="0" smtClean="0"/>
              <a:t>razmišljanje i disfunkcionalne stavove;</a:t>
            </a:r>
            <a:endParaRPr lang="hr-HR" dirty="0"/>
          </a:p>
          <a:p>
            <a:pPr>
              <a:buFontTx/>
              <a:buChar char="-"/>
            </a:pPr>
            <a:r>
              <a:rPr lang="hr-HR" dirty="0" smtClean="0"/>
              <a:t>igra </a:t>
            </a:r>
            <a:r>
              <a:rPr lang="hr-HR" dirty="0"/>
              <a:t>uloga „obrnuti </a:t>
            </a:r>
            <a:r>
              <a:rPr lang="hr-HR" dirty="0" smtClean="0"/>
              <a:t>advokat” </a:t>
            </a:r>
            <a:r>
              <a:rPr lang="hr-HR" dirty="0"/>
              <a:t>gdje klijent zastupa </a:t>
            </a:r>
            <a:r>
              <a:rPr lang="hr-HR" dirty="0" smtClean="0"/>
              <a:t>perspektivu suprotnu od </a:t>
            </a:r>
            <a:r>
              <a:rPr lang="hr-HR" dirty="0"/>
              <a:t>neadaptivnog vjerovanja koje </a:t>
            </a:r>
            <a:r>
              <a:rPr lang="hr-HR" dirty="0" smtClean="0"/>
              <a:t>ima</a:t>
            </a:r>
            <a:r>
              <a:rPr lang="hr-HR" dirty="0"/>
              <a:t>.</a:t>
            </a:r>
          </a:p>
          <a:p>
            <a:pPr>
              <a:buFontTx/>
              <a:buChar char="-"/>
            </a:pPr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4372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3000"/>
            <a:lum/>
          </a:blip>
          <a:srcRect/>
          <a:stretch>
            <a:fillRect l="-3000" t="4000" r="-3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610160" cy="533968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hr-HR" dirty="0" smtClean="0"/>
          </a:p>
          <a:p>
            <a:r>
              <a:rPr lang="hr-HR" dirty="0" smtClean="0"/>
              <a:t>Orijentacija na problem: korištenje i kontrola emocija</a:t>
            </a:r>
          </a:p>
          <a:p>
            <a:pPr>
              <a:buFontTx/>
              <a:buChar char="-"/>
            </a:pPr>
            <a:r>
              <a:rPr lang="hr-HR" dirty="0" smtClean="0"/>
              <a:t>razumijevanje uloge emocija u problem-solvingu; </a:t>
            </a:r>
          </a:p>
          <a:p>
            <a:pPr>
              <a:buFontTx/>
              <a:buChar char="-"/>
            </a:pPr>
            <a:r>
              <a:rPr lang="hr-HR" dirty="0" smtClean="0"/>
              <a:t>naučiti klijenta da a) koristi emocije za PS (kao znak da problem postoji, za poticanje motivacije) i b) upravlja ometajućim emocijama (npr.  putem relaksacijskih tehnika).</a:t>
            </a:r>
            <a:endParaRPr lang="en-GB" dirty="0" smtClean="0"/>
          </a:p>
          <a:p>
            <a:pPr>
              <a:buFontTx/>
              <a:buChar char="-"/>
            </a:pPr>
            <a:endParaRPr lang="hr-HR" dirty="0" smtClean="0"/>
          </a:p>
          <a:p>
            <a:r>
              <a:rPr lang="hr-HR" dirty="0"/>
              <a:t>Orijentacija na problem: STANI i RAZMISLI! </a:t>
            </a:r>
          </a:p>
          <a:p>
            <a:pPr>
              <a:buFontTx/>
              <a:buChar char="-"/>
            </a:pPr>
            <a:r>
              <a:rPr lang="hr-HR" dirty="0"/>
              <a:t>podučiti klijenta STANI i RAZMISLI tehnici za inhibiranje </a:t>
            </a:r>
            <a:r>
              <a:rPr lang="hr-HR" dirty="0" smtClean="0"/>
              <a:t>tendencija impulzivnosti </a:t>
            </a:r>
            <a:r>
              <a:rPr lang="hr-HR" dirty="0"/>
              <a:t>i </a:t>
            </a:r>
            <a:r>
              <a:rPr lang="hr-HR" dirty="0" smtClean="0"/>
              <a:t>izbjegavanja.</a:t>
            </a:r>
          </a:p>
          <a:p>
            <a:pPr>
              <a:buFontTx/>
              <a:buChar char="-"/>
            </a:pPr>
            <a:r>
              <a:rPr lang="hr-HR" dirty="0" smtClean="0"/>
              <a:t>Vizualizacija znaka „stop” da se zaustavi i počne razmišljati u okviru PS.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4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568952" cy="648072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Definiranje i formulacija problema </a:t>
            </a:r>
          </a:p>
          <a:p>
            <a:pPr>
              <a:buFontTx/>
              <a:buChar char="-"/>
            </a:pPr>
            <a:r>
              <a:rPr lang="hr-HR" dirty="0"/>
              <a:t>razvijanje klijentove sposobnosti da bolje razumije prirodu problema (npr.  razloge zašto </a:t>
            </a:r>
            <a:r>
              <a:rPr lang="hr-HR" dirty="0" smtClean="0"/>
              <a:t>mu </a:t>
            </a:r>
            <a:r>
              <a:rPr lang="hr-HR" dirty="0"/>
              <a:t>nešto </a:t>
            </a:r>
            <a:r>
              <a:rPr lang="hr-HR" dirty="0" smtClean="0"/>
              <a:t>predstavlja problem</a:t>
            </a:r>
            <a:r>
              <a:rPr lang="hr-HR" dirty="0"/>
              <a:t>) i da postavi realistične ciljeve.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Generiranje </a:t>
            </a:r>
            <a:r>
              <a:rPr lang="hr-HR" dirty="0"/>
              <a:t>alternativa </a:t>
            </a:r>
          </a:p>
          <a:p>
            <a:pPr>
              <a:buFontTx/>
              <a:buChar char="-"/>
            </a:pPr>
            <a:r>
              <a:rPr lang="hr-HR" dirty="0"/>
              <a:t>poticanje kreativne sposobnosti klijenta da generira više potencijalnih rješenja za određeni problem koristeći različite brainstorming </a:t>
            </a:r>
            <a:r>
              <a:rPr lang="hr-HR" dirty="0" smtClean="0"/>
              <a:t>tehnike</a:t>
            </a:r>
            <a:r>
              <a:rPr lang="hr-HR" dirty="0"/>
              <a:t> </a:t>
            </a:r>
            <a:r>
              <a:rPr lang="hr-HR" dirty="0" smtClean="0"/>
              <a:t>(npr. </a:t>
            </a:r>
            <a:r>
              <a:rPr lang="en-GB" sz="2400" dirty="0" smtClean="0"/>
              <a:t>“the </a:t>
            </a:r>
            <a:r>
              <a:rPr lang="en-GB" sz="2400" dirty="0"/>
              <a:t>more the better</a:t>
            </a:r>
            <a:r>
              <a:rPr lang="en-GB" sz="2400" dirty="0" smtClean="0"/>
              <a:t>”</a:t>
            </a:r>
            <a:r>
              <a:rPr lang="hr-HR" sz="2400" dirty="0" smtClean="0"/>
              <a:t>).</a:t>
            </a:r>
            <a:endParaRPr lang="hr-HR" sz="2400" dirty="0"/>
          </a:p>
          <a:p>
            <a:pPr>
              <a:buFontTx/>
              <a:buChar char="-"/>
            </a:pPr>
            <a:endParaRPr lang="hr-HR" dirty="0"/>
          </a:p>
          <a:p>
            <a:r>
              <a:rPr lang="hr-HR" dirty="0"/>
              <a:t>Donošenje odluka </a:t>
            </a:r>
          </a:p>
          <a:p>
            <a:pPr>
              <a:buFontTx/>
              <a:buChar char="-"/>
            </a:pPr>
            <a:r>
              <a:rPr lang="hr-HR" dirty="0"/>
              <a:t>razvijanje klijentove sposobnosti </a:t>
            </a:r>
            <a:r>
              <a:rPr lang="hr-HR" dirty="0" smtClean="0"/>
              <a:t>da </a:t>
            </a:r>
            <a:r>
              <a:rPr lang="hr-HR" dirty="0"/>
              <a:t>donese </a:t>
            </a:r>
            <a:r>
              <a:rPr lang="hr-HR" dirty="0" smtClean="0"/>
              <a:t>učinkovitu odluku tako da </a:t>
            </a:r>
            <a:r>
              <a:rPr lang="hr-HR" dirty="0"/>
              <a:t>b) </a:t>
            </a:r>
            <a:r>
              <a:rPr lang="hr-HR" dirty="0" smtClean="0"/>
              <a:t>bolje identificira moguće posljedice </a:t>
            </a:r>
            <a:r>
              <a:rPr lang="hr-HR" dirty="0"/>
              <a:t>akcije i b</a:t>
            </a:r>
            <a:r>
              <a:rPr lang="hr-HR" dirty="0" smtClean="0"/>
              <a:t>) provede cost-benefit analiza vrijednosti </a:t>
            </a:r>
            <a:r>
              <a:rPr lang="hr-HR" dirty="0"/>
              <a:t>i vjerojatnosti različitih ishoda akcije</a:t>
            </a:r>
            <a:r>
              <a:rPr lang="hr-HR" dirty="0" smtClean="0"/>
              <a:t>.</a:t>
            </a:r>
          </a:p>
          <a:p>
            <a:pPr>
              <a:buFontTx/>
              <a:buChar char="-"/>
            </a:pPr>
            <a:endParaRPr lang="hr-HR" dirty="0"/>
          </a:p>
          <a:p>
            <a:r>
              <a:rPr lang="hr-HR" dirty="0" smtClean="0"/>
              <a:t>Primjena i verifikacija</a:t>
            </a:r>
            <a:r>
              <a:rPr lang="hr-HR" dirty="0"/>
              <a:t> rješenja </a:t>
            </a:r>
          </a:p>
          <a:p>
            <a:pPr>
              <a:buFontTx/>
              <a:buChar char="-"/>
            </a:pPr>
            <a:r>
              <a:rPr lang="hr-HR" dirty="0"/>
              <a:t>poticati sposobnost klijenta da a) efikasno primjeni rješenje, b) </a:t>
            </a:r>
            <a:r>
              <a:rPr lang="hr-HR" dirty="0" smtClean="0"/>
              <a:t>nadgleda </a:t>
            </a:r>
            <a:r>
              <a:rPr lang="hr-HR" dirty="0"/>
              <a:t>ishode, c) evaluira </a:t>
            </a:r>
            <a:r>
              <a:rPr lang="hr-HR" dirty="0" smtClean="0"/>
              <a:t>učinkovitost.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4181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640960" cy="59766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hr-HR" dirty="0" smtClean="0"/>
          </a:p>
          <a:p>
            <a:r>
              <a:rPr lang="hr-HR" dirty="0" smtClean="0"/>
              <a:t>Vođena vježba 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b</a:t>
            </a:r>
            <a:r>
              <a:rPr lang="hr-HR" dirty="0" smtClean="0"/>
              <a:t>olje razvijanje problem-solving vještina i stavova, te poticanje transfera i generalizacije tih stavova i vještina na različite trenutne i buduće stresne probleme u prirodnom okruženju.</a:t>
            </a:r>
          </a:p>
          <a:p>
            <a:pPr>
              <a:buFontTx/>
              <a:buChar char="-"/>
            </a:pPr>
            <a:endParaRPr lang="hr-HR" dirty="0" smtClean="0"/>
          </a:p>
          <a:p>
            <a:r>
              <a:rPr lang="hr-HR" dirty="0" smtClean="0"/>
              <a:t>Brzi PS </a:t>
            </a:r>
          </a:p>
          <a:p>
            <a:pPr>
              <a:buFontTx/>
              <a:buChar char="-"/>
            </a:pPr>
            <a:r>
              <a:rPr lang="hr-HR" dirty="0" smtClean="0"/>
              <a:t>naučiti klijenta setu problem-solving pitanja / smjernica koje će pomoći da koristi cijeli model u samo nekoliko minuta.</a:t>
            </a:r>
          </a:p>
        </p:txBody>
      </p:sp>
    </p:spTree>
    <p:extLst>
      <p:ext uri="{BB962C8B-B14F-4D97-AF65-F5344CB8AC3E}">
        <p14:creationId xmlns:p14="http://schemas.microsoft.com/office/powerpoint/2010/main" val="37331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496944" cy="5256584"/>
          </a:xfrm>
        </p:spPr>
        <p:txBody>
          <a:bodyPr>
            <a:normAutofit fontScale="92500" lnSpcReduction="20000"/>
          </a:bodyPr>
          <a:lstStyle/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PST terapeut treba biti kompetentan u korištenju različitih pomoćnih strategija koje povećavaju vjerojatnost PST primjene kao što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su:</a:t>
            </a: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Didaktičke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upute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npr.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poučavanje specifični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princi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pima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PS),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Vođenje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npr.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verbalno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propitkivanje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mogući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alternativni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rješenj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ima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problema),</a:t>
            </a:r>
          </a:p>
          <a:p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Modeliranje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(npr. demonstriranje kako specifično primijeniti razne PS principe),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Oblikovanje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npr. treniranje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progresivn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težim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koracima),</a:t>
            </a:r>
          </a:p>
          <a:p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Vježba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npr. prakticiranje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primjene različitih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PS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vježbi na stvarne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životne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probleme),</a:t>
            </a:r>
          </a:p>
          <a:p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Feedback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(npr. ponuditi korektive evaluacije)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Pozitivno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potkrepljenje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npr. pohvala truda klijenta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PRIUČNIK ZA KLIJENTE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Akronim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ADAPT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ima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sljedeće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korake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hr-H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/>
          </a:p>
          <a:p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i="1" dirty="0">
                <a:latin typeface="Tahoma" pitchFamily="34" charset="0"/>
                <a:ea typeface="Tahoma" pitchFamily="34" charset="0"/>
                <a:cs typeface="Tahoma" pitchFamily="34" charset="0"/>
              </a:rPr>
              <a:t>Attitude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):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Prije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pristupanja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solvingu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klijent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treba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usvojiti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pozitivan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 otimističan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stav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prema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problemu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(problemska orijentacija)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vlastitim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sposobnostima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suočavanja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i="1" dirty="0">
                <a:latin typeface="Tahoma" pitchFamily="34" charset="0"/>
                <a:ea typeface="Tahoma" pitchFamily="34" charset="0"/>
                <a:cs typeface="Tahoma" pitchFamily="34" charset="0"/>
              </a:rPr>
              <a:t>Define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):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Definiranje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problema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prikupljajući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relevantne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činjenice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identificiranje pre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prek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koje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inhibiraju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postizanj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cilja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postavljanje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realističnog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cilja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i="1" dirty="0">
                <a:latin typeface="Tahoma" pitchFamily="34" charset="0"/>
                <a:ea typeface="Tahoma" pitchFamily="34" charset="0"/>
                <a:cs typeface="Tahoma" pitchFamily="34" charset="0"/>
              </a:rPr>
              <a:t>Alternatives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):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Generiranje različitih alternativa kako bi se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prevladava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svak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identificiran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zapreke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posti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gao PS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cilj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i="1" dirty="0">
                <a:latin typeface="Tahoma" pitchFamily="34" charset="0"/>
                <a:ea typeface="Tahoma" pitchFamily="34" charset="0"/>
                <a:cs typeface="Tahoma" pitchFamily="34" charset="0"/>
              </a:rPr>
              <a:t>Predict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):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Predvidjeti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pozitivne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negativne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posljedice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svake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alternative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te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biranje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on</a:t>
            </a:r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koj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ima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najveću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vjerojatnost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postizanja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cilja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PS, uz što </a:t>
            </a:r>
            <a:r>
              <a:rPr lang="hr-HR" smtClean="0">
                <a:latin typeface="Tahoma" pitchFamily="34" charset="0"/>
                <a:ea typeface="Tahoma" pitchFamily="34" charset="0"/>
                <a:cs typeface="Tahoma" pitchFamily="34" charset="0"/>
              </a:rPr>
              <a:t>veći dobitak,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što manji trošak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hr-HR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GB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 </a:t>
            </a:r>
            <a:r>
              <a:rPr lang="en-GB" i="1" dirty="0">
                <a:latin typeface="Tahoma" pitchFamily="34" charset="0"/>
                <a:ea typeface="Tahoma" pitchFamily="34" charset="0"/>
                <a:cs typeface="Tahoma" pitchFamily="34" charset="0"/>
              </a:rPr>
              <a:t>out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):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Isprobavanje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izabranog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rješenja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stvarnom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životu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praćenje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učinkovitosti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Ako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klijent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nije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zadovoljan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s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efektima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upućuje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natrag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korak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„A“ i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pronalaženje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učinkovitijeg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rješenja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7776864" cy="50405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hr-HR" dirty="0"/>
          </a:p>
          <a:p>
            <a:r>
              <a:rPr lang="hr-HR" dirty="0"/>
              <a:t>PST se koristi kao samostalna terapija i dio kognitivno-bihevioralne terapije uz primjenu PS </a:t>
            </a:r>
            <a:r>
              <a:rPr lang="hr-HR" dirty="0" smtClean="0"/>
              <a:t>tehnika.</a:t>
            </a:r>
          </a:p>
          <a:p>
            <a:endParaRPr lang="hr-HR" dirty="0"/>
          </a:p>
          <a:p>
            <a:r>
              <a:rPr lang="hr-HR" sz="2800" dirty="0"/>
              <a:t>Široka primjena PST-a: </a:t>
            </a:r>
            <a:r>
              <a:rPr lang="hr-HR" sz="2800" dirty="0" smtClean="0"/>
              <a:t>klinička i neklinička populacija, </a:t>
            </a:r>
            <a:r>
              <a:rPr lang="hr-HR" sz="2800" dirty="0"/>
              <a:t>teškoće prilagodbe, depresija, anksioznost, stres, suicidalne ideje i ponašanja, ovisnosti, </a:t>
            </a:r>
            <a:r>
              <a:rPr lang="hr-HR" sz="2800" dirty="0" smtClean="0"/>
              <a:t>pretilost, teškoće u odnosu, rak i ostala </a:t>
            </a:r>
            <a:r>
              <a:rPr lang="hr-HR" sz="2800" dirty="0"/>
              <a:t>medicinskih </a:t>
            </a:r>
            <a:r>
              <a:rPr lang="hr-HR" sz="2800" dirty="0" smtClean="0"/>
              <a:t>stanja.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66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268760"/>
            <a:ext cx="6376752" cy="3456384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/>
              <a:t>Hvala na pažnji! </a:t>
            </a:r>
            <a:br>
              <a:rPr lang="hr-HR" sz="4800" dirty="0" smtClean="0"/>
            </a:br>
            <a:r>
              <a:rPr lang="hr-HR" sz="4800" dirty="0" smtClean="0">
                <a:sym typeface="Wingdings" pitchFamily="2" charset="2"/>
              </a:rPr>
              <a:t>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034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</a:rPr>
              <a:t>MODEL SOCIJALNOG </a:t>
            </a:r>
            <a:r>
              <a:rPr lang="en-GB" dirty="0" smtClean="0">
                <a:effectLst/>
              </a:rPr>
              <a:t>PROBLEM-SOLVING</a:t>
            </a:r>
            <a:r>
              <a:rPr lang="hr-HR" dirty="0">
                <a:effectLst/>
              </a:rPr>
              <a:t>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394136" cy="483562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PS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prirodnom okruženju.</a:t>
            </a:r>
            <a:endParaRPr lang="hr-H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3 glavna 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koncepta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82296" indent="0">
              <a:buNone/>
            </a:pP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Socijalni problem solving</a:t>
            </a:r>
          </a:p>
          <a:p>
            <a:pPr marL="82296" indent="0">
              <a:buNone/>
            </a:pP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</a:t>
            </a:r>
          </a:p>
          <a:p>
            <a:pPr marL="82296" indent="0">
              <a:buNone/>
            </a:pP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Rješenje </a:t>
            </a:r>
          </a:p>
        </p:txBody>
      </p:sp>
    </p:spTree>
    <p:extLst>
      <p:ext uri="{BB962C8B-B14F-4D97-AF65-F5344CB8AC3E}">
        <p14:creationId xmlns:p14="http://schemas.microsoft.com/office/powerpoint/2010/main" val="20238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568952" cy="6192688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vi-VN" b="1" dirty="0"/>
              <a:t>1. SOCIJALNI PROBLEM SOLVING</a:t>
            </a:r>
          </a:p>
          <a:p>
            <a:r>
              <a:rPr lang="vi-VN" dirty="0"/>
              <a:t>Kognitivno bihevioralni proces kojim se pokušavaju pronaći efikasna rješenja za određene probleme u svakodnevnom životu. </a:t>
            </a:r>
          </a:p>
          <a:p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Različiti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dirty="0"/>
              <a:t>životni problemi (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neosobni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npr. financije;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intrapersonalni, npr. kognitivni, emocionalni;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interpersonalni</a:t>
            </a:r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npr. konflikti</a:t>
            </a:r>
            <a:r>
              <a:rPr lang="vi-VN" dirty="0" smtClean="0"/>
              <a:t>).</a:t>
            </a:r>
            <a:endParaRPr lang="hr-HR" dirty="0"/>
          </a:p>
          <a:p>
            <a:endParaRPr lang="vi-VN" dirty="0"/>
          </a:p>
          <a:p>
            <a:pPr marL="82296" indent="0">
              <a:buNone/>
            </a:pPr>
            <a:r>
              <a:rPr lang="vi-VN" b="1" dirty="0"/>
              <a:t>2. PROBLEM</a:t>
            </a:r>
          </a:p>
          <a:p>
            <a:r>
              <a:rPr lang="vi-VN" dirty="0"/>
              <a:t>Bilo koja životna situacija ili zadatak (trenutna ili anticipirajuća) koja zahtjeva efikasno suočavanje kako bi se postigao određeni cilj ili riješio konflikt, a osoba trenutno nema učinkovite strategije </a:t>
            </a:r>
            <a:r>
              <a:rPr lang="vi-VN" dirty="0" smtClean="0"/>
              <a:t>suočavanja.</a:t>
            </a:r>
            <a:endParaRPr lang="hr-HR" dirty="0"/>
          </a:p>
          <a:p>
            <a:endParaRPr lang="vi-VN" dirty="0"/>
          </a:p>
          <a:p>
            <a:pPr marL="82296" indent="0">
              <a:buNone/>
            </a:pPr>
            <a:r>
              <a:rPr lang="vi-VN" b="1" dirty="0"/>
              <a:t>3. RJEŠENJE</a:t>
            </a:r>
          </a:p>
          <a:p>
            <a:r>
              <a:rPr lang="vi-VN" dirty="0"/>
              <a:t>Situacijski specifičan način suočavanja koji je proizašao iz procesa problem-solvinga koji se primijenio na specifičnu situaciju. </a:t>
            </a:r>
          </a:p>
          <a:p>
            <a:r>
              <a:rPr lang="hr-H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Učinkovito</a:t>
            </a:r>
            <a:r>
              <a:rPr lang="vi-VN" dirty="0" smtClean="0"/>
              <a:t> </a:t>
            </a:r>
            <a:r>
              <a:rPr lang="vi-VN" dirty="0"/>
              <a:t>rješenje je a) ono koje postiže cilj problem solvinga (npr.: reduciranje negativnih emocija) te b) ono koje povećava druge pozitivne posljedice, a smanjuje negativne.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8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4758" y="1268760"/>
            <a:ext cx="7960928" cy="2557264"/>
          </a:xfrm>
        </p:spPr>
        <p:txBody>
          <a:bodyPr>
            <a:normAutofit/>
          </a:bodyPr>
          <a:lstStyle/>
          <a:p>
            <a:r>
              <a:rPr lang="vi-VN" dirty="0" smtClean="0"/>
              <a:t>Problem</a:t>
            </a:r>
            <a:r>
              <a:rPr lang="hr-HR" dirty="0" smtClean="0"/>
              <a:t>-</a:t>
            </a:r>
            <a:r>
              <a:rPr lang="vi-VN" dirty="0" smtClean="0"/>
              <a:t>solving </a:t>
            </a:r>
            <a:r>
              <a:rPr lang="vi-VN" dirty="0"/>
              <a:t>se odnosi na otkrivanje rješenja određenih problema, dok se primjena rješenja odnosi na samu </a:t>
            </a:r>
            <a:r>
              <a:rPr lang="vi-VN" dirty="0" smtClean="0"/>
              <a:t>primjenu</a:t>
            </a:r>
            <a:r>
              <a:rPr lang="hr-HR" dirty="0" smtClean="0"/>
              <a:t> </a:t>
            </a:r>
            <a:r>
              <a:rPr lang="vi-VN" dirty="0" smtClean="0"/>
              <a:t>/</a:t>
            </a:r>
            <a:r>
              <a:rPr lang="hr-HR" dirty="0" smtClean="0"/>
              <a:t> </a:t>
            </a:r>
            <a:r>
              <a:rPr lang="vi-VN" dirty="0" smtClean="0"/>
              <a:t>implementaciju </a:t>
            </a:r>
            <a:r>
              <a:rPr lang="vi-VN" dirty="0"/>
              <a:t>u određenim </a:t>
            </a:r>
            <a:r>
              <a:rPr lang="vi-VN" dirty="0" smtClean="0"/>
              <a:t>situacijama</a:t>
            </a:r>
            <a:r>
              <a:rPr lang="hr-HR" dirty="0" smtClean="0"/>
              <a:t>.</a:t>
            </a: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827584" y="4202866"/>
            <a:ext cx="3024336" cy="1440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80112" y="4221088"/>
            <a:ext cx="30243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3968" y="4224883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dirty="0" smtClean="0"/>
              <a:t>≠</a:t>
            </a:r>
            <a:endParaRPr lang="en-GB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60746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PROBLEM </a:t>
            </a:r>
          </a:p>
          <a:p>
            <a:pPr algn="ctr"/>
            <a:r>
              <a:rPr lang="hr-HR" dirty="0" smtClean="0"/>
              <a:t>SOLVING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20172" y="45997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PRIMJENA RJEŠENJA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9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effectLst/>
              </a:rPr>
              <a:t>Dimenzije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socijalnog</a:t>
            </a:r>
            <a:r>
              <a:rPr lang="en-GB" dirty="0">
                <a:effectLst/>
              </a:rPr>
              <a:t> </a:t>
            </a:r>
            <a:r>
              <a:rPr lang="en-GB" dirty="0" smtClean="0">
                <a:effectLst/>
              </a:rPr>
              <a:t>problem</a:t>
            </a:r>
            <a:r>
              <a:rPr lang="hr-HR" dirty="0" smtClean="0">
                <a:effectLst/>
              </a:rPr>
              <a:t>-</a:t>
            </a:r>
            <a:r>
              <a:rPr lang="en-GB" dirty="0" err="1" smtClean="0">
                <a:effectLst/>
              </a:rPr>
              <a:t>solvinga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290168" cy="5160640"/>
          </a:xfrm>
        </p:spPr>
        <p:txBody>
          <a:bodyPr>
            <a:normAutofit/>
          </a:bodyPr>
          <a:lstStyle/>
          <a:p>
            <a:r>
              <a:rPr lang="hr-HR" u="sng" dirty="0" smtClean="0"/>
              <a:t>ORIGINALNI MODEL</a:t>
            </a:r>
          </a:p>
          <a:p>
            <a:endParaRPr lang="hr-HR" u="sng" dirty="0" smtClean="0"/>
          </a:p>
          <a:p>
            <a:endParaRPr lang="hr-HR" dirty="0"/>
          </a:p>
          <a:p>
            <a:pPr marL="82296" indent="0">
              <a:buNone/>
            </a:pPr>
            <a:r>
              <a:rPr lang="en-GB" b="1" dirty="0" smtClean="0"/>
              <a:t>1</a:t>
            </a:r>
            <a:r>
              <a:rPr lang="en-GB" b="1" dirty="0"/>
              <a:t>. ORIJENTACIJA PREMA </a:t>
            </a:r>
            <a:r>
              <a:rPr lang="en-GB" b="1" dirty="0" smtClean="0"/>
              <a:t>PROBLEMU</a:t>
            </a:r>
            <a:endParaRPr lang="hr-HR" b="1" dirty="0" smtClean="0"/>
          </a:p>
          <a:p>
            <a:endParaRPr lang="en-GB" dirty="0"/>
          </a:p>
          <a:p>
            <a:r>
              <a:rPr lang="en-GB" dirty="0" err="1"/>
              <a:t>Metakognitivni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primarno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motivacijsku</a:t>
            </a:r>
            <a:r>
              <a:rPr lang="en-GB" dirty="0"/>
              <a:t> </a:t>
            </a:r>
            <a:r>
              <a:rPr lang="en-GB" dirty="0" err="1" smtClean="0"/>
              <a:t>funkciju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err="1"/>
              <a:t>Relativno</a:t>
            </a:r>
            <a:r>
              <a:rPr lang="en-GB" dirty="0"/>
              <a:t> </a:t>
            </a:r>
            <a:r>
              <a:rPr lang="en-GB" dirty="0" err="1"/>
              <a:t>stabilne</a:t>
            </a:r>
            <a:r>
              <a:rPr lang="en-GB" dirty="0"/>
              <a:t> </a:t>
            </a:r>
            <a:r>
              <a:rPr lang="en-GB" dirty="0" err="1"/>
              <a:t>kognitivno-emocionalne</a:t>
            </a:r>
            <a:r>
              <a:rPr lang="en-GB" dirty="0"/>
              <a:t> </a:t>
            </a:r>
            <a:r>
              <a:rPr lang="en-GB" dirty="0" err="1"/>
              <a:t>sheme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hr-HR" dirty="0" smtClean="0"/>
              <a:t>odražavaju</a:t>
            </a:r>
            <a:r>
              <a:rPr lang="en-GB" dirty="0" smtClean="0"/>
              <a:t> </a:t>
            </a:r>
            <a:r>
              <a:rPr lang="en-GB" dirty="0" err="1"/>
              <a:t>svjesnost</a:t>
            </a:r>
            <a:r>
              <a:rPr lang="en-GB" dirty="0"/>
              <a:t> </a:t>
            </a:r>
            <a:r>
              <a:rPr lang="en-GB" dirty="0" err="1"/>
              <a:t>osobe</a:t>
            </a:r>
            <a:r>
              <a:rPr lang="en-GB" dirty="0"/>
              <a:t> o </a:t>
            </a:r>
            <a:r>
              <a:rPr lang="en-GB" dirty="0" err="1"/>
              <a:t>problemima</a:t>
            </a:r>
            <a:r>
              <a:rPr lang="en-GB" dirty="0"/>
              <a:t>, </a:t>
            </a:r>
            <a:r>
              <a:rPr lang="en-GB" dirty="0" err="1"/>
              <a:t>kao</a:t>
            </a:r>
            <a:r>
              <a:rPr lang="en-GB" dirty="0"/>
              <a:t> i o </a:t>
            </a:r>
            <a:r>
              <a:rPr lang="en-GB" dirty="0" err="1"/>
              <a:t>vlastitoj</a:t>
            </a:r>
            <a:r>
              <a:rPr lang="en-GB" dirty="0"/>
              <a:t> </a:t>
            </a:r>
            <a:r>
              <a:rPr lang="en-GB" dirty="0" err="1"/>
              <a:t>sposobnosti</a:t>
            </a:r>
            <a:r>
              <a:rPr lang="en-GB" dirty="0"/>
              <a:t> </a:t>
            </a:r>
            <a:r>
              <a:rPr lang="en-GB" dirty="0" smtClean="0"/>
              <a:t>problem</a:t>
            </a:r>
            <a:r>
              <a:rPr lang="hr-HR" dirty="0" smtClean="0"/>
              <a:t>-</a:t>
            </a:r>
            <a:r>
              <a:rPr lang="en-GB" dirty="0" err="1" smtClean="0"/>
              <a:t>solvinga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3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496944" cy="54006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GB" b="1" dirty="0"/>
              <a:t>2. </a:t>
            </a:r>
            <a:r>
              <a:rPr lang="hr-HR" b="1" dirty="0" smtClean="0"/>
              <a:t> </a:t>
            </a:r>
            <a:r>
              <a:rPr lang="en-GB" b="1" dirty="0" smtClean="0"/>
              <a:t>VJEŠTINE </a:t>
            </a:r>
            <a:r>
              <a:rPr lang="en-GB" b="1" dirty="0"/>
              <a:t>PROBLEM SOLVINGA</a:t>
            </a:r>
          </a:p>
          <a:p>
            <a:endParaRPr lang="hr-HR" dirty="0"/>
          </a:p>
          <a:p>
            <a:r>
              <a:rPr lang="en-GB" dirty="0" err="1" smtClean="0"/>
              <a:t>Aktivnosti</a:t>
            </a:r>
            <a:r>
              <a:rPr lang="en-GB" dirty="0" smtClean="0"/>
              <a:t> </a:t>
            </a:r>
            <a:r>
              <a:rPr lang="en-GB" dirty="0" err="1"/>
              <a:t>kojima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pokušava</a:t>
            </a:r>
            <a:r>
              <a:rPr lang="en-GB" dirty="0"/>
              <a:t> </a:t>
            </a:r>
            <a:r>
              <a:rPr lang="en-GB" dirty="0" err="1"/>
              <a:t>razumjeti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 u </a:t>
            </a:r>
            <a:r>
              <a:rPr lang="en-GB" dirty="0" err="1"/>
              <a:t>svakodnevnom</a:t>
            </a:r>
            <a:r>
              <a:rPr lang="en-GB" dirty="0"/>
              <a:t> </a:t>
            </a:r>
            <a:r>
              <a:rPr lang="en-GB" dirty="0" err="1"/>
              <a:t>životu</a:t>
            </a:r>
            <a:r>
              <a:rPr lang="en-GB" dirty="0"/>
              <a:t> i </a:t>
            </a:r>
            <a:r>
              <a:rPr lang="en-GB" dirty="0" err="1"/>
              <a:t>otkriti</a:t>
            </a:r>
            <a:r>
              <a:rPr lang="en-GB" dirty="0"/>
              <a:t> </a:t>
            </a:r>
            <a:r>
              <a:rPr lang="en-GB" dirty="0" err="1"/>
              <a:t>efikasna</a:t>
            </a:r>
            <a:r>
              <a:rPr lang="en-GB" dirty="0"/>
              <a:t> </a:t>
            </a:r>
            <a:r>
              <a:rPr lang="en-GB" dirty="0" err="1"/>
              <a:t>rješenja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načine</a:t>
            </a:r>
            <a:r>
              <a:rPr lang="en-GB" dirty="0"/>
              <a:t> </a:t>
            </a:r>
            <a:r>
              <a:rPr lang="en-GB" dirty="0" err="1"/>
              <a:t>suočavanja</a:t>
            </a:r>
            <a:r>
              <a:rPr lang="en-GB" dirty="0" smtClean="0"/>
              <a:t>.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4 PS vještine:</a:t>
            </a:r>
            <a:endParaRPr lang="en-GB" dirty="0"/>
          </a:p>
          <a:p>
            <a:pPr marL="82296" indent="0">
              <a:buNone/>
            </a:pPr>
            <a:r>
              <a:rPr lang="en-GB" dirty="0"/>
              <a:t>a) </a:t>
            </a:r>
            <a:r>
              <a:rPr lang="en-GB" dirty="0" err="1"/>
              <a:t>Definicija</a:t>
            </a:r>
            <a:r>
              <a:rPr lang="en-GB" dirty="0"/>
              <a:t> i </a:t>
            </a:r>
            <a:r>
              <a:rPr lang="en-GB" dirty="0" err="1"/>
              <a:t>formulacija</a:t>
            </a:r>
            <a:r>
              <a:rPr lang="en-GB" dirty="0"/>
              <a:t> </a:t>
            </a:r>
            <a:r>
              <a:rPr lang="en-GB" dirty="0" err="1" smtClean="0"/>
              <a:t>problema</a:t>
            </a:r>
            <a:r>
              <a:rPr lang="hr-HR" dirty="0" smtClean="0"/>
              <a:t>,</a:t>
            </a:r>
            <a:endParaRPr lang="en-GB" dirty="0"/>
          </a:p>
          <a:p>
            <a:pPr marL="82296" indent="0">
              <a:buNone/>
            </a:pPr>
            <a:r>
              <a:rPr lang="en-GB" dirty="0"/>
              <a:t>b) </a:t>
            </a:r>
            <a:r>
              <a:rPr lang="hr-HR" dirty="0" smtClean="0"/>
              <a:t>Generiranje </a:t>
            </a:r>
            <a:r>
              <a:rPr lang="en-GB" dirty="0" err="1" smtClean="0"/>
              <a:t>rješenja</a:t>
            </a:r>
            <a:r>
              <a:rPr lang="hr-HR" dirty="0" smtClean="0"/>
              <a:t>,</a:t>
            </a:r>
            <a:endParaRPr lang="en-GB" dirty="0"/>
          </a:p>
          <a:p>
            <a:pPr marL="82296" indent="0">
              <a:buNone/>
            </a:pPr>
            <a:r>
              <a:rPr lang="en-GB" dirty="0"/>
              <a:t>c) </a:t>
            </a:r>
            <a:r>
              <a:rPr lang="hr-HR" dirty="0" err="1"/>
              <a:t>D</a:t>
            </a:r>
            <a:r>
              <a:rPr lang="en-GB" dirty="0" err="1" smtClean="0"/>
              <a:t>onošenje</a:t>
            </a:r>
            <a:r>
              <a:rPr lang="en-GB" dirty="0" smtClean="0"/>
              <a:t> </a:t>
            </a:r>
            <a:r>
              <a:rPr lang="en-GB" dirty="0" err="1" smtClean="0"/>
              <a:t>odluke</a:t>
            </a:r>
            <a:r>
              <a:rPr lang="hr-HR" dirty="0" smtClean="0"/>
              <a:t>,</a:t>
            </a:r>
            <a:endParaRPr lang="en-GB" dirty="0"/>
          </a:p>
          <a:p>
            <a:pPr marL="82296" indent="0">
              <a:buNone/>
            </a:pPr>
            <a:r>
              <a:rPr lang="en-GB" dirty="0"/>
              <a:t>d) </a:t>
            </a:r>
            <a:r>
              <a:rPr lang="hr-HR" dirty="0" err="1"/>
              <a:t>I</a:t>
            </a:r>
            <a:r>
              <a:rPr lang="en-GB" dirty="0" err="1" smtClean="0"/>
              <a:t>mplementacija</a:t>
            </a:r>
            <a:r>
              <a:rPr lang="en-GB" dirty="0" smtClean="0"/>
              <a:t> </a:t>
            </a:r>
            <a:r>
              <a:rPr lang="en-GB" dirty="0"/>
              <a:t>i </a:t>
            </a:r>
            <a:r>
              <a:rPr lang="en-GB" dirty="0" err="1"/>
              <a:t>verifikacija</a:t>
            </a:r>
            <a:r>
              <a:rPr lang="en-GB" dirty="0"/>
              <a:t> </a:t>
            </a:r>
            <a:r>
              <a:rPr lang="hr-HR" dirty="0" smtClean="0"/>
              <a:t>rješenja.</a:t>
            </a:r>
            <a:endParaRPr lang="en-GB" dirty="0"/>
          </a:p>
          <a:p>
            <a:pPr marL="82296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4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4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u="sng" dirty="0" smtClean="0"/>
              <a:t>REVIDIRANI MODEL</a:t>
            </a:r>
            <a:endParaRPr lang="hr-HR" dirty="0"/>
          </a:p>
          <a:p>
            <a:pPr marL="82296" indent="0">
              <a:buNone/>
            </a:pPr>
            <a:endParaRPr lang="en-GB" dirty="0"/>
          </a:p>
          <a:p>
            <a:r>
              <a:rPr lang="en-GB" b="1" dirty="0" err="1"/>
              <a:t>Dvije</a:t>
            </a:r>
            <a:r>
              <a:rPr lang="en-GB" b="1" dirty="0"/>
              <a:t> </a:t>
            </a:r>
            <a:r>
              <a:rPr lang="en-GB" b="1" dirty="0" err="1"/>
              <a:t>dimenzije</a:t>
            </a:r>
            <a:r>
              <a:rPr lang="en-GB" b="1" dirty="0"/>
              <a:t> </a:t>
            </a:r>
            <a:r>
              <a:rPr lang="en-GB" b="1" dirty="0" err="1"/>
              <a:t>orijentacije</a:t>
            </a:r>
            <a:r>
              <a:rPr lang="en-GB" b="1" dirty="0"/>
              <a:t> </a:t>
            </a:r>
            <a:r>
              <a:rPr lang="en-GB" b="1" dirty="0" err="1"/>
              <a:t>prema</a:t>
            </a:r>
            <a:r>
              <a:rPr lang="en-GB" b="1" dirty="0"/>
              <a:t> </a:t>
            </a:r>
            <a:r>
              <a:rPr lang="en-GB" b="1" dirty="0" err="1"/>
              <a:t>problemu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 smtClean="0"/>
              <a:t>pozitivna</a:t>
            </a:r>
            <a:r>
              <a:rPr lang="en-GB" dirty="0" smtClean="0"/>
              <a:t> </a:t>
            </a:r>
            <a:r>
              <a:rPr lang="en-GB" dirty="0"/>
              <a:t>i </a:t>
            </a:r>
            <a:r>
              <a:rPr lang="en-GB" dirty="0" err="1" smtClean="0"/>
              <a:t>negativna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b="1" dirty="0"/>
              <a:t>Tri </a:t>
            </a:r>
            <a:r>
              <a:rPr lang="en-GB" b="1" dirty="0" err="1"/>
              <a:t>stila</a:t>
            </a:r>
            <a:r>
              <a:rPr lang="en-GB" b="1" dirty="0"/>
              <a:t> </a:t>
            </a:r>
            <a:r>
              <a:rPr lang="en-GB" b="1" dirty="0" smtClean="0"/>
              <a:t>problem</a:t>
            </a:r>
            <a:r>
              <a:rPr lang="hr-HR" b="1" dirty="0" smtClean="0"/>
              <a:t>-</a:t>
            </a:r>
            <a:r>
              <a:rPr lang="en-GB" b="1" dirty="0" err="1" smtClean="0"/>
              <a:t>solvinga</a:t>
            </a:r>
            <a:r>
              <a:rPr lang="en-GB" b="1" dirty="0" smtClean="0"/>
              <a:t> </a:t>
            </a:r>
            <a:r>
              <a:rPr lang="en-GB" dirty="0"/>
              <a:t>(</a:t>
            </a:r>
            <a:r>
              <a:rPr lang="en-GB" dirty="0" err="1"/>
              <a:t>racionalni</a:t>
            </a:r>
            <a:r>
              <a:rPr lang="en-GB" dirty="0"/>
              <a:t>, </a:t>
            </a:r>
            <a:r>
              <a:rPr lang="en-GB" dirty="0" err="1"/>
              <a:t>impulzivni</a:t>
            </a:r>
            <a:r>
              <a:rPr lang="en-GB" dirty="0"/>
              <a:t> i </a:t>
            </a:r>
            <a:r>
              <a:rPr lang="en-GB" dirty="0" err="1"/>
              <a:t>izbjegavajući</a:t>
            </a:r>
            <a:r>
              <a:rPr lang="en-GB" dirty="0" smtClean="0"/>
              <a:t>).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0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303</TotalTime>
  <Words>1626</Words>
  <Application>Microsoft Office PowerPoint</Application>
  <PresentationFormat>On-screen Show (4:3)</PresentationFormat>
  <Paragraphs>212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Bookman Old Style</vt:lpstr>
      <vt:lpstr>Calibri</vt:lpstr>
      <vt:lpstr>Gill Sans MT</vt:lpstr>
      <vt:lpstr>Tahoma</vt:lpstr>
      <vt:lpstr>Wingdings</vt:lpstr>
      <vt:lpstr>Wingdings 3</vt:lpstr>
      <vt:lpstr>Origin</vt:lpstr>
      <vt:lpstr>PROBLEM-SOLVING TEHNIKE</vt:lpstr>
      <vt:lpstr>ŠTO JE PROBLEM-SOLVING TERAPIJA?</vt:lpstr>
      <vt:lpstr>PowerPoint Presentation</vt:lpstr>
      <vt:lpstr>MODEL SOCIJALNOG PROBLEM-SOLVINGA</vt:lpstr>
      <vt:lpstr>PowerPoint Presentation</vt:lpstr>
      <vt:lpstr>PowerPoint Presentation</vt:lpstr>
      <vt:lpstr>Dimenzije socijalnog problem-solvinga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RELACIJSKI PROBLEM-SOLVING MODEL STRESA I DOBROBITI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PST moduli treniranja (ciljevi i aktivnosti)</vt:lpstr>
      <vt:lpstr> </vt:lpstr>
      <vt:lpstr>PowerPoint Presentation</vt:lpstr>
      <vt:lpstr>PowerPoint Presentation</vt:lpstr>
      <vt:lpstr>PowerPoint Presentation</vt:lpstr>
      <vt:lpstr>PowerPoint Presentation</vt:lpstr>
      <vt:lpstr>PRIUČNIK ZA KLIJENTE</vt:lpstr>
      <vt:lpstr>Hvala na pažnji!  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PROBLEM-SOLVING TEHNIKE</dc:title>
  <dc:creator>ines.carevic93@gmail.com</dc:creator>
  <cp:lastModifiedBy>hubikotvr@outlook.com</cp:lastModifiedBy>
  <cp:revision>33</cp:revision>
  <dcterms:created xsi:type="dcterms:W3CDTF">2022-01-28T20:08:54Z</dcterms:created>
  <dcterms:modified xsi:type="dcterms:W3CDTF">2022-02-09T14:07:56Z</dcterms:modified>
</cp:coreProperties>
</file>