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9" r:id="rId14"/>
    <p:sldId id="278" r:id="rId15"/>
    <p:sldId id="270" r:id="rId16"/>
    <p:sldId id="279" r:id="rId17"/>
    <p:sldId id="271" r:id="rId18"/>
    <p:sldId id="272" r:id="rId19"/>
    <p:sldId id="273" r:id="rId20"/>
    <p:sldId id="274" r:id="rId21"/>
    <p:sldId id="280" r:id="rId22"/>
    <p:sldId id="277" r:id="rId23"/>
    <p:sldId id="276" r:id="rId24"/>
    <p:sldId id="281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0459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7504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811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914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087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64858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083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884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580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940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142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92918-6E08-4CAF-BB63-DD9FD865A659}" type="datetimeFigureOut">
              <a:rPr lang="hr-HR" smtClean="0"/>
              <a:t>25.01.2022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4C368-5800-4CC1-91F3-8BD20B45D2D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310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 I PROBLEMI U STRUKTURIRANJU SEANSE</a:t>
            </a: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800800" cy="1752600"/>
          </a:xfrm>
        </p:spPr>
        <p:txBody>
          <a:bodyPr>
            <a:normAutofit/>
          </a:bodyPr>
          <a:lstStyle/>
          <a:p>
            <a:pPr algn="r"/>
            <a:endParaRPr lang="hr-H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hr-H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Marina Kovačić</a:t>
            </a:r>
          </a:p>
          <a:p>
            <a:pPr algn="r"/>
            <a:r>
              <a:rPr lang="hr-H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2/2022</a:t>
            </a:r>
            <a:endParaRPr lang="hr-H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8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SEANSE</a:t>
            </a:r>
          </a:p>
          <a:p>
            <a:pPr marL="0" indent="0">
              <a:buNone/>
            </a:pP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se događalo od zadnjeg susreta</a:t>
            </a:r>
          </a:p>
          <a:p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Potencijalni problemi koji mogu biti važni za inicijalni dnevni red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Pozitivna iskustva (važno: osvijestiti, koristiti kasnije u tretmanu, za rad na AM i vjerovanjima)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8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SEANSE</a:t>
            </a:r>
          </a:p>
          <a:p>
            <a:pPr marL="0" indent="0">
              <a:buNone/>
            </a:pP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Pregled domaće zadaće</a:t>
            </a:r>
          </a:p>
          <a:p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je klijent odradio (a što nije)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Procjena koliko klijent sada vjeruje adaptivnim izjavama, odgovorima na AM i vjerovanjima o kojima ste razgovarali na prošloj seansi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je naučio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je korisno da nastavi raditi idući tjedan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Postoji li nešto o čemu treba dodatno razgovarati kasnije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31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SEANSE</a:t>
            </a:r>
          </a:p>
          <a:p>
            <a:pPr marL="0" indent="0">
              <a:buNone/>
            </a:pP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Postavljanje prioriteta u dnevnom redu</a:t>
            </a:r>
          </a:p>
          <a:p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Sažimanje tema koje je klijent ponudio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Zajedničko postavljanje prioriteta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Reagirati na teme koje nisu ranije navedene (osvijestiti da je započeo priču o novom problemu)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26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568952" cy="5589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SREDINA SEANSE</a:t>
            </a:r>
          </a:p>
          <a:p>
            <a:pPr marL="0" indent="0">
              <a:buNone/>
            </a:pPr>
            <a:endParaRPr lang="hr-HR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Odabir problema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(o čemu želi najprije razgovarati)</a:t>
            </a:r>
          </a:p>
          <a:p>
            <a:pPr>
              <a:buFontTx/>
              <a:buChar char="-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Konceptualizacija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zajedničko odlučivanje o dijelu kognitivnog modela na kojem će se najprije raditi:</a:t>
            </a:r>
          </a:p>
          <a:p>
            <a:pPr marL="542925" indent="-187325"/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Situacija koja se dogodila ranije ili potencijalna prepreka u koracima prema postizanju cilja,</a:t>
            </a:r>
          </a:p>
          <a:p>
            <a:pPr indent="12700"/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 povezane sa situacijom ili preprekom i/ili</a:t>
            </a:r>
          </a:p>
          <a:p>
            <a:pPr indent="12700"/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Reakcija povezana s AM (emocionalna, bihevioralna ili fiziološka)</a:t>
            </a:r>
          </a:p>
          <a:p>
            <a:pPr>
              <a:buFontTx/>
              <a:buChar char="-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Odabir intervencije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pojasniti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racionalu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primjene, ukoliko se klijent složi, primijeniti i mjeriti njezinu učinkovitost</a:t>
            </a:r>
          </a:p>
          <a:p>
            <a:pPr>
              <a:buFontTx/>
              <a:buChar char="-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Poučavanje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novim vještinama i </a:t>
            </a:r>
          </a:p>
          <a:p>
            <a:pPr>
              <a:buFontTx/>
              <a:buChar char="-"/>
            </a:pP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ostavljanje novog akcijskog plana</a:t>
            </a: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66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SREDINA SEANSE</a:t>
            </a: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Povremena sažimanja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698500"/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terapeut: sažimanje onoga što je klijent rekao o problemu u obliku kognitivnog modela – koristiti što je moguće više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klijentove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riječi; </a:t>
            </a:r>
          </a:p>
          <a:p>
            <a:pPr marL="698500"/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klijent: sažimanje evaluacije AM/vjerovanja i zapisivanje (može biti dio akcijskog plana za svakodnevno čitanje); </a:t>
            </a:r>
          </a:p>
          <a:p>
            <a:pPr marL="698500"/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terapeut: kratko sažimanje dijela seanse koji je završen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8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ZAVRŠETAK SEANSE</a:t>
            </a: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Sažimanje cijele seanse: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usmjeravanje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klijentove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pažnje na najvažnije dijelove seanse, na pozitivan način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početku to radi terapeut, ali kako klijent napreduje, terapeut može od klijenta tražiti da sažme najvažnije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Klijentu u tome može pomoći ako ga potičemo da si radi bilješke tijekom seanse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46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ZAVRŠETAK SEANSE</a:t>
            </a: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Provjera akcijskog plana: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Nabrojati sve što je klijent radio/na čemu je radio proteklih tjedana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što je u sadašnjoj seansi dogovoreno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Utvrditi da će vrlo vjerojatno to činiti i da nije preplavljen zadacima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3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ZAVRŠETAK SEANSE</a:t>
            </a: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Povratna informacija o seansi: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mislite o ovoj seansi?</a:t>
            </a:r>
          </a:p>
          <a:p>
            <a:pPr>
              <a:buFontTx/>
              <a:buChar char="-"/>
            </a:pP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Muči li Vas nešto od onoga što sam danas rekla?</a:t>
            </a:r>
          </a:p>
          <a:p>
            <a:pPr>
              <a:buFontTx/>
              <a:buChar char="-"/>
            </a:pP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Mislite li da sam nešto možda krivo razumjela?</a:t>
            </a:r>
          </a:p>
          <a:p>
            <a:pPr>
              <a:buFontTx/>
              <a:buChar char="-"/>
            </a:pP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Želite li bilo što nadodati onome o čemu smo razgovarali?</a:t>
            </a:r>
          </a:p>
          <a:p>
            <a:pPr>
              <a:buFontTx/>
              <a:buChar char="-"/>
            </a:pP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Želite li da nešto radimo na drukčiji način idući put?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terapeut ima dojam da klijent nije potpuno izrazio svoju reakciju na seansu, može upotrijebiti obrazac za dobivanje povratne informacije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10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ZAVRŠETAK SEANSE</a:t>
            </a: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Povratna informacija o seansi: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klijent daje negativnu povratnu informaciju, terapeut ga treba pozitivno potkrijepiti i pokušati riješiti problem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nema dovoljno vremena za to, dogovoriti se s klijentom da će se na tome raditi na početku iduće seanse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Negativnu povratnu informaciju ne smijemo zanemariti, jer on obično ukazuje na poteškoće u terapijskom odnosu (povjerenje)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65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SLJEDEĆE TERAPIJSKE SEANSE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Zadržavaju isti osnovni format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Sadržaj varira ovisno o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klijentovim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problemima i ciljevima, kao i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terapeutovim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ciljevima</a:t>
            </a: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Tijekom terapije dolazi do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postupnog prebacivanja odgovornosti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početku terapeut vodi klijenta u identifikaciji i modificiranju AM, osmišljavanju akcijskog plana i sažimanju seansi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Prema kraju terapije, klijenti sami nastoje prepoznati distorzije u mišljenju, nude akcijske planove i sažimaju seanse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96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496944" cy="4925144"/>
          </a:xfrm>
        </p:spPr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Slijedi formu koja se ponavlja u svakoj sljedećoj seansi (do završavanja terapije i prevencije povrata simptoma)</a:t>
            </a:r>
          </a:p>
          <a:p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Opći ciljevi: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Identificirati probleme na kojima će raditi,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Poučavanje vještinama, 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Nastaviti uvoditi klijenta u KBT paradigmu, 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slučaju poboljšanja, odmah započeti s prevencijom povrata simptoma,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Kontinuirano izgrađivati/održavati odnos povjerenja</a:t>
            </a:r>
          </a:p>
          <a:p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17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44824"/>
            <a:ext cx="8784976" cy="396044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Nadalje, događa se i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postupno prebacivanje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naglaska na AM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AM i vjerovanja koja su u podlozi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Konačno, događa se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postupno prebacivanje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pripremu klijenta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završetak terapije i prevenciju povrata simptoma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 planiranju pojedine seanse, terapeut je svjestan u kojoj je fazi terapija te nastavlja koristiti konceptualizaciju kako bi vodio tretman, bilježeći potencijalne točke dnevnog reda prije svake seanse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SLJEDEĆE TERAPIJSKE SEANSE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74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hr-H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PROBLEMI U STRUKTURIRANJU SEANSE</a:t>
            </a: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373216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Uobičajena pojava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 terapeut postane svjestan problema, treba ga specificirati,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konceptualizirati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razloge pojave problema i pronaći rješenja</a:t>
            </a:r>
          </a:p>
          <a:p>
            <a:pPr>
              <a:buFontTx/>
              <a:buChar char="-"/>
            </a:pPr>
            <a:endParaRPr lang="hr-H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problem? Što klijent govori ili ne govori, a predstavlja problem? Ili, što klijent čini ili ne čini?</a:t>
            </a:r>
          </a:p>
          <a:p>
            <a:pPr>
              <a:buFontTx/>
              <a:buChar char="-"/>
            </a:pPr>
            <a:r>
              <a:rPr lang="hr-H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Imam li ja ikakvu odgovornost za ovaj problem?</a:t>
            </a:r>
          </a:p>
          <a:p>
            <a:pPr>
              <a:buFontTx/>
              <a:buChar char="-"/>
            </a:pPr>
            <a:r>
              <a:rPr lang="hr-H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Kako </a:t>
            </a:r>
            <a:r>
              <a:rPr lang="hr-HR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konceptualiziram</a:t>
            </a:r>
            <a:r>
              <a:rPr lang="hr-H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nastanak problema?</a:t>
            </a:r>
          </a:p>
          <a:p>
            <a:pPr>
              <a:buFontTx/>
              <a:buChar char="-"/>
            </a:pPr>
            <a:r>
              <a:rPr lang="hr-H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trebam učiniti?</a:t>
            </a:r>
          </a:p>
          <a:p>
            <a:pPr>
              <a:buFontTx/>
              <a:buChar char="-"/>
            </a:pPr>
            <a:endParaRPr lang="hr-HR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Terapeut: ispitati vlastite AM tijekom i između seansi</a:t>
            </a: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3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hr-H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PROBLEMI U STRUKTURIRANJU SEANSE</a:t>
            </a: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37321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r-H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je terapeut ispravno postavio dijagnozu i razvio odgovarajući plan tretmana, a ipak se pojavljuju problemi, treba provjeriti sljedeće:</a:t>
            </a:r>
          </a:p>
          <a:p>
            <a:pPr marL="0" indent="0">
              <a:buNone/>
            </a:pPr>
            <a:endParaRPr lang="hr-H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Jeste li propustili suptilno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prekidati klijenta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kako bi usmjerili seansu?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Jeste li propustili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uvesti klijenta u tretman i objasniti </a:t>
            </a:r>
            <a:r>
              <a:rPr lang="hr-H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racionalu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 strukturiranje seanse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Jeste li propustili dovoljno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uključiti klijenta u tretman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 razviti dobar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terapijski odnos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Tx/>
              <a:buChar char="-"/>
            </a:pPr>
            <a:endParaRPr lang="hr-H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8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8856984" cy="5112568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 prekidanja klijenta i uvođenja u tretman, koristiti objašnjenja (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racionalu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zbog čega nešto radimo</a:t>
            </a:r>
          </a:p>
          <a:p>
            <a:pPr>
              <a:buFontTx/>
              <a:buChar char="-"/>
            </a:pPr>
            <a:endParaRPr lang="hr-HR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kod problema s aktivnim uključivanjem klijenta u tretman, potrebno je ispitati uzroke: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disfunkcionalna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vjerovanja o tretmanu, nejasni ciljevi, nerealna očekivanja, beznadnost, strah od promjene (gubitka) – osvijestiti ih i raditi na njima</a:t>
            </a:r>
          </a:p>
          <a:p>
            <a:pPr>
              <a:buFontTx/>
              <a:buChar char="-"/>
            </a:pPr>
            <a:endParaRPr lang="hr-H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Terapeut treba biti osjetljiv na promjene raspoloženja klijenta tijekom seanse (u tom trenutku pitati klijenta što mu je prošlo kroz glavu, što je upravo pomislio)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može biti ako namećemo strukturu na kontrolirajući ili zahtjevan način, ako smo previše direktivni (snimiti susret i pregledati sam i/ili s kolegama)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hr-H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PROBLEMI U STRUKTURIRANJU SEANSE</a:t>
            </a: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27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784976" cy="43924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Provjera raspoloženja: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Negativne reakcije na upitnike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oteškoće u izražavanju (preopširni ili ne znaju imenovati)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Atribucija pozitivnog raspoloženja vanjskim čimbenicima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Pogoršanje raspoloženja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Postavljanje dnevnog reda: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Digresije i opširnost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uključuje se u kreiranje dnevnog reda (ne zna o čemu bi razgovarao)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Osjeća se beznadno i preplavljeno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hr-H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PROBLEMI U STRUKTURIRANJU SEANSE</a:t>
            </a: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21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784976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se događalo od zadnjeg susreta:</a:t>
            </a:r>
          </a:p>
          <a:p>
            <a:pPr>
              <a:buFontTx/>
              <a:buChar char="-"/>
            </a:pP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Predetaljno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neusmjereno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Pregled akcijskog plana: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Terapeut zaboravi pitati klijenta za akcijski plan</a:t>
            </a:r>
          </a:p>
          <a:p>
            <a:pPr>
              <a:buFontTx/>
              <a:buChar char="-"/>
            </a:pP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Predetaljna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analiza akcijskog plana</a:t>
            </a:r>
          </a:p>
          <a:p>
            <a:pPr marL="0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hr-H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PROBLEMI U STRUKTURIRANJU SEANSE</a:t>
            </a: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00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784976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 na točkama dnevnog reda (problemu/ima):</a:t>
            </a:r>
            <a:endParaRPr lang="hr-H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Terapeut ne strukturira razgovor </a:t>
            </a:r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(kroz suptilno prekidanje, naglašavanje ključnih AM, emocija, vjerovanja i ponašanja, sažimanje)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Preopširno ili prebrzo prolaženje kroz problem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Samo opisivanje problema ili cilja ili samo identifikacija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disfunkcionalnih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misli ili vjerovanja, bez rada na njima tijekom seanse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Terapeut ne zna kako pomoći klijentu riješiti problem ili prevladati prepreku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hr-H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PROBLEMI U STRUKTURIRANJU SEANSE</a:t>
            </a: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0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Situacije u kojima se odstupa od dnevnog reda:</a:t>
            </a:r>
            <a:endParaRPr lang="hr-H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Postoji rizik za klijenta ili bilo koju drugu osobu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Ako se klijent ne može usredotočiti na trenutnu temu razgovora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Terapeut procijeni da će slijeđenje plana narušiti terapijski odnos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se pojavi problem koji je značajniji od onih koji su planirani (ili se važnost planiranih smanji, promijeni)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klijenti pružaju otpor </a:t>
            </a:r>
          </a:p>
          <a:p>
            <a:pPr>
              <a:buFontTx/>
              <a:buChar char="-"/>
            </a:pPr>
            <a:endParaRPr lang="hr-H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Klijent </a:t>
            </a: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osjeća loše prema završetku seanse: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 nema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dovoljno vremena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se završi razgovor o problemu – T predloži K da će se nastaviti idući put, a seansa završi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nečim pozitivnim</a:t>
            </a:r>
            <a:endParaRPr lang="hr-H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hr-H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PROBLEMI U STRUKTURIRANJU SEANSE</a:t>
            </a: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42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784976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69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856984" cy="475252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Važno: bilješke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Uzeti kopiju bilješki koje vodi klijent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Bilježiti:</a:t>
            </a: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problem(e), </a:t>
            </a:r>
          </a:p>
          <a:p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disfunkcionalne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misli i vjerovanja (i stupanj vjerovanja u njih),</a:t>
            </a: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intervencije, rekonstrukciju misli i vjerovanja (i stupanj vjerovanja u njih),</a:t>
            </a: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akcijski plan i plan za iduću seansu</a:t>
            </a: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Nastojati održati kontakt očima koliko god je moguće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Povremeno, važno je NE bilježiti, osobito kad je riječ o emocionalno bolnom sadržaju – puna pažnja i prisutnost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06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Uobičajeni plan:</a:t>
            </a:r>
          </a:p>
          <a:p>
            <a:pPr marL="0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seanse</a:t>
            </a:r>
          </a:p>
          <a:p>
            <a:pPr marL="457200" indent="-457200">
              <a:buAutoNum type="arabicPeriod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Provjera raspoloženja i uzimanja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psihofarmaka</a:t>
            </a: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Postavljanje dnevnog reda</a:t>
            </a:r>
          </a:p>
          <a:p>
            <a:pPr marL="457200" indent="-457200">
              <a:buAutoNum type="arabicPeriod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Razgovor o razdoblju od zadnjeg susreta (što se događalo: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pozitivno i negativno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 pregled domaće zadaće (što je odrađeno iz akcijskog plana)</a:t>
            </a:r>
          </a:p>
          <a:p>
            <a:pPr marL="457200" indent="-457200">
              <a:buAutoNum type="arabicPeriod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Postavljanje prioriteta u dnevnom redu</a:t>
            </a:r>
          </a:p>
          <a:p>
            <a:pPr marL="0" indent="0">
              <a:buNone/>
            </a:pPr>
            <a:endParaRPr lang="hr-H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20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Sredina seanse</a:t>
            </a:r>
          </a:p>
          <a:p>
            <a:pPr marL="355600" indent="-35560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Rad na 1. točki dnevnog reda; sažimanje; intervencije, procjena potrebe za drugim intervencijama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razgovor o relevantnim, zajednički određenim, zadacima za zadaću</a:t>
            </a:r>
          </a:p>
          <a:p>
            <a:pPr marL="355600" indent="-355600">
              <a:buNone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Rad na 2. točki dnevnog reda (i trećoj, ovisno o preostalom vremenu)</a:t>
            </a:r>
          </a:p>
          <a:p>
            <a:pPr marL="0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Završetak seanse</a:t>
            </a:r>
          </a:p>
          <a:p>
            <a:pPr marL="0" indent="0">
              <a:buNone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Sažimanje cijele seanse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Dogovaranje novog akcijskog plana</a:t>
            </a:r>
          </a:p>
          <a:p>
            <a:pPr marL="0" indent="0">
              <a:buNone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Traženje povratne informacije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2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SEANSE</a:t>
            </a:r>
          </a:p>
          <a:p>
            <a:pPr marL="0" indent="0">
              <a:buNone/>
            </a:pPr>
            <a:endParaRPr lang="hr-H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Uvodni dio bit će učinkovitiji ako se klijent pripremi za seansu (pomoću radnog lista):</a:t>
            </a:r>
          </a:p>
          <a:p>
            <a:pPr marL="0" indent="0">
              <a:buNone/>
            </a:pPr>
            <a:endParaRPr lang="hr-H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čemu važnom smo zadnji put razgovarali?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Kakvo mi je raspoloženje u odnosu na protekle tjedne?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Koja sam pozitivna iskustva imao prošli tjedan? Što sam naučio? Što ta iskustva govore o meni?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se još dogodilo ovaj tjedan, a važno je da moj terapeut to zna?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 su moji ciljevi za ovu seansu? Kojim imenom ih skraćeno mogu zvati?</a:t>
            </a:r>
          </a:p>
          <a:p>
            <a:pPr marL="457200" indent="-457200">
              <a:buAutoNum type="arabicPeriod"/>
            </a:pP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Koje sam zadatke  iz akcijskog plana odradio? (Ako nisam, zbog čega?) Što sam naučio?</a:t>
            </a:r>
          </a:p>
          <a:p>
            <a:pPr marL="355600" indent="-35560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9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SEANSE</a:t>
            </a:r>
          </a:p>
          <a:p>
            <a:pPr marL="0" indent="0">
              <a:buNone/>
            </a:pP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Provjera raspoloženja (i uzimanja lijekova)</a:t>
            </a: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Obično kratko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Mogu se koristiti pisane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check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-liste simptoma i upitnici (BDI, BAI, itd.) – </a:t>
            </a:r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klijent ih obično popunjava u čekaonici</a:t>
            </a:r>
          </a:p>
          <a:p>
            <a:pPr>
              <a:buFontTx/>
              <a:buChar char="-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Usporediti s verbalnim iskazom, pitati ukoliko postoje razlike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Provjeriti govori li </a:t>
            </a:r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cijelom tjednu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 samo o tom danu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Utvrditi postoje li dodatni problemi koje klijent ne verbalizira (suicidalne ideje, problemi sa spavanjem i dr.)</a:t>
            </a: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89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SEANSE</a:t>
            </a:r>
            <a:endParaRPr lang="hr-H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Usporedba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ranijim provjerama raspoloženja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Tražiti atribuciju promjena raspoloženja (pozitivnih i negativnih)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Uvođenje u kognitivni model: misli i ponašanja utječu na raspoloženje (emocije)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93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63272" cy="5589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SEANSE</a:t>
            </a:r>
          </a:p>
          <a:p>
            <a:pPr marL="0" indent="0">
              <a:buNone/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Postavljanje inicijalnog dnevnog reda</a:t>
            </a:r>
          </a:p>
          <a:p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Imenovanje problema na kojima želi raditi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(pitati klijenta koji su njegovi ciljevi za današnji susret)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ulaziti dublje od toga u probleme, kako bi se mogli najprije </a:t>
            </a:r>
            <a:r>
              <a:rPr lang="hr-H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prioritizirati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(suptilno prekinuti klijenta ako krene u širinu)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Provjeriti bilješke od zadnjeg susreta, postoje li teme za koje je ponestalo vremena da se obrade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Predložiti teme o kojima terapeut želi razgovarati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Očekivanja klijenta nekih važnih momenata u idućem tjednu</a:t>
            </a:r>
          </a:p>
          <a:p>
            <a:pPr>
              <a:buFontTx/>
              <a:buChar char="-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Biti osjetljiv na druge važne podatke, kao što su negativna iskustva u proteklom tjednu koja bi se vjerojatno mogla ponoviti i u idućem</a:t>
            </a: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STRUKTURIRANJE SEANSI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75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1723</Words>
  <Application>Microsoft Office PowerPoint</Application>
  <PresentationFormat>On-screen Show (4:3)</PresentationFormat>
  <Paragraphs>270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Times New Roman</vt:lpstr>
      <vt:lpstr>Wingdings</vt:lpstr>
      <vt:lpstr>Office Theme</vt:lpstr>
      <vt:lpstr>STRUKTURIRANJE SEANSI I PROBLEMI U STRUKTURIRANJU SEANSE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STRUKTURIRANJE SEANSI</vt:lpstr>
      <vt:lpstr>SLJEDEĆE TERAPIJSKE SEANSE</vt:lpstr>
      <vt:lpstr>SLJEDEĆE TERAPIJSKE SEANSE</vt:lpstr>
      <vt:lpstr>PROBLEMI U STRUKTURIRANJU SEANSE</vt:lpstr>
      <vt:lpstr>PROBLEMI U STRUKTURIRANJU SEANSE</vt:lpstr>
      <vt:lpstr>PROBLEMI U STRUKTURIRANJU SEANSE</vt:lpstr>
      <vt:lpstr>PROBLEMI U STRUKTURIRANJU SEANSE</vt:lpstr>
      <vt:lpstr>PROBLEMI U STRUKTURIRANJU SEANSE</vt:lpstr>
      <vt:lpstr>PROBLEMI U STRUKTURIRANJU SEANSE</vt:lpstr>
      <vt:lpstr>PROBLEMI U STRUKTURIRANJU SEANSE</vt:lpstr>
      <vt:lpstr>PowerPoint Presentation</vt:lpstr>
    </vt:vector>
  </TitlesOfParts>
  <Company>MO i OS RH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STRUKTURIRANJE SEANSI I PROBLEMI U STRUKTURIRANJU SEANSE</dc:title>
  <dc:creator>MARINA KOVAČIĆ</dc:creator>
  <cp:lastModifiedBy>hubikotvr@outlook.com</cp:lastModifiedBy>
  <cp:revision>59</cp:revision>
  <dcterms:created xsi:type="dcterms:W3CDTF">2021-12-27T09:26:32Z</dcterms:created>
  <dcterms:modified xsi:type="dcterms:W3CDTF">2022-01-25T12:25:54Z</dcterms:modified>
</cp:coreProperties>
</file>