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72" r:id="rId6"/>
    <p:sldId id="265" r:id="rId7"/>
    <p:sldId id="273" r:id="rId8"/>
    <p:sldId id="275" r:id="rId9"/>
    <p:sldId id="258" r:id="rId10"/>
    <p:sldId id="267" r:id="rId11"/>
    <p:sldId id="264" r:id="rId12"/>
    <p:sldId id="276" r:id="rId13"/>
    <p:sldId id="277" r:id="rId14"/>
    <p:sldId id="262" r:id="rId15"/>
    <p:sldId id="278" r:id="rId16"/>
  </p:sldIdLst>
  <p:sldSz cx="12188825" cy="6858000"/>
  <p:notesSz cx="6858000" cy="9144000"/>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p:cViewPr varScale="1">
        <p:scale>
          <a:sx n="112" d="100"/>
          <a:sy n="112" d="100"/>
        </p:scale>
        <p:origin x="414" y="96"/>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r-HR" dirty="0"/>
          </a:p>
        </p:txBody>
      </p:sp>
      <p:sp>
        <p:nvSpPr>
          <p:cNvPr id="3" name="Rezervirano mjesto za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68E3764-84EF-4558-A81B-73DA5D00F8B2}" type="datetime1">
              <a:rPr lang="hr-HR" smtClean="0"/>
              <a:pPr algn="r" rtl="0"/>
              <a:t>09.02.2022</a:t>
            </a:fld>
            <a:endParaRPr lang="hr-HR" dirty="0"/>
          </a:p>
        </p:txBody>
      </p:sp>
      <p:sp>
        <p:nvSpPr>
          <p:cNvPr id="4" name="Rezervirano mjesto za podnožj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hr-HR" smtClean="0"/>
              <a:pPr algn="r" rtl="0"/>
              <a:t>‹#›</a:t>
            </a:fld>
            <a:endParaRPr lang="hr-H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r-HR" dirty="0"/>
          </a:p>
        </p:txBody>
      </p:sp>
      <p:sp>
        <p:nvSpPr>
          <p:cNvPr id="3" name="Rezervirano mjesto za datum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algn="r"/>
            <a:fld id="{AB589A8A-6C03-4F37-9543-9F4B6A21DEEB}" type="datetime1">
              <a:rPr lang="hr-HR" smtClean="0"/>
              <a:pPr algn="r"/>
              <a:t>09.02.2022</a:t>
            </a:fld>
            <a:endParaRPr lang="hr-HR" dirty="0"/>
          </a:p>
        </p:txBody>
      </p:sp>
      <p:sp>
        <p:nvSpPr>
          <p:cNvPr id="4" name="Rezervirano mjesto za sliku slajd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hr-HR" dirty="0"/>
          </a:p>
        </p:txBody>
      </p:sp>
      <p:sp>
        <p:nvSpPr>
          <p:cNvPr id="5" name="Rezervirano mjesto za bilješk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r-HR" dirty="0"/>
              <a:t>Kliknite da biste uredili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6" name="Rezervirano mjesto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r-HR" dirty="0"/>
          </a:p>
        </p:txBody>
      </p:sp>
      <p:sp>
        <p:nvSpPr>
          <p:cNvPr id="7" name="Rezervirano mjesto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2E61351F-DBB1-4664-ADA9-83BC7CB8848D}" type="slidenum">
              <a:rPr lang="hr-HR" smtClean="0"/>
              <a:pPr algn="r"/>
              <a:t>‹#›</a:t>
            </a:fld>
            <a:endParaRPr lang="hr-H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1</a:t>
            </a:fld>
            <a:endParaRPr lang="hr-HR" dirty="0"/>
          </a:p>
        </p:txBody>
      </p:sp>
    </p:spTree>
    <p:extLst>
      <p:ext uri="{BB962C8B-B14F-4D97-AF65-F5344CB8AC3E}">
        <p14:creationId xmlns:p14="http://schemas.microsoft.com/office/powerpoint/2010/main" val="37853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a:xfrm>
            <a:off x="382588" y="685800"/>
            <a:ext cx="6092825" cy="3429000"/>
          </a:xfrm>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algn="r" rtl="0"/>
            <a:fld id="{A0D00EA6-0821-4AC5-933C-321AA6545349}" type="slidenum">
              <a:rPr lang="hr-HR" smtClean="0"/>
              <a:pPr algn="r" rtl="0"/>
              <a:t>11</a:t>
            </a:fld>
            <a:endParaRPr lang="hr-HR" dirty="0"/>
          </a:p>
        </p:txBody>
      </p:sp>
    </p:spTree>
    <p:extLst>
      <p:ext uri="{BB962C8B-B14F-4D97-AF65-F5344CB8AC3E}">
        <p14:creationId xmlns:p14="http://schemas.microsoft.com/office/powerpoint/2010/main" val="401077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2</a:t>
            </a:fld>
            <a:endParaRPr lang="hr-HR" dirty="0"/>
          </a:p>
        </p:txBody>
      </p:sp>
    </p:spTree>
    <p:extLst>
      <p:ext uri="{BB962C8B-B14F-4D97-AF65-F5344CB8AC3E}">
        <p14:creationId xmlns:p14="http://schemas.microsoft.com/office/powerpoint/2010/main" val="88082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3</a:t>
            </a:fld>
            <a:endParaRPr lang="hr-HR" dirty="0"/>
          </a:p>
        </p:txBody>
      </p:sp>
    </p:spTree>
    <p:extLst>
      <p:ext uri="{BB962C8B-B14F-4D97-AF65-F5344CB8AC3E}">
        <p14:creationId xmlns:p14="http://schemas.microsoft.com/office/powerpoint/2010/main" val="226282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4</a:t>
            </a:fld>
            <a:endParaRPr lang="hr-HR" dirty="0"/>
          </a:p>
        </p:txBody>
      </p:sp>
    </p:spTree>
    <p:extLst>
      <p:ext uri="{BB962C8B-B14F-4D97-AF65-F5344CB8AC3E}">
        <p14:creationId xmlns:p14="http://schemas.microsoft.com/office/powerpoint/2010/main" val="180268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5</a:t>
            </a:fld>
            <a:endParaRPr lang="hr-HR" dirty="0"/>
          </a:p>
        </p:txBody>
      </p:sp>
    </p:spTree>
    <p:extLst>
      <p:ext uri="{BB962C8B-B14F-4D97-AF65-F5344CB8AC3E}">
        <p14:creationId xmlns:p14="http://schemas.microsoft.com/office/powerpoint/2010/main" val="196926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6</a:t>
            </a:fld>
            <a:endParaRPr lang="hr-HR" dirty="0"/>
          </a:p>
        </p:txBody>
      </p:sp>
    </p:spTree>
    <p:extLst>
      <p:ext uri="{BB962C8B-B14F-4D97-AF65-F5344CB8AC3E}">
        <p14:creationId xmlns:p14="http://schemas.microsoft.com/office/powerpoint/2010/main" val="52698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algn="r" rtl="0"/>
            <a:fld id="{2E61351F-DBB1-4664-ADA9-83BC7CB8848D}" type="slidenum">
              <a:rPr lang="hr-HR" smtClean="0"/>
              <a:pPr algn="r" rtl="0"/>
              <a:t>7</a:t>
            </a:fld>
            <a:endParaRPr lang="hr-HR" dirty="0"/>
          </a:p>
        </p:txBody>
      </p:sp>
    </p:spTree>
    <p:extLst>
      <p:ext uri="{BB962C8B-B14F-4D97-AF65-F5344CB8AC3E}">
        <p14:creationId xmlns:p14="http://schemas.microsoft.com/office/powerpoint/2010/main" val="225588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8</a:t>
            </a:fld>
            <a:endParaRPr lang="hr-HR" dirty="0"/>
          </a:p>
        </p:txBody>
      </p:sp>
    </p:spTree>
    <p:extLst>
      <p:ext uri="{BB962C8B-B14F-4D97-AF65-F5344CB8AC3E}">
        <p14:creationId xmlns:p14="http://schemas.microsoft.com/office/powerpoint/2010/main" val="164376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lgn="r"/>
            <a:fld id="{2E61351F-DBB1-4664-ADA9-83BC7CB8848D}" type="slidenum">
              <a:rPr lang="hr-HR" smtClean="0"/>
              <a:pPr algn="r"/>
              <a:t>9</a:t>
            </a:fld>
            <a:endParaRPr lang="hr-HR" dirty="0"/>
          </a:p>
        </p:txBody>
      </p:sp>
    </p:spTree>
    <p:extLst>
      <p:ext uri="{BB962C8B-B14F-4D97-AF65-F5344CB8AC3E}">
        <p14:creationId xmlns:p14="http://schemas.microsoft.com/office/powerpoint/2010/main" val="866607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293814" y="990600"/>
            <a:ext cx="8458200" cy="3200400"/>
          </a:xfrm>
        </p:spPr>
        <p:txBody>
          <a:bodyPr rtlCol="0">
            <a:normAutofit/>
          </a:bodyPr>
          <a:lstStyle>
            <a:lvl1pPr algn="l" rtl="0">
              <a:defRPr sz="6000"/>
            </a:lvl1pPr>
          </a:lstStyle>
          <a:p>
            <a:pPr rtl="0"/>
            <a:r>
              <a:rPr lang="hr-HR"/>
              <a:t>Kliknite da biste uredili stil naslova matrice</a:t>
            </a:r>
            <a:endParaRPr lang="hr-HR" dirty="0"/>
          </a:p>
        </p:txBody>
      </p:sp>
      <p:sp>
        <p:nvSpPr>
          <p:cNvPr id="3" name="Podnaslov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hr-HR"/>
              <a:t>Kliknite da biste uredili stil podnaslova matrice</a:t>
            </a:r>
            <a:endParaRPr lang="hr-HR" dirty="0"/>
          </a:p>
        </p:txBody>
      </p:sp>
      <p:sp>
        <p:nvSpPr>
          <p:cNvPr id="4" name="Rezervirano mjesto za datum 3"/>
          <p:cNvSpPr>
            <a:spLocks noGrp="1"/>
          </p:cNvSpPr>
          <p:nvPr>
            <p:ph type="dt" sz="half" idx="10"/>
          </p:nvPr>
        </p:nvSpPr>
        <p:spPr/>
        <p:txBody>
          <a:bodyPr rtlCol="0"/>
          <a:lstStyle>
            <a:lvl1pPr algn="l" rtl="0">
              <a:defRPr sz="1100"/>
            </a:lvl1pPr>
          </a:lstStyle>
          <a:p>
            <a:fld id="{C830A68F-5C94-4FA3-ABA2-1EF7CE24F4D7}" type="datetime1">
              <a:rPr lang="hr-HR" smtClean="0"/>
              <a:pPr/>
              <a:t>09.02.2022</a:t>
            </a:fld>
            <a:endParaRPr lang="hr-HR" dirty="0"/>
          </a:p>
        </p:txBody>
      </p:sp>
      <p:sp>
        <p:nvSpPr>
          <p:cNvPr id="5" name="Rezervirano mjesto za podnožje 4"/>
          <p:cNvSpPr>
            <a:spLocks noGrp="1"/>
          </p:cNvSpPr>
          <p:nvPr>
            <p:ph type="ftr" sz="quarter" idx="11"/>
          </p:nvPr>
        </p:nvSpPr>
        <p:spPr/>
        <p:txBody>
          <a:bodyPr rtlCol="0"/>
          <a:lstStyle>
            <a:lvl1pPr algn="ctr" rtl="0">
              <a:defRPr sz="1100"/>
            </a:lvl1pPr>
          </a:lstStyle>
          <a:p>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hr-HR" dirty="0"/>
          </a:p>
        </p:txBody>
      </p:sp>
      <p:sp>
        <p:nvSpPr>
          <p:cNvPr id="3" name="Okomiti tekst s rezerviranim mjestom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4" name="Rezervirano mjesto za datum 3"/>
          <p:cNvSpPr>
            <a:spLocks noGrp="1"/>
          </p:cNvSpPr>
          <p:nvPr>
            <p:ph type="dt" sz="half" idx="10"/>
          </p:nvPr>
        </p:nvSpPr>
        <p:spPr/>
        <p:txBody>
          <a:bodyPr rtlCol="0"/>
          <a:lstStyle>
            <a:lvl1pPr algn="l" rtl="0">
              <a:defRPr sz="1100"/>
            </a:lvl1pPr>
          </a:lstStyle>
          <a:p>
            <a:fld id="{AD829EB5-A4F3-40D7-AD99-92AF0EBFC56F}" type="datetime1">
              <a:rPr lang="hr-HR" smtClean="0"/>
              <a:pPr/>
              <a:t>09.02.2022</a:t>
            </a:fld>
            <a:endParaRPr lang="hr-HR" dirty="0"/>
          </a:p>
        </p:txBody>
      </p:sp>
      <p:sp>
        <p:nvSpPr>
          <p:cNvPr id="5" name="Rezervirano mjesto za podnožje 4"/>
          <p:cNvSpPr>
            <a:spLocks noGrp="1"/>
          </p:cNvSpPr>
          <p:nvPr>
            <p:ph type="ftr" sz="quarter" idx="11"/>
          </p:nvPr>
        </p:nvSpPr>
        <p:spPr/>
        <p:txBody>
          <a:bodyPr rtlCol="0"/>
          <a:lstStyle>
            <a:lvl1pPr algn="ctr" rtl="0">
              <a:defRPr sz="1100"/>
            </a:lvl1pPr>
          </a:lstStyle>
          <a:p>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752014" y="381000"/>
            <a:ext cx="1904998" cy="5791200"/>
          </a:xfrm>
        </p:spPr>
        <p:txBody>
          <a:bodyPr vert="eaVert" rtlCol="0"/>
          <a:lstStyle/>
          <a:p>
            <a:pPr rtl="0"/>
            <a:r>
              <a:rPr lang="hr-HR"/>
              <a:t>Kliknite da biste uredili stil naslova matrice</a:t>
            </a:r>
            <a:endParaRPr lang="hr-HR" dirty="0"/>
          </a:p>
        </p:txBody>
      </p:sp>
      <p:sp>
        <p:nvSpPr>
          <p:cNvPr id="3" name="Okomiti tekst s rezerviranim mjestom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4" name="Rezervirano mjesto za datum 3"/>
          <p:cNvSpPr>
            <a:spLocks noGrp="1"/>
          </p:cNvSpPr>
          <p:nvPr>
            <p:ph type="dt" sz="half" idx="10"/>
          </p:nvPr>
        </p:nvSpPr>
        <p:spPr/>
        <p:txBody>
          <a:bodyPr rtlCol="0"/>
          <a:lstStyle>
            <a:lvl1pPr algn="l" rtl="0">
              <a:defRPr sz="1100"/>
            </a:lvl1pPr>
          </a:lstStyle>
          <a:p>
            <a:fld id="{8F46CF31-0C6B-4F29-8DD3-5FCA4D67E5B0}" type="datetime1">
              <a:rPr lang="hr-HR" smtClean="0"/>
              <a:pPr/>
              <a:t>09.02.2022</a:t>
            </a:fld>
            <a:endParaRPr lang="hr-HR" dirty="0"/>
          </a:p>
        </p:txBody>
      </p:sp>
      <p:sp>
        <p:nvSpPr>
          <p:cNvPr id="5" name="Rezervirano mjesto za podnožje 4"/>
          <p:cNvSpPr>
            <a:spLocks noGrp="1"/>
          </p:cNvSpPr>
          <p:nvPr>
            <p:ph type="ftr" sz="quarter" idx="11"/>
          </p:nvPr>
        </p:nvSpPr>
        <p:spPr/>
        <p:txBody>
          <a:bodyPr rtlCol="0"/>
          <a:lstStyle>
            <a:lvl1pPr algn="ctr" rtl="0">
              <a:defRPr sz="1100"/>
            </a:lvl1pPr>
          </a:lstStyle>
          <a:p>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hr-HR" dirty="0"/>
          </a:p>
        </p:txBody>
      </p:sp>
      <p:sp>
        <p:nvSpPr>
          <p:cNvPr id="3" name="Rezervirano mjesto za sadržaj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4" name="Rezervirano mjesto za datum 3"/>
          <p:cNvSpPr>
            <a:spLocks noGrp="1"/>
          </p:cNvSpPr>
          <p:nvPr>
            <p:ph type="dt" sz="half" idx="10"/>
          </p:nvPr>
        </p:nvSpPr>
        <p:spPr/>
        <p:txBody>
          <a:bodyPr rtlCol="0"/>
          <a:lstStyle>
            <a:lvl1pPr algn="l" rtl="0">
              <a:defRPr sz="1100"/>
            </a:lvl1pPr>
          </a:lstStyle>
          <a:p>
            <a:fld id="{B8D5E95F-670C-4A52-ABF5-7B54145A17F8}" type="datetime1">
              <a:rPr lang="hr-HR" smtClean="0"/>
              <a:pPr/>
              <a:t>09.02.2022</a:t>
            </a:fld>
            <a:endParaRPr lang="hr-HR" dirty="0"/>
          </a:p>
        </p:txBody>
      </p:sp>
      <p:sp>
        <p:nvSpPr>
          <p:cNvPr id="5" name="Rezervirano mjesto za podnožje 4"/>
          <p:cNvSpPr>
            <a:spLocks noGrp="1"/>
          </p:cNvSpPr>
          <p:nvPr>
            <p:ph type="ftr" sz="quarter" idx="11"/>
          </p:nvPr>
        </p:nvSpPr>
        <p:spPr/>
        <p:txBody>
          <a:bodyPr rtlCol="0"/>
          <a:lstStyle>
            <a:lvl1pPr algn="ctr" rtl="0">
              <a:defRPr sz="1100"/>
            </a:lvl1pPr>
          </a:lstStyle>
          <a:p>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hr-HR"/>
              <a:t>Kliknite da biste uredili stil naslova matrice</a:t>
            </a:r>
            <a:endParaRPr lang="hr-HR" dirty="0"/>
          </a:p>
        </p:txBody>
      </p:sp>
      <p:sp>
        <p:nvSpPr>
          <p:cNvPr id="3" name="Rezervirano mjesto za tekst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hr-HR"/>
              <a:t>Uredite stilove teksta matrice</a:t>
            </a:r>
          </a:p>
        </p:txBody>
      </p:sp>
      <p:sp>
        <p:nvSpPr>
          <p:cNvPr id="4" name="Rezervirano mjesto za datum 3"/>
          <p:cNvSpPr>
            <a:spLocks noGrp="1"/>
          </p:cNvSpPr>
          <p:nvPr>
            <p:ph type="dt" sz="half" idx="10"/>
          </p:nvPr>
        </p:nvSpPr>
        <p:spPr/>
        <p:txBody>
          <a:bodyPr rtlCol="0"/>
          <a:lstStyle>
            <a:lvl1pPr algn="l" rtl="0">
              <a:defRPr sz="1100"/>
            </a:lvl1pPr>
          </a:lstStyle>
          <a:p>
            <a:fld id="{75C11E55-65D6-4AE8-8700-8B92134E18B4}" type="datetime1">
              <a:rPr lang="hr-HR" smtClean="0"/>
              <a:pPr/>
              <a:t>09.02.2022</a:t>
            </a:fld>
            <a:endParaRPr lang="hr-HR" dirty="0"/>
          </a:p>
        </p:txBody>
      </p:sp>
      <p:sp>
        <p:nvSpPr>
          <p:cNvPr id="5" name="Rezervirano mjesto za podnožje 4"/>
          <p:cNvSpPr>
            <a:spLocks noGrp="1"/>
          </p:cNvSpPr>
          <p:nvPr>
            <p:ph type="ftr" sz="quarter" idx="11"/>
          </p:nvPr>
        </p:nvSpPr>
        <p:spPr/>
        <p:txBody>
          <a:bodyPr rtlCol="0"/>
          <a:lstStyle>
            <a:lvl1pPr algn="ctr" rtl="0">
              <a:defRPr sz="1100"/>
            </a:lvl1pPr>
          </a:lstStyle>
          <a:p>
            <a:endParaRPr lang="hr-HR" dirty="0"/>
          </a:p>
        </p:txBody>
      </p:sp>
      <p:sp>
        <p:nvSpPr>
          <p:cNvPr id="6" name="Rezervirano mjesto za broj slajda 5"/>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hr-HR" dirty="0"/>
          </a:p>
        </p:txBody>
      </p:sp>
      <p:sp>
        <p:nvSpPr>
          <p:cNvPr id="3" name="Rezervirano mjesto za sadržaj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4" name="Rezervirano mjesto za sadržaj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5" name="Rezervirano mjesto za datum 4"/>
          <p:cNvSpPr>
            <a:spLocks noGrp="1"/>
          </p:cNvSpPr>
          <p:nvPr>
            <p:ph type="dt" sz="half" idx="10"/>
          </p:nvPr>
        </p:nvSpPr>
        <p:spPr/>
        <p:txBody>
          <a:bodyPr rtlCol="0"/>
          <a:lstStyle>
            <a:lvl1pPr algn="l" rtl="0">
              <a:defRPr sz="1100"/>
            </a:lvl1pPr>
          </a:lstStyle>
          <a:p>
            <a:fld id="{0CBFA564-FB05-4B96-B9EC-4ABD18AB95E5}" type="datetime1">
              <a:rPr lang="hr-HR" smtClean="0"/>
              <a:pPr/>
              <a:t>09.02.2022</a:t>
            </a:fld>
            <a:endParaRPr lang="hr-HR" dirty="0"/>
          </a:p>
        </p:txBody>
      </p:sp>
      <p:sp>
        <p:nvSpPr>
          <p:cNvPr id="6" name="Rezervirano mjesto za podnožje 5"/>
          <p:cNvSpPr>
            <a:spLocks noGrp="1"/>
          </p:cNvSpPr>
          <p:nvPr>
            <p:ph type="ftr" sz="quarter" idx="11"/>
          </p:nvPr>
        </p:nvSpPr>
        <p:spPr/>
        <p:txBody>
          <a:bodyPr rtlCol="0"/>
          <a:lstStyle>
            <a:lvl1pPr algn="ctr" rtl="0">
              <a:defRPr sz="1100"/>
            </a:lvl1pPr>
          </a:lstStyle>
          <a:p>
            <a:endParaRPr lang="hr-HR" dirty="0"/>
          </a:p>
        </p:txBody>
      </p:sp>
      <p:sp>
        <p:nvSpPr>
          <p:cNvPr id="7" name="Rezervirano mjesto za broj slajda 6"/>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lgn="l" rtl="0">
              <a:defRPr/>
            </a:lvl1pPr>
          </a:lstStyle>
          <a:p>
            <a:pPr rtl="0"/>
            <a:r>
              <a:rPr lang="hr-HR"/>
              <a:t>Kliknite da biste uredili stil naslova matrice</a:t>
            </a:r>
            <a:endParaRPr lang="hr-HR" dirty="0"/>
          </a:p>
        </p:txBody>
      </p:sp>
      <p:sp>
        <p:nvSpPr>
          <p:cNvPr id="3" name="Rezervirano mjesto za tekst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r-HR"/>
              <a:t>Uredite stilove teksta matrice</a:t>
            </a:r>
          </a:p>
        </p:txBody>
      </p:sp>
      <p:sp>
        <p:nvSpPr>
          <p:cNvPr id="4" name="Rezervirano mjesto za sadržaj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5" name="Rezervirano mjesto za tekst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r-HR"/>
              <a:t>Uredite stilove teksta matrice</a:t>
            </a:r>
          </a:p>
        </p:txBody>
      </p:sp>
      <p:sp>
        <p:nvSpPr>
          <p:cNvPr id="6" name="Rezervirano mjesto za sadržaj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7" name="Rezervirano mjesto za datum 6"/>
          <p:cNvSpPr>
            <a:spLocks noGrp="1"/>
          </p:cNvSpPr>
          <p:nvPr>
            <p:ph type="dt" sz="half" idx="10"/>
          </p:nvPr>
        </p:nvSpPr>
        <p:spPr/>
        <p:txBody>
          <a:bodyPr rtlCol="0"/>
          <a:lstStyle>
            <a:lvl1pPr algn="l" rtl="0">
              <a:defRPr sz="1100"/>
            </a:lvl1pPr>
          </a:lstStyle>
          <a:p>
            <a:fld id="{80C35DB8-E115-4E80-90C1-38C060B52E6A}" type="datetime1">
              <a:rPr lang="hr-HR" smtClean="0"/>
              <a:pPr/>
              <a:t>09.02.2022</a:t>
            </a:fld>
            <a:endParaRPr lang="hr-HR" dirty="0"/>
          </a:p>
        </p:txBody>
      </p:sp>
      <p:sp>
        <p:nvSpPr>
          <p:cNvPr id="8" name="Rezervirano mjesto za podnožje 7"/>
          <p:cNvSpPr>
            <a:spLocks noGrp="1"/>
          </p:cNvSpPr>
          <p:nvPr>
            <p:ph type="ftr" sz="quarter" idx="11"/>
          </p:nvPr>
        </p:nvSpPr>
        <p:spPr/>
        <p:txBody>
          <a:bodyPr rtlCol="0"/>
          <a:lstStyle>
            <a:lvl1pPr algn="ctr" rtl="0">
              <a:defRPr sz="1100"/>
            </a:lvl1pPr>
          </a:lstStyle>
          <a:p>
            <a:endParaRPr lang="hr-HR" dirty="0"/>
          </a:p>
        </p:txBody>
      </p:sp>
      <p:sp>
        <p:nvSpPr>
          <p:cNvPr id="9" name="Rezervirano mjesto za broj slajda 8"/>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hr-HR" dirty="0"/>
          </a:p>
        </p:txBody>
      </p:sp>
      <p:sp>
        <p:nvSpPr>
          <p:cNvPr id="3" name="Rezervirano mjesto za datum 2"/>
          <p:cNvSpPr>
            <a:spLocks noGrp="1"/>
          </p:cNvSpPr>
          <p:nvPr>
            <p:ph type="dt" sz="half" idx="10"/>
          </p:nvPr>
        </p:nvSpPr>
        <p:spPr/>
        <p:txBody>
          <a:bodyPr rtlCol="0"/>
          <a:lstStyle>
            <a:lvl1pPr algn="l" rtl="0">
              <a:defRPr sz="1100"/>
            </a:lvl1pPr>
          </a:lstStyle>
          <a:p>
            <a:fld id="{36CA83C3-6D31-41F4-AA64-A9AD52E8DC6C}" type="datetime1">
              <a:rPr lang="hr-HR" smtClean="0"/>
              <a:pPr/>
              <a:t>09.02.2022</a:t>
            </a:fld>
            <a:endParaRPr lang="hr-HR" dirty="0"/>
          </a:p>
        </p:txBody>
      </p:sp>
      <p:sp>
        <p:nvSpPr>
          <p:cNvPr id="4" name="Rezervirano mjesto za podnožje 3"/>
          <p:cNvSpPr>
            <a:spLocks noGrp="1"/>
          </p:cNvSpPr>
          <p:nvPr>
            <p:ph type="ftr" sz="quarter" idx="11"/>
          </p:nvPr>
        </p:nvSpPr>
        <p:spPr/>
        <p:txBody>
          <a:bodyPr rtlCol="0"/>
          <a:lstStyle>
            <a:lvl1pPr algn="ctr" rtl="0">
              <a:defRPr sz="1100"/>
            </a:lvl1pPr>
          </a:lstStyle>
          <a:p>
            <a:endParaRPr lang="hr-HR" dirty="0"/>
          </a:p>
        </p:txBody>
      </p:sp>
      <p:sp>
        <p:nvSpPr>
          <p:cNvPr id="5" name="Rezervirano mjesto za broj slajda 4"/>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zervirano mjesto za datum 1"/>
          <p:cNvSpPr>
            <a:spLocks noGrp="1"/>
          </p:cNvSpPr>
          <p:nvPr>
            <p:ph type="dt" sz="half" idx="10"/>
          </p:nvPr>
        </p:nvSpPr>
        <p:spPr/>
        <p:txBody>
          <a:bodyPr rtlCol="0"/>
          <a:lstStyle>
            <a:lvl1pPr algn="l" rtl="0">
              <a:defRPr sz="1100"/>
            </a:lvl1pPr>
          </a:lstStyle>
          <a:p>
            <a:fld id="{6D872257-9B51-456F-882F-FA20135D5D23}" type="datetime1">
              <a:rPr lang="hr-HR" smtClean="0"/>
              <a:pPr/>
              <a:t>09.02.2022</a:t>
            </a:fld>
            <a:endParaRPr lang="hr-HR" dirty="0"/>
          </a:p>
        </p:txBody>
      </p:sp>
      <p:sp>
        <p:nvSpPr>
          <p:cNvPr id="3" name="Rezervirano mjesto za podnožje 2"/>
          <p:cNvSpPr>
            <a:spLocks noGrp="1"/>
          </p:cNvSpPr>
          <p:nvPr>
            <p:ph type="ftr" sz="quarter" idx="11"/>
          </p:nvPr>
        </p:nvSpPr>
        <p:spPr/>
        <p:txBody>
          <a:bodyPr rtlCol="0"/>
          <a:lstStyle>
            <a:lvl1pPr algn="ctr" rtl="0">
              <a:defRPr sz="1100"/>
            </a:lvl1pPr>
          </a:lstStyle>
          <a:p>
            <a:endParaRPr lang="hr-HR" dirty="0"/>
          </a:p>
        </p:txBody>
      </p:sp>
      <p:sp>
        <p:nvSpPr>
          <p:cNvPr id="4" name="Rezervirano mjesto za broj slajda 3"/>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hr-HR"/>
              <a:t>Kliknite da biste uredili stil naslova matrice</a:t>
            </a:r>
            <a:endParaRPr lang="hr-HR" dirty="0"/>
          </a:p>
        </p:txBody>
      </p:sp>
      <p:sp>
        <p:nvSpPr>
          <p:cNvPr id="3" name="Rezervirano mjesto za sadržaj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hr-HR"/>
              <a:t>Uredite stilove teksta matrice</a:t>
            </a:r>
          </a:p>
          <a:p>
            <a:pPr lvl="1" rtl="0"/>
            <a:r>
              <a:rPr lang="hr-HR"/>
              <a:t>Druga razina</a:t>
            </a:r>
          </a:p>
          <a:p>
            <a:pPr lvl="2" rtl="0"/>
            <a:r>
              <a:rPr lang="hr-HR"/>
              <a:t>Treća razina</a:t>
            </a:r>
          </a:p>
          <a:p>
            <a:pPr lvl="3" rtl="0"/>
            <a:r>
              <a:rPr lang="hr-HR"/>
              <a:t>Četvrta razina</a:t>
            </a:r>
          </a:p>
          <a:p>
            <a:pPr lvl="4" rtl="0"/>
            <a:r>
              <a:rPr lang="hr-HR"/>
              <a:t>Peta razina</a:t>
            </a:r>
            <a:endParaRPr lang="hr-HR" dirty="0"/>
          </a:p>
        </p:txBody>
      </p:sp>
      <p:sp>
        <p:nvSpPr>
          <p:cNvPr id="4" name="Rezervirano mjesto za tekst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hr-HR"/>
              <a:t>Uredite stilove teksta matrice</a:t>
            </a:r>
          </a:p>
        </p:txBody>
      </p:sp>
      <p:sp>
        <p:nvSpPr>
          <p:cNvPr id="5" name="Rezervirano mjesto za datum 4"/>
          <p:cNvSpPr>
            <a:spLocks noGrp="1"/>
          </p:cNvSpPr>
          <p:nvPr>
            <p:ph type="dt" sz="half" idx="10"/>
          </p:nvPr>
        </p:nvSpPr>
        <p:spPr/>
        <p:txBody>
          <a:bodyPr rtlCol="0"/>
          <a:lstStyle>
            <a:lvl1pPr algn="l" rtl="0">
              <a:defRPr sz="1100"/>
            </a:lvl1pPr>
          </a:lstStyle>
          <a:p>
            <a:fld id="{B6182412-8492-4590-A7F8-D420DAFB8F8D}" type="datetime1">
              <a:rPr lang="hr-HR" smtClean="0"/>
              <a:pPr/>
              <a:t>09.02.2022</a:t>
            </a:fld>
            <a:endParaRPr lang="hr-HR" dirty="0"/>
          </a:p>
        </p:txBody>
      </p:sp>
      <p:sp>
        <p:nvSpPr>
          <p:cNvPr id="6" name="Rezervirano mjesto za podnožje 5"/>
          <p:cNvSpPr>
            <a:spLocks noGrp="1"/>
          </p:cNvSpPr>
          <p:nvPr>
            <p:ph type="ftr" sz="quarter" idx="11"/>
          </p:nvPr>
        </p:nvSpPr>
        <p:spPr/>
        <p:txBody>
          <a:bodyPr rtlCol="0"/>
          <a:lstStyle>
            <a:lvl1pPr algn="ctr" rtl="0">
              <a:defRPr sz="1100"/>
            </a:lvl1pPr>
          </a:lstStyle>
          <a:p>
            <a:endParaRPr lang="hr-HR" dirty="0"/>
          </a:p>
        </p:txBody>
      </p:sp>
      <p:sp>
        <p:nvSpPr>
          <p:cNvPr id="7" name="Rezervirano mjesto za broj slajda 6"/>
          <p:cNvSpPr>
            <a:spLocks noGrp="1"/>
          </p:cNvSpPr>
          <p:nvPr>
            <p:ph type="sldNum" sz="quarter" idx="12"/>
          </p:nvPr>
        </p:nvSpPr>
        <p:spPr/>
        <p:txBody>
          <a:bodyPr rtlCol="0"/>
          <a:lstStyle>
            <a:lvl1pPr algn="l" rtl="0">
              <a:defRPr sz="1100"/>
            </a:lvl1pPr>
          </a:lstStyle>
          <a:p>
            <a:pPr algn="r"/>
            <a:fld id="{81FEFA0A-2F20-4B60-98C6-5FFDA469AA1C}" type="slidenum">
              <a:rPr lang="hr-HR" smtClean="0"/>
              <a:pPr algn="r"/>
              <a:t>‹#›</a:t>
            </a:fld>
            <a:endParaRPr lang="hr-HR"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hr-HR"/>
              <a:t>Kliknite da biste uredili stil naslova matrice</a:t>
            </a:r>
            <a:endParaRPr lang="hr-HR" dirty="0"/>
          </a:p>
        </p:txBody>
      </p:sp>
      <p:sp>
        <p:nvSpPr>
          <p:cNvPr id="3" name="Rezervirano mjesto za sliku 2" descr="Prazno rezervirano mjesto za dodavanje slike. Kliknite rezervirano mjesto i odaberite sliku koju želite dodati."/>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hr-HR"/>
              <a:t>Kliknite ikonu da biste dodali  sliku</a:t>
            </a:r>
            <a:endParaRPr lang="hr-HR" dirty="0"/>
          </a:p>
        </p:txBody>
      </p:sp>
      <p:sp>
        <p:nvSpPr>
          <p:cNvPr id="4" name="Rezervirano mjesto za tekst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hr-HR"/>
              <a:t>Uredite stilove teksta matrice</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Pravokutnik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2" name="Rezervirano mjesto za naslov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hr-HR" dirty="0"/>
              <a:t>Kliknite da biste uredili stil naslova matrice</a:t>
            </a:r>
          </a:p>
        </p:txBody>
      </p:sp>
      <p:sp>
        <p:nvSpPr>
          <p:cNvPr id="3" name="Rezervirano mjesto za tekst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hr-HR" dirty="0"/>
              <a:t>Uređivanje stilova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4" name="Rezervirano mjesto za datum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4A6436D9-8369-45C3-8A12-D5E81C8B5830}" type="datetime1">
              <a:rPr lang="hr-HR" smtClean="0"/>
              <a:pPr/>
              <a:t>09.02.2022</a:t>
            </a:fld>
            <a:endParaRPr lang="hr-HR" dirty="0"/>
          </a:p>
        </p:txBody>
      </p:sp>
      <p:sp>
        <p:nvSpPr>
          <p:cNvPr id="5" name="Rezervirano mjesto za podnožje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hr-HR" dirty="0"/>
          </a:p>
        </p:txBody>
      </p:sp>
      <p:sp>
        <p:nvSpPr>
          <p:cNvPr id="6" name="Rezervirano mjesto za broj slajd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hr-HR" smtClean="0"/>
              <a:pPr/>
              <a:t>‹#›</a:t>
            </a:fld>
            <a:endParaRPr lang="hr-HR"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normAutofit/>
          </a:bodyPr>
          <a:lstStyle/>
          <a:p>
            <a:r>
              <a:rPr lang="en-US" sz="4000" b="1" dirty="0"/>
              <a:t>ZAVRŠETAK TERAPIJE I PREVENCIJA POVRATA SIMPTOMA</a:t>
            </a:r>
            <a:endParaRPr lang="hr-HR" sz="4000" dirty="0"/>
          </a:p>
        </p:txBody>
      </p:sp>
      <p:sp>
        <p:nvSpPr>
          <p:cNvPr id="3" name="Podnaslov 2"/>
          <p:cNvSpPr>
            <a:spLocks noGrp="1"/>
          </p:cNvSpPr>
          <p:nvPr>
            <p:ph type="subTitle" idx="1"/>
          </p:nvPr>
        </p:nvSpPr>
        <p:spPr/>
        <p:txBody>
          <a:bodyPr rtlCol="0"/>
          <a:lstStyle/>
          <a:p>
            <a:pPr algn="ctr" rtl="0"/>
            <a:r>
              <a:rPr lang="hr-HR" dirty="0"/>
              <a:t>Hrvoje Šimović </a:t>
            </a:r>
            <a:r>
              <a:rPr lang="hr-HR" dirty="0" err="1"/>
              <a:t>mag</a:t>
            </a:r>
            <a:r>
              <a:rPr lang="hr-HR" dirty="0"/>
              <a:t>. psihologije</a:t>
            </a:r>
          </a:p>
          <a:p>
            <a:pPr algn="ctr" rtl="0"/>
            <a:r>
              <a:rPr lang="hr-HR" dirty="0"/>
              <a:t>Datum: 12. 2. 2022.</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99EDEE9-B13B-44A1-8FEE-393ACC9BDC44}"/>
              </a:ext>
            </a:extLst>
          </p:cNvPr>
          <p:cNvSpPr>
            <a:spLocks noGrp="1"/>
          </p:cNvSpPr>
          <p:nvPr>
            <p:ph type="title"/>
          </p:nvPr>
        </p:nvSpPr>
        <p:spPr>
          <a:xfrm>
            <a:off x="1293813" y="188640"/>
            <a:ext cx="10286998" cy="1224136"/>
          </a:xfrm>
        </p:spPr>
        <p:txBody>
          <a:bodyPr>
            <a:normAutofit/>
          </a:bodyPr>
          <a:lstStyle/>
          <a:p>
            <a:pPr algn="ctr"/>
            <a:r>
              <a:rPr lang="hr-HR" sz="3600" dirty="0">
                <a:latin typeface="Times New Roman" panose="02020603050405020304" pitchFamily="18" charset="0"/>
                <a:cs typeface="Times New Roman" panose="02020603050405020304" pitchFamily="18" charset="0"/>
              </a:rPr>
              <a:t>DODATNE SEANSE</a:t>
            </a:r>
          </a:p>
        </p:txBody>
      </p:sp>
      <p:sp>
        <p:nvSpPr>
          <p:cNvPr id="3" name="Rezervirano mjesto sadržaja 2">
            <a:extLst>
              <a:ext uri="{FF2B5EF4-FFF2-40B4-BE49-F238E27FC236}">
                <a16:creationId xmlns:a16="http://schemas.microsoft.com/office/drawing/2014/main" id="{651B0C69-3AAE-4D20-B3FC-FA58E3662EF7}"/>
              </a:ext>
            </a:extLst>
          </p:cNvPr>
          <p:cNvSpPr>
            <a:spLocks noGrp="1"/>
          </p:cNvSpPr>
          <p:nvPr>
            <p:ph idx="1"/>
          </p:nvPr>
        </p:nvSpPr>
        <p:spPr>
          <a:xfrm>
            <a:off x="1293812" y="1772816"/>
            <a:ext cx="9769151" cy="4399384"/>
          </a:xfrm>
        </p:spPr>
        <p:txBody>
          <a:bodyPr>
            <a:normAutofit/>
          </a:bodyPr>
          <a:lstStyle/>
          <a:p>
            <a:r>
              <a:rPr lang="hr-HR" sz="2000" dirty="0">
                <a:solidFill>
                  <a:schemeClr val="tx2"/>
                </a:solidFill>
                <a:latin typeface="Times New Roman" panose="02020603050405020304" pitchFamily="18" charset="0"/>
                <a:cs typeface="Times New Roman" panose="02020603050405020304" pitchFamily="18" charset="0"/>
              </a:rPr>
              <a:t>Važna je iz nekoliko razloga:</a:t>
            </a:r>
          </a:p>
          <a:p>
            <a:r>
              <a:rPr lang="hr-HR" sz="2000" dirty="0">
                <a:solidFill>
                  <a:schemeClr val="tx2"/>
                </a:solidFill>
                <a:latin typeface="Times New Roman" panose="02020603050405020304" pitchFamily="18" charset="0"/>
                <a:cs typeface="Times New Roman" panose="02020603050405020304" pitchFamily="18" charset="0"/>
              </a:rPr>
              <a:t>Da se procijeni kako se klijent nosio s teškoćama i  da li je to moga napraviti na bolji način.</a:t>
            </a:r>
          </a:p>
          <a:p>
            <a:r>
              <a:rPr lang="hr-HR" sz="2000" dirty="0">
                <a:solidFill>
                  <a:schemeClr val="tx2"/>
                </a:solidFill>
                <a:latin typeface="Times New Roman" panose="02020603050405020304" pitchFamily="18" charset="0"/>
                <a:cs typeface="Times New Roman" panose="02020603050405020304" pitchFamily="18" charset="0"/>
              </a:rPr>
              <a:t>Zajedno mogu predvidjeti teškoće koje bi se mogle pojaviti i u idući nekoliko tjedana i mjeseci planirati na koji način se nositi s tim teškoćama.</a:t>
            </a:r>
          </a:p>
          <a:p>
            <a:pPr marL="342900" lvl="0" indent="-342900">
              <a:lnSpc>
                <a:spcPct val="100000"/>
              </a:lnSpc>
              <a:spcBef>
                <a:spcPct val="20000"/>
              </a:spcBef>
            </a:pPr>
            <a:r>
              <a:rPr lang="hr-HR" sz="2000" dirty="0">
                <a:solidFill>
                  <a:prstClr val="black"/>
                </a:solidFill>
                <a:latin typeface="Times New Roman" panose="02020603050405020304" pitchFamily="18" charset="0"/>
                <a:cs typeface="Times New Roman" panose="02020603050405020304" pitchFamily="18" charset="0"/>
              </a:rPr>
              <a:t>Klijent može biti motiviraniji za </a:t>
            </a:r>
            <a:r>
              <a:rPr lang="hr-HR" sz="2000" dirty="0" err="1">
                <a:solidFill>
                  <a:prstClr val="black"/>
                </a:solidFill>
                <a:latin typeface="Times New Roman" panose="02020603050405020304" pitchFamily="18" charset="0"/>
                <a:cs typeface="Times New Roman" panose="02020603050405020304" pitchFamily="18" charset="0"/>
              </a:rPr>
              <a:t>samoterapijske</a:t>
            </a:r>
            <a:r>
              <a:rPr lang="hr-HR" sz="2000" dirty="0">
                <a:solidFill>
                  <a:prstClr val="black"/>
                </a:solidFill>
                <a:latin typeface="Times New Roman" panose="02020603050405020304" pitchFamily="18" charset="0"/>
                <a:cs typeface="Times New Roman" panose="02020603050405020304" pitchFamily="18" charset="0"/>
              </a:rPr>
              <a:t> seanse ako zna da će biti upitan o napretku</a:t>
            </a:r>
          </a:p>
          <a:p>
            <a:pPr marL="342900" lvl="0" indent="-342900">
              <a:lnSpc>
                <a:spcPct val="100000"/>
              </a:lnSpc>
              <a:spcBef>
                <a:spcPct val="20000"/>
              </a:spcBef>
            </a:pPr>
            <a:r>
              <a:rPr lang="hr-HR" sz="2000" dirty="0">
                <a:solidFill>
                  <a:prstClr val="black"/>
                </a:solidFill>
                <a:latin typeface="Times New Roman" panose="02020603050405020304" pitchFamily="18" charset="0"/>
                <a:cs typeface="Times New Roman" panose="02020603050405020304" pitchFamily="18" charset="0"/>
              </a:rPr>
              <a:t>Pomoć klijentu u određivanju je li promijenio </a:t>
            </a:r>
            <a:r>
              <a:rPr lang="hr-HR" sz="2000" dirty="0" err="1">
                <a:solidFill>
                  <a:prstClr val="black"/>
                </a:solidFill>
                <a:latin typeface="Times New Roman" panose="02020603050405020304" pitchFamily="18" charset="0"/>
                <a:cs typeface="Times New Roman" panose="02020603050405020304" pitchFamily="18" charset="0"/>
              </a:rPr>
              <a:t>disfunkcionalno</a:t>
            </a:r>
            <a:r>
              <a:rPr lang="hr-HR" sz="2000" dirty="0">
                <a:solidFill>
                  <a:prstClr val="black"/>
                </a:solidFill>
                <a:latin typeface="Times New Roman" panose="02020603050405020304" pitchFamily="18" charset="0"/>
                <a:cs typeface="Times New Roman" panose="02020603050405020304" pitchFamily="18" charset="0"/>
              </a:rPr>
              <a:t> vjerovanje</a:t>
            </a:r>
          </a:p>
          <a:p>
            <a:pPr marL="342900" lvl="0" indent="-342900">
              <a:lnSpc>
                <a:spcPct val="100000"/>
              </a:lnSpc>
              <a:spcBef>
                <a:spcPct val="20000"/>
              </a:spcBef>
            </a:pPr>
            <a:r>
              <a:rPr lang="hr-HR" sz="2000" dirty="0">
                <a:solidFill>
                  <a:prstClr val="black"/>
                </a:solidFill>
                <a:latin typeface="Times New Roman" panose="02020603050405020304" pitchFamily="18" charset="0"/>
                <a:cs typeface="Times New Roman" panose="02020603050405020304" pitchFamily="18" charset="0"/>
              </a:rPr>
              <a:t>Dodatne seanse umiruju pacijentovu anksioznost glede samostalnog održavanja njegovog napretka.</a:t>
            </a:r>
          </a:p>
          <a:p>
            <a:endParaRPr lang="hr-HR" dirty="0">
              <a:solidFill>
                <a:schemeClr val="tx2"/>
              </a:solidFill>
            </a:endParaRPr>
          </a:p>
        </p:txBody>
      </p:sp>
    </p:spTree>
    <p:extLst>
      <p:ext uri="{BB962C8B-B14F-4D97-AF65-F5344CB8AC3E}">
        <p14:creationId xmlns:p14="http://schemas.microsoft.com/office/powerpoint/2010/main" val="199563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2349996" y="0"/>
            <a:ext cx="9230816" cy="1124744"/>
          </a:xfrm>
        </p:spPr>
        <p:txBody>
          <a:bodyPr rtlCol="0"/>
          <a:lstStyle/>
          <a:p>
            <a:pPr algn="ctr" rtl="0"/>
            <a:r>
              <a:rPr lang="hr-HR" dirty="0"/>
              <a:t>VODIČ ZA DODATNU SEANSU</a:t>
            </a:r>
          </a:p>
        </p:txBody>
      </p:sp>
      <p:pic>
        <p:nvPicPr>
          <p:cNvPr id="5" name="Picture 1" descr="D:\Documents\BKT\Praktikum II\Za prezentaciju\Untitled.png">
            <a:extLst>
              <a:ext uri="{FF2B5EF4-FFF2-40B4-BE49-F238E27FC236}">
                <a16:creationId xmlns:a16="http://schemas.microsoft.com/office/drawing/2014/main" id="{D071BC2C-44C0-4FEE-AE8C-77BB3979757D}"/>
              </a:ext>
            </a:extLst>
          </p:cNvPr>
          <p:cNvPicPr>
            <a:picLocks noChangeAspect="1" noChangeArrowheads="1"/>
          </p:cNvPicPr>
          <p:nvPr/>
        </p:nvPicPr>
        <p:blipFill>
          <a:blip r:embed="rId3" cstate="print"/>
          <a:srcRect/>
          <a:stretch>
            <a:fillRect/>
          </a:stretch>
        </p:blipFill>
        <p:spPr bwMode="auto">
          <a:xfrm>
            <a:off x="1269876" y="1268760"/>
            <a:ext cx="9577064" cy="5328592"/>
          </a:xfrm>
          <a:prstGeom prst="rect">
            <a:avLst/>
          </a:prstGeom>
          <a:noFill/>
        </p:spPr>
      </p:pic>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3CF6B4-E8ED-4BD4-BCDD-E5F1BBCFC826}"/>
              </a:ext>
            </a:extLst>
          </p:cNvPr>
          <p:cNvSpPr>
            <a:spLocks noGrp="1"/>
          </p:cNvSpPr>
          <p:nvPr>
            <p:ph type="title"/>
          </p:nvPr>
        </p:nvSpPr>
        <p:spPr>
          <a:xfrm>
            <a:off x="7770812" y="1676400"/>
            <a:ext cx="3810000" cy="1608584"/>
          </a:xfrm>
        </p:spPr>
        <p:txBody>
          <a:bodyPr/>
          <a:lstStyle/>
          <a:p>
            <a:r>
              <a:rPr lang="hr-HR" dirty="0"/>
              <a:t>ZA KRAJ!</a:t>
            </a:r>
          </a:p>
        </p:txBody>
      </p:sp>
      <p:sp>
        <p:nvSpPr>
          <p:cNvPr id="5" name="TekstniOkvir 4">
            <a:extLst>
              <a:ext uri="{FF2B5EF4-FFF2-40B4-BE49-F238E27FC236}">
                <a16:creationId xmlns:a16="http://schemas.microsoft.com/office/drawing/2014/main" id="{47ACD6DE-B7C3-41AA-AAD9-54332BE372A6}"/>
              </a:ext>
            </a:extLst>
          </p:cNvPr>
          <p:cNvSpPr txBox="1"/>
          <p:nvPr/>
        </p:nvSpPr>
        <p:spPr>
          <a:xfrm>
            <a:off x="1989956" y="1052736"/>
            <a:ext cx="4248472" cy="1837426"/>
          </a:xfrm>
          <a:prstGeom prst="rect">
            <a:avLst/>
          </a:prstGeom>
          <a:noFill/>
        </p:spPr>
        <p:txBody>
          <a:bodyPr wrap="square" rtlCol="0">
            <a:spAutoFit/>
          </a:bodyPr>
          <a:lstStyle/>
          <a:p>
            <a:pPr>
              <a:lnSpc>
                <a:spcPct val="90000"/>
              </a:lnSpc>
            </a:pPr>
            <a:r>
              <a:rPr lang="hr-HR" dirty="0">
                <a:solidFill>
                  <a:schemeClr val="tx2"/>
                </a:solidFill>
              </a:rPr>
              <a:t>-Prevencija povrata simptoma provodi se tijekom cijele terapije</a:t>
            </a:r>
          </a:p>
          <a:p>
            <a:pPr>
              <a:lnSpc>
                <a:spcPct val="90000"/>
              </a:lnSpc>
            </a:pPr>
            <a:r>
              <a:rPr lang="hr-HR" dirty="0">
                <a:solidFill>
                  <a:schemeClr val="tx2"/>
                </a:solidFill>
              </a:rPr>
              <a:t>-problemi s prorjeđivanjem seansi i završetkom terapije tretiraju se kao bilo koji drugi problemi- s kombinacijom rješavanja problema i odgovaranja na </a:t>
            </a:r>
            <a:r>
              <a:rPr lang="hr-HR" dirty="0" err="1">
                <a:solidFill>
                  <a:schemeClr val="tx2"/>
                </a:solidFill>
              </a:rPr>
              <a:t>disfunkcionalne</a:t>
            </a:r>
            <a:r>
              <a:rPr lang="hr-HR" dirty="0">
                <a:solidFill>
                  <a:schemeClr val="tx2"/>
                </a:solidFill>
              </a:rPr>
              <a:t> misli </a:t>
            </a:r>
            <a:r>
              <a:rPr lang="hr-HR">
                <a:solidFill>
                  <a:schemeClr val="tx2"/>
                </a:solidFill>
              </a:rPr>
              <a:t>i vjerovanja.</a:t>
            </a:r>
            <a:endParaRPr lang="hr-HR" dirty="0">
              <a:solidFill>
                <a:schemeClr val="tx2"/>
              </a:solidFill>
            </a:endParaRPr>
          </a:p>
        </p:txBody>
      </p:sp>
    </p:spTree>
    <p:extLst>
      <p:ext uri="{BB962C8B-B14F-4D97-AF65-F5344CB8AC3E}">
        <p14:creationId xmlns:p14="http://schemas.microsoft.com/office/powerpoint/2010/main" val="217233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p:txBody>
          <a:bodyPr rtlCol="0"/>
          <a:lstStyle/>
          <a:p>
            <a:pPr rtl="0"/>
            <a:r>
              <a:rPr lang="hr-HR" dirty="0">
                <a:latin typeface="Times New Roman" panose="02020603050405020304" pitchFamily="18" charset="0"/>
                <a:cs typeface="Times New Roman" panose="02020603050405020304" pitchFamily="18" charset="0"/>
              </a:rPr>
              <a:t>TIJEK TERAPIJE I NJENI CILJEVI</a:t>
            </a:r>
          </a:p>
        </p:txBody>
      </p:sp>
      <p:sp>
        <p:nvSpPr>
          <p:cNvPr id="14" name="Rezervirano mjesto za sadržaj 13"/>
          <p:cNvSpPr>
            <a:spLocks noGrp="1"/>
          </p:cNvSpPr>
          <p:nvPr>
            <p:ph idx="1"/>
          </p:nvPr>
        </p:nvSpPr>
        <p:spPr/>
        <p:txBody>
          <a:bodyPr rtlCol="0">
            <a:normAutofit/>
          </a:bodyPr>
          <a:lstStyle/>
          <a:p>
            <a:pPr rtl="0"/>
            <a:r>
              <a:rPr lang="hr-HR" sz="2000" dirty="0">
                <a:latin typeface="Times New Roman" panose="02020603050405020304" pitchFamily="18" charset="0"/>
                <a:cs typeface="Times New Roman" panose="02020603050405020304" pitchFamily="18" charset="0"/>
              </a:rPr>
              <a:t>Ubrzati slabljenje pacijentovih simptoma.</a:t>
            </a:r>
          </a:p>
          <a:p>
            <a:pPr rtl="0"/>
            <a:r>
              <a:rPr lang="hr-HR" sz="2000" dirty="0">
                <a:latin typeface="Times New Roman" panose="02020603050405020304" pitchFamily="18" charset="0"/>
                <a:cs typeface="Times New Roman" panose="02020603050405020304" pitchFamily="18" charset="0"/>
              </a:rPr>
              <a:t>Podučiti ga da bude sam svoj terapeut, a ne da od terapeuta traži rješenje za sve probleme.</a:t>
            </a:r>
          </a:p>
          <a:p>
            <a:pPr rtl="0"/>
            <a:r>
              <a:rPr lang="hr-HR" sz="2000" dirty="0">
                <a:latin typeface="Times New Roman" panose="02020603050405020304" pitchFamily="18" charset="0"/>
                <a:cs typeface="Times New Roman" panose="02020603050405020304" pitchFamily="18" charset="0"/>
              </a:rPr>
              <a:t>Testirati i poboljšavati vlastite vještine.</a:t>
            </a:r>
          </a:p>
          <a:p>
            <a:pPr rtl="0"/>
            <a:r>
              <a:rPr lang="hr-HR" sz="2000" dirty="0">
                <a:latin typeface="Times New Roman" panose="02020603050405020304" pitchFamily="18" charset="0"/>
                <a:cs typeface="Times New Roman" panose="02020603050405020304" pitchFamily="18" charset="0"/>
              </a:rPr>
              <a:t>Terapije su na početku jednom  tjedno, kad pacijent osjeti da su se simptomi razrijedili  i nauči osnovne tehnike mi  smanjujemo broj susreta na tri puta mjesečno, pa na dva  puta mjesečno, pa do jednom u svaka tri do četiri mjeseca.</a:t>
            </a:r>
          </a:p>
          <a:p>
            <a:pPr rtl="0"/>
            <a:r>
              <a:rPr lang="hr-HR" sz="2000" dirty="0">
                <a:latin typeface="Times New Roman" panose="02020603050405020304" pitchFamily="18" charset="0"/>
                <a:cs typeface="Times New Roman" panose="02020603050405020304" pitchFamily="18" charset="0"/>
              </a:rPr>
              <a:t>Klijenta se dodatno ohrabruje na dodatne seanse ili seanse ojačavanja tri, šest ili dvanaest mjeseci nakon završetka</a:t>
            </a:r>
          </a:p>
          <a:p>
            <a:pPr marL="0" indent="0" rtl="0">
              <a:buNone/>
            </a:pPr>
            <a:endParaRPr lang="hr-HR" sz="2000" dirty="0">
              <a:latin typeface="Times New Roman" panose="02020603050405020304" pitchFamily="18" charset="0"/>
              <a:cs typeface="Times New Roman" panose="02020603050405020304" pitchFamily="18" charset="0"/>
            </a:endParaRPr>
          </a:p>
          <a:p>
            <a:pPr marL="0" indent="0" rtl="0">
              <a:buNone/>
            </a:pPr>
            <a:r>
              <a:rPr lang="hr-H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a:bodyPr>
          <a:lstStyle/>
          <a:p>
            <a:pPr rtl="0"/>
            <a:r>
              <a:rPr lang="hr-HR" dirty="0">
                <a:latin typeface="Times New Roman" panose="02020603050405020304" pitchFamily="18" charset="0"/>
                <a:cs typeface="Times New Roman" panose="02020603050405020304" pitchFamily="18" charset="0"/>
              </a:rPr>
              <a:t>AKTIVNOSTI U PRVOJ SEANSI</a:t>
            </a:r>
          </a:p>
        </p:txBody>
      </p:sp>
      <p:pic>
        <p:nvPicPr>
          <p:cNvPr id="10" name="Rezervirano mjesto sadržaja 9">
            <a:extLst>
              <a:ext uri="{FF2B5EF4-FFF2-40B4-BE49-F238E27FC236}">
                <a16:creationId xmlns:a16="http://schemas.microsoft.com/office/drawing/2014/main" id="{3201EB08-24D2-4C5C-A45D-1D44DEAE98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1844" y="3939222"/>
            <a:ext cx="4700587" cy="2350293"/>
          </a:xfrm>
        </p:spPr>
      </p:pic>
      <p:sp>
        <p:nvSpPr>
          <p:cNvPr id="11" name="Rezervirano mjesto sadržaja 10">
            <a:extLst>
              <a:ext uri="{FF2B5EF4-FFF2-40B4-BE49-F238E27FC236}">
                <a16:creationId xmlns:a16="http://schemas.microsoft.com/office/drawing/2014/main" id="{F80254B1-F455-4A03-A3A1-B765E8EF6E4A}"/>
              </a:ext>
            </a:extLst>
          </p:cNvPr>
          <p:cNvSpPr>
            <a:spLocks noGrp="1"/>
          </p:cNvSpPr>
          <p:nvPr>
            <p:ph sz="half" idx="2"/>
          </p:nvPr>
        </p:nvSpPr>
        <p:spPr/>
        <p:txBody>
          <a:bodyPr/>
          <a:lstStyle/>
          <a:p>
            <a:r>
              <a:rPr lang="hr-HR" dirty="0">
                <a:latin typeface="Times New Roman" panose="02020603050405020304" pitchFamily="18" charset="0"/>
                <a:cs typeface="Times New Roman" panose="02020603050405020304" pitchFamily="18" charset="0"/>
              </a:rPr>
              <a:t>Terapeut počinje od prvog susreta pripremati klijenta za završetak terapije i na moguće povrate simptoma.</a:t>
            </a:r>
          </a:p>
          <a:p>
            <a:r>
              <a:rPr lang="hr-HR" dirty="0">
                <a:latin typeface="Times New Roman" panose="02020603050405020304" pitchFamily="18" charset="0"/>
                <a:cs typeface="Times New Roman" panose="02020603050405020304" pitchFamily="18" charset="0"/>
              </a:rPr>
              <a:t>Treba identificirati očekivanja od terapije, u tome nam može pomoči klijent da nam kaže na koji način očekuje da će mu biti bolje, koliko će mu trebati vremena i da li će konstantno imati napredak bez pogoršavanja.  </a:t>
            </a:r>
          </a:p>
          <a:p>
            <a:r>
              <a:rPr lang="hr-HR" dirty="0">
                <a:latin typeface="Times New Roman" panose="02020603050405020304" pitchFamily="18" charset="0"/>
                <a:cs typeface="Times New Roman" panose="02020603050405020304" pitchFamily="18" charset="0"/>
              </a:rPr>
              <a:t>Korisna je vizualna </a:t>
            </a:r>
            <a:r>
              <a:rPr lang="hr-HR" dirty="0" err="1">
                <a:latin typeface="Times New Roman" panose="02020603050405020304" pitchFamily="18" charset="0"/>
                <a:cs typeface="Times New Roman" panose="02020603050405020304" pitchFamily="18" charset="0"/>
              </a:rPr>
              <a:t>demostracia</a:t>
            </a:r>
            <a:r>
              <a:rPr lang="hr-H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a:bodyPr>
          <a:lstStyle/>
          <a:p>
            <a:pPr rtl="0"/>
            <a:r>
              <a:rPr lang="hr-HR" dirty="0">
                <a:latin typeface="Times New Roman" panose="02020603050405020304" pitchFamily="18" charset="0"/>
                <a:cs typeface="Times New Roman" panose="02020603050405020304" pitchFamily="18" charset="0"/>
              </a:rPr>
              <a:t>AKTIVNOSTI U TIJEKU TERAPIJE</a:t>
            </a:r>
          </a:p>
        </p:txBody>
      </p:sp>
      <p:sp>
        <p:nvSpPr>
          <p:cNvPr id="22" name="Pravokutnik: zaobljeni kutovi 21">
            <a:extLst>
              <a:ext uri="{FF2B5EF4-FFF2-40B4-BE49-F238E27FC236}">
                <a16:creationId xmlns:a16="http://schemas.microsoft.com/office/drawing/2014/main" id="{B6670E5A-6622-4E79-B0D0-E18E0A7A21EE}"/>
              </a:ext>
            </a:extLst>
          </p:cNvPr>
          <p:cNvSpPr/>
          <p:nvPr/>
        </p:nvSpPr>
        <p:spPr>
          <a:xfrm>
            <a:off x="2349996" y="1916832"/>
            <a:ext cx="2376264" cy="25202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solidFill>
                  <a:schemeClr val="tx2"/>
                </a:solidFill>
                <a:latin typeface="Times New Roman" panose="02020603050405020304" pitchFamily="18" charset="0"/>
                <a:cs typeface="Times New Roman" panose="02020603050405020304" pitchFamily="18" charset="0"/>
              </a:rPr>
              <a:t>Pridavanje zasluga za napredak pacijentu</a:t>
            </a:r>
          </a:p>
        </p:txBody>
      </p:sp>
      <p:sp>
        <p:nvSpPr>
          <p:cNvPr id="23" name="Pravokutnik: zaobljeni kutovi 22">
            <a:extLst>
              <a:ext uri="{FF2B5EF4-FFF2-40B4-BE49-F238E27FC236}">
                <a16:creationId xmlns:a16="http://schemas.microsoft.com/office/drawing/2014/main" id="{390A34FB-A166-4344-833A-A5A4BA7119DB}"/>
              </a:ext>
            </a:extLst>
          </p:cNvPr>
          <p:cNvSpPr/>
          <p:nvPr/>
        </p:nvSpPr>
        <p:spPr>
          <a:xfrm>
            <a:off x="6598468" y="1988840"/>
            <a:ext cx="3240361" cy="230425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solidFill>
                  <a:schemeClr val="tx2"/>
                </a:solidFill>
              </a:rPr>
              <a:t>Učenje i korištenje vještina /tehnika naučenih na terapiji</a:t>
            </a:r>
          </a:p>
        </p:txBody>
      </p:sp>
      <p:sp>
        <p:nvSpPr>
          <p:cNvPr id="24" name="Pravokutnik: zaobljeni kutovi 23">
            <a:extLst>
              <a:ext uri="{FF2B5EF4-FFF2-40B4-BE49-F238E27FC236}">
                <a16:creationId xmlns:a16="http://schemas.microsoft.com/office/drawing/2014/main" id="{370C997C-736D-4986-81BC-E580E4428808}"/>
              </a:ext>
            </a:extLst>
          </p:cNvPr>
          <p:cNvSpPr/>
          <p:nvPr/>
        </p:nvSpPr>
        <p:spPr>
          <a:xfrm>
            <a:off x="4222204" y="4757936"/>
            <a:ext cx="3672408" cy="1719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solidFill>
                  <a:schemeClr val="tx2"/>
                </a:solidFill>
                <a:latin typeface="Times New Roman" panose="02020603050405020304" pitchFamily="18" charset="0"/>
                <a:cs typeface="Times New Roman" panose="02020603050405020304" pitchFamily="18" charset="0"/>
              </a:rPr>
              <a:t>Priprema za moguće pogoršanje tijekom terapije</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97868" y="-315416"/>
            <a:ext cx="9601200" cy="1143000"/>
          </a:xfrm>
        </p:spPr>
        <p:txBody>
          <a:bodyPr rtlCol="0"/>
          <a:lstStyle/>
          <a:p>
            <a:r>
              <a:rPr lang="hr-HR" dirty="0">
                <a:solidFill>
                  <a:srgbClr val="164B4F"/>
                </a:solidFill>
                <a:latin typeface="Times New Roman" panose="02020603050405020304" pitchFamily="18" charset="0"/>
                <a:cs typeface="Times New Roman" panose="02020603050405020304" pitchFamily="18" charset="0"/>
              </a:rPr>
              <a:t>AKTIVNOSTI U TIJEKU TERAPIJE (2)</a:t>
            </a:r>
            <a:endParaRPr lang="hr-HR" dirty="0">
              <a:latin typeface="Times New Roman" panose="02020603050405020304" pitchFamily="18" charset="0"/>
              <a:cs typeface="Times New Roman" panose="02020603050405020304" pitchFamily="18" charset="0"/>
            </a:endParaRPr>
          </a:p>
        </p:txBody>
      </p:sp>
      <p:sp>
        <p:nvSpPr>
          <p:cNvPr id="5" name="Rezervirano mjesto za sadržaj 4"/>
          <p:cNvSpPr>
            <a:spLocks noGrp="1"/>
          </p:cNvSpPr>
          <p:nvPr>
            <p:ph sz="half" idx="1"/>
          </p:nvPr>
        </p:nvSpPr>
        <p:spPr>
          <a:xfrm>
            <a:off x="1341884" y="1181100"/>
            <a:ext cx="3288432" cy="4495800"/>
          </a:xfrm>
        </p:spPr>
        <p:txBody>
          <a:bodyPr rtlCol="0">
            <a:normAutofit lnSpcReduction="10000"/>
          </a:bodyPr>
          <a:lstStyle/>
          <a:p>
            <a:pPr rtl="0"/>
            <a:r>
              <a:rPr lang="hr-HR" sz="1800" dirty="0">
                <a:solidFill>
                  <a:srgbClr val="FF0000"/>
                </a:solidFill>
                <a:latin typeface="Times New Roman" panose="02020603050405020304" pitchFamily="18" charset="0"/>
                <a:cs typeface="Times New Roman" panose="02020603050405020304" pitchFamily="18" charset="0"/>
              </a:rPr>
              <a:t>PRIDAVANJE ZASLUGA ZA NAPREDAK PACIJENTU</a:t>
            </a:r>
            <a:endParaRPr lang="hr-HR" sz="1800" dirty="0">
              <a:solidFill>
                <a:schemeClr val="tx2"/>
              </a:solidFill>
              <a:latin typeface="Times New Roman" panose="02020603050405020304" pitchFamily="18" charset="0"/>
              <a:cs typeface="Times New Roman" panose="02020603050405020304" pitchFamily="18" charset="0"/>
            </a:endParaRPr>
          </a:p>
          <a:p>
            <a:pPr rtl="0"/>
            <a:r>
              <a:rPr lang="hr-HR" sz="1800" dirty="0">
                <a:solidFill>
                  <a:schemeClr val="tx2"/>
                </a:solidFill>
                <a:latin typeface="Times New Roman" panose="02020603050405020304" pitchFamily="18" charset="0"/>
                <a:cs typeface="Times New Roman" panose="02020603050405020304" pitchFamily="18" charset="0"/>
              </a:rPr>
              <a:t>Pohvaliti pacijenta za njegov napredak, kad se pacijentovo raspoloženje popravi naglasiti pacijentove zasluge i njegov trud koji je uzrokovao promjene u mišljenju, raspoloženju i ponašanju.</a:t>
            </a:r>
          </a:p>
          <a:p>
            <a:pPr rtl="0"/>
            <a:r>
              <a:rPr lang="hr-HR" sz="1800" dirty="0">
                <a:solidFill>
                  <a:schemeClr val="tx2"/>
                </a:solidFill>
                <a:latin typeface="Times New Roman" panose="02020603050405020304" pitchFamily="18" charset="0"/>
                <a:cs typeface="Times New Roman" panose="02020603050405020304" pitchFamily="18" charset="0"/>
              </a:rPr>
              <a:t>Promjena stava da je pacijent odgovoran za pozitivne promjene ,što može pojačati pacijentovu vjeru u svoju </a:t>
            </a:r>
            <a:r>
              <a:rPr lang="hr-HR" sz="1800" dirty="0" err="1">
                <a:solidFill>
                  <a:schemeClr val="tx2"/>
                </a:solidFill>
                <a:latin typeface="Times New Roman" panose="02020603050405020304" pitchFamily="18" charset="0"/>
                <a:cs typeface="Times New Roman" panose="02020603050405020304" pitchFamily="18" charset="0"/>
              </a:rPr>
              <a:t>samoefikasnost</a:t>
            </a:r>
            <a:r>
              <a:rPr lang="hr-HR" sz="1800" dirty="0">
                <a:solidFill>
                  <a:schemeClr val="tx2"/>
                </a:solidFill>
                <a:latin typeface="Times New Roman" panose="02020603050405020304" pitchFamily="18" charset="0"/>
                <a:cs typeface="Times New Roman" panose="02020603050405020304" pitchFamily="18" charset="0"/>
              </a:rPr>
              <a:t>.</a:t>
            </a:r>
          </a:p>
          <a:p>
            <a:pPr rtl="0"/>
            <a:r>
              <a:rPr lang="hr-HR" sz="1800" dirty="0">
                <a:solidFill>
                  <a:schemeClr val="tx2"/>
                </a:solidFill>
                <a:latin typeface="Times New Roman" panose="02020603050405020304" pitchFamily="18" charset="0"/>
                <a:cs typeface="Times New Roman" panose="02020603050405020304" pitchFamily="18" charset="0"/>
              </a:rPr>
              <a:t>Promjene u pacijentovu razmišljanju i ponašanju.</a:t>
            </a:r>
            <a:endParaRPr lang="hr-HR" sz="1800" dirty="0">
              <a:solidFill>
                <a:schemeClr val="bg1"/>
              </a:solidFill>
              <a:latin typeface="Times New Roman" panose="02020603050405020304" pitchFamily="18" charset="0"/>
              <a:cs typeface="Times New Roman" panose="02020603050405020304" pitchFamily="18" charset="0"/>
            </a:endParaRPr>
          </a:p>
          <a:p>
            <a:pPr rtl="0"/>
            <a:endParaRPr lang="hr-HR" sz="1800" dirty="0">
              <a:solidFill>
                <a:schemeClr val="bg1"/>
              </a:solidFill>
              <a:latin typeface="Times New Roman" panose="02020603050405020304" pitchFamily="18" charset="0"/>
              <a:cs typeface="Times New Roman" panose="02020603050405020304" pitchFamily="18" charset="0"/>
            </a:endParaRPr>
          </a:p>
          <a:p>
            <a:pPr rtl="0"/>
            <a:endParaRPr lang="hr-HR" sz="1800" dirty="0">
              <a:solidFill>
                <a:srgbClr val="FFFF00"/>
              </a:solidFill>
              <a:latin typeface="Times New Roman" panose="02020603050405020304" pitchFamily="18" charset="0"/>
              <a:cs typeface="Times New Roman" panose="02020603050405020304" pitchFamily="18" charset="0"/>
            </a:endParaRPr>
          </a:p>
        </p:txBody>
      </p:sp>
      <p:sp>
        <p:nvSpPr>
          <p:cNvPr id="15" name="TekstniOkvir 14">
            <a:extLst>
              <a:ext uri="{FF2B5EF4-FFF2-40B4-BE49-F238E27FC236}">
                <a16:creationId xmlns:a16="http://schemas.microsoft.com/office/drawing/2014/main" id="{C62790B8-915C-4BC6-B782-E415935E8C79}"/>
              </a:ext>
            </a:extLst>
          </p:cNvPr>
          <p:cNvSpPr txBox="1"/>
          <p:nvPr/>
        </p:nvSpPr>
        <p:spPr>
          <a:xfrm>
            <a:off x="4762264" y="1181100"/>
            <a:ext cx="3288432" cy="496751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hr-HR" dirty="0">
                <a:solidFill>
                  <a:srgbClr val="FF0000"/>
                </a:solidFill>
              </a:rPr>
              <a:t>U</a:t>
            </a:r>
            <a:r>
              <a:rPr lang="hr-HR" dirty="0">
                <a:solidFill>
                  <a:srgbClr val="FF0000"/>
                </a:solidFill>
                <a:latin typeface="Times New Roman" panose="02020603050405020304" pitchFamily="18" charset="0"/>
                <a:cs typeface="Times New Roman" panose="02020603050405020304" pitchFamily="18" charset="0"/>
              </a:rPr>
              <a:t>ČENJE I KORIŠTENJE VJEŠTINA/TEHNIKA NAUČENIH NA TERAPIJI</a:t>
            </a:r>
          </a:p>
          <a:p>
            <a:pPr>
              <a:lnSpc>
                <a:spcPct val="90000"/>
              </a:lnSpc>
            </a:pPr>
            <a:endParaRPr lang="hr-HR" dirty="0">
              <a:solidFill>
                <a:srgbClr val="FF0000"/>
              </a:solidFill>
              <a:latin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Uobičajen tehnike i vještine koje se mogu koristiti za vrijeme i nakon završetka terapije uključuju:</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Rastavljanje većih problema na jednostavne komponente, </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stvaranje alternativnih odgovora na probleme, </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identificiranje, testiranje i odgovaranje na automatske misli i vjerovanja</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Korištenje ZDM-a</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Praćenje, bilježenje i izvođenje aktivnosti</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Izvođenje vježbi relaksacije</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Korištenje tehnika skretanja pažnje i </a:t>
            </a:r>
            <a:r>
              <a:rPr lang="hr-HR" sz="1400" dirty="0" err="1">
                <a:solidFill>
                  <a:schemeClr val="tx2"/>
                </a:solidFill>
                <a:latin typeface="Times New Roman" panose="02020603050405020304" pitchFamily="18" charset="0"/>
                <a:cs typeface="Times New Roman" panose="02020603050405020304" pitchFamily="18" charset="0"/>
              </a:rPr>
              <a:t>refokusiranja</a:t>
            </a:r>
            <a:endParaRPr lang="hr-HR" sz="1400" dirty="0">
              <a:solidFill>
                <a:schemeClr val="tx2"/>
              </a:solidFill>
              <a:latin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Pisanje pozitivnih izjava o sebi </a:t>
            </a:r>
          </a:p>
          <a:p>
            <a:pPr marL="285750" indent="-285750">
              <a:lnSpc>
                <a:spcPct val="90000"/>
              </a:lnSpc>
              <a:buFont typeface="Arial" panose="020B0604020202020204" pitchFamily="34" charset="0"/>
              <a:buChar char="•"/>
            </a:pPr>
            <a:r>
              <a:rPr lang="hr-HR" sz="1400" dirty="0">
                <a:solidFill>
                  <a:schemeClr val="tx2"/>
                </a:solidFill>
                <a:latin typeface="Times New Roman" panose="02020603050405020304" pitchFamily="18" charset="0"/>
                <a:cs typeface="Times New Roman" panose="02020603050405020304" pitchFamily="18" charset="0"/>
              </a:rPr>
              <a:t>Identificiranje prednosti i nedostataka (misli, vjerovanja, ponašanja ili izbora koje imamo u donošenju odluka</a:t>
            </a:r>
          </a:p>
          <a:p>
            <a:pPr>
              <a:lnSpc>
                <a:spcPct val="90000"/>
              </a:lnSpc>
            </a:pPr>
            <a:endParaRPr lang="hr-HR" sz="1400" dirty="0">
              <a:solidFill>
                <a:schemeClr val="tx2"/>
              </a:solidFill>
              <a:latin typeface="Times New Roman" panose="02020603050405020304" pitchFamily="18" charset="0"/>
              <a:cs typeface="Times New Roman" panose="02020603050405020304" pitchFamily="18" charset="0"/>
            </a:endParaRPr>
          </a:p>
        </p:txBody>
      </p:sp>
      <p:sp>
        <p:nvSpPr>
          <p:cNvPr id="16" name="TekstniOkvir 15">
            <a:extLst>
              <a:ext uri="{FF2B5EF4-FFF2-40B4-BE49-F238E27FC236}">
                <a16:creationId xmlns:a16="http://schemas.microsoft.com/office/drawing/2014/main" id="{BFC83045-D68A-4CFD-AB36-FC5FBAE5082E}"/>
              </a:ext>
            </a:extLst>
          </p:cNvPr>
          <p:cNvSpPr txBox="1"/>
          <p:nvPr/>
        </p:nvSpPr>
        <p:spPr>
          <a:xfrm>
            <a:off x="8182644" y="1052736"/>
            <a:ext cx="3672408" cy="482901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hr-HR" dirty="0">
                <a:solidFill>
                  <a:srgbClr val="FF0000"/>
                </a:solidFill>
                <a:latin typeface="Times New Roman" panose="02020603050405020304" pitchFamily="18" charset="0"/>
                <a:cs typeface="Times New Roman" panose="02020603050405020304" pitchFamily="18" charset="0"/>
              </a:rPr>
              <a:t>PRIPREMA ZA MOGUĆA POGORŠANJA TIJEKOM TERAPIJE</a:t>
            </a:r>
          </a:p>
          <a:p>
            <a:pPr marL="285750" indent="-285750">
              <a:lnSpc>
                <a:spcPct val="90000"/>
              </a:lnSpc>
              <a:buFont typeface="Arial" panose="020B0604020202020204" pitchFamily="34" charset="0"/>
              <a:buChar char="•"/>
            </a:pPr>
            <a:endParaRPr lang="hr-HR" dirty="0">
              <a:solidFill>
                <a:srgbClr val="FF0000"/>
              </a:solidFill>
              <a:latin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hr-HR" dirty="0">
                <a:solidFill>
                  <a:schemeClr val="tx2"/>
                </a:solidFill>
                <a:latin typeface="Times New Roman" panose="02020603050405020304" pitchFamily="18" charset="0"/>
                <a:cs typeface="Times New Roman" panose="02020603050405020304" pitchFamily="18" charset="0"/>
              </a:rPr>
              <a:t>Kad se pacijent počne osjećati bolje uloga je terapeuta da ga pripremi za moguća pogoršanja, tražeći od njega da zamisli što će mu prolaziti kroz glavu ako se počne osjećati gore.</a:t>
            </a:r>
          </a:p>
          <a:p>
            <a:pPr marL="285750" indent="-285750">
              <a:lnSpc>
                <a:spcPct val="90000"/>
              </a:lnSpc>
              <a:buFont typeface="Arial" panose="020B0604020202020204" pitchFamily="34" charset="0"/>
              <a:buChar char="•"/>
            </a:pPr>
            <a:r>
              <a:rPr lang="hr-HR" dirty="0">
                <a:solidFill>
                  <a:schemeClr val="tx2"/>
                </a:solidFill>
                <a:latin typeface="Times New Roman" panose="02020603050405020304" pitchFamily="18" charset="0"/>
                <a:cs typeface="Times New Roman" panose="02020603050405020304" pitchFamily="18" charset="0"/>
              </a:rPr>
              <a:t>Ako pacijent ima predodžbu u kojoj se osjeća usamljeno, tužno i skupljeno u kutu kreveta terapeut mu pomaže odgovoriti na te misli i predodžbe i napisati kartice za suočavanje.</a:t>
            </a:r>
          </a:p>
          <a:p>
            <a:pPr marL="285750" indent="-285750">
              <a:lnSpc>
                <a:spcPct val="90000"/>
              </a:lnSpc>
              <a:buFont typeface="Arial" panose="020B0604020202020204" pitchFamily="34" charset="0"/>
              <a:buChar char="•"/>
            </a:pPr>
            <a:r>
              <a:rPr lang="hr-HR" dirty="0">
                <a:solidFill>
                  <a:schemeClr val="tx2"/>
                </a:solidFill>
                <a:latin typeface="Times New Roman" panose="02020603050405020304" pitchFamily="18" charset="0"/>
                <a:cs typeface="Times New Roman" panose="02020603050405020304" pitchFamily="18" charset="0"/>
              </a:rPr>
              <a:t>Također mu pomaže pri demonstraciji grafičkog prikaza napretka terapije.</a:t>
            </a: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81844" y="162880"/>
            <a:ext cx="10441160" cy="1142999"/>
          </a:xfrm>
        </p:spPr>
        <p:txBody>
          <a:bodyPr rtlCol="0">
            <a:normAutofit/>
          </a:bodyPr>
          <a:lstStyle/>
          <a:p>
            <a:pPr rtl="0"/>
            <a:r>
              <a:rPr lang="hr-HR" sz="3600" dirty="0">
                <a:latin typeface="Times New Roman" panose="02020603050405020304" pitchFamily="18" charset="0"/>
                <a:cs typeface="Times New Roman" panose="02020603050405020304" pitchFamily="18" charset="0"/>
              </a:rPr>
              <a:t>AKTIVNOSTI NEPOSREDNO PRED ZAVRŠETAK TERAPIJE</a:t>
            </a:r>
          </a:p>
        </p:txBody>
      </p:sp>
      <p:sp>
        <p:nvSpPr>
          <p:cNvPr id="4" name="Pravokutnik: zaobljeni kutovi 3">
            <a:extLst>
              <a:ext uri="{FF2B5EF4-FFF2-40B4-BE49-F238E27FC236}">
                <a16:creationId xmlns:a16="http://schemas.microsoft.com/office/drawing/2014/main" id="{CA79AF22-D870-4C8F-AEEE-87F481195E5A}"/>
              </a:ext>
            </a:extLst>
          </p:cNvPr>
          <p:cNvSpPr/>
          <p:nvPr/>
        </p:nvSpPr>
        <p:spPr>
          <a:xfrm>
            <a:off x="1415401" y="1484784"/>
            <a:ext cx="2374755" cy="25202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solidFill>
                  <a:schemeClr val="tx2"/>
                </a:solidFill>
                <a:latin typeface="Times New Roman" panose="02020603050405020304" pitchFamily="18" charset="0"/>
                <a:cs typeface="Times New Roman" panose="02020603050405020304" pitchFamily="18" charset="0"/>
              </a:rPr>
              <a:t>Odgovaranje na zabrinutost glede smanjivanja seansi</a:t>
            </a:r>
          </a:p>
        </p:txBody>
      </p:sp>
      <p:sp>
        <p:nvSpPr>
          <p:cNvPr id="5" name="Pravokutnik: zaobljeni kutovi 4">
            <a:extLst>
              <a:ext uri="{FF2B5EF4-FFF2-40B4-BE49-F238E27FC236}">
                <a16:creationId xmlns:a16="http://schemas.microsoft.com/office/drawing/2014/main" id="{61E2FE30-355C-4C04-925F-68FF47EA4093}"/>
              </a:ext>
            </a:extLst>
          </p:cNvPr>
          <p:cNvSpPr/>
          <p:nvPr/>
        </p:nvSpPr>
        <p:spPr>
          <a:xfrm>
            <a:off x="5222649" y="1484785"/>
            <a:ext cx="2239915" cy="24482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solidFill>
                  <a:schemeClr val="tx2"/>
                </a:solidFill>
                <a:latin typeface="Times New Roman" panose="02020603050405020304" pitchFamily="18" charset="0"/>
                <a:cs typeface="Times New Roman" panose="02020603050405020304" pitchFamily="18" charset="0"/>
              </a:rPr>
              <a:t>Odgovaranje na zabrinutost glede završetka terapije</a:t>
            </a:r>
          </a:p>
        </p:txBody>
      </p:sp>
      <p:sp>
        <p:nvSpPr>
          <p:cNvPr id="6" name="Pravokutnik: zaobljeni kutovi 5">
            <a:extLst>
              <a:ext uri="{FF2B5EF4-FFF2-40B4-BE49-F238E27FC236}">
                <a16:creationId xmlns:a16="http://schemas.microsoft.com/office/drawing/2014/main" id="{A6FFB443-39D6-498B-8866-11FA9A6E811F}"/>
              </a:ext>
            </a:extLst>
          </p:cNvPr>
          <p:cNvSpPr/>
          <p:nvPr/>
        </p:nvSpPr>
        <p:spPr>
          <a:xfrm>
            <a:off x="8995977" y="1484785"/>
            <a:ext cx="2138995" cy="25202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solidFill>
                  <a:schemeClr val="tx2"/>
                </a:solidFill>
                <a:latin typeface="Times New Roman" panose="02020603050405020304" pitchFamily="18" charset="0"/>
                <a:cs typeface="Times New Roman" panose="02020603050405020304" pitchFamily="18" charset="0"/>
              </a:rPr>
              <a:t>Pregled naučenog u tijeku terapije</a:t>
            </a:r>
          </a:p>
        </p:txBody>
      </p:sp>
      <p:sp>
        <p:nvSpPr>
          <p:cNvPr id="7" name="Pravokutnik: zaobljeni kutovi 6">
            <a:extLst>
              <a:ext uri="{FF2B5EF4-FFF2-40B4-BE49-F238E27FC236}">
                <a16:creationId xmlns:a16="http://schemas.microsoft.com/office/drawing/2014/main" id="{F50DE8BF-70E3-4EF5-9EAC-50833DAAC25D}"/>
              </a:ext>
            </a:extLst>
          </p:cNvPr>
          <p:cNvSpPr/>
          <p:nvPr/>
        </p:nvSpPr>
        <p:spPr>
          <a:xfrm>
            <a:off x="3214091" y="4365103"/>
            <a:ext cx="2664297" cy="24482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err="1">
                <a:solidFill>
                  <a:schemeClr val="tx2"/>
                </a:solidFill>
              </a:rPr>
              <a:t>Samoterapijska</a:t>
            </a:r>
            <a:r>
              <a:rPr lang="hr-HR" sz="2400" dirty="0">
                <a:solidFill>
                  <a:schemeClr val="tx2"/>
                </a:solidFill>
              </a:rPr>
              <a:t> seansa</a:t>
            </a:r>
          </a:p>
        </p:txBody>
      </p:sp>
      <p:sp>
        <p:nvSpPr>
          <p:cNvPr id="8" name="Pravokutnik: zaobljeni kutovi 7">
            <a:extLst>
              <a:ext uri="{FF2B5EF4-FFF2-40B4-BE49-F238E27FC236}">
                <a16:creationId xmlns:a16="http://schemas.microsoft.com/office/drawing/2014/main" id="{2971E44D-810F-41CF-8181-E2DE18027040}"/>
              </a:ext>
            </a:extLst>
          </p:cNvPr>
          <p:cNvSpPr/>
          <p:nvPr/>
        </p:nvSpPr>
        <p:spPr>
          <a:xfrm>
            <a:off x="7246540" y="4437112"/>
            <a:ext cx="2664297" cy="225800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solidFill>
                  <a:schemeClr val="tx2"/>
                </a:solidFill>
              </a:rPr>
              <a:t>Priprema za moguća pogoršanja nakon završetka terapije</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r>
              <a:rPr lang="hr-HR" dirty="0">
                <a:latin typeface="Times New Roman" panose="02020603050405020304" pitchFamily="18" charset="0"/>
                <a:cs typeface="Times New Roman" panose="02020603050405020304" pitchFamily="18" charset="0"/>
              </a:rPr>
              <a:t>AKTIVNOSTI NEPOSREDNO PRED ZAVRŠETAK TERAPIJE (2)</a:t>
            </a:r>
            <a:endParaRPr lang="hr-HR" dirty="0"/>
          </a:p>
        </p:txBody>
      </p:sp>
      <p:sp>
        <p:nvSpPr>
          <p:cNvPr id="4" name="Rezervirano mjesto za sadržaj 3"/>
          <p:cNvSpPr>
            <a:spLocks noGrp="1"/>
          </p:cNvSpPr>
          <p:nvPr>
            <p:ph sz="half" idx="2"/>
          </p:nvPr>
        </p:nvSpPr>
        <p:spPr>
          <a:xfrm>
            <a:off x="1293812" y="1628801"/>
            <a:ext cx="5952727" cy="4543400"/>
          </a:xfrm>
        </p:spPr>
        <p:txBody>
          <a:bodyPr rtlCol="0"/>
          <a:lstStyle/>
          <a:p>
            <a:pPr rtl="0"/>
            <a:r>
              <a:rPr lang="hr-HR" dirty="0">
                <a:solidFill>
                  <a:srgbClr val="FF0000"/>
                </a:solidFill>
              </a:rPr>
              <a:t>Odgovaranje na zabrinutost glede smanjivanja seansi.</a:t>
            </a:r>
          </a:p>
          <a:p>
            <a:pPr rtl="0"/>
            <a:r>
              <a:rPr lang="hr-HR" dirty="0">
                <a:solidFill>
                  <a:schemeClr val="tx2"/>
                </a:solidFill>
                <a:latin typeface="Times New Roman" panose="02020603050405020304" pitchFamily="18" charset="0"/>
                <a:cs typeface="Times New Roman" panose="02020603050405020304" pitchFamily="18" charset="0"/>
              </a:rPr>
              <a:t>Terapeut u dogovoru s klijentom dogovara prorjeđivanje seansi s jedanput na tjedno na jedanput svaka dva tjedna.</a:t>
            </a:r>
          </a:p>
          <a:p>
            <a:pPr rtl="0"/>
            <a:r>
              <a:rPr lang="hr-HR" dirty="0">
                <a:solidFill>
                  <a:schemeClr val="tx2"/>
                </a:solidFill>
                <a:latin typeface="Times New Roman" panose="02020603050405020304" pitchFamily="18" charset="0"/>
                <a:cs typeface="Times New Roman" panose="02020603050405020304" pitchFamily="18" charset="0"/>
              </a:rPr>
              <a:t>Kod onih pacijenata koji su anksiozni korisno je verbalno </a:t>
            </a:r>
            <a:r>
              <a:rPr lang="hr-HR" dirty="0" err="1">
                <a:solidFill>
                  <a:schemeClr val="tx2"/>
                </a:solidFill>
                <a:latin typeface="Times New Roman" panose="02020603050405020304" pitchFamily="18" charset="0"/>
                <a:cs typeface="Times New Roman" panose="02020603050405020304" pitchFamily="18" charset="0"/>
              </a:rPr>
              <a:t>izlistavanje</a:t>
            </a:r>
            <a:r>
              <a:rPr lang="hr-HR" dirty="0">
                <a:solidFill>
                  <a:schemeClr val="tx2"/>
                </a:solidFill>
                <a:latin typeface="Times New Roman" panose="02020603050405020304" pitchFamily="18" charset="0"/>
                <a:cs typeface="Times New Roman" panose="02020603050405020304" pitchFamily="18" charset="0"/>
              </a:rPr>
              <a:t>, a možda i zapisivanje, prednosti smanjivanja čestine seansi</a:t>
            </a:r>
          </a:p>
          <a:p>
            <a:pPr rtl="0"/>
            <a:r>
              <a:rPr lang="hr-HR" dirty="0">
                <a:solidFill>
                  <a:schemeClr val="tx2"/>
                </a:solidFill>
                <a:latin typeface="Times New Roman" panose="02020603050405020304" pitchFamily="18" charset="0"/>
                <a:cs typeface="Times New Roman" panose="02020603050405020304" pitchFamily="18" charset="0"/>
              </a:rPr>
              <a:t>Ako ne vidi prednost terapeut mu pomaže </a:t>
            </a:r>
            <a:r>
              <a:rPr lang="hr-HR" dirty="0" err="1">
                <a:solidFill>
                  <a:schemeClr val="tx2"/>
                </a:solidFill>
                <a:latin typeface="Times New Roman" panose="02020603050405020304" pitchFamily="18" charset="0"/>
                <a:cs typeface="Times New Roman" panose="02020603050405020304" pitchFamily="18" charset="0"/>
              </a:rPr>
              <a:t>sokratovskim</a:t>
            </a:r>
            <a:r>
              <a:rPr lang="hr-HR" dirty="0">
                <a:solidFill>
                  <a:schemeClr val="tx2"/>
                </a:solidFill>
                <a:latin typeface="Times New Roman" panose="02020603050405020304" pitchFamily="18" charset="0"/>
                <a:cs typeface="Times New Roman" panose="02020603050405020304" pitchFamily="18" charset="0"/>
              </a:rPr>
              <a:t> dijalogom</a:t>
            </a:r>
          </a:p>
          <a:p>
            <a:pPr rtl="0"/>
            <a:endParaRPr lang="hr-HR" dirty="0">
              <a:solidFill>
                <a:schemeClr val="tx2"/>
              </a:solidFill>
            </a:endParaRPr>
          </a:p>
        </p:txBody>
      </p:sp>
      <p:sp>
        <p:nvSpPr>
          <p:cNvPr id="8" name="TekstniOkvir 7">
            <a:extLst>
              <a:ext uri="{FF2B5EF4-FFF2-40B4-BE49-F238E27FC236}">
                <a16:creationId xmlns:a16="http://schemas.microsoft.com/office/drawing/2014/main" id="{54423F8B-EDD5-41DE-A45B-083DC970A65B}"/>
              </a:ext>
            </a:extLst>
          </p:cNvPr>
          <p:cNvSpPr txBox="1"/>
          <p:nvPr/>
        </p:nvSpPr>
        <p:spPr>
          <a:xfrm>
            <a:off x="6886500" y="1524000"/>
            <a:ext cx="4752528" cy="5466112"/>
          </a:xfrm>
          <a:prstGeom prst="rect">
            <a:avLst/>
          </a:prstGeom>
          <a:noFill/>
        </p:spPr>
        <p:txBody>
          <a:bodyPr wrap="square" rtlCol="0">
            <a:spAutoFit/>
          </a:bodyPr>
          <a:lstStyle/>
          <a:p>
            <a:pPr>
              <a:lnSpc>
                <a:spcPct val="90000"/>
              </a:lnSpc>
            </a:pPr>
            <a:r>
              <a:rPr lang="hr-HR" dirty="0">
                <a:solidFill>
                  <a:srgbClr val="C00000"/>
                </a:solidFill>
                <a:latin typeface="Times New Roman" panose="02020603050405020304" pitchFamily="18" charset="0"/>
                <a:cs typeface="Times New Roman" panose="02020603050405020304" pitchFamily="18" charset="0"/>
              </a:rPr>
              <a:t>Odgovaranje na zabrinutost glede završetka terapije</a:t>
            </a:r>
          </a:p>
          <a:p>
            <a:pPr lvl="0"/>
            <a:r>
              <a:rPr lang="hr-HR" dirty="0">
                <a:solidFill>
                  <a:prstClr val="black"/>
                </a:solidFill>
                <a:latin typeface="Calibri"/>
              </a:rPr>
              <a:t>- ako se klijent dobro snalazi na dvotjednim seansama, terapeut predlaže jednomjesečne sastanke – priprema za završetak terapije</a:t>
            </a:r>
          </a:p>
          <a:p>
            <a:pPr lvl="0"/>
            <a:endParaRPr lang="hr-HR" dirty="0">
              <a:solidFill>
                <a:prstClr val="black"/>
              </a:solidFill>
              <a:latin typeface="Calibri"/>
            </a:endParaRPr>
          </a:p>
          <a:p>
            <a:pPr lvl="0"/>
            <a:endParaRPr lang="hr-HR" dirty="0">
              <a:solidFill>
                <a:prstClr val="black"/>
              </a:solidFill>
              <a:latin typeface="Calibri"/>
            </a:endParaRPr>
          </a:p>
          <a:p>
            <a:pPr lvl="0"/>
            <a:r>
              <a:rPr lang="hr-HR" dirty="0">
                <a:solidFill>
                  <a:prstClr val="black"/>
                </a:solidFill>
                <a:latin typeface="Calibri"/>
              </a:rPr>
              <a:t>-na svakoj terapiji zajednički dogovor hoće li se seanse prorjeđivati ili vratiti na učestalije sastanke</a:t>
            </a:r>
          </a:p>
          <a:p>
            <a:pPr lvl="0"/>
            <a:endParaRPr lang="hr-HR" dirty="0">
              <a:solidFill>
                <a:prstClr val="black"/>
              </a:solidFill>
              <a:latin typeface="Calibri"/>
            </a:endParaRPr>
          </a:p>
          <a:p>
            <a:pPr lvl="0"/>
            <a:r>
              <a:rPr lang="hr-HR" dirty="0">
                <a:solidFill>
                  <a:prstClr val="black"/>
                </a:solidFill>
                <a:latin typeface="Calibri"/>
              </a:rPr>
              <a:t>-važno otkriti pacijentove AM o tome – pomoći u odgovaranju na bilo kakve distorzije</a:t>
            </a:r>
          </a:p>
          <a:p>
            <a:pPr lvl="0"/>
            <a:endParaRPr lang="hr-HR" dirty="0">
              <a:solidFill>
                <a:prstClr val="black"/>
              </a:solidFill>
              <a:latin typeface="Calibri"/>
            </a:endParaRPr>
          </a:p>
          <a:p>
            <a:pPr lvl="0"/>
            <a:r>
              <a:rPr lang="hr-HR" dirty="0">
                <a:solidFill>
                  <a:prstClr val="black"/>
                </a:solidFill>
                <a:latin typeface="Calibri"/>
              </a:rPr>
              <a:t>-korisno da terapeut izrazi vlastite iskrene osjećaje: žaljenje i ponos</a:t>
            </a:r>
          </a:p>
          <a:p>
            <a:pPr>
              <a:lnSpc>
                <a:spcPct val="90000"/>
              </a:lnSpc>
            </a:pPr>
            <a:endParaRPr lang="hr-HR" dirty="0">
              <a:solidFill>
                <a:srgbClr val="C00000"/>
              </a:solidFill>
              <a:latin typeface="Times New Roman" panose="02020603050405020304" pitchFamily="18" charset="0"/>
              <a:cs typeface="Times New Roman" panose="02020603050405020304" pitchFamily="18" charset="0"/>
            </a:endParaRPr>
          </a:p>
          <a:p>
            <a:pPr>
              <a:lnSpc>
                <a:spcPct val="90000"/>
              </a:lnSpc>
            </a:pPr>
            <a:endParaRPr lang="hr-HR" dirty="0">
              <a:solidFill>
                <a:srgbClr val="C00000"/>
              </a:solidFill>
              <a:latin typeface="Times New Roman" panose="02020603050405020304" pitchFamily="18" charset="0"/>
              <a:cs typeface="Times New Roman" panose="02020603050405020304" pitchFamily="18" charset="0"/>
            </a:endParaRPr>
          </a:p>
          <a:p>
            <a:pPr>
              <a:lnSpc>
                <a:spcPct val="90000"/>
              </a:lnSpc>
            </a:pPr>
            <a:endParaRPr lang="hr-HR" dirty="0">
              <a:solidFill>
                <a:srgbClr val="C00000"/>
              </a:solidFill>
              <a:latin typeface="Times New Roman" panose="02020603050405020304" pitchFamily="18" charset="0"/>
              <a:cs typeface="Times New Roman" panose="02020603050405020304" pitchFamily="18" charset="0"/>
            </a:endParaRPr>
          </a:p>
          <a:p>
            <a:pPr>
              <a:lnSpc>
                <a:spcPct val="90000"/>
              </a:lnSpc>
            </a:pPr>
            <a:endParaRPr lang="hr-HR"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r>
              <a:rPr lang="hr-HR" dirty="0">
                <a:solidFill>
                  <a:srgbClr val="164B4F"/>
                </a:solidFill>
                <a:latin typeface="Times New Roman" panose="02020603050405020304" pitchFamily="18" charset="0"/>
                <a:cs typeface="Times New Roman" panose="02020603050405020304" pitchFamily="18" charset="0"/>
              </a:rPr>
              <a:t>AKTIVNOSTI NEPOSREDNO PRED ZAVRŠETAK TERAPIJE (3)</a:t>
            </a:r>
            <a:endParaRPr lang="hr-HR" dirty="0"/>
          </a:p>
        </p:txBody>
      </p:sp>
      <p:sp>
        <p:nvSpPr>
          <p:cNvPr id="3" name="TekstniOkvir 2">
            <a:extLst>
              <a:ext uri="{FF2B5EF4-FFF2-40B4-BE49-F238E27FC236}">
                <a16:creationId xmlns:a16="http://schemas.microsoft.com/office/drawing/2014/main" id="{F3C5CB6F-557E-4F00-A37B-EC43B3125C2F}"/>
              </a:ext>
            </a:extLst>
          </p:cNvPr>
          <p:cNvSpPr txBox="1"/>
          <p:nvPr/>
        </p:nvSpPr>
        <p:spPr>
          <a:xfrm>
            <a:off x="1341884" y="1916832"/>
            <a:ext cx="2736304" cy="3250121"/>
          </a:xfrm>
          <a:prstGeom prst="rect">
            <a:avLst/>
          </a:prstGeom>
          <a:noFill/>
        </p:spPr>
        <p:txBody>
          <a:bodyPr wrap="square" rtlCol="0">
            <a:spAutoFit/>
          </a:bodyPr>
          <a:lstStyle/>
          <a:p>
            <a:pPr>
              <a:lnSpc>
                <a:spcPct val="90000"/>
              </a:lnSpc>
            </a:pPr>
            <a:r>
              <a:rPr lang="hr-HR" sz="2400" dirty="0">
                <a:solidFill>
                  <a:srgbClr val="FF0000"/>
                </a:solidFill>
                <a:latin typeface="Times New Roman" panose="02020603050405020304" pitchFamily="18" charset="0"/>
                <a:cs typeface="Times New Roman" panose="02020603050405020304" pitchFamily="18" charset="0"/>
              </a:rPr>
              <a:t>Pregled naučenog u tijeku terapije</a:t>
            </a:r>
          </a:p>
          <a:p>
            <a:pPr>
              <a:lnSpc>
                <a:spcPct val="90000"/>
              </a:lnSpc>
            </a:pPr>
            <a:r>
              <a:rPr lang="hr-HR" sz="2000" dirty="0">
                <a:solidFill>
                  <a:schemeClr val="tx2"/>
                </a:solidFill>
                <a:latin typeface="Times New Roman" panose="02020603050405020304" pitchFamily="18" charset="0"/>
                <a:cs typeface="Times New Roman" panose="02020603050405020304" pitchFamily="18" charset="0"/>
              </a:rPr>
              <a:t>-Terapeut potiče klijenta na čitanje i sređivanje svih terapijskih zabilježaka </a:t>
            </a:r>
          </a:p>
          <a:p>
            <a:pPr>
              <a:lnSpc>
                <a:spcPct val="90000"/>
              </a:lnSpc>
            </a:pPr>
            <a:r>
              <a:rPr lang="hr-HR" sz="2000" dirty="0">
                <a:solidFill>
                  <a:schemeClr val="tx2"/>
                </a:solidFill>
                <a:latin typeface="Times New Roman" panose="02020603050405020304" pitchFamily="18" charset="0"/>
                <a:cs typeface="Times New Roman" panose="02020603050405020304" pitchFamily="18" charset="0"/>
              </a:rPr>
              <a:t>-Za domaću zadaću može napisati pregled svih važnih činjenica i vještina naučenih u terapiji</a:t>
            </a:r>
          </a:p>
        </p:txBody>
      </p:sp>
      <p:sp>
        <p:nvSpPr>
          <p:cNvPr id="4" name="TekstniOkvir 3">
            <a:extLst>
              <a:ext uri="{FF2B5EF4-FFF2-40B4-BE49-F238E27FC236}">
                <a16:creationId xmlns:a16="http://schemas.microsoft.com/office/drawing/2014/main" id="{778CAAEE-4E58-4D89-975E-E06462AC79A2}"/>
              </a:ext>
            </a:extLst>
          </p:cNvPr>
          <p:cNvSpPr txBox="1"/>
          <p:nvPr/>
        </p:nvSpPr>
        <p:spPr>
          <a:xfrm>
            <a:off x="4366220" y="1916832"/>
            <a:ext cx="2376264" cy="3831818"/>
          </a:xfrm>
          <a:prstGeom prst="rect">
            <a:avLst/>
          </a:prstGeom>
          <a:noFill/>
        </p:spPr>
        <p:txBody>
          <a:bodyPr wrap="square" rtlCol="0">
            <a:spAutoFit/>
          </a:bodyPr>
          <a:lstStyle/>
          <a:p>
            <a:pPr>
              <a:lnSpc>
                <a:spcPct val="90000"/>
              </a:lnSpc>
            </a:pPr>
            <a:r>
              <a:rPr lang="hr-HR" dirty="0" err="1">
                <a:solidFill>
                  <a:srgbClr val="FF0000"/>
                </a:solidFill>
                <a:latin typeface="Times New Roman" panose="02020603050405020304" pitchFamily="18" charset="0"/>
                <a:cs typeface="Times New Roman" panose="02020603050405020304" pitchFamily="18" charset="0"/>
              </a:rPr>
              <a:t>Samoterapijska</a:t>
            </a:r>
            <a:r>
              <a:rPr lang="hr-HR" dirty="0">
                <a:solidFill>
                  <a:srgbClr val="FF0000"/>
                </a:solidFill>
                <a:latin typeface="Times New Roman" panose="02020603050405020304" pitchFamily="18" charset="0"/>
                <a:cs typeface="Times New Roman" panose="02020603050405020304" pitchFamily="18" charset="0"/>
              </a:rPr>
              <a:t> seansa</a:t>
            </a:r>
          </a:p>
          <a:p>
            <a:pPr>
              <a:lnSpc>
                <a:spcPct val="90000"/>
              </a:lnSpc>
            </a:pPr>
            <a:r>
              <a:rPr lang="hr-HR" dirty="0">
                <a:solidFill>
                  <a:schemeClr val="tx2"/>
                </a:solidFill>
                <a:latin typeface="Times New Roman" panose="02020603050405020304" pitchFamily="18" charset="0"/>
                <a:cs typeface="Times New Roman" panose="02020603050405020304" pitchFamily="18" charset="0"/>
              </a:rPr>
              <a:t>-Korisno je s pacijentom razgovarati o </a:t>
            </a:r>
            <a:r>
              <a:rPr lang="hr-HR" dirty="0" err="1">
                <a:solidFill>
                  <a:schemeClr val="tx2"/>
                </a:solidFill>
                <a:latin typeface="Times New Roman" panose="02020603050405020304" pitchFamily="18" charset="0"/>
                <a:cs typeface="Times New Roman" panose="02020603050405020304" pitchFamily="18" charset="0"/>
              </a:rPr>
              <a:t>samoterapijskom</a:t>
            </a:r>
            <a:r>
              <a:rPr lang="hr-HR" dirty="0">
                <a:solidFill>
                  <a:schemeClr val="tx2"/>
                </a:solidFill>
                <a:latin typeface="Times New Roman" panose="02020603050405020304" pitchFamily="18" charset="0"/>
                <a:cs typeface="Times New Roman" panose="02020603050405020304" pitchFamily="18" charset="0"/>
              </a:rPr>
              <a:t> planu.</a:t>
            </a:r>
          </a:p>
          <a:p>
            <a:pPr>
              <a:lnSpc>
                <a:spcPct val="90000"/>
              </a:lnSpc>
            </a:pPr>
            <a:r>
              <a:rPr lang="hr-HR" dirty="0">
                <a:solidFill>
                  <a:schemeClr val="tx2"/>
                </a:solidFill>
                <a:latin typeface="Times New Roman" panose="02020603050405020304" pitchFamily="18" charset="0"/>
                <a:cs typeface="Times New Roman" panose="02020603050405020304" pitchFamily="18" charset="0"/>
              </a:rPr>
              <a:t>-Dobro je da pacijent provodi </a:t>
            </a:r>
            <a:r>
              <a:rPr lang="hr-HR" dirty="0" err="1">
                <a:solidFill>
                  <a:schemeClr val="tx2"/>
                </a:solidFill>
                <a:latin typeface="Times New Roman" panose="02020603050405020304" pitchFamily="18" charset="0"/>
                <a:cs typeface="Times New Roman" panose="02020603050405020304" pitchFamily="18" charset="0"/>
              </a:rPr>
              <a:t>samoterapijski</a:t>
            </a:r>
            <a:r>
              <a:rPr lang="hr-HR" dirty="0">
                <a:solidFill>
                  <a:schemeClr val="tx2"/>
                </a:solidFill>
                <a:latin typeface="Times New Roman" panose="02020603050405020304" pitchFamily="18" charset="0"/>
                <a:cs typeface="Times New Roman" panose="02020603050405020304" pitchFamily="18" charset="0"/>
              </a:rPr>
              <a:t> plan u razdoblju prorjeđivanja seansi pošto se može konzultirati sa terapeutom.</a:t>
            </a:r>
          </a:p>
          <a:p>
            <a:pPr>
              <a:lnSpc>
                <a:spcPct val="90000"/>
              </a:lnSpc>
            </a:pPr>
            <a:r>
              <a:rPr lang="hr-HR" dirty="0">
                <a:solidFill>
                  <a:schemeClr val="tx2"/>
                </a:solidFill>
                <a:latin typeface="Times New Roman" panose="02020603050405020304" pitchFamily="18" charset="0"/>
                <a:cs typeface="Times New Roman" panose="02020603050405020304" pitchFamily="18" charset="0"/>
              </a:rPr>
              <a:t>-Terapeut podsjeća  na prednosti </a:t>
            </a:r>
            <a:r>
              <a:rPr lang="hr-HR" dirty="0" err="1">
                <a:solidFill>
                  <a:schemeClr val="tx2"/>
                </a:solidFill>
                <a:latin typeface="Times New Roman" panose="02020603050405020304" pitchFamily="18" charset="0"/>
                <a:cs typeface="Times New Roman" panose="02020603050405020304" pitchFamily="18" charset="0"/>
              </a:rPr>
              <a:t>samoterapijskih</a:t>
            </a:r>
            <a:r>
              <a:rPr lang="hr-HR" dirty="0">
                <a:solidFill>
                  <a:schemeClr val="tx2"/>
                </a:solidFill>
                <a:latin typeface="Times New Roman" panose="02020603050405020304" pitchFamily="18" charset="0"/>
                <a:cs typeface="Times New Roman" panose="02020603050405020304" pitchFamily="18" charset="0"/>
              </a:rPr>
              <a:t> seansi</a:t>
            </a:r>
          </a:p>
        </p:txBody>
      </p:sp>
      <p:sp>
        <p:nvSpPr>
          <p:cNvPr id="5" name="TekstniOkvir 4">
            <a:extLst>
              <a:ext uri="{FF2B5EF4-FFF2-40B4-BE49-F238E27FC236}">
                <a16:creationId xmlns:a16="http://schemas.microsoft.com/office/drawing/2014/main" id="{B26B257E-7738-4E96-BEA8-1ADC358B94C8}"/>
              </a:ext>
            </a:extLst>
          </p:cNvPr>
          <p:cNvSpPr txBox="1"/>
          <p:nvPr/>
        </p:nvSpPr>
        <p:spPr>
          <a:xfrm>
            <a:off x="7606580" y="2060848"/>
            <a:ext cx="3168352" cy="4829014"/>
          </a:xfrm>
          <a:prstGeom prst="rect">
            <a:avLst/>
          </a:prstGeom>
          <a:noFill/>
        </p:spPr>
        <p:txBody>
          <a:bodyPr wrap="square" rtlCol="0">
            <a:spAutoFit/>
          </a:bodyPr>
          <a:lstStyle/>
          <a:p>
            <a:pPr>
              <a:lnSpc>
                <a:spcPct val="90000"/>
              </a:lnSpc>
            </a:pPr>
            <a:r>
              <a:rPr lang="hr-HR" dirty="0">
                <a:solidFill>
                  <a:srgbClr val="FF0000"/>
                </a:solidFill>
                <a:latin typeface="Times New Roman" panose="02020603050405020304" pitchFamily="18" charset="0"/>
                <a:cs typeface="Times New Roman" panose="02020603050405020304" pitchFamily="18" charset="0"/>
              </a:rPr>
              <a:t>Priprema za moguće pogoršanje nakon završetka terapije</a:t>
            </a:r>
          </a:p>
          <a:p>
            <a:pPr marL="342900" indent="-342900">
              <a:lnSpc>
                <a:spcPct val="90000"/>
              </a:lnSpc>
              <a:buFontTx/>
              <a:buChar char="-"/>
            </a:pPr>
            <a:r>
              <a:rPr lang="hr-HR" dirty="0">
                <a:solidFill>
                  <a:schemeClr val="tx2"/>
                </a:solidFill>
                <a:latin typeface="Times New Roman" panose="02020603050405020304" pitchFamily="18" charset="0"/>
                <a:cs typeface="Times New Roman" panose="02020603050405020304" pitchFamily="18" charset="0"/>
              </a:rPr>
              <a:t>Terapeut potiče pacijenta da sastavi kartice za suočavanjem koje određuju što raditi u slučaju pojave pogoršanja nakon završetka terapije</a:t>
            </a:r>
          </a:p>
          <a:p>
            <a:pPr marL="342900" indent="-342900">
              <a:lnSpc>
                <a:spcPct val="90000"/>
              </a:lnSpc>
              <a:buFontTx/>
              <a:buChar char="-"/>
            </a:pPr>
            <a:r>
              <a:rPr lang="hr-HR" dirty="0">
                <a:solidFill>
                  <a:schemeClr val="tx2"/>
                </a:solidFill>
                <a:latin typeface="Times New Roman" panose="02020603050405020304" pitchFamily="18" charset="0"/>
                <a:cs typeface="Times New Roman" panose="02020603050405020304" pitchFamily="18" charset="0"/>
              </a:rPr>
              <a:t>Poželjno je da pacijent svoje poteškoće pokuša samostalno riješiti prije nego nazove terapeuta</a:t>
            </a:r>
          </a:p>
          <a:p>
            <a:pPr marL="342900" indent="-342900">
              <a:lnSpc>
                <a:spcPct val="90000"/>
              </a:lnSpc>
              <a:buFontTx/>
              <a:buChar char="-"/>
            </a:pPr>
            <a:r>
              <a:rPr lang="hr-HR" dirty="0">
                <a:solidFill>
                  <a:schemeClr val="tx2"/>
                </a:solidFill>
                <a:latin typeface="Times New Roman" panose="02020603050405020304" pitchFamily="18" charset="0"/>
                <a:cs typeface="Times New Roman" panose="02020603050405020304" pitchFamily="18" charset="0"/>
              </a:rPr>
              <a:t>Ako pacijentu treba još koja seansa, terapeut pokušava otkriti razloge neuspjelog samostalnog suočavanja s pogoršanjem i s pacijentom planira što ubuduće treba raditi.</a:t>
            </a: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rot="10800000" flipV="1">
            <a:off x="1523629" y="260648"/>
            <a:ext cx="10057182" cy="1080120"/>
          </a:xfrm>
        </p:spPr>
        <p:txBody>
          <a:bodyPr rtlCol="0">
            <a:normAutofit/>
          </a:bodyPr>
          <a:lstStyle/>
          <a:p>
            <a:pPr rtl="0"/>
            <a:r>
              <a:rPr lang="hr-HR" sz="3600" dirty="0">
                <a:solidFill>
                  <a:schemeClr val="tx2"/>
                </a:solidFill>
                <a:latin typeface="Times New Roman" panose="02020603050405020304" pitchFamily="18" charset="0"/>
                <a:cs typeface="Times New Roman" panose="02020603050405020304" pitchFamily="18" charset="0"/>
              </a:rPr>
              <a:t>VODIČ ZA SAMOTERAPIJSKU SEANSU</a:t>
            </a:r>
          </a:p>
        </p:txBody>
      </p:sp>
      <p:sp>
        <p:nvSpPr>
          <p:cNvPr id="3" name="Rezervirano mjesto za sadržaj 2"/>
          <p:cNvSpPr>
            <a:spLocks noGrp="1"/>
          </p:cNvSpPr>
          <p:nvPr>
            <p:ph idx="1"/>
          </p:nvPr>
        </p:nvSpPr>
        <p:spPr>
          <a:xfrm>
            <a:off x="1293812" y="1484784"/>
            <a:ext cx="10057183" cy="4687416"/>
          </a:xfrm>
        </p:spPr>
        <p:txBody>
          <a:bodyPr rtlCol="0">
            <a:normAutofit/>
          </a:bodyPr>
          <a:lstStyle/>
          <a:p>
            <a:pPr rtl="0"/>
            <a:r>
              <a:rPr lang="hr-HR" sz="2000" dirty="0">
                <a:solidFill>
                  <a:schemeClr val="tx2"/>
                </a:solidFill>
                <a:latin typeface="Times New Roman" panose="02020603050405020304" pitchFamily="18" charset="0"/>
                <a:cs typeface="Times New Roman" panose="02020603050405020304" pitchFamily="18" charset="0"/>
              </a:rPr>
              <a:t>Odrediti dnevni red</a:t>
            </a:r>
          </a:p>
          <a:p>
            <a:pPr rtl="0"/>
            <a:r>
              <a:rPr lang="hr-HR" sz="2000" dirty="0">
                <a:solidFill>
                  <a:schemeClr val="tx2"/>
                </a:solidFill>
                <a:latin typeface="Times New Roman" panose="02020603050405020304" pitchFamily="18" charset="0"/>
                <a:cs typeface="Times New Roman" panose="02020603050405020304" pitchFamily="18" charset="0"/>
              </a:rPr>
              <a:t>Pregled domaće zadaće</a:t>
            </a:r>
          </a:p>
          <a:p>
            <a:pPr rtl="0"/>
            <a:r>
              <a:rPr lang="hr-HR" sz="2000" dirty="0">
                <a:solidFill>
                  <a:schemeClr val="tx2"/>
                </a:solidFill>
                <a:latin typeface="Times New Roman" panose="02020603050405020304" pitchFamily="18" charset="0"/>
                <a:cs typeface="Times New Roman" panose="02020603050405020304" pitchFamily="18" charset="0"/>
              </a:rPr>
              <a:t>Pregled proteklog tjedna</a:t>
            </a:r>
          </a:p>
          <a:p>
            <a:pPr rtl="0"/>
            <a:r>
              <a:rPr lang="hr-HR" sz="2000" dirty="0">
                <a:solidFill>
                  <a:schemeClr val="tx2"/>
                </a:solidFill>
                <a:latin typeface="Times New Roman" panose="02020603050405020304" pitchFamily="18" charset="0"/>
                <a:cs typeface="Times New Roman" panose="02020603050405020304" pitchFamily="18" charset="0"/>
              </a:rPr>
              <a:t>Razmišljanje o trenutnim problematičnim temama/situacijama</a:t>
            </a:r>
          </a:p>
          <a:p>
            <a:pPr rtl="0"/>
            <a:r>
              <a:rPr lang="hr-HR" sz="2000" dirty="0" err="1">
                <a:solidFill>
                  <a:schemeClr val="tx2"/>
                </a:solidFill>
                <a:latin typeface="Times New Roman" panose="02020603050405020304" pitchFamily="18" charset="0"/>
                <a:cs typeface="Times New Roman" panose="02020603050405020304" pitchFamily="18" charset="0"/>
              </a:rPr>
              <a:t>Predvidit</a:t>
            </a:r>
            <a:r>
              <a:rPr lang="hr-HR" sz="2000" dirty="0">
                <a:solidFill>
                  <a:schemeClr val="tx2"/>
                </a:solidFill>
                <a:latin typeface="Times New Roman" panose="02020603050405020304" pitchFamily="18" charset="0"/>
                <a:cs typeface="Times New Roman" panose="02020603050405020304" pitchFamily="18" charset="0"/>
              </a:rPr>
              <a:t> moguće probleme koji se mogu pojaviti do sljedeće seanse</a:t>
            </a:r>
          </a:p>
          <a:p>
            <a:pPr rtl="0"/>
            <a:r>
              <a:rPr lang="hr-HR" sz="2000" dirty="0">
                <a:solidFill>
                  <a:schemeClr val="tx2"/>
                </a:solidFill>
                <a:latin typeface="Times New Roman" panose="02020603050405020304" pitchFamily="18" charset="0"/>
                <a:cs typeface="Times New Roman" panose="02020603050405020304" pitchFamily="18" charset="0"/>
              </a:rPr>
              <a:t>Odredi novu domaću zadaću</a:t>
            </a:r>
          </a:p>
          <a:p>
            <a:pPr rtl="0"/>
            <a:r>
              <a:rPr lang="hr-HR" sz="2000" dirty="0">
                <a:solidFill>
                  <a:schemeClr val="tx2"/>
                </a:solidFill>
                <a:latin typeface="Times New Roman" panose="02020603050405020304" pitchFamily="18" charset="0"/>
                <a:cs typeface="Times New Roman" panose="02020603050405020304" pitchFamily="18" charset="0"/>
              </a:rPr>
              <a:t>Planiraj sljedeću </a:t>
            </a:r>
            <a:r>
              <a:rPr lang="hr-HR" sz="2000" dirty="0" err="1">
                <a:solidFill>
                  <a:schemeClr val="tx2"/>
                </a:solidFill>
                <a:latin typeface="Times New Roman" panose="02020603050405020304" pitchFamily="18" charset="0"/>
                <a:cs typeface="Times New Roman" panose="02020603050405020304" pitchFamily="18" charset="0"/>
              </a:rPr>
              <a:t>sematerapijsku</a:t>
            </a:r>
            <a:r>
              <a:rPr lang="hr-HR" sz="2000" dirty="0">
                <a:solidFill>
                  <a:schemeClr val="tx2"/>
                </a:solidFill>
                <a:latin typeface="Times New Roman" panose="02020603050405020304" pitchFamily="18" charset="0"/>
                <a:cs typeface="Times New Roman" panose="02020603050405020304" pitchFamily="18" charset="0"/>
              </a:rPr>
              <a:t> seansu</a:t>
            </a:r>
          </a:p>
          <a:p>
            <a:pPr rtl="0"/>
            <a:endParaRPr lang="hr-HR"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okoj 16 x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62_TF02801109_TF02801109" id="{F2946BD3-6AE6-437B-B2D2-A6CFDFBD0192}" vid="{E4DE93B3-898E-470A-ACB4-A6B9D2196863}"/>
    </a:ext>
  </a:extLst>
</a:theme>
</file>

<file path=ppt/theme/theme2.xml><?xml version="1.0" encoding="utf-8"?>
<a:theme xmlns:a="http://schemas.openxmlformats.org/drawingml/2006/main" name="Tema sustava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sustava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http://schemas.openxmlformats.org/package/2006/metadata/core-properties"/>
    <ds:schemaRef ds:uri="4873beb7-5857-4685-be1f-d57550cc96cc"/>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www.w3.org/XML/1998/namespace"/>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Prezentacija s motivom spokojne prirode (široki zaslon)</Template>
  <TotalTime>205</TotalTime>
  <Words>917</Words>
  <Application>Microsoft Office PowerPoint</Application>
  <PresentationFormat>Custom</PresentationFormat>
  <Paragraphs>104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Euphemia</vt:lpstr>
      <vt:lpstr>Times New Roman</vt:lpstr>
      <vt:lpstr>Spokoj 16 x 9</vt:lpstr>
      <vt:lpstr>ZAVRŠETAK TERAPIJE I PREVENCIJA POVRATA SIMPTOMA</vt:lpstr>
      <vt:lpstr>TIJEK TERAPIJE I NJENI CILJEVI</vt:lpstr>
      <vt:lpstr>AKTIVNOSTI U PRVOJ SEANSI</vt:lpstr>
      <vt:lpstr>AKTIVNOSTI U TIJEKU TERAPIJE</vt:lpstr>
      <vt:lpstr>AKTIVNOSTI U TIJEKU TERAPIJE (2)</vt:lpstr>
      <vt:lpstr>AKTIVNOSTI NEPOSREDNO PRED ZAVRŠETAK TERAPIJE</vt:lpstr>
      <vt:lpstr>AKTIVNOSTI NEPOSREDNO PRED ZAVRŠETAK TERAPIJE (2)</vt:lpstr>
      <vt:lpstr>AKTIVNOSTI NEPOSREDNO PRED ZAVRŠETAK TERAPIJE (3)</vt:lpstr>
      <vt:lpstr>VODIČ ZA SAMOTERAPIJSKU SEANSU</vt:lpstr>
      <vt:lpstr>DODATNE SEANSE</vt:lpstr>
      <vt:lpstr>VODIČ ZA DODATNU SEANSU</vt:lpstr>
      <vt:lpstr>ZA KRAJ!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ZAVRŠETAK TERAPIJE I PREVENCIJA POVRATA SIMPTOMA</dc:title>
  <dc:creator>Hrvoje Šimović</dc:creator>
  <cp:lastModifiedBy>hubikotvr@outlook.com</cp:lastModifiedBy>
  <cp:revision>21</cp:revision>
  <dcterms:created xsi:type="dcterms:W3CDTF">2022-01-28T09:34:58Z</dcterms:created>
  <dcterms:modified xsi:type="dcterms:W3CDTF">2022-02-09T14:08:38Z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