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61" r:id="rId5"/>
    <p:sldId id="259" r:id="rId6"/>
    <p:sldId id="260" r:id="rId7"/>
    <p:sldId id="262" r:id="rId8"/>
    <p:sldId id="263" r:id="rId9"/>
    <p:sldId id="265" r:id="rId10"/>
    <p:sldId id="266" r:id="rId11"/>
    <p:sldId id="267" r:id="rId12"/>
    <p:sldId id="268" r:id="rId13"/>
    <p:sldId id="269" r:id="rId14"/>
    <p:sldId id="272"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8" autoAdjust="0"/>
    <p:restoredTop sz="81775" autoAdjust="0"/>
  </p:normalViewPr>
  <p:slideViewPr>
    <p:cSldViewPr snapToGrid="0">
      <p:cViewPr varScale="1">
        <p:scale>
          <a:sx n="39" d="100"/>
          <a:sy n="39" d="100"/>
        </p:scale>
        <p:origin x="79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6A0396-5327-4DD9-876E-3D26C4AEB317}" type="datetimeFigureOut">
              <a:rPr lang="en-GB" smtClean="0"/>
              <a:t>02/06/2022</a:t>
            </a:fld>
            <a:endParaRPr lang="en-GB"/>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GB"/>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661CBF-31E9-4E61-9E2E-16F80F0577E7}" type="slidenum">
              <a:rPr lang="en-GB" smtClean="0"/>
              <a:t>‹#›</a:t>
            </a:fld>
            <a:endParaRPr lang="en-GB"/>
          </a:p>
        </p:txBody>
      </p:sp>
    </p:spTree>
    <p:extLst>
      <p:ext uri="{BB962C8B-B14F-4D97-AF65-F5344CB8AC3E}">
        <p14:creationId xmlns:p14="http://schemas.microsoft.com/office/powerpoint/2010/main" val="144987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Aktivnosti donose sve ovo i kada se osoba počne povlačiti s vremenom gubi te ugodne emocije </a:t>
            </a:r>
          </a:p>
          <a:p>
            <a:r>
              <a:rPr lang="hr-HR" dirty="0"/>
              <a:t>Depresivne osobe se povlače iz tih smislenih aktivnosti i zamjenjuju ih ležanjem na kauču i </a:t>
            </a:r>
            <a:r>
              <a:rPr lang="hr-HR" dirty="0" err="1"/>
              <a:t>skrolanjem</a:t>
            </a:r>
            <a:r>
              <a:rPr lang="hr-HR" dirty="0"/>
              <a:t> po </a:t>
            </a:r>
            <a:r>
              <a:rPr lang="hr-HR" dirty="0" err="1"/>
              <a:t>interentu</a:t>
            </a:r>
            <a:r>
              <a:rPr lang="hr-HR" dirty="0"/>
              <a:t>, gledanje </a:t>
            </a:r>
            <a:r>
              <a:rPr lang="hr-HR" dirty="0" err="1"/>
              <a:t>tv-a</a:t>
            </a:r>
            <a:r>
              <a:rPr lang="hr-HR" dirty="0"/>
              <a:t> ili igranjem video igara </a:t>
            </a:r>
          </a:p>
          <a:p>
            <a:r>
              <a:rPr lang="hr-HR" dirty="0"/>
              <a:t>Takvo ponašanje doprinosi održavanju depresivnosti i osjećaju bespomoćnosti </a:t>
            </a:r>
          </a:p>
          <a:p>
            <a:r>
              <a:rPr lang="hr-HR" dirty="0"/>
              <a:t>Klijenti vjeruju da nemaju kontrolu nad svojim emocijama </a:t>
            </a:r>
            <a:endParaRPr lang="en-GB" dirty="0"/>
          </a:p>
        </p:txBody>
      </p:sp>
      <p:sp>
        <p:nvSpPr>
          <p:cNvPr id="4" name="Rezervirano mjesto broja slajda 3"/>
          <p:cNvSpPr>
            <a:spLocks noGrp="1"/>
          </p:cNvSpPr>
          <p:nvPr>
            <p:ph type="sldNum" sz="quarter" idx="5"/>
          </p:nvPr>
        </p:nvSpPr>
        <p:spPr/>
        <p:txBody>
          <a:bodyPr/>
          <a:lstStyle/>
          <a:p>
            <a:fld id="{F7661CBF-31E9-4E61-9E2E-16F80F0577E7}" type="slidenum">
              <a:rPr lang="en-GB" smtClean="0"/>
              <a:t>2</a:t>
            </a:fld>
            <a:endParaRPr lang="en-GB"/>
          </a:p>
        </p:txBody>
      </p:sp>
    </p:spTree>
    <p:extLst>
      <p:ext uri="{BB962C8B-B14F-4D97-AF65-F5344CB8AC3E}">
        <p14:creationId xmlns:p14="http://schemas.microsoft.com/office/powerpoint/2010/main" val="9297202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Dnevnik nudi mnogo različitih informacija, o tipičnim aktivnostima o vremenu kada se izvode o zadovoljstvu u pojedinoj aktivnosti…</a:t>
            </a:r>
          </a:p>
          <a:p>
            <a:r>
              <a:rPr lang="hr-HR" dirty="0"/>
              <a:t>Zadovoljstvo se može procjenjivati na različitim skalama 0-10, 10-100, i mogu se opisati uporišne točke (1- znači jako tužan, 5 – ushićen)</a:t>
            </a:r>
          </a:p>
          <a:p>
            <a:r>
              <a:rPr lang="hr-HR" dirty="0"/>
              <a:t>Dobro je da odmah upisuju rezultate o zadovoljstvu jer je teže naknadno procijeniti i pogotovo kod depresivnih klijenata je problem jer im negativne misli oboje </a:t>
            </a:r>
            <a:r>
              <a:rPr lang="hr-HR" dirty="0" err="1"/>
              <a:t>emo</a:t>
            </a:r>
            <a:r>
              <a:rPr lang="hr-HR" dirty="0"/>
              <a:t> doživljaje naknadno pa im se može činiti da je sve bilo loše ili cijeli dan loš </a:t>
            </a:r>
          </a:p>
          <a:p>
            <a:r>
              <a:rPr lang="hr-HR" dirty="0"/>
              <a:t>Vođenje ovakvog dnevnika može dati i uvid da su neki trenuci ipak bili bolji </a:t>
            </a:r>
          </a:p>
          <a:p>
            <a:r>
              <a:rPr lang="hr-HR" dirty="0"/>
              <a:t>Neki klijenti ne vole procjenjivati zadovoljstvo, iako su upisali aktivnost kao bilješku, ok je tu staviti procjenjivanje kao mogućnost, izborno </a:t>
            </a:r>
          </a:p>
        </p:txBody>
      </p:sp>
      <p:sp>
        <p:nvSpPr>
          <p:cNvPr id="4" name="Rezervirano mjesto broja slajda 3"/>
          <p:cNvSpPr>
            <a:spLocks noGrp="1"/>
          </p:cNvSpPr>
          <p:nvPr>
            <p:ph type="sldNum" sz="quarter" idx="5"/>
          </p:nvPr>
        </p:nvSpPr>
        <p:spPr/>
        <p:txBody>
          <a:bodyPr/>
          <a:lstStyle/>
          <a:p>
            <a:fld id="{F7661CBF-31E9-4E61-9E2E-16F80F0577E7}" type="slidenum">
              <a:rPr lang="en-GB" smtClean="0"/>
              <a:t>11</a:t>
            </a:fld>
            <a:endParaRPr lang="en-GB"/>
          </a:p>
        </p:txBody>
      </p:sp>
    </p:spTree>
    <p:extLst>
      <p:ext uri="{BB962C8B-B14F-4D97-AF65-F5344CB8AC3E}">
        <p14:creationId xmlns:p14="http://schemas.microsoft.com/office/powerpoint/2010/main" val="23525489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Aktivnosti se mogu procjenjivati i u kategorijama (kompetentnost, užitak, briga o sebi…)</a:t>
            </a:r>
            <a:endParaRPr lang="en-GB" dirty="0"/>
          </a:p>
          <a:p>
            <a:r>
              <a:rPr lang="hr-HR" dirty="0"/>
              <a:t>Kada biramo koju aktivnost bismo mi predložili možemo se pitati ova pitanja …</a:t>
            </a:r>
          </a:p>
          <a:p>
            <a:r>
              <a:rPr lang="hr-HR" dirty="0"/>
              <a:t>Možemo mi predložiti baš aktivnost ili samo kategoriju</a:t>
            </a:r>
            <a:endParaRPr lang="en-GB" dirty="0"/>
          </a:p>
        </p:txBody>
      </p:sp>
      <p:sp>
        <p:nvSpPr>
          <p:cNvPr id="4" name="Rezervirano mjesto broja slajda 3"/>
          <p:cNvSpPr>
            <a:spLocks noGrp="1"/>
          </p:cNvSpPr>
          <p:nvPr>
            <p:ph type="sldNum" sz="quarter" idx="5"/>
          </p:nvPr>
        </p:nvSpPr>
        <p:spPr/>
        <p:txBody>
          <a:bodyPr/>
          <a:lstStyle/>
          <a:p>
            <a:fld id="{F7661CBF-31E9-4E61-9E2E-16F80F0577E7}" type="slidenum">
              <a:rPr lang="en-GB" smtClean="0"/>
              <a:t>12</a:t>
            </a:fld>
            <a:endParaRPr lang="en-GB"/>
          </a:p>
        </p:txBody>
      </p:sp>
    </p:spTree>
    <p:extLst>
      <p:ext uri="{BB962C8B-B14F-4D97-AF65-F5344CB8AC3E}">
        <p14:creationId xmlns:p14="http://schemas.microsoft.com/office/powerpoint/2010/main" val="32626835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Skeptični prema planiranju aktivnosti i ne misle da će to ikako pomoći – tražimo ih da prognoziraju razinu užitka ili povezanosti ili pak općenitog raspoloženja </a:t>
            </a:r>
          </a:p>
          <a:p>
            <a:r>
              <a:rPr lang="hr-HR" dirty="0"/>
              <a:t>Onda upisuju razine koje misle da će biti i stvarne vrijednosti – kad su stvarne vrijednosti drugačije onda su obično motiviraniji nastaviti to raditi jer vide više smisla u tome</a:t>
            </a:r>
          </a:p>
          <a:p>
            <a:endParaRPr lang="hr-HR" dirty="0"/>
          </a:p>
          <a:p>
            <a:r>
              <a:rPr lang="hr-HR" dirty="0"/>
              <a:t>Može biti da je mislila da su joj prijatelji 2 pa je ipak bilo 5 (super dokaz da prije dok je tak mislila da je 2 nije išla na kave, a kad proba je viša procjena)</a:t>
            </a:r>
          </a:p>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Ili pak da je mislila da je uređivanje vrta 5 a bilo je 2 – jer je zapravo razmišljala o cvijeću koje joj je poklonio bivši partner i ostavljenosti pa je bila tužna – tu je važnost usredotočene svjesnosti, </a:t>
            </a:r>
            <a:r>
              <a:rPr lang="hr-HR" dirty="0" err="1"/>
              <a:t>tj</a:t>
            </a:r>
            <a:r>
              <a:rPr lang="hr-HR" dirty="0"/>
              <a:t> posvećenosti aktivnosti (vs ruminacijama)</a:t>
            </a:r>
          </a:p>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 onda radimo konceptualizaciju problema propitkivanjem, i strategije rješavanja problema te proradu </a:t>
            </a:r>
            <a:r>
              <a:rPr lang="hr-HR" dirty="0" err="1"/>
              <a:t>nepomažućih</a:t>
            </a:r>
            <a:r>
              <a:rPr lang="hr-HR" dirty="0"/>
              <a:t> misli </a:t>
            </a:r>
          </a:p>
          <a:p>
            <a:endParaRPr lang="hr-HR" dirty="0"/>
          </a:p>
          <a:p>
            <a:endParaRPr lang="en-GB" dirty="0"/>
          </a:p>
        </p:txBody>
      </p:sp>
      <p:sp>
        <p:nvSpPr>
          <p:cNvPr id="4" name="Rezervirano mjesto broja slajda 3"/>
          <p:cNvSpPr>
            <a:spLocks noGrp="1"/>
          </p:cNvSpPr>
          <p:nvPr>
            <p:ph type="sldNum" sz="quarter" idx="5"/>
          </p:nvPr>
        </p:nvSpPr>
        <p:spPr/>
        <p:txBody>
          <a:bodyPr/>
          <a:lstStyle/>
          <a:p>
            <a:fld id="{F7661CBF-31E9-4E61-9E2E-16F80F0577E7}" type="slidenum">
              <a:rPr lang="en-GB" smtClean="0"/>
              <a:t>13</a:t>
            </a:fld>
            <a:endParaRPr lang="en-GB"/>
          </a:p>
        </p:txBody>
      </p:sp>
    </p:spTree>
    <p:extLst>
      <p:ext uri="{BB962C8B-B14F-4D97-AF65-F5344CB8AC3E}">
        <p14:creationId xmlns:p14="http://schemas.microsoft.com/office/powerpoint/2010/main" val="3036737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Važno ih je uskladiti s </a:t>
            </a:r>
            <a:r>
              <a:rPr lang="hr-HR" dirty="0" err="1"/>
              <a:t>vrjiednostima</a:t>
            </a:r>
            <a:r>
              <a:rPr lang="hr-HR" dirty="0"/>
              <a:t> a ne kako se trenutno osjećamo (jer nam se često </a:t>
            </a:r>
            <a:r>
              <a:rPr lang="hr-HR" dirty="0" err="1"/>
              <a:t>neda</a:t>
            </a:r>
            <a:r>
              <a:rPr lang="hr-HR" dirty="0"/>
              <a:t>)</a:t>
            </a:r>
          </a:p>
          <a:p>
            <a:r>
              <a:rPr lang="hr-HR" dirty="0"/>
              <a:t>Prvo nešto treba učiniti, a onda će nam doći volja i motivacija, nakon što obavimo aktivnost </a:t>
            </a:r>
          </a:p>
          <a:p>
            <a:r>
              <a:rPr lang="hr-HR" dirty="0"/>
              <a:t>Misli su često distorzirane, narušavaju osjećaj svrhe, kompetentnosti i samopouzdanja </a:t>
            </a:r>
          </a:p>
          <a:p>
            <a:r>
              <a:rPr lang="hr-HR" dirty="0"/>
              <a:t>Pohvala – učinila si mali korak da ti bude bolje </a:t>
            </a:r>
          </a:p>
          <a:p>
            <a:endParaRPr lang="en-GB" dirty="0"/>
          </a:p>
        </p:txBody>
      </p:sp>
      <p:sp>
        <p:nvSpPr>
          <p:cNvPr id="4" name="Rezervirano mjesto broja slajda 3"/>
          <p:cNvSpPr>
            <a:spLocks noGrp="1"/>
          </p:cNvSpPr>
          <p:nvPr>
            <p:ph type="sldNum" sz="quarter" idx="5"/>
          </p:nvPr>
        </p:nvSpPr>
        <p:spPr/>
        <p:txBody>
          <a:bodyPr/>
          <a:lstStyle/>
          <a:p>
            <a:fld id="{F7661CBF-31E9-4E61-9E2E-16F80F0577E7}" type="slidenum">
              <a:rPr lang="en-GB" smtClean="0"/>
              <a:t>3</a:t>
            </a:fld>
            <a:endParaRPr lang="en-GB"/>
          </a:p>
        </p:txBody>
      </p:sp>
    </p:spTree>
    <p:extLst>
      <p:ext uri="{BB962C8B-B14F-4D97-AF65-F5344CB8AC3E}">
        <p14:creationId xmlns:p14="http://schemas.microsoft.com/office/powerpoint/2010/main" val="4632685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en-GB" dirty="0"/>
          </a:p>
        </p:txBody>
      </p:sp>
      <p:sp>
        <p:nvSpPr>
          <p:cNvPr id="4" name="Rezervirano mjesto broja slajda 3"/>
          <p:cNvSpPr>
            <a:spLocks noGrp="1"/>
          </p:cNvSpPr>
          <p:nvPr>
            <p:ph type="sldNum" sz="quarter" idx="5"/>
          </p:nvPr>
        </p:nvSpPr>
        <p:spPr/>
        <p:txBody>
          <a:bodyPr/>
          <a:lstStyle/>
          <a:p>
            <a:fld id="{F7661CBF-31E9-4E61-9E2E-16F80F0577E7}" type="slidenum">
              <a:rPr lang="en-GB" smtClean="0"/>
              <a:t>4</a:t>
            </a:fld>
            <a:endParaRPr lang="en-GB"/>
          </a:p>
        </p:txBody>
      </p:sp>
    </p:spTree>
    <p:extLst>
      <p:ext uri="{BB962C8B-B14F-4D97-AF65-F5344CB8AC3E}">
        <p14:creationId xmlns:p14="http://schemas.microsoft.com/office/powerpoint/2010/main" val="1535018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Ako imamo manjak aktivnosti, nemamo priliku steći osjećaj kontrole ili užitka, što doprinosi tome da negativnije mislimo i osjećamo se potišteno </a:t>
            </a:r>
          </a:p>
          <a:p>
            <a:r>
              <a:rPr lang="hr-HR" dirty="0"/>
              <a:t>Kada postanemo aktivniji, obično to prate ugodniji osjećaji, lakše je pozitivno misliti, - osjećamo više nade i lakše je </a:t>
            </a:r>
            <a:r>
              <a:rPr lang="hr-HR" dirty="0" err="1"/>
              <a:t>zavrtiti</a:t>
            </a:r>
            <a:r>
              <a:rPr lang="hr-HR" dirty="0"/>
              <a:t> pozitivnu spiralu </a:t>
            </a:r>
          </a:p>
          <a:p>
            <a:endParaRPr lang="hr-HR" dirty="0"/>
          </a:p>
          <a:p>
            <a:r>
              <a:rPr lang="hr-HR" dirty="0"/>
              <a:t>Dobro im je nacrtati ove konceptualizacije da vide doma </a:t>
            </a:r>
            <a:r>
              <a:rPr lang="hr-HR" dirty="0" err="1"/>
              <a:t>kak</a:t>
            </a:r>
            <a:r>
              <a:rPr lang="hr-HR" dirty="0"/>
              <a:t> to izgleda i podsjete se </a:t>
            </a:r>
            <a:endParaRPr lang="en-GB" dirty="0"/>
          </a:p>
        </p:txBody>
      </p:sp>
      <p:sp>
        <p:nvSpPr>
          <p:cNvPr id="4" name="Rezervirano mjesto broja slajda 3"/>
          <p:cNvSpPr>
            <a:spLocks noGrp="1"/>
          </p:cNvSpPr>
          <p:nvPr>
            <p:ph type="sldNum" sz="quarter" idx="5"/>
          </p:nvPr>
        </p:nvSpPr>
        <p:spPr/>
        <p:txBody>
          <a:bodyPr/>
          <a:lstStyle/>
          <a:p>
            <a:fld id="{F7661CBF-31E9-4E61-9E2E-16F80F0577E7}" type="slidenum">
              <a:rPr lang="en-GB" smtClean="0"/>
              <a:t>5</a:t>
            </a:fld>
            <a:endParaRPr lang="en-GB"/>
          </a:p>
        </p:txBody>
      </p:sp>
    </p:spTree>
    <p:extLst>
      <p:ext uri="{BB962C8B-B14F-4D97-AF65-F5344CB8AC3E}">
        <p14:creationId xmlns:p14="http://schemas.microsoft.com/office/powerpoint/2010/main" val="951253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Važno je anticipirati automatske misli koje bi mogle obeshrabriti klijenta i dovesti do odustajanja od aktivnosti </a:t>
            </a:r>
          </a:p>
          <a:p>
            <a:r>
              <a:rPr lang="hr-HR" dirty="0"/>
              <a:t>Pomaže ako prepoznamo misli koje bi mogle umanjiti osjećaj zadovoljstva, kontrole ili samopouzdanja </a:t>
            </a:r>
          </a:p>
          <a:p>
            <a:r>
              <a:rPr lang="hr-HR" dirty="0"/>
              <a:t>za vrijeme aktivnosti ili nakon aktivnosti </a:t>
            </a:r>
            <a:endParaRPr lang="en-GB" dirty="0"/>
          </a:p>
        </p:txBody>
      </p:sp>
      <p:sp>
        <p:nvSpPr>
          <p:cNvPr id="4" name="Rezervirano mjesto broja slajda 3"/>
          <p:cNvSpPr>
            <a:spLocks noGrp="1"/>
          </p:cNvSpPr>
          <p:nvPr>
            <p:ph type="sldNum" sz="quarter" idx="5"/>
          </p:nvPr>
        </p:nvSpPr>
        <p:spPr/>
        <p:txBody>
          <a:bodyPr/>
          <a:lstStyle/>
          <a:p>
            <a:fld id="{F7661CBF-31E9-4E61-9E2E-16F80F0577E7}" type="slidenum">
              <a:rPr lang="en-GB" smtClean="0"/>
              <a:t>6</a:t>
            </a:fld>
            <a:endParaRPr lang="en-GB"/>
          </a:p>
        </p:txBody>
      </p:sp>
    </p:spTree>
    <p:extLst>
      <p:ext uri="{BB962C8B-B14F-4D97-AF65-F5344CB8AC3E}">
        <p14:creationId xmlns:p14="http://schemas.microsoft.com/office/powerpoint/2010/main" val="921858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Dobro je tražiti klijente da ispune tablicu/dnevnik aktivnosti da utvrdimo kakvim aktivnostima se bave, za depresivne klijente je za očekivati da imaju smanjenu raznovrsnost aktivnosti i da one u kojima se angažiraju nisu posebno </a:t>
            </a:r>
            <a:r>
              <a:rPr lang="hr-HR" dirty="0" err="1"/>
              <a:t>nagrađujuće</a:t>
            </a:r>
            <a:r>
              <a:rPr lang="hr-HR" dirty="0"/>
              <a:t> </a:t>
            </a:r>
          </a:p>
          <a:p>
            <a:r>
              <a:rPr lang="hr-HR" dirty="0"/>
              <a:t>Neki klijenti nikako da ispune dnevnik ili ga ispunjavaju samo djelomično, možemo ih tražiti da nam usmeno opišu kako im izgleda dan </a:t>
            </a:r>
            <a:endParaRPr lang="en-GB" dirty="0"/>
          </a:p>
        </p:txBody>
      </p:sp>
      <p:sp>
        <p:nvSpPr>
          <p:cNvPr id="4" name="Rezervirano mjesto broja slajda 3"/>
          <p:cNvSpPr>
            <a:spLocks noGrp="1"/>
          </p:cNvSpPr>
          <p:nvPr>
            <p:ph type="sldNum" sz="quarter" idx="5"/>
          </p:nvPr>
        </p:nvSpPr>
        <p:spPr/>
        <p:txBody>
          <a:bodyPr/>
          <a:lstStyle/>
          <a:p>
            <a:fld id="{F7661CBF-31E9-4E61-9E2E-16F80F0577E7}" type="slidenum">
              <a:rPr lang="en-GB" smtClean="0"/>
              <a:t>7</a:t>
            </a:fld>
            <a:endParaRPr lang="en-GB"/>
          </a:p>
        </p:txBody>
      </p:sp>
    </p:spTree>
    <p:extLst>
      <p:ext uri="{BB962C8B-B14F-4D97-AF65-F5344CB8AC3E}">
        <p14:creationId xmlns:p14="http://schemas.microsoft.com/office/powerpoint/2010/main" val="3812965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Aktivnosti predlažemo mi ako im ide teško, ali kroz razgovor težimo da to budu aktivnosti koje oni vide kao smislene</a:t>
            </a:r>
          </a:p>
          <a:p>
            <a:r>
              <a:rPr lang="hr-HR" dirty="0"/>
              <a:t>Pitamo ih što inače rade i kako se osjećaju nakon toga, zatim što bi radili i kako bi se tada osjećali</a:t>
            </a:r>
          </a:p>
          <a:p>
            <a:r>
              <a:rPr lang="hr-HR" dirty="0"/>
              <a:t> prorada misli – što biste mogli mislit ako nema promjene raspoloženja, što bi još moglo biti razlog</a:t>
            </a:r>
          </a:p>
          <a:p>
            <a:r>
              <a:rPr lang="hr-HR" dirty="0"/>
              <a:t>zatim u slučaju da vam se ne da – što biste rekli sami sebi (da idem unatoč tome …jer?…jer se trebam vratiti u svijet…zašto vam je to važno….da mogu biti bolji otac….koliko vam je to važno….)</a:t>
            </a:r>
          </a:p>
          <a:p>
            <a:endParaRPr lang="en-GB" dirty="0"/>
          </a:p>
        </p:txBody>
      </p:sp>
      <p:sp>
        <p:nvSpPr>
          <p:cNvPr id="4" name="Rezervirano mjesto broja slajda 3"/>
          <p:cNvSpPr>
            <a:spLocks noGrp="1"/>
          </p:cNvSpPr>
          <p:nvPr>
            <p:ph type="sldNum" sz="quarter" idx="5"/>
          </p:nvPr>
        </p:nvSpPr>
        <p:spPr/>
        <p:txBody>
          <a:bodyPr/>
          <a:lstStyle/>
          <a:p>
            <a:fld id="{F7661CBF-31E9-4E61-9E2E-16F80F0577E7}" type="slidenum">
              <a:rPr lang="en-GB" smtClean="0"/>
              <a:t>8</a:t>
            </a:fld>
            <a:endParaRPr lang="en-GB"/>
          </a:p>
        </p:txBody>
      </p:sp>
    </p:spTree>
    <p:extLst>
      <p:ext uri="{BB962C8B-B14F-4D97-AF65-F5344CB8AC3E}">
        <p14:creationId xmlns:p14="http://schemas.microsoft.com/office/powerpoint/2010/main" val="1476700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Nema pomaka u aktivnosti i sve je kao prošli tjedan, važno je vratiti se korak unazad na motivaciju – zašto ovo radimo – objasniti </a:t>
            </a:r>
            <a:r>
              <a:rPr lang="hr-HR" dirty="0" err="1"/>
              <a:t>racionalu</a:t>
            </a:r>
            <a:r>
              <a:rPr lang="hr-HR" dirty="0"/>
              <a:t> da aktivnosti donose osjećaj zadovoljstva i kontrole</a:t>
            </a:r>
          </a:p>
          <a:p>
            <a:r>
              <a:rPr lang="hr-HR" dirty="0"/>
              <a:t>Važno propitati što ih koči – moj život je koma, ovakva sitnica ništa ne znači – idemo malim koracima do cilja </a:t>
            </a:r>
          </a:p>
          <a:p>
            <a:r>
              <a:rPr lang="hr-HR" dirty="0"/>
              <a:t>Posljedice kad ostaneš u krevetu i posljedice kad ideš na druženje </a:t>
            </a:r>
          </a:p>
          <a:p>
            <a:r>
              <a:rPr lang="hr-HR" dirty="0"/>
              <a:t>Izraditi listu ponašanja nakon kojih mi je gore i listu nakon kojih mi je bolje </a:t>
            </a:r>
          </a:p>
          <a:p>
            <a:r>
              <a:rPr lang="hr-HR" dirty="0"/>
              <a:t>Odabrati dovoljno mali korak i dvije specifične aktivnosti </a:t>
            </a:r>
            <a:r>
              <a:rPr lang="hr-HR" dirty="0" err="1"/>
              <a:t>npr</a:t>
            </a:r>
            <a:r>
              <a:rPr lang="hr-HR" dirty="0"/>
              <a:t> koje će se raditi – Promijeniti plahte na krevetu – nešto da nije previše </a:t>
            </a:r>
            <a:r>
              <a:rPr lang="hr-HR" dirty="0" err="1"/>
              <a:t>umarajuće</a:t>
            </a:r>
            <a:r>
              <a:rPr lang="hr-HR" dirty="0"/>
              <a:t> </a:t>
            </a:r>
          </a:p>
          <a:p>
            <a:r>
              <a:rPr lang="hr-HR" dirty="0"/>
              <a:t>Dogovor da ako ne odradi aktivnost, zabilježi koje misli ili druge prepreke koje su ju spriječile – </a:t>
            </a:r>
            <a:r>
              <a:rPr lang="hr-HR" dirty="0" err="1"/>
              <a:t>win</a:t>
            </a:r>
            <a:r>
              <a:rPr lang="hr-HR" dirty="0"/>
              <a:t> </a:t>
            </a:r>
            <a:r>
              <a:rPr lang="hr-HR" dirty="0" err="1"/>
              <a:t>win</a:t>
            </a:r>
            <a:r>
              <a:rPr lang="hr-HR" dirty="0"/>
              <a:t> situacija </a:t>
            </a:r>
          </a:p>
          <a:p>
            <a:endParaRPr lang="en-GB" dirty="0"/>
          </a:p>
        </p:txBody>
      </p:sp>
      <p:sp>
        <p:nvSpPr>
          <p:cNvPr id="4" name="Rezervirano mjesto broja slajda 3"/>
          <p:cNvSpPr>
            <a:spLocks noGrp="1"/>
          </p:cNvSpPr>
          <p:nvPr>
            <p:ph type="sldNum" sz="quarter" idx="5"/>
          </p:nvPr>
        </p:nvSpPr>
        <p:spPr/>
        <p:txBody>
          <a:bodyPr/>
          <a:lstStyle/>
          <a:p>
            <a:fld id="{F7661CBF-31E9-4E61-9E2E-16F80F0577E7}" type="slidenum">
              <a:rPr lang="en-GB" smtClean="0"/>
              <a:t>9</a:t>
            </a:fld>
            <a:endParaRPr lang="en-GB"/>
          </a:p>
        </p:txBody>
      </p:sp>
    </p:spTree>
    <p:extLst>
      <p:ext uri="{BB962C8B-B14F-4D97-AF65-F5344CB8AC3E}">
        <p14:creationId xmlns:p14="http://schemas.microsoft.com/office/powerpoint/2010/main" val="10426624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Nekima je dobro unaprijed zabilježiti vrijeme kada će raditi neku aktivnost – </a:t>
            </a:r>
            <a:r>
              <a:rPr lang="hr-HR" dirty="0" err="1"/>
              <a:t>npr</a:t>
            </a:r>
            <a:r>
              <a:rPr lang="hr-HR" dirty="0"/>
              <a:t> ići na druženje u utorak i četvrtak u 19 sati, – suradnički dogovoriti vrijeme</a:t>
            </a:r>
          </a:p>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Dobro je na vrh dnevnika upisati razloge zašto to rade (neke vrijednosti, moto poruke) za bolju motivaciju </a:t>
            </a:r>
          </a:p>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može se čak po satu isplanirati što se radi, ali važno uključiti i neko vrijeme između aktivnosti jer nije realistično da će sve odmah odrađivati, veće šanse da će imati stanke između ili preskakati, nekima ne odgovara detaljno planirati pa ne treba tu šiljiti </a:t>
            </a:r>
          </a:p>
          <a:p>
            <a:pPr marL="0" marR="0" lvl="0" indent="0" algn="l" defTabSz="914400" rtl="0" eaLnBrk="1" fontAlgn="auto" latinLnBrk="0" hangingPunct="1">
              <a:lnSpc>
                <a:spcPct val="100000"/>
              </a:lnSpc>
              <a:spcBef>
                <a:spcPts val="0"/>
              </a:spcBef>
              <a:spcAft>
                <a:spcPts val="0"/>
              </a:spcAft>
              <a:buClrTx/>
              <a:buSzTx/>
              <a:buFontTx/>
              <a:buNone/>
              <a:tabLst/>
              <a:defRPr/>
            </a:pPr>
            <a:endParaRPr lang="hr-HR" dirty="0"/>
          </a:p>
          <a:p>
            <a:endParaRPr lang="en-GB" dirty="0"/>
          </a:p>
        </p:txBody>
      </p:sp>
      <p:sp>
        <p:nvSpPr>
          <p:cNvPr id="4" name="Rezervirano mjesto broja slajda 3"/>
          <p:cNvSpPr>
            <a:spLocks noGrp="1"/>
          </p:cNvSpPr>
          <p:nvPr>
            <p:ph type="sldNum" sz="quarter" idx="5"/>
          </p:nvPr>
        </p:nvSpPr>
        <p:spPr/>
        <p:txBody>
          <a:bodyPr/>
          <a:lstStyle/>
          <a:p>
            <a:fld id="{F7661CBF-31E9-4E61-9E2E-16F80F0577E7}" type="slidenum">
              <a:rPr lang="en-GB" smtClean="0"/>
              <a:t>10</a:t>
            </a:fld>
            <a:endParaRPr lang="en-GB"/>
          </a:p>
        </p:txBody>
      </p:sp>
    </p:spTree>
    <p:extLst>
      <p:ext uri="{BB962C8B-B14F-4D97-AF65-F5344CB8AC3E}">
        <p14:creationId xmlns:p14="http://schemas.microsoft.com/office/powerpoint/2010/main" val="7787605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hr-HR"/>
              <a:t>Kliknite da biste uredili stil naslova matrice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8C91D26-01A9-43EB-BC14-72844964CBFA}" type="datetimeFigureOut">
              <a:rPr lang="en-GB" smtClean="0"/>
              <a:t>02/06/2022</a:t>
            </a:fld>
            <a:endParaRPr lang="en-GB"/>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GB"/>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CFE7F93A-A210-4DE9-8F1D-54EBAACC1E0F}" type="slidenum">
              <a:rPr lang="en-GB" smtClean="0"/>
              <a:t>‹#›</a:t>
            </a:fld>
            <a:endParaRPr lang="en-GB"/>
          </a:p>
        </p:txBody>
      </p:sp>
    </p:spTree>
    <p:extLst>
      <p:ext uri="{BB962C8B-B14F-4D97-AF65-F5344CB8AC3E}">
        <p14:creationId xmlns:p14="http://schemas.microsoft.com/office/powerpoint/2010/main" val="368973932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A8C91D26-01A9-43EB-BC14-72844964CBFA}" type="datetimeFigureOut">
              <a:rPr lang="en-GB" smtClean="0"/>
              <a:t>02/06/2022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E7F93A-A210-4DE9-8F1D-54EBAACC1E0F}" type="slidenum">
              <a:rPr lang="en-GB" smtClean="0"/>
              <a:t>‹#›</a:t>
            </a:fld>
            <a:endParaRPr lang="en-GB"/>
          </a:p>
        </p:txBody>
      </p:sp>
    </p:spTree>
    <p:extLst>
      <p:ext uri="{BB962C8B-B14F-4D97-AF65-F5344CB8AC3E}">
        <p14:creationId xmlns:p14="http://schemas.microsoft.com/office/powerpoint/2010/main" val="3827172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A8C91D26-01A9-43EB-BC14-72844964CBFA}" type="datetimeFigureOut">
              <a:rPr lang="en-GB" smtClean="0"/>
              <a:t>02/06/2022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E7F93A-A210-4DE9-8F1D-54EBAACC1E0F}" type="slidenum">
              <a:rPr lang="en-GB" smtClean="0"/>
              <a:t>‹#›</a:t>
            </a:fld>
            <a:endParaRPr lang="en-GB"/>
          </a:p>
        </p:txBody>
      </p:sp>
    </p:spTree>
    <p:extLst>
      <p:ext uri="{BB962C8B-B14F-4D97-AF65-F5344CB8AC3E}">
        <p14:creationId xmlns:p14="http://schemas.microsoft.com/office/powerpoint/2010/main" val="1154525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A8C91D26-01A9-43EB-BC14-72844964CBFA}" type="datetimeFigureOut">
              <a:rPr lang="en-GB" smtClean="0"/>
              <a:t>02/06/2022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FE7F93A-A210-4DE9-8F1D-54EBAACC1E0F}" type="slidenum">
              <a:rPr lang="en-GB" smtClean="0"/>
              <a:t>‹#›</a:t>
            </a:fld>
            <a:endParaRPr lang="en-GB"/>
          </a:p>
        </p:txBody>
      </p:sp>
    </p:spTree>
    <p:extLst>
      <p:ext uri="{BB962C8B-B14F-4D97-AF65-F5344CB8AC3E}">
        <p14:creationId xmlns:p14="http://schemas.microsoft.com/office/powerpoint/2010/main" val="2548178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sekcije">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8C91D26-01A9-43EB-BC14-72844964CBFA}" type="datetimeFigureOut">
              <a:rPr lang="en-GB" smtClean="0"/>
              <a:t>02/06/2022</a:t>
            </a:fld>
            <a:endParaRPr lang="en-GB"/>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GB"/>
          </a:p>
        </p:txBody>
      </p:sp>
      <p:sp>
        <p:nvSpPr>
          <p:cNvPr id="6" name="Slide Number Placeholder 5"/>
          <p:cNvSpPr>
            <a:spLocks noGrp="1"/>
          </p:cNvSpPr>
          <p:nvPr>
            <p:ph type="sldNum" sz="quarter" idx="12"/>
          </p:nvPr>
        </p:nvSpPr>
        <p:spPr>
          <a:xfrm>
            <a:off x="8604504" y="5211060"/>
            <a:ext cx="2112264" cy="228600"/>
          </a:xfrm>
        </p:spPr>
        <p:txBody>
          <a:bodyPr/>
          <a:lstStyle/>
          <a:p>
            <a:fld id="{CFE7F93A-A210-4DE9-8F1D-54EBAACC1E0F}" type="slidenum">
              <a:rPr lang="en-GB" smtClean="0"/>
              <a:t>‹#›</a:t>
            </a:fld>
            <a:endParaRPr lang="en-GB"/>
          </a:p>
        </p:txBody>
      </p:sp>
    </p:spTree>
    <p:extLst>
      <p:ext uri="{BB962C8B-B14F-4D97-AF65-F5344CB8AC3E}">
        <p14:creationId xmlns:p14="http://schemas.microsoft.com/office/powerpoint/2010/main" val="234436771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A8C91D26-01A9-43EB-BC14-72844964CBFA}" type="datetimeFigureOut">
              <a:rPr lang="en-GB" smtClean="0"/>
              <a:t>02/06/2022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E7F93A-A210-4DE9-8F1D-54EBAACC1E0F}" type="slidenum">
              <a:rPr lang="en-GB" smtClean="0"/>
              <a:t>‹#›</a:t>
            </a:fld>
            <a:endParaRPr lang="en-GB"/>
          </a:p>
        </p:txBody>
      </p:sp>
    </p:spTree>
    <p:extLst>
      <p:ext uri="{BB962C8B-B14F-4D97-AF65-F5344CB8AC3E}">
        <p14:creationId xmlns:p14="http://schemas.microsoft.com/office/powerpoint/2010/main" val="4235203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A8C91D26-01A9-43EB-BC14-72844964CBFA}" type="datetimeFigureOut">
              <a:rPr lang="en-GB" smtClean="0"/>
              <a:t>02/06/2022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FE7F93A-A210-4DE9-8F1D-54EBAACC1E0F}" type="slidenum">
              <a:rPr lang="en-GB" smtClean="0"/>
              <a:t>‹#›</a:t>
            </a:fld>
            <a:endParaRPr lang="en-GB"/>
          </a:p>
        </p:txBody>
      </p:sp>
    </p:spTree>
    <p:extLst>
      <p:ext uri="{BB962C8B-B14F-4D97-AF65-F5344CB8AC3E}">
        <p14:creationId xmlns:p14="http://schemas.microsoft.com/office/powerpoint/2010/main" val="383182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A8C91D26-01A9-43EB-BC14-72844964CBFA}" type="datetimeFigureOut">
              <a:rPr lang="en-GB" smtClean="0"/>
              <a:t>02/06/2022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FE7F93A-A210-4DE9-8F1D-54EBAACC1E0F}" type="slidenum">
              <a:rPr lang="en-GB" smtClean="0"/>
              <a:t>‹#›</a:t>
            </a:fld>
            <a:endParaRPr lang="en-GB"/>
          </a:p>
        </p:txBody>
      </p:sp>
    </p:spTree>
    <p:extLst>
      <p:ext uri="{BB962C8B-B14F-4D97-AF65-F5344CB8AC3E}">
        <p14:creationId xmlns:p14="http://schemas.microsoft.com/office/powerpoint/2010/main" val="3173628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C91D26-01A9-43EB-BC14-72844964CBFA}" type="datetimeFigureOut">
              <a:rPr lang="en-GB" smtClean="0"/>
              <a:t>02/06/2022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FE7F93A-A210-4DE9-8F1D-54EBAACC1E0F}" type="slidenum">
              <a:rPr lang="en-GB" smtClean="0"/>
              <a:t>‹#›</a:t>
            </a:fld>
            <a:endParaRPr lang="en-GB"/>
          </a:p>
        </p:txBody>
      </p:sp>
    </p:spTree>
    <p:extLst>
      <p:ext uri="{BB962C8B-B14F-4D97-AF65-F5344CB8AC3E}">
        <p14:creationId xmlns:p14="http://schemas.microsoft.com/office/powerpoint/2010/main" val="4149753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hr-HR"/>
              <a:t>Kliknite da biste uredili stil naslova matrice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8" name="Date Placeholder 7"/>
          <p:cNvSpPr>
            <a:spLocks noGrp="1"/>
          </p:cNvSpPr>
          <p:nvPr>
            <p:ph type="dt" sz="half" idx="10"/>
          </p:nvPr>
        </p:nvSpPr>
        <p:spPr/>
        <p:txBody>
          <a:bodyPr/>
          <a:lstStyle/>
          <a:p>
            <a:fld id="{A8C91D26-01A9-43EB-BC14-72844964CBFA}" type="datetimeFigureOut">
              <a:rPr lang="en-GB" smtClean="0"/>
              <a:t>02/06/2022</a:t>
            </a:fld>
            <a:endParaRPr lang="en-GB"/>
          </a:p>
        </p:txBody>
      </p:sp>
      <p:sp>
        <p:nvSpPr>
          <p:cNvPr id="9" name="Footer Placeholder 8"/>
          <p:cNvSpPr>
            <a:spLocks noGrp="1"/>
          </p:cNvSpPr>
          <p:nvPr>
            <p:ph type="ftr" sz="quarter" idx="11"/>
          </p:nvPr>
        </p:nvSpPr>
        <p:spPr/>
        <p:txBody>
          <a:bodyPr/>
          <a:lstStyle>
            <a:lvl1pPr algn="r">
              <a:defRPr/>
            </a:lvl1pPr>
          </a:lstStyle>
          <a:p>
            <a:endParaRPr lang="en-GB"/>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CFE7F93A-A210-4DE9-8F1D-54EBAACC1E0F}" type="slidenum">
              <a:rPr lang="en-GB" smtClean="0"/>
              <a:t>‹#›</a:t>
            </a:fld>
            <a:endParaRPr lang="en-GB"/>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67505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8C91D26-01A9-43EB-BC14-72844964CBFA}" type="datetimeFigureOut">
              <a:rPr lang="en-GB" smtClean="0"/>
              <a:t>02/06/2022</a:t>
            </a:fld>
            <a:endParaRPr lang="en-GB"/>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GB"/>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CFE7F93A-A210-4DE9-8F1D-54EBAACC1E0F}" type="slidenum">
              <a:rPr lang="en-GB" smtClean="0"/>
              <a:t>‹#›</a:t>
            </a:fld>
            <a:endParaRPr lang="en-GB"/>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30372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8C91D26-01A9-43EB-BC14-72844964CBFA}" type="datetimeFigureOut">
              <a:rPr lang="en-GB" smtClean="0"/>
              <a:t>02/06/2022</a:t>
            </a:fld>
            <a:endParaRPr lang="en-GB"/>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GB"/>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CFE7F93A-A210-4DE9-8F1D-54EBAACC1E0F}" type="slidenum">
              <a:rPr lang="en-GB" smtClean="0"/>
              <a:t>‹#›</a:t>
            </a:fld>
            <a:endParaRPr lang="en-GB"/>
          </a:p>
        </p:txBody>
      </p:sp>
    </p:spTree>
    <p:extLst>
      <p:ext uri="{BB962C8B-B14F-4D97-AF65-F5344CB8AC3E}">
        <p14:creationId xmlns:p14="http://schemas.microsoft.com/office/powerpoint/2010/main" val="7368655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83F53A3-D90C-B419-C1FC-6FC74213A373}"/>
              </a:ext>
            </a:extLst>
          </p:cNvPr>
          <p:cNvSpPr>
            <a:spLocks noGrp="1"/>
          </p:cNvSpPr>
          <p:nvPr>
            <p:ph type="ctrTitle"/>
          </p:nvPr>
        </p:nvSpPr>
        <p:spPr/>
        <p:txBody>
          <a:bodyPr/>
          <a:lstStyle/>
          <a:p>
            <a:r>
              <a:rPr lang="hr-HR" sz="6000" dirty="0"/>
              <a:t>PLANIRANJE</a:t>
            </a:r>
            <a:br>
              <a:rPr lang="hr-HR" sz="6000" dirty="0"/>
            </a:br>
            <a:r>
              <a:rPr lang="hr-HR" sz="6000" dirty="0"/>
              <a:t>AKTIVNOSTI</a:t>
            </a:r>
            <a:endParaRPr lang="en-GB" sz="6000" dirty="0"/>
          </a:p>
        </p:txBody>
      </p:sp>
      <p:sp>
        <p:nvSpPr>
          <p:cNvPr id="3" name="Podnaslov 2">
            <a:extLst>
              <a:ext uri="{FF2B5EF4-FFF2-40B4-BE49-F238E27FC236}">
                <a16:creationId xmlns:a16="http://schemas.microsoft.com/office/drawing/2014/main" id="{A365BC44-3D0B-D969-5DC9-A21F461F9B41}"/>
              </a:ext>
            </a:extLst>
          </p:cNvPr>
          <p:cNvSpPr>
            <a:spLocks noGrp="1"/>
          </p:cNvSpPr>
          <p:nvPr>
            <p:ph type="subTitle" idx="1"/>
          </p:nvPr>
        </p:nvSpPr>
        <p:spPr/>
        <p:txBody>
          <a:bodyPr>
            <a:normAutofit/>
          </a:bodyPr>
          <a:lstStyle/>
          <a:p>
            <a:r>
              <a:rPr lang="hr-HR" sz="2400" dirty="0"/>
              <a:t>Ivana Car</a:t>
            </a:r>
            <a:endParaRPr lang="en-GB" sz="2400" dirty="0"/>
          </a:p>
        </p:txBody>
      </p:sp>
    </p:spTree>
    <p:extLst>
      <p:ext uri="{BB962C8B-B14F-4D97-AF65-F5344CB8AC3E}">
        <p14:creationId xmlns:p14="http://schemas.microsoft.com/office/powerpoint/2010/main" val="575062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0D70C8A-A50E-4B41-86A2-E2F8558124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009E310-C7C2-4F23-B466-4417C8ED3B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51A4F4A1-146B-4D29-852A-F609966797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A4C31FF5-F97E-4082-BFC5-A880DB9F3F0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7" name="Rectangle 16">
            <a:extLst>
              <a:ext uri="{FF2B5EF4-FFF2-40B4-BE49-F238E27FC236}">
                <a16:creationId xmlns:a16="http://schemas.microsoft.com/office/drawing/2014/main" id="{6015B4CE-42DE-4E9B-B800-B5B8142E6F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2" name="Naslov 1">
            <a:extLst>
              <a:ext uri="{FF2B5EF4-FFF2-40B4-BE49-F238E27FC236}">
                <a16:creationId xmlns:a16="http://schemas.microsoft.com/office/drawing/2014/main" id="{B69DD38B-20AF-1701-2879-D1988354E6BE}"/>
              </a:ext>
            </a:extLst>
          </p:cNvPr>
          <p:cNvSpPr>
            <a:spLocks noGrp="1"/>
          </p:cNvSpPr>
          <p:nvPr>
            <p:ph type="title"/>
          </p:nvPr>
        </p:nvSpPr>
        <p:spPr>
          <a:xfrm>
            <a:off x="3844616" y="881210"/>
            <a:ext cx="7417925" cy="1517035"/>
          </a:xfrm>
        </p:spPr>
        <p:txBody>
          <a:bodyPr vert="horz" lIns="91440" tIns="45720" rIns="91440" bIns="45720" rtlCol="0" anchor="ctr">
            <a:normAutofit/>
          </a:bodyPr>
          <a:lstStyle/>
          <a:p>
            <a:r>
              <a:rPr lang="hr-HR" sz="3200" dirty="0">
                <a:solidFill>
                  <a:schemeClr val="tx1">
                    <a:lumMod val="75000"/>
                    <a:lumOff val="25000"/>
                  </a:schemeClr>
                </a:solidFill>
              </a:rPr>
              <a:t>Dnevnik aktivnosti </a:t>
            </a:r>
            <a:endParaRPr lang="en-US" sz="3200" dirty="0">
              <a:solidFill>
                <a:schemeClr val="tx1">
                  <a:lumMod val="75000"/>
                  <a:lumOff val="25000"/>
                </a:schemeClr>
              </a:solidFill>
            </a:endParaRPr>
          </a:p>
        </p:txBody>
      </p:sp>
      <p:sp>
        <p:nvSpPr>
          <p:cNvPr id="4" name="Rezervirano mjesto teksta 3">
            <a:extLst>
              <a:ext uri="{FF2B5EF4-FFF2-40B4-BE49-F238E27FC236}">
                <a16:creationId xmlns:a16="http://schemas.microsoft.com/office/drawing/2014/main" id="{1E43626F-7772-D9E4-D181-F3AF3651B9F4}"/>
              </a:ext>
            </a:extLst>
          </p:cNvPr>
          <p:cNvSpPr>
            <a:spLocks noGrp="1"/>
          </p:cNvSpPr>
          <p:nvPr>
            <p:ph type="body" sz="half" idx="2"/>
          </p:nvPr>
        </p:nvSpPr>
        <p:spPr>
          <a:xfrm>
            <a:off x="3844616" y="2626840"/>
            <a:ext cx="7245103" cy="3131777"/>
          </a:xfrm>
        </p:spPr>
        <p:txBody>
          <a:bodyPr vert="horz" lIns="91440" tIns="45720" rIns="91440" bIns="45720" rtlCol="0">
            <a:normAutofit/>
          </a:bodyPr>
          <a:lstStyle/>
          <a:p>
            <a:pPr indent="-182880">
              <a:lnSpc>
                <a:spcPct val="100000"/>
              </a:lnSpc>
              <a:buFont typeface="Garamond" pitchFamily="18" charset="0"/>
              <a:buChar char="◦"/>
            </a:pPr>
            <a:r>
              <a:rPr lang="hr-HR" sz="2400" dirty="0">
                <a:solidFill>
                  <a:schemeClr val="tx1">
                    <a:lumMod val="75000"/>
                    <a:lumOff val="25000"/>
                  </a:schemeClr>
                </a:solidFill>
              </a:rPr>
              <a:t>Bilježenje vremena izvedbe aktivnosti </a:t>
            </a:r>
          </a:p>
          <a:p>
            <a:pPr indent="-182880">
              <a:lnSpc>
                <a:spcPct val="100000"/>
              </a:lnSpc>
              <a:buFont typeface="Garamond" pitchFamily="18" charset="0"/>
              <a:buChar char="◦"/>
            </a:pPr>
            <a:r>
              <a:rPr lang="hr-HR" sz="2400" dirty="0">
                <a:solidFill>
                  <a:schemeClr val="tx1">
                    <a:lumMod val="75000"/>
                    <a:lumOff val="25000"/>
                  </a:schemeClr>
                </a:solidFill>
              </a:rPr>
              <a:t>Motivacijske poruke</a:t>
            </a:r>
          </a:p>
          <a:p>
            <a:pPr indent="-182880">
              <a:lnSpc>
                <a:spcPct val="100000"/>
              </a:lnSpc>
              <a:buFont typeface="Garamond" pitchFamily="18" charset="0"/>
              <a:buChar char="◦"/>
            </a:pPr>
            <a:r>
              <a:rPr lang="hr-HR" sz="2400" dirty="0">
                <a:solidFill>
                  <a:schemeClr val="tx1">
                    <a:lumMod val="75000"/>
                    <a:lumOff val="25000"/>
                  </a:schemeClr>
                </a:solidFill>
              </a:rPr>
              <a:t>Realistično planiranje </a:t>
            </a:r>
            <a:endParaRPr lang="en-US" sz="2400" dirty="0">
              <a:solidFill>
                <a:schemeClr val="tx1">
                  <a:lumMod val="75000"/>
                  <a:lumOff val="25000"/>
                </a:schemeClr>
              </a:solidFill>
            </a:endParaRPr>
          </a:p>
        </p:txBody>
      </p:sp>
    </p:spTree>
    <p:extLst>
      <p:ext uri="{BB962C8B-B14F-4D97-AF65-F5344CB8AC3E}">
        <p14:creationId xmlns:p14="http://schemas.microsoft.com/office/powerpoint/2010/main" val="1383292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0D70C8A-A50E-4B41-86A2-E2F8558124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3E25BDA2-3F4D-4B38-90E7-989465ECDD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F65EEA05-AD42-442F-B6C6-CB9FC2894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BC96869A-A70D-42F7-876F-605CB1718F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7" name="Rectangle 16">
            <a:extLst>
              <a:ext uri="{FF2B5EF4-FFF2-40B4-BE49-F238E27FC236}">
                <a16:creationId xmlns:a16="http://schemas.microsoft.com/office/drawing/2014/main" id="{6CD407CC-EF5C-486F-9A14-7F681F986D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Naslov 1">
            <a:extLst>
              <a:ext uri="{FF2B5EF4-FFF2-40B4-BE49-F238E27FC236}">
                <a16:creationId xmlns:a16="http://schemas.microsoft.com/office/drawing/2014/main" id="{B69DD38B-20AF-1701-2879-D1988354E6BE}"/>
              </a:ext>
            </a:extLst>
          </p:cNvPr>
          <p:cNvSpPr>
            <a:spLocks noGrp="1"/>
          </p:cNvSpPr>
          <p:nvPr>
            <p:ph type="title"/>
          </p:nvPr>
        </p:nvSpPr>
        <p:spPr>
          <a:xfrm>
            <a:off x="7532835" y="1420706"/>
            <a:ext cx="3466540" cy="4016587"/>
          </a:xfrm>
        </p:spPr>
        <p:txBody>
          <a:bodyPr vert="horz" lIns="91440" tIns="45720" rIns="91440" bIns="45720" rtlCol="0" anchor="ctr">
            <a:normAutofit/>
          </a:bodyPr>
          <a:lstStyle/>
          <a:p>
            <a:r>
              <a:rPr lang="hr-HR" sz="3600" dirty="0">
                <a:solidFill>
                  <a:schemeClr val="tx1">
                    <a:lumMod val="85000"/>
                    <a:lumOff val="15000"/>
                  </a:schemeClr>
                </a:solidFill>
              </a:rPr>
              <a:t>Dnevnik </a:t>
            </a:r>
            <a:endParaRPr lang="en-US" sz="3600" dirty="0">
              <a:solidFill>
                <a:schemeClr val="tx1">
                  <a:lumMod val="85000"/>
                  <a:lumOff val="15000"/>
                </a:schemeClr>
              </a:solidFill>
            </a:endParaRPr>
          </a:p>
        </p:txBody>
      </p:sp>
      <p:sp>
        <p:nvSpPr>
          <p:cNvPr id="4" name="Rezervirano mjesto teksta 3">
            <a:extLst>
              <a:ext uri="{FF2B5EF4-FFF2-40B4-BE49-F238E27FC236}">
                <a16:creationId xmlns:a16="http://schemas.microsoft.com/office/drawing/2014/main" id="{1E43626F-7772-D9E4-D181-F3AF3651B9F4}"/>
              </a:ext>
            </a:extLst>
          </p:cNvPr>
          <p:cNvSpPr>
            <a:spLocks noGrp="1"/>
          </p:cNvSpPr>
          <p:nvPr>
            <p:ph type="body" sz="half" idx="2"/>
          </p:nvPr>
        </p:nvSpPr>
        <p:spPr>
          <a:xfrm>
            <a:off x="1440519" y="1420706"/>
            <a:ext cx="5514758" cy="4016587"/>
          </a:xfrm>
        </p:spPr>
        <p:txBody>
          <a:bodyPr vert="horz" lIns="91440" tIns="45720" rIns="91440" bIns="45720" rtlCol="0" anchor="ctr">
            <a:normAutofit/>
          </a:bodyPr>
          <a:lstStyle/>
          <a:p>
            <a:pPr indent="-182880">
              <a:lnSpc>
                <a:spcPct val="100000"/>
              </a:lnSpc>
              <a:buFont typeface="Garamond" pitchFamily="18" charset="0"/>
              <a:buChar char="◦"/>
            </a:pPr>
            <a:r>
              <a:rPr lang="hr-HR" sz="2400" dirty="0">
                <a:solidFill>
                  <a:schemeClr val="tx1">
                    <a:lumMod val="75000"/>
                    <a:lumOff val="25000"/>
                  </a:schemeClr>
                </a:solidFill>
              </a:rPr>
              <a:t>Detaljan uvid u aktivnosti </a:t>
            </a:r>
          </a:p>
          <a:p>
            <a:pPr indent="-182880">
              <a:lnSpc>
                <a:spcPct val="100000"/>
              </a:lnSpc>
              <a:buFont typeface="Garamond" pitchFamily="18" charset="0"/>
              <a:buChar char="◦"/>
            </a:pPr>
            <a:r>
              <a:rPr lang="hr-HR" sz="2400" dirty="0">
                <a:solidFill>
                  <a:schemeClr val="tx1">
                    <a:lumMod val="75000"/>
                    <a:lumOff val="25000"/>
                  </a:schemeClr>
                </a:solidFill>
              </a:rPr>
              <a:t>Skale procjene – proizvoljne</a:t>
            </a:r>
          </a:p>
          <a:p>
            <a:pPr indent="-182880">
              <a:lnSpc>
                <a:spcPct val="100000"/>
              </a:lnSpc>
              <a:buFont typeface="Garamond" pitchFamily="18" charset="0"/>
              <a:buChar char="◦"/>
            </a:pPr>
            <a:r>
              <a:rPr lang="hr-HR" sz="2400" dirty="0">
                <a:solidFill>
                  <a:schemeClr val="tx1">
                    <a:lumMod val="75000"/>
                    <a:lumOff val="25000"/>
                  </a:schemeClr>
                </a:solidFill>
              </a:rPr>
              <a:t>Procjenjivanje zadovoljstva  </a:t>
            </a:r>
            <a:endParaRPr lang="en-US" sz="2400" dirty="0">
              <a:solidFill>
                <a:schemeClr val="tx1">
                  <a:lumMod val="75000"/>
                  <a:lumOff val="25000"/>
                </a:schemeClr>
              </a:solidFill>
            </a:endParaRPr>
          </a:p>
        </p:txBody>
      </p:sp>
      <p:cxnSp>
        <p:nvCxnSpPr>
          <p:cNvPr id="19" name="Straight Connector 18">
            <a:extLst>
              <a:ext uri="{FF2B5EF4-FFF2-40B4-BE49-F238E27FC236}">
                <a16:creationId xmlns:a16="http://schemas.microsoft.com/office/drawing/2014/main" id="{0DD76B5F-5BAA-48C6-9065-9AEF15D30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0586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0D70C8A-A50E-4B41-86A2-E2F8558124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3E25BDA2-3F4D-4B38-90E7-989465ECDD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F65EEA05-AD42-442F-B6C6-CB9FC2894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BC96869A-A70D-42F7-876F-605CB1718F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7" name="Rectangle 16">
            <a:extLst>
              <a:ext uri="{FF2B5EF4-FFF2-40B4-BE49-F238E27FC236}">
                <a16:creationId xmlns:a16="http://schemas.microsoft.com/office/drawing/2014/main" id="{6CD407CC-EF5C-486F-9A14-7F681F986D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Naslov 1">
            <a:extLst>
              <a:ext uri="{FF2B5EF4-FFF2-40B4-BE49-F238E27FC236}">
                <a16:creationId xmlns:a16="http://schemas.microsoft.com/office/drawing/2014/main" id="{B69DD38B-20AF-1701-2879-D1988354E6BE}"/>
              </a:ext>
            </a:extLst>
          </p:cNvPr>
          <p:cNvSpPr>
            <a:spLocks noGrp="1"/>
          </p:cNvSpPr>
          <p:nvPr>
            <p:ph type="title"/>
          </p:nvPr>
        </p:nvSpPr>
        <p:spPr>
          <a:xfrm>
            <a:off x="7532835" y="1420706"/>
            <a:ext cx="3466540" cy="4016587"/>
          </a:xfrm>
        </p:spPr>
        <p:txBody>
          <a:bodyPr vert="horz" lIns="91440" tIns="45720" rIns="91440" bIns="45720" rtlCol="0" anchor="ctr">
            <a:normAutofit/>
          </a:bodyPr>
          <a:lstStyle/>
          <a:p>
            <a:r>
              <a:rPr lang="hr-HR" sz="3600" dirty="0">
                <a:solidFill>
                  <a:schemeClr val="tx1">
                    <a:lumMod val="85000"/>
                    <a:lumOff val="15000"/>
                  </a:schemeClr>
                </a:solidFill>
              </a:rPr>
              <a:t>Kategorije aktivnosti </a:t>
            </a:r>
            <a:endParaRPr lang="en-US" sz="3600" dirty="0">
              <a:solidFill>
                <a:schemeClr val="tx1">
                  <a:lumMod val="85000"/>
                  <a:lumOff val="15000"/>
                </a:schemeClr>
              </a:solidFill>
            </a:endParaRPr>
          </a:p>
        </p:txBody>
      </p:sp>
      <p:sp>
        <p:nvSpPr>
          <p:cNvPr id="4" name="Rezervirano mjesto teksta 3">
            <a:extLst>
              <a:ext uri="{FF2B5EF4-FFF2-40B4-BE49-F238E27FC236}">
                <a16:creationId xmlns:a16="http://schemas.microsoft.com/office/drawing/2014/main" id="{1E43626F-7772-D9E4-D181-F3AF3651B9F4}"/>
              </a:ext>
            </a:extLst>
          </p:cNvPr>
          <p:cNvSpPr>
            <a:spLocks noGrp="1"/>
          </p:cNvSpPr>
          <p:nvPr>
            <p:ph type="body" sz="half" idx="2"/>
          </p:nvPr>
        </p:nvSpPr>
        <p:spPr>
          <a:xfrm>
            <a:off x="1440519" y="1420706"/>
            <a:ext cx="5514758" cy="4016587"/>
          </a:xfrm>
        </p:spPr>
        <p:txBody>
          <a:bodyPr vert="horz" lIns="91440" tIns="45720" rIns="91440" bIns="45720" rtlCol="0" anchor="ctr">
            <a:normAutofit lnSpcReduction="10000"/>
          </a:bodyPr>
          <a:lstStyle/>
          <a:p>
            <a:pPr indent="-182880">
              <a:lnSpc>
                <a:spcPct val="100000"/>
              </a:lnSpc>
              <a:buFont typeface="Garamond" pitchFamily="18" charset="0"/>
              <a:buChar char="◦"/>
            </a:pPr>
            <a:r>
              <a:rPr lang="hr-HR" sz="2000" dirty="0">
                <a:solidFill>
                  <a:schemeClr val="tx1">
                    <a:lumMod val="75000"/>
                    <a:lumOff val="25000"/>
                  </a:schemeClr>
                </a:solidFill>
              </a:rPr>
              <a:t>Kompetentnost, užitak, briga o sebi, druženje</a:t>
            </a:r>
          </a:p>
          <a:p>
            <a:pPr indent="-182880">
              <a:lnSpc>
                <a:spcPct val="100000"/>
              </a:lnSpc>
              <a:buFont typeface="Garamond" pitchFamily="18" charset="0"/>
              <a:buChar char="◦"/>
            </a:pPr>
            <a:endParaRPr lang="hr-HR" sz="2000" dirty="0">
              <a:solidFill>
                <a:schemeClr val="tx1">
                  <a:lumMod val="75000"/>
                  <a:lumOff val="25000"/>
                </a:schemeClr>
              </a:solidFill>
            </a:endParaRPr>
          </a:p>
          <a:p>
            <a:pPr indent="-182880">
              <a:lnSpc>
                <a:spcPct val="100000"/>
              </a:lnSpc>
              <a:buFont typeface="Garamond" pitchFamily="18" charset="0"/>
              <a:buChar char="◦"/>
            </a:pPr>
            <a:r>
              <a:rPr lang="hr-HR" sz="2000" dirty="0">
                <a:solidFill>
                  <a:schemeClr val="tx1">
                    <a:lumMod val="75000"/>
                    <a:lumOff val="25000"/>
                  </a:schemeClr>
                </a:solidFill>
              </a:rPr>
              <a:t>Čega je previše ili premalo? </a:t>
            </a:r>
          </a:p>
          <a:p>
            <a:pPr indent="-182880">
              <a:lnSpc>
                <a:spcPct val="100000"/>
              </a:lnSpc>
              <a:buFont typeface="Garamond" pitchFamily="18" charset="0"/>
              <a:buChar char="◦"/>
            </a:pPr>
            <a:endParaRPr lang="hr-HR" sz="2000" dirty="0">
              <a:solidFill>
                <a:schemeClr val="tx1">
                  <a:lumMod val="75000"/>
                  <a:lumOff val="25000"/>
                </a:schemeClr>
              </a:solidFill>
            </a:endParaRPr>
          </a:p>
          <a:p>
            <a:pPr indent="-182880">
              <a:lnSpc>
                <a:spcPct val="100000"/>
              </a:lnSpc>
              <a:buFont typeface="Garamond" pitchFamily="18" charset="0"/>
              <a:buChar char="◦"/>
            </a:pPr>
            <a:r>
              <a:rPr lang="hr-HR" sz="2000" dirty="0">
                <a:solidFill>
                  <a:schemeClr val="tx1">
                    <a:lumMod val="75000"/>
                    <a:lumOff val="25000"/>
                  </a:schemeClr>
                </a:solidFill>
              </a:rPr>
              <a:t>Kako bi se bolje balansirale ove kategorije?</a:t>
            </a:r>
          </a:p>
          <a:p>
            <a:pPr indent="-182880">
              <a:lnSpc>
                <a:spcPct val="100000"/>
              </a:lnSpc>
              <a:buFont typeface="Garamond" pitchFamily="18" charset="0"/>
              <a:buChar char="◦"/>
            </a:pPr>
            <a:endParaRPr lang="hr-HR" sz="2000" dirty="0">
              <a:solidFill>
                <a:schemeClr val="tx1">
                  <a:lumMod val="75000"/>
                  <a:lumOff val="25000"/>
                </a:schemeClr>
              </a:solidFill>
            </a:endParaRPr>
          </a:p>
          <a:p>
            <a:pPr indent="-182880">
              <a:lnSpc>
                <a:spcPct val="100000"/>
              </a:lnSpc>
              <a:buFont typeface="Garamond" pitchFamily="18" charset="0"/>
              <a:buChar char="◦"/>
            </a:pPr>
            <a:r>
              <a:rPr lang="hr-HR" sz="2000" dirty="0">
                <a:solidFill>
                  <a:schemeClr val="tx1">
                    <a:lumMod val="75000"/>
                    <a:lumOff val="25000"/>
                  </a:schemeClr>
                </a:solidFill>
              </a:rPr>
              <a:t>Što se može činiti, a da omogućuje donošenje pozitivnih zaključka, naročito o sebi? </a:t>
            </a:r>
          </a:p>
          <a:p>
            <a:pPr>
              <a:lnSpc>
                <a:spcPct val="100000"/>
              </a:lnSpc>
            </a:pPr>
            <a:endParaRPr lang="en-US" dirty="0">
              <a:solidFill>
                <a:schemeClr val="tx1">
                  <a:lumMod val="75000"/>
                  <a:lumOff val="25000"/>
                </a:schemeClr>
              </a:solidFill>
            </a:endParaRPr>
          </a:p>
        </p:txBody>
      </p:sp>
      <p:cxnSp>
        <p:nvCxnSpPr>
          <p:cNvPr id="19" name="Straight Connector 18">
            <a:extLst>
              <a:ext uri="{FF2B5EF4-FFF2-40B4-BE49-F238E27FC236}">
                <a16:creationId xmlns:a16="http://schemas.microsoft.com/office/drawing/2014/main" id="{0DD76B5F-5BAA-48C6-9065-9AEF15D30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9980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0D70C8A-A50E-4B41-86A2-E2F8558124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3E25BDA2-3F4D-4B38-90E7-989465ECDD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F65EEA05-AD42-442F-B6C6-CB9FC2894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BC96869A-A70D-42F7-876F-605CB1718F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7" name="Rectangle 16">
            <a:extLst>
              <a:ext uri="{FF2B5EF4-FFF2-40B4-BE49-F238E27FC236}">
                <a16:creationId xmlns:a16="http://schemas.microsoft.com/office/drawing/2014/main" id="{6CD407CC-EF5C-486F-9A14-7F681F986D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Naslov 1">
            <a:extLst>
              <a:ext uri="{FF2B5EF4-FFF2-40B4-BE49-F238E27FC236}">
                <a16:creationId xmlns:a16="http://schemas.microsoft.com/office/drawing/2014/main" id="{B69DD38B-20AF-1701-2879-D1988354E6BE}"/>
              </a:ext>
            </a:extLst>
          </p:cNvPr>
          <p:cNvSpPr>
            <a:spLocks noGrp="1"/>
          </p:cNvSpPr>
          <p:nvPr>
            <p:ph type="title"/>
          </p:nvPr>
        </p:nvSpPr>
        <p:spPr>
          <a:xfrm>
            <a:off x="7532835" y="1420706"/>
            <a:ext cx="3466540" cy="4016587"/>
          </a:xfrm>
        </p:spPr>
        <p:txBody>
          <a:bodyPr vert="horz" lIns="91440" tIns="45720" rIns="91440" bIns="45720" rtlCol="0" anchor="ctr">
            <a:normAutofit/>
          </a:bodyPr>
          <a:lstStyle/>
          <a:p>
            <a:r>
              <a:rPr lang="hr-HR" sz="3600" dirty="0">
                <a:solidFill>
                  <a:schemeClr val="tx1">
                    <a:lumMod val="85000"/>
                    <a:lumOff val="15000"/>
                  </a:schemeClr>
                </a:solidFill>
              </a:rPr>
              <a:t>Prognoziranje procjena </a:t>
            </a:r>
            <a:endParaRPr lang="en-US" sz="3600" dirty="0">
              <a:solidFill>
                <a:schemeClr val="tx1">
                  <a:lumMod val="85000"/>
                  <a:lumOff val="15000"/>
                </a:schemeClr>
              </a:solidFill>
            </a:endParaRPr>
          </a:p>
        </p:txBody>
      </p:sp>
      <p:sp>
        <p:nvSpPr>
          <p:cNvPr id="4" name="Rezervirano mjesto teksta 3">
            <a:extLst>
              <a:ext uri="{FF2B5EF4-FFF2-40B4-BE49-F238E27FC236}">
                <a16:creationId xmlns:a16="http://schemas.microsoft.com/office/drawing/2014/main" id="{1E43626F-7772-D9E4-D181-F3AF3651B9F4}"/>
              </a:ext>
            </a:extLst>
          </p:cNvPr>
          <p:cNvSpPr>
            <a:spLocks noGrp="1"/>
          </p:cNvSpPr>
          <p:nvPr>
            <p:ph type="body" sz="half" idx="2"/>
          </p:nvPr>
        </p:nvSpPr>
        <p:spPr>
          <a:xfrm>
            <a:off x="1440519" y="1420706"/>
            <a:ext cx="5514758" cy="4016587"/>
          </a:xfrm>
        </p:spPr>
        <p:txBody>
          <a:bodyPr vert="horz" lIns="91440" tIns="45720" rIns="91440" bIns="45720" rtlCol="0" anchor="ctr">
            <a:normAutofit/>
          </a:bodyPr>
          <a:lstStyle/>
          <a:p>
            <a:pPr indent="-182880">
              <a:lnSpc>
                <a:spcPct val="100000"/>
              </a:lnSpc>
              <a:buFont typeface="Garamond" pitchFamily="18" charset="0"/>
              <a:buChar char="◦"/>
            </a:pPr>
            <a:r>
              <a:rPr lang="hr-HR" sz="2000" dirty="0">
                <a:solidFill>
                  <a:schemeClr val="tx1">
                    <a:lumMod val="75000"/>
                    <a:lumOff val="25000"/>
                  </a:schemeClr>
                </a:solidFill>
              </a:rPr>
              <a:t>Usporedba prognozirane procjene i stvarne procjene</a:t>
            </a:r>
          </a:p>
          <a:p>
            <a:pPr>
              <a:lnSpc>
                <a:spcPct val="100000"/>
              </a:lnSpc>
            </a:pPr>
            <a:r>
              <a:rPr lang="hr-HR" sz="2000" dirty="0">
                <a:solidFill>
                  <a:schemeClr val="tx1">
                    <a:lumMod val="75000"/>
                    <a:lumOff val="25000"/>
                  </a:schemeClr>
                </a:solidFill>
              </a:rPr>
              <a:t> </a:t>
            </a:r>
          </a:p>
          <a:p>
            <a:pPr indent="-182880">
              <a:lnSpc>
                <a:spcPct val="100000"/>
              </a:lnSpc>
              <a:buFont typeface="Garamond" pitchFamily="18" charset="0"/>
              <a:buChar char="◦"/>
            </a:pPr>
            <a:r>
              <a:rPr lang="hr-HR" sz="2000" dirty="0">
                <a:solidFill>
                  <a:schemeClr val="tx1">
                    <a:lumMod val="75000"/>
                    <a:lumOff val="25000"/>
                  </a:schemeClr>
                </a:solidFill>
              </a:rPr>
              <a:t>Razlika procjena može biti motivirajuća (5 umjesto 2)</a:t>
            </a:r>
          </a:p>
          <a:p>
            <a:pPr indent="-182880">
              <a:lnSpc>
                <a:spcPct val="100000"/>
              </a:lnSpc>
              <a:buFont typeface="Garamond" pitchFamily="18" charset="0"/>
              <a:buChar char="◦"/>
            </a:pPr>
            <a:r>
              <a:rPr lang="hr-HR" sz="2000" dirty="0">
                <a:solidFill>
                  <a:schemeClr val="tx1">
                    <a:lumMod val="75000"/>
                    <a:lumOff val="25000"/>
                  </a:schemeClr>
                </a:solidFill>
              </a:rPr>
              <a:t>Ili demotivirajuća, u </a:t>
            </a:r>
            <a:r>
              <a:rPr lang="hr-HR" sz="2000" dirty="0" err="1">
                <a:solidFill>
                  <a:schemeClr val="tx1">
                    <a:lumMod val="75000"/>
                    <a:lumOff val="25000"/>
                  </a:schemeClr>
                </a:solidFill>
              </a:rPr>
              <a:t>neočekivanoom</a:t>
            </a:r>
            <a:r>
              <a:rPr lang="hr-HR" sz="2000" dirty="0">
                <a:solidFill>
                  <a:schemeClr val="tx1">
                    <a:lumMod val="75000"/>
                    <a:lumOff val="25000"/>
                  </a:schemeClr>
                </a:solidFill>
              </a:rPr>
              <a:t> smjeru (2 umjesto 5)</a:t>
            </a:r>
          </a:p>
          <a:p>
            <a:pPr indent="-182880">
              <a:lnSpc>
                <a:spcPct val="100000"/>
              </a:lnSpc>
              <a:buFont typeface="Garamond" pitchFamily="18" charset="0"/>
              <a:buChar char="◦"/>
            </a:pPr>
            <a:endParaRPr lang="en-US" dirty="0">
              <a:solidFill>
                <a:schemeClr val="tx1">
                  <a:lumMod val="75000"/>
                  <a:lumOff val="25000"/>
                </a:schemeClr>
              </a:solidFill>
            </a:endParaRPr>
          </a:p>
        </p:txBody>
      </p:sp>
      <p:cxnSp>
        <p:nvCxnSpPr>
          <p:cNvPr id="19" name="Straight Connector 18">
            <a:extLst>
              <a:ext uri="{FF2B5EF4-FFF2-40B4-BE49-F238E27FC236}">
                <a16:creationId xmlns:a16="http://schemas.microsoft.com/office/drawing/2014/main" id="{0DD76B5F-5BAA-48C6-9065-9AEF15D30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4458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zervirano mjesto teksta 2">
            <a:extLst>
              <a:ext uri="{FF2B5EF4-FFF2-40B4-BE49-F238E27FC236}">
                <a16:creationId xmlns:a16="http://schemas.microsoft.com/office/drawing/2014/main" id="{3A74563C-9EF8-3A35-C591-088EDD1898D8}"/>
              </a:ext>
            </a:extLst>
          </p:cNvPr>
          <p:cNvSpPr txBox="1">
            <a:spLocks/>
          </p:cNvSpPr>
          <p:nvPr/>
        </p:nvSpPr>
        <p:spPr>
          <a:xfrm>
            <a:off x="1560576" y="2716627"/>
            <a:ext cx="9070848" cy="2370380"/>
          </a:xfrm>
          <a:prstGeom prst="rect">
            <a:avLst/>
          </a:prstGeom>
        </p:spPr>
        <p:txBody>
          <a:bodyPr vert="horz" lIns="91440" tIns="45720" rIns="91440" bIns="45720" rtlCol="0">
            <a:normAutofit/>
          </a:bodyPr>
          <a:lstStyle>
            <a:lvl1pPr marL="0" indent="0" algn="ctr" defTabSz="914400" rtl="0" eaLnBrk="1" latinLnBrk="0" hangingPunct="1">
              <a:lnSpc>
                <a:spcPct val="100000"/>
              </a:lnSpc>
              <a:spcBef>
                <a:spcPts val="0"/>
              </a:spcBef>
              <a:spcAft>
                <a:spcPts val="0"/>
              </a:spcAft>
              <a:buClr>
                <a:schemeClr val="tx1">
                  <a:lumMod val="85000"/>
                  <a:lumOff val="15000"/>
                </a:schemeClr>
              </a:buClr>
              <a:buFont typeface="Garamond" pitchFamily="18" charset="0"/>
              <a:buNone/>
              <a:defRPr sz="1600" kern="1200" spc="80" baseline="0">
                <a:solidFill>
                  <a:schemeClr val="tx1"/>
                </a:solidFill>
                <a:latin typeface="+mn-lt"/>
                <a:ea typeface="+mn-ea"/>
                <a:cs typeface="+mn-cs"/>
              </a:defRPr>
            </a:lvl1pPr>
            <a:lvl2pPr marL="4572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2pPr>
            <a:lvl3pPr marL="9144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3pPr>
            <a:lvl4pPr marL="13716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4pPr>
            <a:lvl5pPr marL="18288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5pPr>
            <a:lvl6pPr marL="22860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6pPr>
            <a:lvl7pPr marL="27432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7pPr>
            <a:lvl8pPr marL="32004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8pPr>
            <a:lvl9pPr marL="3657600" indent="0" algn="ctr" defTabSz="914400" rtl="0" eaLnBrk="1" latinLnBrk="0" hangingPunct="1">
              <a:lnSpc>
                <a:spcPct val="100000"/>
              </a:lnSpc>
              <a:spcBef>
                <a:spcPts val="500"/>
              </a:spcBef>
              <a:buClr>
                <a:schemeClr val="tx1">
                  <a:lumMod val="85000"/>
                  <a:lumOff val="15000"/>
                </a:schemeClr>
              </a:buClr>
              <a:buFont typeface="Garamond" pitchFamily="18" charset="0"/>
              <a:buNone/>
              <a:defRPr sz="1600" kern="1200">
                <a:solidFill>
                  <a:schemeClr val="tx1"/>
                </a:solidFill>
                <a:latin typeface="+mn-lt"/>
                <a:ea typeface="+mn-ea"/>
                <a:cs typeface="+mn-cs"/>
              </a:defRPr>
            </a:lvl9pPr>
          </a:lstStyle>
          <a:p>
            <a:r>
              <a:rPr lang="hr-HR" sz="2000" b="1" dirty="0"/>
              <a:t>Planiranje aktivnosti</a:t>
            </a:r>
          </a:p>
          <a:p>
            <a:r>
              <a:rPr lang="hr-HR" sz="2000" dirty="0"/>
              <a:t>Nudi podršku pri motiviranju </a:t>
            </a:r>
          </a:p>
          <a:p>
            <a:r>
              <a:rPr lang="hr-HR" sz="2000" dirty="0"/>
              <a:t>Odabiru aktivnosti </a:t>
            </a:r>
          </a:p>
          <a:p>
            <a:r>
              <a:rPr lang="hr-HR" sz="2000" dirty="0"/>
              <a:t>Suočavanju s </a:t>
            </a:r>
            <a:r>
              <a:rPr lang="hr-HR" sz="2000" dirty="0" err="1"/>
              <a:t>nepomažućim</a:t>
            </a:r>
            <a:r>
              <a:rPr lang="hr-HR" sz="2000" dirty="0"/>
              <a:t> mislima</a:t>
            </a:r>
          </a:p>
          <a:p>
            <a:r>
              <a:rPr lang="hr-HR" sz="2000" dirty="0"/>
              <a:t>Testiranju skeptičnih pretpostavki</a:t>
            </a:r>
          </a:p>
          <a:p>
            <a:r>
              <a:rPr lang="hr-HR" dirty="0"/>
              <a:t> </a:t>
            </a:r>
          </a:p>
          <a:p>
            <a:endParaRPr lang="en-GB" dirty="0"/>
          </a:p>
        </p:txBody>
      </p:sp>
    </p:spTree>
    <p:extLst>
      <p:ext uri="{BB962C8B-B14F-4D97-AF65-F5344CB8AC3E}">
        <p14:creationId xmlns:p14="http://schemas.microsoft.com/office/powerpoint/2010/main" val="3120791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32F73EB-B46F-4F77-B3DC-7C374906F3B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ADDB10B3-CF45-4294-8994-0E8AD1FC6E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2" name="Rectangle 11">
            <a:extLst>
              <a:ext uri="{FF2B5EF4-FFF2-40B4-BE49-F238E27FC236}">
                <a16:creationId xmlns:a16="http://schemas.microsoft.com/office/drawing/2014/main" id="{5145417F-1D1B-48A7-B4DA-BAD73B02C8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4" name="Rectangle 13">
            <a:extLst>
              <a:ext uri="{FF2B5EF4-FFF2-40B4-BE49-F238E27FC236}">
                <a16:creationId xmlns:a16="http://schemas.microsoft.com/office/drawing/2014/main" id="{13CF9D9F-1672-4D0C-934E-CD9EE1BE54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6" name="Group 15">
            <a:extLst>
              <a:ext uri="{FF2B5EF4-FFF2-40B4-BE49-F238E27FC236}">
                <a16:creationId xmlns:a16="http://schemas.microsoft.com/office/drawing/2014/main" id="{1558C702-CA14-4264-B8FC-A5120F75DE0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28372" y="1267730"/>
            <a:ext cx="1567331" cy="645295"/>
            <a:chOff x="5318306" y="1386268"/>
            <a:chExt cx="1567331" cy="645295"/>
          </a:xfrm>
        </p:grpSpPr>
        <p:cxnSp>
          <p:nvCxnSpPr>
            <p:cNvPr id="17" name="Straight Connector 16">
              <a:extLst>
                <a:ext uri="{FF2B5EF4-FFF2-40B4-BE49-F238E27FC236}">
                  <a16:creationId xmlns:a16="http://schemas.microsoft.com/office/drawing/2014/main" id="{6621A72C-7343-4A22-8700-696C5860A21A}"/>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B44A4DC-7861-4DCC-9931-5A075855D656}"/>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16C316F-BFB5-424F-A951-E962A3B745C2}"/>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6995F625-BE4F-4433-8290-5DF0E8589F5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3" name="Rectangle 22">
            <a:extLst>
              <a:ext uri="{FF2B5EF4-FFF2-40B4-BE49-F238E27FC236}">
                <a16:creationId xmlns:a16="http://schemas.microsoft.com/office/drawing/2014/main" id="{80102662-1FA4-4C7A-B144-19699DF435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a:extLst>
              <a:ext uri="{FF2B5EF4-FFF2-40B4-BE49-F238E27FC236}">
                <a16:creationId xmlns:a16="http://schemas.microsoft.com/office/drawing/2014/main" id="{655E224A-5F26-423E-949C-07A720F39A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7" name="Rectangle 26">
            <a:extLst>
              <a:ext uri="{FF2B5EF4-FFF2-40B4-BE49-F238E27FC236}">
                <a16:creationId xmlns:a16="http://schemas.microsoft.com/office/drawing/2014/main" id="{A6F1DA18-4CA4-40CF-9ACA-105D8373B6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Naslov 1">
            <a:extLst>
              <a:ext uri="{FF2B5EF4-FFF2-40B4-BE49-F238E27FC236}">
                <a16:creationId xmlns:a16="http://schemas.microsoft.com/office/drawing/2014/main" id="{65C37EFA-2609-1A14-76DC-48BB9D082C34}"/>
              </a:ext>
            </a:extLst>
          </p:cNvPr>
          <p:cNvSpPr>
            <a:spLocks noGrp="1"/>
          </p:cNvSpPr>
          <p:nvPr>
            <p:ph type="title"/>
          </p:nvPr>
        </p:nvSpPr>
        <p:spPr>
          <a:xfrm>
            <a:off x="1260205" y="1887795"/>
            <a:ext cx="9673306" cy="2733106"/>
          </a:xfrm>
        </p:spPr>
        <p:txBody>
          <a:bodyPr vert="horz" lIns="91440" tIns="45720" rIns="91440" bIns="45720" rtlCol="0" anchor="ctr">
            <a:normAutofit/>
          </a:bodyPr>
          <a:lstStyle/>
          <a:p>
            <a:r>
              <a:rPr lang="hr-HR" dirty="0"/>
              <a:t>Hvala </a:t>
            </a:r>
            <a:endParaRPr lang="en-US" dirty="0"/>
          </a:p>
        </p:txBody>
      </p:sp>
      <p:sp>
        <p:nvSpPr>
          <p:cNvPr id="29" name="Rectangle 28">
            <a:extLst>
              <a:ext uri="{FF2B5EF4-FFF2-40B4-BE49-F238E27FC236}">
                <a16:creationId xmlns:a16="http://schemas.microsoft.com/office/drawing/2014/main" id="{7C6D1B74-744B-4231-97DB-86B4C9C5E2D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610955"/>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1" name="Straight Connector 30">
            <a:extLst>
              <a:ext uri="{FF2B5EF4-FFF2-40B4-BE49-F238E27FC236}">
                <a16:creationId xmlns:a16="http://schemas.microsoft.com/office/drawing/2014/main" id="{ABC98C72-9EDD-4426-B45A-84E06A7CD22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4887186-EE44-4AD3-BEFE-3478B4537191}"/>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8EECC4E-F1C0-4C09-A7FD-4D623DACCC4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44380"/>
            <a:ext cx="1691640" cy="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8131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0D70C8A-A50E-4B41-86A2-E2F8558124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3E25BDA2-3F4D-4B38-90E7-989465ECDD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F65EEA05-AD42-442F-B6C6-CB9FC2894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BC96869A-A70D-42F7-876F-605CB1718F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7" name="Rectangle 16">
            <a:extLst>
              <a:ext uri="{FF2B5EF4-FFF2-40B4-BE49-F238E27FC236}">
                <a16:creationId xmlns:a16="http://schemas.microsoft.com/office/drawing/2014/main" id="{6CD407CC-EF5C-486F-9A14-7F681F986D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Naslov 1">
            <a:extLst>
              <a:ext uri="{FF2B5EF4-FFF2-40B4-BE49-F238E27FC236}">
                <a16:creationId xmlns:a16="http://schemas.microsoft.com/office/drawing/2014/main" id="{473B387A-695E-4C62-820A-CD1F9B80CB93}"/>
              </a:ext>
            </a:extLst>
          </p:cNvPr>
          <p:cNvSpPr>
            <a:spLocks noGrp="1"/>
          </p:cNvSpPr>
          <p:nvPr>
            <p:ph type="title"/>
          </p:nvPr>
        </p:nvSpPr>
        <p:spPr>
          <a:xfrm>
            <a:off x="7532835" y="1420706"/>
            <a:ext cx="3466540" cy="4016587"/>
          </a:xfrm>
        </p:spPr>
        <p:txBody>
          <a:bodyPr vert="horz" lIns="91440" tIns="45720" rIns="91440" bIns="45720" rtlCol="0" anchor="ctr">
            <a:normAutofit/>
          </a:bodyPr>
          <a:lstStyle/>
          <a:p>
            <a:r>
              <a:rPr lang="hr-HR" sz="3600" dirty="0">
                <a:solidFill>
                  <a:schemeClr val="tx1">
                    <a:lumMod val="85000"/>
                    <a:lumOff val="15000"/>
                  </a:schemeClr>
                </a:solidFill>
              </a:rPr>
              <a:t>Aktivnosti</a:t>
            </a:r>
            <a:endParaRPr lang="en-US" sz="3600" dirty="0">
              <a:solidFill>
                <a:schemeClr val="tx1">
                  <a:lumMod val="85000"/>
                  <a:lumOff val="15000"/>
                </a:schemeClr>
              </a:solidFill>
            </a:endParaRPr>
          </a:p>
        </p:txBody>
      </p:sp>
      <p:sp>
        <p:nvSpPr>
          <p:cNvPr id="4" name="Rezervirano mjesto teksta 3">
            <a:extLst>
              <a:ext uri="{FF2B5EF4-FFF2-40B4-BE49-F238E27FC236}">
                <a16:creationId xmlns:a16="http://schemas.microsoft.com/office/drawing/2014/main" id="{2881F485-9686-2B5D-024B-3219066BADE2}"/>
              </a:ext>
            </a:extLst>
          </p:cNvPr>
          <p:cNvSpPr>
            <a:spLocks noGrp="1"/>
          </p:cNvSpPr>
          <p:nvPr>
            <p:ph type="body" sz="half" idx="2"/>
          </p:nvPr>
        </p:nvSpPr>
        <p:spPr>
          <a:xfrm>
            <a:off x="1440519" y="1420706"/>
            <a:ext cx="5514758" cy="4016587"/>
          </a:xfrm>
        </p:spPr>
        <p:txBody>
          <a:bodyPr vert="horz" lIns="91440" tIns="45720" rIns="91440" bIns="45720" rtlCol="0" anchor="ctr">
            <a:normAutofit/>
          </a:bodyPr>
          <a:lstStyle/>
          <a:p>
            <a:pPr indent="-182880">
              <a:lnSpc>
                <a:spcPct val="100000"/>
              </a:lnSpc>
              <a:buFont typeface="Garamond" pitchFamily="18" charset="0"/>
              <a:buChar char="◦"/>
            </a:pPr>
            <a:r>
              <a:rPr lang="hr-HR" sz="2400" dirty="0">
                <a:solidFill>
                  <a:schemeClr val="tx1">
                    <a:lumMod val="75000"/>
                    <a:lumOff val="25000"/>
                  </a:schemeClr>
                </a:solidFill>
              </a:rPr>
              <a:t>Aktivnosti povezane sa kontrolom, užitkom, postignućem </a:t>
            </a:r>
          </a:p>
          <a:p>
            <a:pPr indent="-182880">
              <a:lnSpc>
                <a:spcPct val="100000"/>
              </a:lnSpc>
              <a:buFont typeface="Garamond" pitchFamily="18" charset="0"/>
              <a:buChar char="◦"/>
            </a:pPr>
            <a:endParaRPr lang="hr-HR" sz="2400" dirty="0">
              <a:solidFill>
                <a:schemeClr val="tx1">
                  <a:lumMod val="75000"/>
                  <a:lumOff val="25000"/>
                </a:schemeClr>
              </a:solidFill>
            </a:endParaRPr>
          </a:p>
          <a:p>
            <a:pPr indent="-182880">
              <a:lnSpc>
                <a:spcPct val="100000"/>
              </a:lnSpc>
              <a:buFont typeface="Garamond" pitchFamily="18" charset="0"/>
              <a:buChar char="◦"/>
            </a:pPr>
            <a:r>
              <a:rPr lang="hr-HR" sz="2400" dirty="0">
                <a:solidFill>
                  <a:schemeClr val="tx1">
                    <a:lumMod val="75000"/>
                    <a:lumOff val="25000"/>
                  </a:schemeClr>
                </a:solidFill>
              </a:rPr>
              <a:t>Manjak aktivnosti povezan s depresivnošću i bespomoćnošću</a:t>
            </a:r>
            <a:endParaRPr lang="en-US" sz="2400" dirty="0">
              <a:solidFill>
                <a:schemeClr val="tx1">
                  <a:lumMod val="75000"/>
                  <a:lumOff val="25000"/>
                </a:schemeClr>
              </a:solidFill>
            </a:endParaRPr>
          </a:p>
        </p:txBody>
      </p:sp>
      <p:cxnSp>
        <p:nvCxnSpPr>
          <p:cNvPr id="19" name="Straight Connector 18">
            <a:extLst>
              <a:ext uri="{FF2B5EF4-FFF2-40B4-BE49-F238E27FC236}">
                <a16:creationId xmlns:a16="http://schemas.microsoft.com/office/drawing/2014/main" id="{0DD76B5F-5BAA-48C6-9065-9AEF15D30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8882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0D70C8A-A50E-4B41-86A2-E2F8558124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009E310-C7C2-4F23-B466-4417C8ED3B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51A4F4A1-146B-4D29-852A-F609966797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A4C31FF5-F97E-4082-BFC5-A880DB9F3F0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7" name="Rectangle 16">
            <a:extLst>
              <a:ext uri="{FF2B5EF4-FFF2-40B4-BE49-F238E27FC236}">
                <a16:creationId xmlns:a16="http://schemas.microsoft.com/office/drawing/2014/main" id="{6015B4CE-42DE-4E9B-B800-B5B8142E6F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2" name="Naslov 1">
            <a:extLst>
              <a:ext uri="{FF2B5EF4-FFF2-40B4-BE49-F238E27FC236}">
                <a16:creationId xmlns:a16="http://schemas.microsoft.com/office/drawing/2014/main" id="{BE168B0F-E986-FC45-BADE-7DFBD5F56DD8}"/>
              </a:ext>
            </a:extLst>
          </p:cNvPr>
          <p:cNvSpPr>
            <a:spLocks noGrp="1"/>
          </p:cNvSpPr>
          <p:nvPr>
            <p:ph type="title"/>
          </p:nvPr>
        </p:nvSpPr>
        <p:spPr>
          <a:xfrm>
            <a:off x="3870516" y="1627445"/>
            <a:ext cx="7417925" cy="1517035"/>
          </a:xfrm>
        </p:spPr>
        <p:txBody>
          <a:bodyPr vert="horz" lIns="91440" tIns="45720" rIns="91440" bIns="45720" rtlCol="0" anchor="ctr">
            <a:normAutofit/>
          </a:bodyPr>
          <a:lstStyle/>
          <a:p>
            <a:pPr algn="r"/>
            <a:r>
              <a:rPr lang="hr-HR" sz="4000" dirty="0">
                <a:solidFill>
                  <a:schemeClr val="tx1">
                    <a:lumMod val="75000"/>
                    <a:lumOff val="25000"/>
                  </a:schemeClr>
                </a:solidFill>
              </a:rPr>
              <a:t>Aktivnosti</a:t>
            </a:r>
            <a:endParaRPr lang="en-US" sz="4000" dirty="0">
              <a:solidFill>
                <a:schemeClr val="tx1">
                  <a:lumMod val="75000"/>
                  <a:lumOff val="25000"/>
                </a:schemeClr>
              </a:solidFill>
            </a:endParaRPr>
          </a:p>
        </p:txBody>
      </p:sp>
      <p:sp>
        <p:nvSpPr>
          <p:cNvPr id="4" name="Rezervirano mjesto teksta 3">
            <a:extLst>
              <a:ext uri="{FF2B5EF4-FFF2-40B4-BE49-F238E27FC236}">
                <a16:creationId xmlns:a16="http://schemas.microsoft.com/office/drawing/2014/main" id="{55D9ACAE-D819-21B1-17AD-5804BB899D41}"/>
              </a:ext>
            </a:extLst>
          </p:cNvPr>
          <p:cNvSpPr>
            <a:spLocks noGrp="1"/>
          </p:cNvSpPr>
          <p:nvPr>
            <p:ph type="body" sz="half" idx="2"/>
          </p:nvPr>
        </p:nvSpPr>
        <p:spPr>
          <a:xfrm>
            <a:off x="3760533" y="2845013"/>
            <a:ext cx="7245103" cy="3131777"/>
          </a:xfrm>
        </p:spPr>
        <p:txBody>
          <a:bodyPr vert="horz" lIns="91440" tIns="45720" rIns="91440" bIns="45720" rtlCol="0">
            <a:normAutofit/>
          </a:bodyPr>
          <a:lstStyle/>
          <a:p>
            <a:pPr indent="-182880">
              <a:lnSpc>
                <a:spcPct val="100000"/>
              </a:lnSpc>
              <a:buFont typeface="Garamond" pitchFamily="18" charset="0"/>
              <a:buChar char="◦"/>
            </a:pPr>
            <a:r>
              <a:rPr lang="hr-HR" sz="2400" dirty="0">
                <a:solidFill>
                  <a:schemeClr val="tx1">
                    <a:lumMod val="75000"/>
                    <a:lumOff val="25000"/>
                  </a:schemeClr>
                </a:solidFill>
              </a:rPr>
              <a:t>Važno uskladiti s vrijednostima</a:t>
            </a:r>
          </a:p>
          <a:p>
            <a:pPr indent="-182880">
              <a:lnSpc>
                <a:spcPct val="100000"/>
              </a:lnSpc>
              <a:buFont typeface="Garamond" pitchFamily="18" charset="0"/>
              <a:buChar char="◦"/>
            </a:pPr>
            <a:r>
              <a:rPr lang="hr-HR" sz="2400" dirty="0">
                <a:solidFill>
                  <a:schemeClr val="tx1">
                    <a:lumMod val="75000"/>
                    <a:lumOff val="25000"/>
                  </a:schemeClr>
                </a:solidFill>
              </a:rPr>
              <a:t>Volja ne pada s neba </a:t>
            </a:r>
          </a:p>
          <a:p>
            <a:pPr indent="-182880">
              <a:lnSpc>
                <a:spcPct val="100000"/>
              </a:lnSpc>
              <a:buFont typeface="Garamond" pitchFamily="18" charset="0"/>
              <a:buChar char="◦"/>
            </a:pPr>
            <a:r>
              <a:rPr lang="hr-HR" sz="2400" dirty="0">
                <a:solidFill>
                  <a:schemeClr val="tx1">
                    <a:lumMod val="75000"/>
                    <a:lumOff val="25000"/>
                  </a:schemeClr>
                </a:solidFill>
              </a:rPr>
              <a:t>Dobro je pratiti obeshrabrujuće misli </a:t>
            </a:r>
          </a:p>
          <a:p>
            <a:pPr indent="-182880">
              <a:lnSpc>
                <a:spcPct val="100000"/>
              </a:lnSpc>
              <a:buFont typeface="Garamond" pitchFamily="18" charset="0"/>
              <a:buChar char="◦"/>
            </a:pPr>
            <a:r>
              <a:rPr lang="hr-HR" sz="2400" dirty="0">
                <a:solidFill>
                  <a:schemeClr val="tx1">
                    <a:lumMod val="75000"/>
                    <a:lumOff val="25000"/>
                  </a:schemeClr>
                </a:solidFill>
              </a:rPr>
              <a:t>Važno je pohvaliti se </a:t>
            </a:r>
          </a:p>
          <a:p>
            <a:pPr indent="-182880">
              <a:lnSpc>
                <a:spcPct val="100000"/>
              </a:lnSpc>
              <a:buFont typeface="Garamond" pitchFamily="18" charset="0"/>
              <a:buChar char="◦"/>
            </a:pPr>
            <a:endParaRPr lang="en-US" dirty="0">
              <a:solidFill>
                <a:schemeClr val="tx1">
                  <a:lumMod val="75000"/>
                  <a:lumOff val="25000"/>
                </a:schemeClr>
              </a:solidFill>
            </a:endParaRPr>
          </a:p>
        </p:txBody>
      </p:sp>
      <p:cxnSp>
        <p:nvCxnSpPr>
          <p:cNvPr id="6" name="Ravni poveznik 5">
            <a:extLst>
              <a:ext uri="{FF2B5EF4-FFF2-40B4-BE49-F238E27FC236}">
                <a16:creationId xmlns:a16="http://schemas.microsoft.com/office/drawing/2014/main" id="{8C767C2F-B56E-BF40-CC14-F81F3B5A8F8C}"/>
              </a:ext>
            </a:extLst>
          </p:cNvPr>
          <p:cNvCxnSpPr/>
          <p:nvPr/>
        </p:nvCxnSpPr>
        <p:spPr>
          <a:xfrm>
            <a:off x="3760533" y="2690648"/>
            <a:ext cx="752790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8180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0D70C8A-A50E-4B41-86A2-E2F8558124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009E310-C7C2-4F23-B466-4417C8ED3B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51A4F4A1-146B-4D29-852A-F609966797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A4C31FF5-F97E-4082-BFC5-A880DB9F3F0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7" name="Rectangle 16">
            <a:extLst>
              <a:ext uri="{FF2B5EF4-FFF2-40B4-BE49-F238E27FC236}">
                <a16:creationId xmlns:a16="http://schemas.microsoft.com/office/drawing/2014/main" id="{6015B4CE-42DE-4E9B-B800-B5B8142E6F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2" name="Naslov 1">
            <a:extLst>
              <a:ext uri="{FF2B5EF4-FFF2-40B4-BE49-F238E27FC236}">
                <a16:creationId xmlns:a16="http://schemas.microsoft.com/office/drawing/2014/main" id="{473B387A-695E-4C62-820A-CD1F9B80CB93}"/>
              </a:ext>
            </a:extLst>
          </p:cNvPr>
          <p:cNvSpPr>
            <a:spLocks noGrp="1"/>
          </p:cNvSpPr>
          <p:nvPr>
            <p:ph type="title"/>
          </p:nvPr>
        </p:nvSpPr>
        <p:spPr>
          <a:xfrm>
            <a:off x="6162303" y="921174"/>
            <a:ext cx="7417925" cy="1517035"/>
          </a:xfrm>
        </p:spPr>
        <p:txBody>
          <a:bodyPr vert="horz" lIns="91440" tIns="45720" rIns="91440" bIns="45720" rtlCol="0" anchor="ctr">
            <a:normAutofit/>
          </a:bodyPr>
          <a:lstStyle/>
          <a:p>
            <a:r>
              <a:rPr lang="hr-HR" sz="4000" dirty="0">
                <a:solidFill>
                  <a:schemeClr val="tx1">
                    <a:lumMod val="75000"/>
                    <a:lumOff val="25000"/>
                  </a:schemeClr>
                </a:solidFill>
              </a:rPr>
              <a:t>Konceptualizacija</a:t>
            </a:r>
            <a:endParaRPr lang="en-US" sz="4000" dirty="0">
              <a:solidFill>
                <a:schemeClr val="tx1">
                  <a:lumMod val="75000"/>
                  <a:lumOff val="25000"/>
                </a:schemeClr>
              </a:solidFill>
            </a:endParaRPr>
          </a:p>
        </p:txBody>
      </p:sp>
      <p:sp>
        <p:nvSpPr>
          <p:cNvPr id="4" name="Rezervirano mjesto teksta 3">
            <a:extLst>
              <a:ext uri="{FF2B5EF4-FFF2-40B4-BE49-F238E27FC236}">
                <a16:creationId xmlns:a16="http://schemas.microsoft.com/office/drawing/2014/main" id="{2881F485-9686-2B5D-024B-3219066BADE2}"/>
              </a:ext>
            </a:extLst>
          </p:cNvPr>
          <p:cNvSpPr>
            <a:spLocks noGrp="1"/>
          </p:cNvSpPr>
          <p:nvPr>
            <p:ph type="body" sz="half" idx="2"/>
          </p:nvPr>
        </p:nvSpPr>
        <p:spPr>
          <a:xfrm>
            <a:off x="6459233" y="2602802"/>
            <a:ext cx="4660712" cy="3131777"/>
          </a:xfrm>
        </p:spPr>
        <p:txBody>
          <a:bodyPr vert="horz" lIns="91440" tIns="45720" rIns="91440" bIns="45720" rtlCol="0">
            <a:normAutofit fontScale="92500" lnSpcReduction="10000"/>
          </a:bodyPr>
          <a:lstStyle/>
          <a:p>
            <a:pPr indent="-182880">
              <a:lnSpc>
                <a:spcPct val="100000"/>
              </a:lnSpc>
              <a:buFont typeface="Garamond" pitchFamily="18" charset="0"/>
              <a:buChar char="◦"/>
            </a:pPr>
            <a:r>
              <a:rPr lang="hr-HR" sz="1800" dirty="0">
                <a:solidFill>
                  <a:schemeClr val="tx1">
                    <a:lumMod val="75000"/>
                    <a:lumOff val="25000"/>
                  </a:schemeClr>
                </a:solidFill>
              </a:rPr>
              <a:t>Razmišljanje o započinjanju aktivnosti. </a:t>
            </a:r>
          </a:p>
          <a:p>
            <a:pPr indent="-182880">
              <a:lnSpc>
                <a:spcPct val="100000"/>
              </a:lnSpc>
              <a:buFont typeface="Garamond" pitchFamily="18" charset="0"/>
              <a:buChar char="◦"/>
            </a:pPr>
            <a:endParaRPr lang="hr-HR" sz="1800" dirty="0">
              <a:solidFill>
                <a:schemeClr val="tx1">
                  <a:lumMod val="75000"/>
                  <a:lumOff val="25000"/>
                </a:schemeClr>
              </a:solidFill>
            </a:endParaRPr>
          </a:p>
          <a:p>
            <a:pPr indent="-182880">
              <a:lnSpc>
                <a:spcPct val="100000"/>
              </a:lnSpc>
              <a:buFont typeface="Garamond" pitchFamily="18" charset="0"/>
              <a:buChar char="◦"/>
            </a:pPr>
            <a:r>
              <a:rPr lang="hr-HR" sz="1800" dirty="0">
                <a:solidFill>
                  <a:schemeClr val="tx1">
                    <a:lumMod val="75000"/>
                    <a:lumOff val="25000"/>
                  </a:schemeClr>
                </a:solidFill>
              </a:rPr>
              <a:t>Neću uživati u tome. Ionako neću uspjeti. Ništa mi ne može pomoći da se osjećam bolje. </a:t>
            </a:r>
          </a:p>
          <a:p>
            <a:pPr indent="-182880">
              <a:lnSpc>
                <a:spcPct val="100000"/>
              </a:lnSpc>
              <a:buFont typeface="Garamond" pitchFamily="18" charset="0"/>
              <a:buChar char="◦"/>
            </a:pPr>
            <a:endParaRPr lang="hr-HR" sz="1800" dirty="0">
              <a:solidFill>
                <a:schemeClr val="tx1">
                  <a:lumMod val="75000"/>
                  <a:lumOff val="25000"/>
                </a:schemeClr>
              </a:solidFill>
            </a:endParaRPr>
          </a:p>
          <a:p>
            <a:pPr indent="-182880">
              <a:lnSpc>
                <a:spcPct val="100000"/>
              </a:lnSpc>
              <a:buFont typeface="Garamond" pitchFamily="18" charset="0"/>
              <a:buChar char="◦"/>
            </a:pPr>
            <a:r>
              <a:rPr lang="hr-HR" sz="1800" dirty="0">
                <a:solidFill>
                  <a:schemeClr val="tx1">
                    <a:lumMod val="75000"/>
                    <a:lumOff val="25000"/>
                  </a:schemeClr>
                </a:solidFill>
              </a:rPr>
              <a:t>Razočaranje, bespomoćnost, potištenost…</a:t>
            </a:r>
          </a:p>
          <a:p>
            <a:pPr indent="-182880">
              <a:lnSpc>
                <a:spcPct val="100000"/>
              </a:lnSpc>
              <a:buFont typeface="Garamond" pitchFamily="18" charset="0"/>
              <a:buChar char="◦"/>
            </a:pPr>
            <a:endParaRPr lang="hr-HR" sz="1800" dirty="0">
              <a:solidFill>
                <a:schemeClr val="tx1">
                  <a:lumMod val="75000"/>
                  <a:lumOff val="25000"/>
                </a:schemeClr>
              </a:solidFill>
            </a:endParaRPr>
          </a:p>
          <a:p>
            <a:pPr indent="-182880">
              <a:lnSpc>
                <a:spcPct val="100000"/>
              </a:lnSpc>
              <a:buFont typeface="Garamond" pitchFamily="18" charset="0"/>
              <a:buChar char="◦"/>
            </a:pPr>
            <a:r>
              <a:rPr lang="hr-HR" sz="1800" dirty="0">
                <a:solidFill>
                  <a:schemeClr val="tx1">
                    <a:lumMod val="75000"/>
                    <a:lumOff val="25000"/>
                  </a:schemeClr>
                </a:solidFill>
              </a:rPr>
              <a:t>Pasivno, izostanak aktivnosti. </a:t>
            </a:r>
          </a:p>
        </p:txBody>
      </p:sp>
      <p:sp>
        <p:nvSpPr>
          <p:cNvPr id="10" name="Rezervirano mjesto teksta 3">
            <a:extLst>
              <a:ext uri="{FF2B5EF4-FFF2-40B4-BE49-F238E27FC236}">
                <a16:creationId xmlns:a16="http://schemas.microsoft.com/office/drawing/2014/main" id="{71BE64C2-D571-5D03-175B-88D029940841}"/>
              </a:ext>
            </a:extLst>
          </p:cNvPr>
          <p:cNvSpPr txBox="1">
            <a:spLocks/>
          </p:cNvSpPr>
          <p:nvPr/>
        </p:nvSpPr>
        <p:spPr>
          <a:xfrm>
            <a:off x="3594226" y="2657662"/>
            <a:ext cx="3088468" cy="3131777"/>
          </a:xfrm>
          <a:prstGeom prst="rect">
            <a:avLst/>
          </a:prstGeom>
        </p:spPr>
        <p:txBody>
          <a:bodyPr vert="horz" lIns="91440" tIns="45720" rIns="91440" bIns="45720" rtlCol="0">
            <a:normAutofit/>
          </a:bodyPr>
          <a:lstStyle>
            <a:lvl1pPr marL="0" indent="0" algn="l" defTabSz="914400" rtl="0" eaLnBrk="1" latinLnBrk="0" hangingPunct="1">
              <a:lnSpc>
                <a:spcPct val="110000"/>
              </a:lnSpc>
              <a:spcBef>
                <a:spcPts val="800"/>
              </a:spcBef>
              <a:spcAft>
                <a:spcPts val="0"/>
              </a:spcAft>
              <a:buClr>
                <a:schemeClr val="tx1">
                  <a:lumMod val="85000"/>
                  <a:lumOff val="15000"/>
                </a:schemeClr>
              </a:buClr>
              <a:buFont typeface="Garamond" pitchFamily="18" charset="0"/>
              <a:buNone/>
              <a:defRPr sz="1400" kern="1200">
                <a:solidFill>
                  <a:srgbClr val="FFFFFF"/>
                </a:solidFill>
                <a:latin typeface="+mn-lt"/>
                <a:ea typeface="+mn-ea"/>
                <a:cs typeface="+mn-cs"/>
              </a:defRPr>
            </a:lvl1pPr>
            <a:lvl2pPr marL="457200" indent="0" algn="l" defTabSz="914400" rtl="0" eaLnBrk="1" latinLnBrk="0" hangingPunct="1">
              <a:lnSpc>
                <a:spcPct val="100000"/>
              </a:lnSpc>
              <a:spcBef>
                <a:spcPts val="500"/>
              </a:spcBef>
              <a:buClr>
                <a:schemeClr val="tx1">
                  <a:lumMod val="85000"/>
                  <a:lumOff val="15000"/>
                </a:schemeClr>
              </a:buClr>
              <a:buFont typeface="Garamond" pitchFamily="18" charset="0"/>
              <a:buNone/>
              <a:defRPr sz="1200" kern="1200">
                <a:solidFill>
                  <a:schemeClr val="tx1"/>
                </a:solidFill>
                <a:latin typeface="+mn-lt"/>
                <a:ea typeface="+mn-ea"/>
                <a:cs typeface="+mn-cs"/>
              </a:defRPr>
            </a:lvl2pPr>
            <a:lvl3pPr marL="914400" indent="0" algn="l" defTabSz="914400" rtl="0" eaLnBrk="1" latinLnBrk="0" hangingPunct="1">
              <a:lnSpc>
                <a:spcPct val="100000"/>
              </a:lnSpc>
              <a:spcBef>
                <a:spcPts val="500"/>
              </a:spcBef>
              <a:buClr>
                <a:schemeClr val="tx1">
                  <a:lumMod val="85000"/>
                  <a:lumOff val="15000"/>
                </a:schemeClr>
              </a:buClr>
              <a:buFont typeface="Garamond" pitchFamily="18" charset="0"/>
              <a:buNone/>
              <a:defRPr sz="1000" kern="1200">
                <a:solidFill>
                  <a:schemeClr val="tx1"/>
                </a:solidFill>
                <a:latin typeface="+mn-lt"/>
                <a:ea typeface="+mn-ea"/>
                <a:cs typeface="+mn-cs"/>
              </a:defRPr>
            </a:lvl3pPr>
            <a:lvl4pPr marL="13716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4pPr>
            <a:lvl5pPr marL="18288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5pPr>
            <a:lvl6pPr marL="22860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6pPr>
            <a:lvl7pPr marL="27432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7pPr>
            <a:lvl8pPr marL="32004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8pPr>
            <a:lvl9pPr marL="36576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9pPr>
          </a:lstStyle>
          <a:p>
            <a:pPr indent="-182880">
              <a:lnSpc>
                <a:spcPct val="100000"/>
              </a:lnSpc>
              <a:buFont typeface="Garamond" pitchFamily="18" charset="0"/>
              <a:buChar char="◦"/>
            </a:pPr>
            <a:r>
              <a:rPr lang="hr-HR" sz="1800" b="1" dirty="0">
                <a:solidFill>
                  <a:schemeClr val="tx1">
                    <a:lumMod val="75000"/>
                    <a:lumOff val="25000"/>
                  </a:schemeClr>
                </a:solidFill>
              </a:rPr>
              <a:t>Situacija</a:t>
            </a:r>
          </a:p>
          <a:p>
            <a:pPr indent="-182880">
              <a:lnSpc>
                <a:spcPct val="100000"/>
              </a:lnSpc>
              <a:buFont typeface="Garamond" pitchFamily="18" charset="0"/>
              <a:buChar char="◦"/>
            </a:pPr>
            <a:endParaRPr lang="hr-HR" sz="1800" b="1" dirty="0">
              <a:solidFill>
                <a:schemeClr val="tx1">
                  <a:lumMod val="75000"/>
                  <a:lumOff val="25000"/>
                </a:schemeClr>
              </a:solidFill>
            </a:endParaRPr>
          </a:p>
          <a:p>
            <a:pPr indent="-182880">
              <a:lnSpc>
                <a:spcPct val="100000"/>
              </a:lnSpc>
              <a:buFont typeface="Garamond" pitchFamily="18" charset="0"/>
              <a:buChar char="◦"/>
            </a:pPr>
            <a:r>
              <a:rPr lang="hr-HR" sz="1800" b="1" dirty="0">
                <a:solidFill>
                  <a:schemeClr val="tx1">
                    <a:lumMod val="75000"/>
                    <a:lumOff val="25000"/>
                  </a:schemeClr>
                </a:solidFill>
              </a:rPr>
              <a:t>Automatske misli</a:t>
            </a:r>
          </a:p>
          <a:p>
            <a:pPr indent="-182880">
              <a:lnSpc>
                <a:spcPct val="100000"/>
              </a:lnSpc>
              <a:buFont typeface="Garamond" pitchFamily="18" charset="0"/>
              <a:buChar char="◦"/>
            </a:pPr>
            <a:endParaRPr lang="hr-HR" sz="1800" b="1" dirty="0">
              <a:solidFill>
                <a:schemeClr val="tx1">
                  <a:lumMod val="75000"/>
                  <a:lumOff val="25000"/>
                </a:schemeClr>
              </a:solidFill>
            </a:endParaRPr>
          </a:p>
          <a:p>
            <a:pPr indent="-182880">
              <a:lnSpc>
                <a:spcPct val="100000"/>
              </a:lnSpc>
              <a:buFont typeface="Garamond" pitchFamily="18" charset="0"/>
              <a:buChar char="◦"/>
            </a:pPr>
            <a:endParaRPr lang="hr-HR" sz="1800" b="1" dirty="0">
              <a:solidFill>
                <a:schemeClr val="tx1">
                  <a:lumMod val="75000"/>
                  <a:lumOff val="25000"/>
                </a:schemeClr>
              </a:solidFill>
            </a:endParaRPr>
          </a:p>
          <a:p>
            <a:pPr indent="-182880">
              <a:lnSpc>
                <a:spcPct val="100000"/>
              </a:lnSpc>
              <a:buFont typeface="Garamond" pitchFamily="18" charset="0"/>
              <a:buChar char="◦"/>
            </a:pPr>
            <a:r>
              <a:rPr lang="hr-HR" sz="1800" b="1" dirty="0">
                <a:solidFill>
                  <a:schemeClr val="tx1">
                    <a:lumMod val="75000"/>
                    <a:lumOff val="25000"/>
                  </a:schemeClr>
                </a:solidFill>
              </a:rPr>
              <a:t>Emocije</a:t>
            </a:r>
          </a:p>
          <a:p>
            <a:pPr indent="-182880">
              <a:lnSpc>
                <a:spcPct val="100000"/>
              </a:lnSpc>
              <a:buFont typeface="Garamond" pitchFamily="18" charset="0"/>
              <a:buChar char="◦"/>
            </a:pPr>
            <a:endParaRPr lang="hr-HR" sz="1800" b="1" dirty="0">
              <a:solidFill>
                <a:schemeClr val="tx1">
                  <a:lumMod val="75000"/>
                  <a:lumOff val="25000"/>
                </a:schemeClr>
              </a:solidFill>
            </a:endParaRPr>
          </a:p>
          <a:p>
            <a:pPr indent="-182880">
              <a:lnSpc>
                <a:spcPct val="100000"/>
              </a:lnSpc>
              <a:buFont typeface="Garamond" pitchFamily="18" charset="0"/>
              <a:buChar char="◦"/>
            </a:pPr>
            <a:r>
              <a:rPr lang="hr-HR" sz="1800" b="1" dirty="0">
                <a:solidFill>
                  <a:schemeClr val="tx1">
                    <a:lumMod val="75000"/>
                    <a:lumOff val="25000"/>
                  </a:schemeClr>
                </a:solidFill>
              </a:rPr>
              <a:t>Ponašanje</a:t>
            </a:r>
            <a:endParaRPr lang="en-US" sz="1800" b="1" dirty="0">
              <a:solidFill>
                <a:schemeClr val="tx1">
                  <a:lumMod val="75000"/>
                  <a:lumOff val="25000"/>
                </a:schemeClr>
              </a:solidFill>
            </a:endParaRPr>
          </a:p>
        </p:txBody>
      </p:sp>
      <p:cxnSp>
        <p:nvCxnSpPr>
          <p:cNvPr id="5" name="Ravni poveznik 4">
            <a:extLst>
              <a:ext uri="{FF2B5EF4-FFF2-40B4-BE49-F238E27FC236}">
                <a16:creationId xmlns:a16="http://schemas.microsoft.com/office/drawing/2014/main" id="{206D83B0-BE94-22C8-FFA3-FCD67F8A6008}"/>
              </a:ext>
            </a:extLst>
          </p:cNvPr>
          <p:cNvCxnSpPr/>
          <p:nvPr/>
        </p:nvCxnSpPr>
        <p:spPr>
          <a:xfrm>
            <a:off x="6096000" y="2144110"/>
            <a:ext cx="471914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4981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0D70C8A-A50E-4B41-86A2-E2F8558124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009E310-C7C2-4F23-B466-4417C8ED3B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51A4F4A1-146B-4D29-852A-F609966797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A4C31FF5-F97E-4082-BFC5-A880DB9F3F0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7" name="Rectangle 16">
            <a:extLst>
              <a:ext uri="{FF2B5EF4-FFF2-40B4-BE49-F238E27FC236}">
                <a16:creationId xmlns:a16="http://schemas.microsoft.com/office/drawing/2014/main" id="{6015B4CE-42DE-4E9B-B800-B5B8142E6F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2" name="Naslov 1">
            <a:extLst>
              <a:ext uri="{FF2B5EF4-FFF2-40B4-BE49-F238E27FC236}">
                <a16:creationId xmlns:a16="http://schemas.microsoft.com/office/drawing/2014/main" id="{BE168B0F-E986-FC45-BADE-7DFBD5F56DD8}"/>
              </a:ext>
            </a:extLst>
          </p:cNvPr>
          <p:cNvSpPr>
            <a:spLocks noGrp="1"/>
          </p:cNvSpPr>
          <p:nvPr>
            <p:ph type="title"/>
          </p:nvPr>
        </p:nvSpPr>
        <p:spPr>
          <a:xfrm>
            <a:off x="3645440" y="648801"/>
            <a:ext cx="7417925" cy="1517035"/>
          </a:xfrm>
        </p:spPr>
        <p:txBody>
          <a:bodyPr vert="horz" lIns="91440" tIns="45720" rIns="91440" bIns="45720" rtlCol="0" anchor="ctr">
            <a:normAutofit/>
          </a:bodyPr>
          <a:lstStyle/>
          <a:p>
            <a:r>
              <a:rPr lang="hr-HR" sz="4000" dirty="0">
                <a:solidFill>
                  <a:schemeClr val="tx1">
                    <a:lumMod val="75000"/>
                    <a:lumOff val="25000"/>
                  </a:schemeClr>
                </a:solidFill>
              </a:rPr>
              <a:t>Konceptualizacija</a:t>
            </a:r>
            <a:endParaRPr lang="en-US" sz="4000" dirty="0">
              <a:solidFill>
                <a:schemeClr val="tx1">
                  <a:lumMod val="75000"/>
                  <a:lumOff val="25000"/>
                </a:schemeClr>
              </a:solidFill>
            </a:endParaRPr>
          </a:p>
        </p:txBody>
      </p:sp>
      <p:sp>
        <p:nvSpPr>
          <p:cNvPr id="7" name="Elipsa 6">
            <a:extLst>
              <a:ext uri="{FF2B5EF4-FFF2-40B4-BE49-F238E27FC236}">
                <a16:creationId xmlns:a16="http://schemas.microsoft.com/office/drawing/2014/main" id="{C0E6A347-C2AF-5D40-8F0A-8613A575B366}"/>
              </a:ext>
            </a:extLst>
          </p:cNvPr>
          <p:cNvSpPr/>
          <p:nvPr/>
        </p:nvSpPr>
        <p:spPr>
          <a:xfrm>
            <a:off x="6516627" y="2594783"/>
            <a:ext cx="3132499" cy="2855898"/>
          </a:xfrm>
          <a:prstGeom prst="ellipse">
            <a:avLst/>
          </a:prstGeom>
          <a:noFill/>
          <a:ln w="571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kstniOkvir 11">
            <a:extLst>
              <a:ext uri="{FF2B5EF4-FFF2-40B4-BE49-F238E27FC236}">
                <a16:creationId xmlns:a16="http://schemas.microsoft.com/office/drawing/2014/main" id="{93ECA439-72BF-580F-842A-91096B3EB08C}"/>
              </a:ext>
            </a:extLst>
          </p:cNvPr>
          <p:cNvSpPr txBox="1"/>
          <p:nvPr/>
        </p:nvSpPr>
        <p:spPr>
          <a:xfrm>
            <a:off x="4729390" y="2589657"/>
            <a:ext cx="1891967" cy="830997"/>
          </a:xfrm>
          <a:prstGeom prst="rect">
            <a:avLst/>
          </a:prstGeom>
          <a:noFill/>
        </p:spPr>
        <p:txBody>
          <a:bodyPr wrap="square" rtlCol="0">
            <a:spAutoFit/>
          </a:bodyPr>
          <a:lstStyle/>
          <a:p>
            <a:r>
              <a:rPr lang="hr-HR" sz="2400" dirty="0"/>
              <a:t>Situacija</a:t>
            </a:r>
          </a:p>
          <a:p>
            <a:r>
              <a:rPr lang="hr-HR" sz="2400" dirty="0"/>
              <a:t>Ponašanje</a:t>
            </a:r>
            <a:endParaRPr lang="en-GB" sz="2400" dirty="0"/>
          </a:p>
        </p:txBody>
      </p:sp>
      <p:sp>
        <p:nvSpPr>
          <p:cNvPr id="16" name="TekstniOkvir 15">
            <a:extLst>
              <a:ext uri="{FF2B5EF4-FFF2-40B4-BE49-F238E27FC236}">
                <a16:creationId xmlns:a16="http://schemas.microsoft.com/office/drawing/2014/main" id="{91EBE3AB-8B6A-A6E0-0145-2E4B8547C325}"/>
              </a:ext>
            </a:extLst>
          </p:cNvPr>
          <p:cNvSpPr txBox="1"/>
          <p:nvPr/>
        </p:nvSpPr>
        <p:spPr>
          <a:xfrm>
            <a:off x="9766528" y="3264032"/>
            <a:ext cx="1367073" cy="523220"/>
          </a:xfrm>
          <a:prstGeom prst="rect">
            <a:avLst/>
          </a:prstGeom>
          <a:noFill/>
        </p:spPr>
        <p:txBody>
          <a:bodyPr wrap="square" rtlCol="0">
            <a:spAutoFit/>
          </a:bodyPr>
          <a:lstStyle/>
          <a:p>
            <a:r>
              <a:rPr lang="hr-HR" sz="2800" dirty="0"/>
              <a:t>Misli</a:t>
            </a:r>
            <a:endParaRPr lang="en-GB" sz="2800" dirty="0"/>
          </a:p>
        </p:txBody>
      </p:sp>
      <p:sp>
        <p:nvSpPr>
          <p:cNvPr id="18" name="TekstniOkvir 17">
            <a:extLst>
              <a:ext uri="{FF2B5EF4-FFF2-40B4-BE49-F238E27FC236}">
                <a16:creationId xmlns:a16="http://schemas.microsoft.com/office/drawing/2014/main" id="{1034E3FE-B155-3BC4-8D48-CD64DAEC93BF}"/>
              </a:ext>
            </a:extLst>
          </p:cNvPr>
          <p:cNvSpPr txBox="1"/>
          <p:nvPr/>
        </p:nvSpPr>
        <p:spPr>
          <a:xfrm>
            <a:off x="5556667" y="5258144"/>
            <a:ext cx="1367073" cy="461665"/>
          </a:xfrm>
          <a:prstGeom prst="rect">
            <a:avLst/>
          </a:prstGeom>
          <a:noFill/>
        </p:spPr>
        <p:txBody>
          <a:bodyPr wrap="square" rtlCol="0">
            <a:spAutoFit/>
          </a:bodyPr>
          <a:lstStyle/>
          <a:p>
            <a:r>
              <a:rPr lang="hr-HR" sz="2400" dirty="0"/>
              <a:t>Osjećaji</a:t>
            </a:r>
            <a:endParaRPr lang="en-GB" dirty="0"/>
          </a:p>
        </p:txBody>
      </p:sp>
    </p:spTree>
    <p:extLst>
      <p:ext uri="{BB962C8B-B14F-4D97-AF65-F5344CB8AC3E}">
        <p14:creationId xmlns:p14="http://schemas.microsoft.com/office/powerpoint/2010/main" val="3491639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0D70C8A-A50E-4B41-86A2-E2F8558124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3E25BDA2-3F4D-4B38-90E7-989465ECDD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F65EEA05-AD42-442F-B6C6-CB9FC2894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BC96869A-A70D-42F7-876F-605CB1718F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7" name="Rectangle 16">
            <a:extLst>
              <a:ext uri="{FF2B5EF4-FFF2-40B4-BE49-F238E27FC236}">
                <a16:creationId xmlns:a16="http://schemas.microsoft.com/office/drawing/2014/main" id="{6CD407CC-EF5C-486F-9A14-7F681F986D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Naslov 1">
            <a:extLst>
              <a:ext uri="{FF2B5EF4-FFF2-40B4-BE49-F238E27FC236}">
                <a16:creationId xmlns:a16="http://schemas.microsoft.com/office/drawing/2014/main" id="{473B387A-695E-4C62-820A-CD1F9B80CB93}"/>
              </a:ext>
            </a:extLst>
          </p:cNvPr>
          <p:cNvSpPr>
            <a:spLocks noGrp="1"/>
          </p:cNvSpPr>
          <p:nvPr>
            <p:ph type="title"/>
          </p:nvPr>
        </p:nvSpPr>
        <p:spPr>
          <a:xfrm>
            <a:off x="7567070" y="1199989"/>
            <a:ext cx="3466540" cy="4016587"/>
          </a:xfrm>
        </p:spPr>
        <p:txBody>
          <a:bodyPr vert="horz" lIns="91440" tIns="45720" rIns="91440" bIns="45720" rtlCol="0" anchor="ctr">
            <a:normAutofit/>
          </a:bodyPr>
          <a:lstStyle/>
          <a:p>
            <a:pPr algn="ctr"/>
            <a:r>
              <a:rPr lang="hr-HR" sz="1800" b="1" dirty="0">
                <a:solidFill>
                  <a:schemeClr val="tx1">
                    <a:lumMod val="85000"/>
                    <a:lumOff val="15000"/>
                  </a:schemeClr>
                </a:solidFill>
              </a:rPr>
              <a:t>Važno ispitati misli </a:t>
            </a:r>
            <a:br>
              <a:rPr lang="hr-HR" sz="1800" b="1" dirty="0">
                <a:solidFill>
                  <a:schemeClr val="tx1">
                    <a:lumMod val="85000"/>
                    <a:lumOff val="15000"/>
                  </a:schemeClr>
                </a:solidFill>
              </a:rPr>
            </a:br>
            <a:r>
              <a:rPr lang="hr-HR" sz="1800" b="1" dirty="0">
                <a:solidFill>
                  <a:schemeClr val="tx1">
                    <a:lumMod val="85000"/>
                    <a:lumOff val="15000"/>
                  </a:schemeClr>
                </a:solidFill>
              </a:rPr>
              <a:t/>
            </a:r>
            <a:br>
              <a:rPr lang="hr-HR" sz="1800" b="1" dirty="0">
                <a:solidFill>
                  <a:schemeClr val="tx1">
                    <a:lumMod val="85000"/>
                    <a:lumOff val="15000"/>
                  </a:schemeClr>
                </a:solidFill>
              </a:rPr>
            </a:br>
            <a:r>
              <a:rPr lang="hr-HR" sz="1800" b="1" dirty="0">
                <a:solidFill>
                  <a:schemeClr val="tx1">
                    <a:lumMod val="85000"/>
                    <a:lumOff val="15000"/>
                  </a:schemeClr>
                </a:solidFill>
              </a:rPr>
              <a:t/>
            </a:r>
            <a:br>
              <a:rPr lang="hr-HR" sz="1800" b="1" dirty="0">
                <a:solidFill>
                  <a:schemeClr val="tx1">
                    <a:lumMod val="85000"/>
                    <a:lumOff val="15000"/>
                  </a:schemeClr>
                </a:solidFill>
              </a:rPr>
            </a:br>
            <a:r>
              <a:rPr lang="hr-HR" sz="1800" b="1" dirty="0">
                <a:solidFill>
                  <a:schemeClr val="tx1">
                    <a:lumMod val="85000"/>
                    <a:lumOff val="15000"/>
                  </a:schemeClr>
                </a:solidFill>
              </a:rPr>
              <a:t>Poraditi na prevenciji </a:t>
            </a:r>
            <a:endParaRPr lang="en-US" sz="1800" b="1" dirty="0">
              <a:solidFill>
                <a:schemeClr val="tx1">
                  <a:lumMod val="85000"/>
                  <a:lumOff val="15000"/>
                </a:schemeClr>
              </a:solidFill>
            </a:endParaRPr>
          </a:p>
        </p:txBody>
      </p:sp>
      <p:cxnSp>
        <p:nvCxnSpPr>
          <p:cNvPr id="19" name="Straight Connector 18">
            <a:extLst>
              <a:ext uri="{FF2B5EF4-FFF2-40B4-BE49-F238E27FC236}">
                <a16:creationId xmlns:a16="http://schemas.microsoft.com/office/drawing/2014/main" id="{0DD76B5F-5BAA-48C6-9065-9AEF15D30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0" name="Rezervirano mjesto teksta 3">
            <a:extLst>
              <a:ext uri="{FF2B5EF4-FFF2-40B4-BE49-F238E27FC236}">
                <a16:creationId xmlns:a16="http://schemas.microsoft.com/office/drawing/2014/main" id="{6A7A68E6-9F19-D9E3-2B6F-9F01226DDA4D}"/>
              </a:ext>
            </a:extLst>
          </p:cNvPr>
          <p:cNvSpPr txBox="1">
            <a:spLocks noGrp="1"/>
          </p:cNvSpPr>
          <p:nvPr>
            <p:ph type="body" sz="half" idx="2"/>
          </p:nvPr>
        </p:nvSpPr>
        <p:spPr>
          <a:xfrm>
            <a:off x="738979" y="1927004"/>
            <a:ext cx="2108744" cy="4016375"/>
          </a:xfrm>
          <a:prstGeom prst="rect">
            <a:avLst/>
          </a:prstGeom>
        </p:spPr>
        <p:txBody>
          <a:bodyPr vert="horz" lIns="91440" tIns="45720" rIns="91440" bIns="45720" rtlCol="0">
            <a:normAutofit/>
          </a:bodyPr>
          <a:lstStyle>
            <a:lvl1pPr marL="0" indent="0" algn="l" defTabSz="914400" rtl="0" eaLnBrk="1" latinLnBrk="0" hangingPunct="1">
              <a:lnSpc>
                <a:spcPct val="110000"/>
              </a:lnSpc>
              <a:spcBef>
                <a:spcPts val="800"/>
              </a:spcBef>
              <a:spcAft>
                <a:spcPts val="0"/>
              </a:spcAft>
              <a:buClr>
                <a:schemeClr val="tx1">
                  <a:lumMod val="85000"/>
                  <a:lumOff val="15000"/>
                </a:schemeClr>
              </a:buClr>
              <a:buFont typeface="Garamond" pitchFamily="18" charset="0"/>
              <a:buNone/>
              <a:defRPr sz="1400" kern="1200">
                <a:solidFill>
                  <a:srgbClr val="FFFFFF"/>
                </a:solidFill>
                <a:latin typeface="+mn-lt"/>
                <a:ea typeface="+mn-ea"/>
                <a:cs typeface="+mn-cs"/>
              </a:defRPr>
            </a:lvl1pPr>
            <a:lvl2pPr marL="457200" indent="0" algn="l" defTabSz="914400" rtl="0" eaLnBrk="1" latinLnBrk="0" hangingPunct="1">
              <a:lnSpc>
                <a:spcPct val="100000"/>
              </a:lnSpc>
              <a:spcBef>
                <a:spcPts val="500"/>
              </a:spcBef>
              <a:buClr>
                <a:schemeClr val="tx1">
                  <a:lumMod val="85000"/>
                  <a:lumOff val="15000"/>
                </a:schemeClr>
              </a:buClr>
              <a:buFont typeface="Garamond" pitchFamily="18" charset="0"/>
              <a:buNone/>
              <a:defRPr sz="1200" kern="1200">
                <a:solidFill>
                  <a:schemeClr val="tx1"/>
                </a:solidFill>
                <a:latin typeface="+mn-lt"/>
                <a:ea typeface="+mn-ea"/>
                <a:cs typeface="+mn-cs"/>
              </a:defRPr>
            </a:lvl2pPr>
            <a:lvl3pPr marL="914400" indent="0" algn="l" defTabSz="914400" rtl="0" eaLnBrk="1" latinLnBrk="0" hangingPunct="1">
              <a:lnSpc>
                <a:spcPct val="100000"/>
              </a:lnSpc>
              <a:spcBef>
                <a:spcPts val="500"/>
              </a:spcBef>
              <a:buClr>
                <a:schemeClr val="tx1">
                  <a:lumMod val="85000"/>
                  <a:lumOff val="15000"/>
                </a:schemeClr>
              </a:buClr>
              <a:buFont typeface="Garamond" pitchFamily="18" charset="0"/>
              <a:buNone/>
              <a:defRPr sz="1000" kern="1200">
                <a:solidFill>
                  <a:schemeClr val="tx1"/>
                </a:solidFill>
                <a:latin typeface="+mn-lt"/>
                <a:ea typeface="+mn-ea"/>
                <a:cs typeface="+mn-cs"/>
              </a:defRPr>
            </a:lvl3pPr>
            <a:lvl4pPr marL="13716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4pPr>
            <a:lvl5pPr marL="18288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5pPr>
            <a:lvl6pPr marL="22860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6pPr>
            <a:lvl7pPr marL="27432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7pPr>
            <a:lvl8pPr marL="32004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8pPr>
            <a:lvl9pPr marL="36576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9pPr>
          </a:lstStyle>
          <a:p>
            <a:pPr indent="-182880">
              <a:lnSpc>
                <a:spcPct val="100000"/>
              </a:lnSpc>
              <a:buFont typeface="Garamond" pitchFamily="18" charset="0"/>
              <a:buChar char="◦"/>
            </a:pPr>
            <a:r>
              <a:rPr lang="hr-HR" sz="1600" b="1" dirty="0">
                <a:solidFill>
                  <a:schemeClr val="tx1">
                    <a:lumMod val="75000"/>
                    <a:lumOff val="25000"/>
                  </a:schemeClr>
                </a:solidFill>
              </a:rPr>
              <a:t>Situacija</a:t>
            </a:r>
          </a:p>
          <a:p>
            <a:pPr indent="-182880">
              <a:lnSpc>
                <a:spcPct val="100000"/>
              </a:lnSpc>
              <a:buFont typeface="Garamond" pitchFamily="18" charset="0"/>
              <a:buChar char="◦"/>
            </a:pPr>
            <a:endParaRPr lang="hr-HR" sz="1600" b="1" dirty="0">
              <a:solidFill>
                <a:schemeClr val="tx1">
                  <a:lumMod val="75000"/>
                  <a:lumOff val="25000"/>
                </a:schemeClr>
              </a:solidFill>
            </a:endParaRPr>
          </a:p>
          <a:p>
            <a:pPr indent="-182880">
              <a:lnSpc>
                <a:spcPct val="100000"/>
              </a:lnSpc>
              <a:buFont typeface="Garamond" pitchFamily="18" charset="0"/>
              <a:buChar char="◦"/>
            </a:pPr>
            <a:r>
              <a:rPr lang="hr-HR" sz="1600" b="1" dirty="0">
                <a:solidFill>
                  <a:schemeClr val="tx1">
                    <a:lumMod val="75000"/>
                    <a:lumOff val="25000"/>
                  </a:schemeClr>
                </a:solidFill>
              </a:rPr>
              <a:t>Automatske misli</a:t>
            </a:r>
          </a:p>
          <a:p>
            <a:pPr indent="-182880">
              <a:lnSpc>
                <a:spcPct val="100000"/>
              </a:lnSpc>
              <a:buFont typeface="Garamond" pitchFamily="18" charset="0"/>
              <a:buChar char="◦"/>
            </a:pPr>
            <a:endParaRPr lang="hr-HR" sz="1600" b="1" dirty="0">
              <a:solidFill>
                <a:schemeClr val="tx1">
                  <a:lumMod val="75000"/>
                  <a:lumOff val="25000"/>
                </a:schemeClr>
              </a:solidFill>
            </a:endParaRPr>
          </a:p>
          <a:p>
            <a:pPr indent="-182880">
              <a:lnSpc>
                <a:spcPct val="100000"/>
              </a:lnSpc>
              <a:buFont typeface="Garamond" pitchFamily="18" charset="0"/>
              <a:buChar char="◦"/>
            </a:pPr>
            <a:endParaRPr lang="hr-HR" sz="1600" b="1" dirty="0">
              <a:solidFill>
                <a:schemeClr val="tx1">
                  <a:lumMod val="75000"/>
                  <a:lumOff val="25000"/>
                </a:schemeClr>
              </a:solidFill>
            </a:endParaRPr>
          </a:p>
          <a:p>
            <a:pPr indent="-182880">
              <a:lnSpc>
                <a:spcPct val="100000"/>
              </a:lnSpc>
              <a:buFont typeface="Garamond" pitchFamily="18" charset="0"/>
              <a:buChar char="◦"/>
            </a:pPr>
            <a:r>
              <a:rPr lang="hr-HR" sz="1600" b="1" dirty="0">
                <a:solidFill>
                  <a:schemeClr val="tx1">
                    <a:lumMod val="75000"/>
                    <a:lumOff val="25000"/>
                  </a:schemeClr>
                </a:solidFill>
              </a:rPr>
              <a:t>Emocije</a:t>
            </a:r>
          </a:p>
          <a:p>
            <a:pPr indent="-182880">
              <a:lnSpc>
                <a:spcPct val="100000"/>
              </a:lnSpc>
              <a:buFont typeface="Garamond" pitchFamily="18" charset="0"/>
              <a:buChar char="◦"/>
            </a:pPr>
            <a:endParaRPr lang="hr-HR" sz="1600" b="1" dirty="0">
              <a:solidFill>
                <a:schemeClr val="tx1">
                  <a:lumMod val="75000"/>
                  <a:lumOff val="25000"/>
                </a:schemeClr>
              </a:solidFill>
            </a:endParaRPr>
          </a:p>
          <a:p>
            <a:pPr indent="-182880">
              <a:lnSpc>
                <a:spcPct val="100000"/>
              </a:lnSpc>
              <a:buFont typeface="Garamond" pitchFamily="18" charset="0"/>
              <a:buChar char="◦"/>
            </a:pPr>
            <a:r>
              <a:rPr lang="hr-HR" sz="1600" b="1" dirty="0">
                <a:solidFill>
                  <a:schemeClr val="tx1">
                    <a:lumMod val="75000"/>
                    <a:lumOff val="25000"/>
                  </a:schemeClr>
                </a:solidFill>
              </a:rPr>
              <a:t>Ponašanje</a:t>
            </a:r>
            <a:endParaRPr lang="en-US" sz="1600" b="1" dirty="0">
              <a:solidFill>
                <a:schemeClr val="tx1">
                  <a:lumMod val="75000"/>
                  <a:lumOff val="25000"/>
                </a:schemeClr>
              </a:solidFill>
            </a:endParaRPr>
          </a:p>
        </p:txBody>
      </p:sp>
      <p:sp>
        <p:nvSpPr>
          <p:cNvPr id="12" name="Rezervirano mjesto teksta 3">
            <a:extLst>
              <a:ext uri="{FF2B5EF4-FFF2-40B4-BE49-F238E27FC236}">
                <a16:creationId xmlns:a16="http://schemas.microsoft.com/office/drawing/2014/main" id="{20945CD7-DC45-4363-F780-5CA8AC417C12}"/>
              </a:ext>
            </a:extLst>
          </p:cNvPr>
          <p:cNvSpPr txBox="1">
            <a:spLocks/>
          </p:cNvSpPr>
          <p:nvPr/>
        </p:nvSpPr>
        <p:spPr>
          <a:xfrm>
            <a:off x="2789650" y="1898100"/>
            <a:ext cx="4181382" cy="3131777"/>
          </a:xfrm>
          <a:prstGeom prst="rect">
            <a:avLst/>
          </a:prstGeom>
        </p:spPr>
        <p:txBody>
          <a:bodyPr vert="horz" lIns="91440" tIns="45720" rIns="91440" bIns="45720" rtlCol="0">
            <a:normAutofit lnSpcReduction="10000"/>
          </a:bodyPr>
          <a:lstStyle>
            <a:lvl1pPr marL="0" indent="0" algn="l" defTabSz="914400" rtl="0" eaLnBrk="1" latinLnBrk="0" hangingPunct="1">
              <a:lnSpc>
                <a:spcPct val="110000"/>
              </a:lnSpc>
              <a:spcBef>
                <a:spcPts val="800"/>
              </a:spcBef>
              <a:spcAft>
                <a:spcPts val="0"/>
              </a:spcAft>
              <a:buClr>
                <a:schemeClr val="tx1">
                  <a:lumMod val="85000"/>
                  <a:lumOff val="15000"/>
                </a:schemeClr>
              </a:buClr>
              <a:buFont typeface="Garamond" pitchFamily="18" charset="0"/>
              <a:buNone/>
              <a:defRPr sz="1400" kern="1200">
                <a:solidFill>
                  <a:srgbClr val="FFFFFF"/>
                </a:solidFill>
                <a:latin typeface="+mn-lt"/>
                <a:ea typeface="+mn-ea"/>
                <a:cs typeface="+mn-cs"/>
              </a:defRPr>
            </a:lvl1pPr>
            <a:lvl2pPr marL="457200" indent="0" algn="l" defTabSz="914400" rtl="0" eaLnBrk="1" latinLnBrk="0" hangingPunct="1">
              <a:lnSpc>
                <a:spcPct val="100000"/>
              </a:lnSpc>
              <a:spcBef>
                <a:spcPts val="500"/>
              </a:spcBef>
              <a:buClr>
                <a:schemeClr val="tx1">
                  <a:lumMod val="85000"/>
                  <a:lumOff val="15000"/>
                </a:schemeClr>
              </a:buClr>
              <a:buFont typeface="Garamond" pitchFamily="18" charset="0"/>
              <a:buNone/>
              <a:defRPr sz="1200" kern="1200">
                <a:solidFill>
                  <a:schemeClr val="tx1"/>
                </a:solidFill>
                <a:latin typeface="+mn-lt"/>
                <a:ea typeface="+mn-ea"/>
                <a:cs typeface="+mn-cs"/>
              </a:defRPr>
            </a:lvl2pPr>
            <a:lvl3pPr marL="914400" indent="0" algn="l" defTabSz="914400" rtl="0" eaLnBrk="1" latinLnBrk="0" hangingPunct="1">
              <a:lnSpc>
                <a:spcPct val="100000"/>
              </a:lnSpc>
              <a:spcBef>
                <a:spcPts val="500"/>
              </a:spcBef>
              <a:buClr>
                <a:schemeClr val="tx1">
                  <a:lumMod val="85000"/>
                  <a:lumOff val="15000"/>
                </a:schemeClr>
              </a:buClr>
              <a:buFont typeface="Garamond" pitchFamily="18" charset="0"/>
              <a:buNone/>
              <a:defRPr sz="1000" kern="1200">
                <a:solidFill>
                  <a:schemeClr val="tx1"/>
                </a:solidFill>
                <a:latin typeface="+mn-lt"/>
                <a:ea typeface="+mn-ea"/>
                <a:cs typeface="+mn-cs"/>
              </a:defRPr>
            </a:lvl3pPr>
            <a:lvl4pPr marL="13716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4pPr>
            <a:lvl5pPr marL="18288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5pPr>
            <a:lvl6pPr marL="22860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6pPr>
            <a:lvl7pPr marL="27432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7pPr>
            <a:lvl8pPr marL="32004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8pPr>
            <a:lvl9pPr marL="3657600" indent="0" algn="l" defTabSz="914400" rtl="0" eaLnBrk="1" latinLnBrk="0" hangingPunct="1">
              <a:lnSpc>
                <a:spcPct val="100000"/>
              </a:lnSpc>
              <a:spcBef>
                <a:spcPts val="500"/>
              </a:spcBef>
              <a:buClr>
                <a:schemeClr val="tx1">
                  <a:lumMod val="85000"/>
                  <a:lumOff val="15000"/>
                </a:schemeClr>
              </a:buClr>
              <a:buFont typeface="Garamond" pitchFamily="18" charset="0"/>
              <a:buNone/>
              <a:defRPr sz="900" kern="1200">
                <a:solidFill>
                  <a:schemeClr val="tx1"/>
                </a:solidFill>
                <a:latin typeface="+mn-lt"/>
                <a:ea typeface="+mn-ea"/>
                <a:cs typeface="+mn-cs"/>
              </a:defRPr>
            </a:lvl9pPr>
          </a:lstStyle>
          <a:p>
            <a:pPr indent="-182880">
              <a:lnSpc>
                <a:spcPct val="100000"/>
              </a:lnSpc>
              <a:buFont typeface="Garamond" pitchFamily="18" charset="0"/>
              <a:buChar char="◦"/>
            </a:pPr>
            <a:r>
              <a:rPr lang="hr-HR" sz="1600" dirty="0">
                <a:solidFill>
                  <a:schemeClr val="tx1">
                    <a:lumMod val="75000"/>
                    <a:lumOff val="25000"/>
                  </a:schemeClr>
                </a:solidFill>
              </a:rPr>
              <a:t>Angažiranje u aktivnosti.</a:t>
            </a:r>
          </a:p>
          <a:p>
            <a:pPr indent="-182880">
              <a:lnSpc>
                <a:spcPct val="100000"/>
              </a:lnSpc>
              <a:buFont typeface="Garamond" pitchFamily="18" charset="0"/>
              <a:buChar char="◦"/>
            </a:pPr>
            <a:endParaRPr lang="hr-HR" sz="1600" dirty="0">
              <a:solidFill>
                <a:schemeClr val="tx1">
                  <a:lumMod val="75000"/>
                  <a:lumOff val="25000"/>
                </a:schemeClr>
              </a:solidFill>
            </a:endParaRPr>
          </a:p>
          <a:p>
            <a:pPr indent="-182880">
              <a:lnSpc>
                <a:spcPct val="100000"/>
              </a:lnSpc>
              <a:buFont typeface="Garamond" pitchFamily="18" charset="0"/>
              <a:buChar char="◦"/>
            </a:pPr>
            <a:r>
              <a:rPr lang="hr-HR" sz="1600" dirty="0">
                <a:solidFill>
                  <a:schemeClr val="tx1">
                    <a:lumMod val="75000"/>
                    <a:lumOff val="25000"/>
                  </a:schemeClr>
                </a:solidFill>
              </a:rPr>
              <a:t>Nema smisla ovo raditi. Užasno mi ide. Imam još toliko posla. Ovo je prije bilo zabavnije. </a:t>
            </a:r>
          </a:p>
          <a:p>
            <a:pPr>
              <a:lnSpc>
                <a:spcPct val="100000"/>
              </a:lnSpc>
            </a:pPr>
            <a:endParaRPr lang="hr-HR" sz="1600" dirty="0">
              <a:solidFill>
                <a:schemeClr val="tx1">
                  <a:lumMod val="75000"/>
                  <a:lumOff val="25000"/>
                </a:schemeClr>
              </a:solidFill>
            </a:endParaRPr>
          </a:p>
          <a:p>
            <a:pPr indent="-182880">
              <a:lnSpc>
                <a:spcPct val="100000"/>
              </a:lnSpc>
              <a:buFont typeface="Garamond" pitchFamily="18" charset="0"/>
              <a:buChar char="◦"/>
            </a:pPr>
            <a:r>
              <a:rPr lang="hr-HR" sz="1600" dirty="0">
                <a:solidFill>
                  <a:schemeClr val="tx1">
                    <a:lumMod val="75000"/>
                    <a:lumOff val="25000"/>
                  </a:schemeClr>
                </a:solidFill>
              </a:rPr>
              <a:t>Ljutnja na sebe, razočaranje, krivnja…</a:t>
            </a:r>
          </a:p>
          <a:p>
            <a:pPr indent="-182880">
              <a:lnSpc>
                <a:spcPct val="100000"/>
              </a:lnSpc>
              <a:buFont typeface="Garamond" pitchFamily="18" charset="0"/>
              <a:buChar char="◦"/>
            </a:pPr>
            <a:endParaRPr lang="hr-HR" sz="1600" dirty="0">
              <a:solidFill>
                <a:schemeClr val="tx1">
                  <a:lumMod val="75000"/>
                  <a:lumOff val="25000"/>
                </a:schemeClr>
              </a:solidFill>
            </a:endParaRPr>
          </a:p>
          <a:p>
            <a:pPr indent="-182880">
              <a:lnSpc>
                <a:spcPct val="100000"/>
              </a:lnSpc>
              <a:buFont typeface="Garamond" pitchFamily="18" charset="0"/>
              <a:buChar char="◦"/>
            </a:pPr>
            <a:r>
              <a:rPr lang="hr-HR" sz="1600" dirty="0">
                <a:solidFill>
                  <a:schemeClr val="tx1">
                    <a:lumMod val="75000"/>
                    <a:lumOff val="25000"/>
                  </a:schemeClr>
                </a:solidFill>
              </a:rPr>
              <a:t>Prestanak aktivnosti, odustajanje od aktivnosti u budućnosti. </a:t>
            </a:r>
          </a:p>
        </p:txBody>
      </p:sp>
    </p:spTree>
    <p:extLst>
      <p:ext uri="{BB962C8B-B14F-4D97-AF65-F5344CB8AC3E}">
        <p14:creationId xmlns:p14="http://schemas.microsoft.com/office/powerpoint/2010/main" val="4208914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0D70C8A-A50E-4B41-86A2-E2F8558124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3E25BDA2-3F4D-4B38-90E7-989465ECDD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F65EEA05-AD42-442F-B6C6-CB9FC2894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BC96869A-A70D-42F7-876F-605CB1718F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7" name="Rectangle 16">
            <a:extLst>
              <a:ext uri="{FF2B5EF4-FFF2-40B4-BE49-F238E27FC236}">
                <a16:creationId xmlns:a16="http://schemas.microsoft.com/office/drawing/2014/main" id="{6CD407CC-EF5C-486F-9A14-7F681F986D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Naslov 1">
            <a:extLst>
              <a:ext uri="{FF2B5EF4-FFF2-40B4-BE49-F238E27FC236}">
                <a16:creationId xmlns:a16="http://schemas.microsoft.com/office/drawing/2014/main" id="{473B387A-695E-4C62-820A-CD1F9B80CB93}"/>
              </a:ext>
            </a:extLst>
          </p:cNvPr>
          <p:cNvSpPr>
            <a:spLocks noGrp="1"/>
          </p:cNvSpPr>
          <p:nvPr>
            <p:ph type="title"/>
          </p:nvPr>
        </p:nvSpPr>
        <p:spPr>
          <a:xfrm>
            <a:off x="7532835" y="1420706"/>
            <a:ext cx="3466540" cy="4016587"/>
          </a:xfrm>
        </p:spPr>
        <p:txBody>
          <a:bodyPr vert="horz" lIns="91440" tIns="45720" rIns="91440" bIns="45720" rtlCol="0" anchor="ctr">
            <a:normAutofit/>
          </a:bodyPr>
          <a:lstStyle/>
          <a:p>
            <a:r>
              <a:rPr lang="hr-HR" sz="3200" dirty="0">
                <a:solidFill>
                  <a:schemeClr val="tx1">
                    <a:lumMod val="85000"/>
                    <a:lumOff val="15000"/>
                  </a:schemeClr>
                </a:solidFill>
              </a:rPr>
              <a:t>Prikupljanje podataka </a:t>
            </a:r>
            <a:endParaRPr lang="en-US" sz="3200" dirty="0">
              <a:solidFill>
                <a:schemeClr val="tx1">
                  <a:lumMod val="85000"/>
                  <a:lumOff val="15000"/>
                </a:schemeClr>
              </a:solidFill>
            </a:endParaRPr>
          </a:p>
        </p:txBody>
      </p:sp>
      <p:sp>
        <p:nvSpPr>
          <p:cNvPr id="4" name="Rezervirano mjesto teksta 3">
            <a:extLst>
              <a:ext uri="{FF2B5EF4-FFF2-40B4-BE49-F238E27FC236}">
                <a16:creationId xmlns:a16="http://schemas.microsoft.com/office/drawing/2014/main" id="{2881F485-9686-2B5D-024B-3219066BADE2}"/>
              </a:ext>
            </a:extLst>
          </p:cNvPr>
          <p:cNvSpPr>
            <a:spLocks noGrp="1"/>
          </p:cNvSpPr>
          <p:nvPr>
            <p:ph type="body" sz="half" idx="2"/>
          </p:nvPr>
        </p:nvSpPr>
        <p:spPr>
          <a:xfrm>
            <a:off x="1440519" y="1420706"/>
            <a:ext cx="5514758" cy="4016587"/>
          </a:xfrm>
        </p:spPr>
        <p:txBody>
          <a:bodyPr vert="horz" lIns="91440" tIns="45720" rIns="91440" bIns="45720" rtlCol="0" anchor="ctr">
            <a:normAutofit/>
          </a:bodyPr>
          <a:lstStyle/>
          <a:p>
            <a:pPr indent="-182880">
              <a:lnSpc>
                <a:spcPct val="100000"/>
              </a:lnSpc>
              <a:buFont typeface="Garamond" pitchFamily="18" charset="0"/>
              <a:buChar char="◦"/>
            </a:pPr>
            <a:r>
              <a:rPr lang="hr-HR" sz="2400" dirty="0">
                <a:solidFill>
                  <a:schemeClr val="tx1">
                    <a:lumMod val="75000"/>
                    <a:lumOff val="25000"/>
                  </a:schemeClr>
                </a:solidFill>
              </a:rPr>
              <a:t>Poželjno je utvrditi početno stanje</a:t>
            </a:r>
          </a:p>
          <a:p>
            <a:pPr indent="-182880">
              <a:lnSpc>
                <a:spcPct val="100000"/>
              </a:lnSpc>
              <a:buFont typeface="Garamond" pitchFamily="18" charset="0"/>
              <a:buChar char="◦"/>
            </a:pPr>
            <a:r>
              <a:rPr lang="hr-HR" sz="2400" dirty="0">
                <a:solidFill>
                  <a:schemeClr val="tx1">
                    <a:lumMod val="75000"/>
                    <a:lumOff val="25000"/>
                  </a:schemeClr>
                </a:solidFill>
              </a:rPr>
              <a:t>Dnevnik aktivnosti </a:t>
            </a:r>
          </a:p>
          <a:p>
            <a:pPr indent="-182880">
              <a:lnSpc>
                <a:spcPct val="100000"/>
              </a:lnSpc>
              <a:buFont typeface="Garamond" pitchFamily="18" charset="0"/>
              <a:buChar char="◦"/>
            </a:pPr>
            <a:r>
              <a:rPr lang="hr-HR" sz="2400" dirty="0">
                <a:solidFill>
                  <a:schemeClr val="tx1">
                    <a:lumMod val="75000"/>
                    <a:lumOff val="25000"/>
                  </a:schemeClr>
                </a:solidFill>
              </a:rPr>
              <a:t>Teškoće u ispunjavanju </a:t>
            </a:r>
          </a:p>
          <a:p>
            <a:pPr indent="-182880">
              <a:lnSpc>
                <a:spcPct val="100000"/>
              </a:lnSpc>
              <a:buFont typeface="Garamond" pitchFamily="18" charset="0"/>
              <a:buChar char="◦"/>
            </a:pPr>
            <a:r>
              <a:rPr lang="hr-HR" sz="2400" dirty="0">
                <a:solidFill>
                  <a:schemeClr val="tx1">
                    <a:lumMod val="75000"/>
                    <a:lumOff val="25000"/>
                  </a:schemeClr>
                </a:solidFill>
              </a:rPr>
              <a:t>Usmeno opisivanje </a:t>
            </a:r>
            <a:endParaRPr lang="en-US" sz="2400" dirty="0">
              <a:solidFill>
                <a:schemeClr val="tx1">
                  <a:lumMod val="75000"/>
                  <a:lumOff val="25000"/>
                </a:schemeClr>
              </a:solidFill>
            </a:endParaRPr>
          </a:p>
        </p:txBody>
      </p:sp>
      <p:cxnSp>
        <p:nvCxnSpPr>
          <p:cNvPr id="19" name="Straight Connector 18">
            <a:extLst>
              <a:ext uri="{FF2B5EF4-FFF2-40B4-BE49-F238E27FC236}">
                <a16:creationId xmlns:a16="http://schemas.microsoft.com/office/drawing/2014/main" id="{0DD76B5F-5BAA-48C6-9065-9AEF15D30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9116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0D70C8A-A50E-4B41-86A2-E2F8558124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3E25BDA2-3F4D-4B38-90E7-989465ECDD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F65EEA05-AD42-442F-B6C6-CB9FC2894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BC96869A-A70D-42F7-876F-605CB1718F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7" name="Rectangle 16">
            <a:extLst>
              <a:ext uri="{FF2B5EF4-FFF2-40B4-BE49-F238E27FC236}">
                <a16:creationId xmlns:a16="http://schemas.microsoft.com/office/drawing/2014/main" id="{6CD407CC-EF5C-486F-9A14-7F681F986D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Naslov 1">
            <a:extLst>
              <a:ext uri="{FF2B5EF4-FFF2-40B4-BE49-F238E27FC236}">
                <a16:creationId xmlns:a16="http://schemas.microsoft.com/office/drawing/2014/main" id="{473B387A-695E-4C62-820A-CD1F9B80CB93}"/>
              </a:ext>
            </a:extLst>
          </p:cNvPr>
          <p:cNvSpPr>
            <a:spLocks noGrp="1"/>
          </p:cNvSpPr>
          <p:nvPr>
            <p:ph type="title"/>
          </p:nvPr>
        </p:nvSpPr>
        <p:spPr>
          <a:xfrm>
            <a:off x="7532835" y="1420706"/>
            <a:ext cx="3466540" cy="4016587"/>
          </a:xfrm>
        </p:spPr>
        <p:txBody>
          <a:bodyPr vert="horz" lIns="91440" tIns="45720" rIns="91440" bIns="45720" rtlCol="0" anchor="ctr">
            <a:normAutofit/>
          </a:bodyPr>
          <a:lstStyle/>
          <a:p>
            <a:r>
              <a:rPr lang="hr-HR" sz="3600" dirty="0">
                <a:solidFill>
                  <a:schemeClr val="tx1">
                    <a:lumMod val="85000"/>
                    <a:lumOff val="15000"/>
                  </a:schemeClr>
                </a:solidFill>
              </a:rPr>
              <a:t>Priprema plana </a:t>
            </a:r>
            <a:endParaRPr lang="en-US" sz="3600" dirty="0">
              <a:solidFill>
                <a:schemeClr val="tx1">
                  <a:lumMod val="85000"/>
                  <a:lumOff val="15000"/>
                </a:schemeClr>
              </a:solidFill>
            </a:endParaRPr>
          </a:p>
        </p:txBody>
      </p:sp>
      <p:sp>
        <p:nvSpPr>
          <p:cNvPr id="4" name="Rezervirano mjesto teksta 3">
            <a:extLst>
              <a:ext uri="{FF2B5EF4-FFF2-40B4-BE49-F238E27FC236}">
                <a16:creationId xmlns:a16="http://schemas.microsoft.com/office/drawing/2014/main" id="{2881F485-9686-2B5D-024B-3219066BADE2}"/>
              </a:ext>
            </a:extLst>
          </p:cNvPr>
          <p:cNvSpPr>
            <a:spLocks noGrp="1"/>
          </p:cNvSpPr>
          <p:nvPr>
            <p:ph type="body" sz="half" idx="2"/>
          </p:nvPr>
        </p:nvSpPr>
        <p:spPr>
          <a:xfrm>
            <a:off x="1440519" y="1420706"/>
            <a:ext cx="5514758" cy="4016587"/>
          </a:xfrm>
        </p:spPr>
        <p:txBody>
          <a:bodyPr vert="horz" lIns="91440" tIns="45720" rIns="91440" bIns="45720" rtlCol="0" anchor="ctr">
            <a:normAutofit/>
          </a:bodyPr>
          <a:lstStyle/>
          <a:p>
            <a:pPr indent="-182880">
              <a:lnSpc>
                <a:spcPct val="100000"/>
              </a:lnSpc>
              <a:buFont typeface="Garamond" pitchFamily="18" charset="0"/>
              <a:buChar char="◦"/>
            </a:pPr>
            <a:r>
              <a:rPr lang="hr-HR" sz="2400" dirty="0">
                <a:solidFill>
                  <a:schemeClr val="tx1">
                    <a:lumMod val="75000"/>
                    <a:lumOff val="25000"/>
                  </a:schemeClr>
                </a:solidFill>
              </a:rPr>
              <a:t>Predlaganje aktivnosti – naizmjence</a:t>
            </a:r>
          </a:p>
          <a:p>
            <a:pPr indent="-182880">
              <a:lnSpc>
                <a:spcPct val="100000"/>
              </a:lnSpc>
              <a:buFont typeface="Garamond" pitchFamily="18" charset="0"/>
              <a:buChar char="◦"/>
            </a:pPr>
            <a:r>
              <a:rPr lang="hr-HR" sz="2400" dirty="0">
                <a:solidFill>
                  <a:schemeClr val="tx1">
                    <a:lumMod val="75000"/>
                    <a:lumOff val="25000"/>
                  </a:schemeClr>
                </a:solidFill>
              </a:rPr>
              <a:t>Isticanje posljedica ponašanja </a:t>
            </a:r>
          </a:p>
          <a:p>
            <a:pPr indent="-182880">
              <a:lnSpc>
                <a:spcPct val="100000"/>
              </a:lnSpc>
              <a:buFont typeface="Garamond" pitchFamily="18" charset="0"/>
              <a:buChar char="◦"/>
            </a:pPr>
            <a:r>
              <a:rPr lang="hr-HR" sz="2400" dirty="0">
                <a:solidFill>
                  <a:schemeClr val="tx1">
                    <a:lumMod val="75000"/>
                    <a:lumOff val="25000"/>
                  </a:schemeClr>
                </a:solidFill>
              </a:rPr>
              <a:t>Prorada misli u slučaju neuspjeha </a:t>
            </a:r>
          </a:p>
          <a:p>
            <a:pPr indent="-182880">
              <a:lnSpc>
                <a:spcPct val="100000"/>
              </a:lnSpc>
              <a:buFont typeface="Garamond" pitchFamily="18" charset="0"/>
              <a:buChar char="◦"/>
            </a:pPr>
            <a:r>
              <a:rPr lang="hr-HR" sz="2400" dirty="0">
                <a:solidFill>
                  <a:schemeClr val="tx1">
                    <a:lumMod val="75000"/>
                    <a:lumOff val="25000"/>
                  </a:schemeClr>
                </a:solidFill>
              </a:rPr>
              <a:t>Jačanje motivacije  </a:t>
            </a:r>
            <a:endParaRPr lang="en-US" sz="2400" dirty="0">
              <a:solidFill>
                <a:schemeClr val="tx1">
                  <a:lumMod val="75000"/>
                  <a:lumOff val="25000"/>
                </a:schemeClr>
              </a:solidFill>
            </a:endParaRPr>
          </a:p>
        </p:txBody>
      </p:sp>
      <p:cxnSp>
        <p:nvCxnSpPr>
          <p:cNvPr id="19" name="Straight Connector 18">
            <a:extLst>
              <a:ext uri="{FF2B5EF4-FFF2-40B4-BE49-F238E27FC236}">
                <a16:creationId xmlns:a16="http://schemas.microsoft.com/office/drawing/2014/main" id="{0DD76B5F-5BAA-48C6-9065-9AEF15D30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0936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A0D70C8A-A50E-4B41-86A2-E2F8558124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33" name="Rectangle 32">
            <a:extLst>
              <a:ext uri="{FF2B5EF4-FFF2-40B4-BE49-F238E27FC236}">
                <a16:creationId xmlns:a16="http://schemas.microsoft.com/office/drawing/2014/main" id="{A009E310-C7C2-4F23-B466-4417C8ED3B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5" name="Rectangle 34">
            <a:extLst>
              <a:ext uri="{FF2B5EF4-FFF2-40B4-BE49-F238E27FC236}">
                <a16:creationId xmlns:a16="http://schemas.microsoft.com/office/drawing/2014/main" id="{51A4F4A1-146B-4D29-852A-F609966797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A4C31FF5-F97E-4082-BFC5-A880DB9F3F0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39" name="Rectangle 38">
            <a:extLst>
              <a:ext uri="{FF2B5EF4-FFF2-40B4-BE49-F238E27FC236}">
                <a16:creationId xmlns:a16="http://schemas.microsoft.com/office/drawing/2014/main" id="{6015B4CE-42DE-4E9B-B800-B5B8142E6F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2" name="Naslov 1">
            <a:extLst>
              <a:ext uri="{FF2B5EF4-FFF2-40B4-BE49-F238E27FC236}">
                <a16:creationId xmlns:a16="http://schemas.microsoft.com/office/drawing/2014/main" id="{B69DD38B-20AF-1701-2879-D1988354E6BE}"/>
              </a:ext>
            </a:extLst>
          </p:cNvPr>
          <p:cNvSpPr>
            <a:spLocks noGrp="1"/>
          </p:cNvSpPr>
          <p:nvPr>
            <p:ph type="title"/>
          </p:nvPr>
        </p:nvSpPr>
        <p:spPr>
          <a:xfrm>
            <a:off x="3758204" y="945211"/>
            <a:ext cx="7417925" cy="1517035"/>
          </a:xfrm>
        </p:spPr>
        <p:txBody>
          <a:bodyPr vert="horz" lIns="91440" tIns="45720" rIns="91440" bIns="45720" rtlCol="0" anchor="ctr">
            <a:normAutofit/>
          </a:bodyPr>
          <a:lstStyle/>
          <a:p>
            <a:r>
              <a:rPr lang="hr-HR" sz="3600" dirty="0">
                <a:solidFill>
                  <a:schemeClr val="tx1">
                    <a:lumMod val="75000"/>
                    <a:lumOff val="25000"/>
                  </a:schemeClr>
                </a:solidFill>
              </a:rPr>
              <a:t>Kada se klijenti opiru</a:t>
            </a:r>
            <a:r>
              <a:rPr lang="hr-HR" sz="4800" dirty="0">
                <a:solidFill>
                  <a:schemeClr val="tx1">
                    <a:lumMod val="75000"/>
                    <a:lumOff val="25000"/>
                  </a:schemeClr>
                </a:solidFill>
              </a:rPr>
              <a:t/>
            </a:r>
            <a:br>
              <a:rPr lang="hr-HR" sz="4800" dirty="0">
                <a:solidFill>
                  <a:schemeClr val="tx1">
                    <a:lumMod val="75000"/>
                    <a:lumOff val="25000"/>
                  </a:schemeClr>
                </a:solidFill>
              </a:rPr>
            </a:br>
            <a:endParaRPr lang="en-US" sz="4800" dirty="0">
              <a:solidFill>
                <a:schemeClr val="tx1">
                  <a:lumMod val="75000"/>
                  <a:lumOff val="25000"/>
                </a:schemeClr>
              </a:solidFill>
            </a:endParaRPr>
          </a:p>
        </p:txBody>
      </p:sp>
      <p:sp>
        <p:nvSpPr>
          <p:cNvPr id="4" name="Rezervirano mjesto teksta 3">
            <a:extLst>
              <a:ext uri="{FF2B5EF4-FFF2-40B4-BE49-F238E27FC236}">
                <a16:creationId xmlns:a16="http://schemas.microsoft.com/office/drawing/2014/main" id="{1E43626F-7772-D9E4-D181-F3AF3651B9F4}"/>
              </a:ext>
            </a:extLst>
          </p:cNvPr>
          <p:cNvSpPr>
            <a:spLocks noGrp="1"/>
          </p:cNvSpPr>
          <p:nvPr>
            <p:ph type="body" sz="half" idx="2"/>
          </p:nvPr>
        </p:nvSpPr>
        <p:spPr>
          <a:xfrm>
            <a:off x="3844614" y="2241885"/>
            <a:ext cx="7245103" cy="3131777"/>
          </a:xfrm>
        </p:spPr>
        <p:txBody>
          <a:bodyPr vert="horz" lIns="91440" tIns="45720" rIns="91440" bIns="45720" rtlCol="0">
            <a:normAutofit/>
          </a:bodyPr>
          <a:lstStyle/>
          <a:p>
            <a:pPr indent="-182880">
              <a:lnSpc>
                <a:spcPct val="100000"/>
              </a:lnSpc>
              <a:buFont typeface="Garamond" pitchFamily="18" charset="0"/>
              <a:buChar char="◦"/>
            </a:pPr>
            <a:r>
              <a:rPr lang="hr-HR" sz="2000" dirty="0">
                <a:solidFill>
                  <a:schemeClr val="tx1">
                    <a:lumMod val="75000"/>
                    <a:lumOff val="25000"/>
                  </a:schemeClr>
                </a:solidFill>
              </a:rPr>
              <a:t>Motivacija </a:t>
            </a:r>
          </a:p>
          <a:p>
            <a:pPr indent="-182880">
              <a:lnSpc>
                <a:spcPct val="100000"/>
              </a:lnSpc>
              <a:buFont typeface="Garamond" pitchFamily="18" charset="0"/>
              <a:buChar char="◦"/>
            </a:pPr>
            <a:r>
              <a:rPr lang="hr-HR" sz="2000" dirty="0">
                <a:solidFill>
                  <a:schemeClr val="tx1">
                    <a:lumMod val="75000"/>
                    <a:lumOff val="25000"/>
                  </a:schemeClr>
                </a:solidFill>
              </a:rPr>
              <a:t>Posljedice neaktivnosti i aktivnosti </a:t>
            </a:r>
          </a:p>
          <a:p>
            <a:pPr indent="-182880">
              <a:lnSpc>
                <a:spcPct val="100000"/>
              </a:lnSpc>
              <a:buFont typeface="Garamond" pitchFamily="18" charset="0"/>
              <a:buChar char="◦"/>
            </a:pPr>
            <a:r>
              <a:rPr lang="hr-HR" sz="2000" dirty="0">
                <a:solidFill>
                  <a:schemeClr val="tx1">
                    <a:lumMod val="75000"/>
                    <a:lumOff val="25000"/>
                  </a:schemeClr>
                </a:solidFill>
              </a:rPr>
              <a:t>Lista motivirajućih i </a:t>
            </a:r>
            <a:r>
              <a:rPr lang="hr-HR" sz="2000" dirty="0" err="1">
                <a:solidFill>
                  <a:schemeClr val="tx1">
                    <a:lumMod val="75000"/>
                    <a:lumOff val="25000"/>
                  </a:schemeClr>
                </a:solidFill>
              </a:rPr>
              <a:t>nemotivirajućih</a:t>
            </a:r>
            <a:r>
              <a:rPr lang="hr-HR" sz="2000" dirty="0">
                <a:solidFill>
                  <a:schemeClr val="tx1">
                    <a:lumMod val="75000"/>
                    <a:lumOff val="25000"/>
                  </a:schemeClr>
                </a:solidFill>
              </a:rPr>
              <a:t> ponašanja</a:t>
            </a:r>
          </a:p>
          <a:p>
            <a:pPr indent="-182880">
              <a:lnSpc>
                <a:spcPct val="100000"/>
              </a:lnSpc>
              <a:buFont typeface="Garamond" pitchFamily="18" charset="0"/>
              <a:buChar char="◦"/>
            </a:pPr>
            <a:r>
              <a:rPr lang="hr-HR" sz="2000" dirty="0">
                <a:solidFill>
                  <a:schemeClr val="tx1">
                    <a:lumMod val="75000"/>
                    <a:lumOff val="25000"/>
                  </a:schemeClr>
                </a:solidFill>
              </a:rPr>
              <a:t>Izabiranje dovoljno malog koraka </a:t>
            </a:r>
          </a:p>
          <a:p>
            <a:pPr indent="-182880">
              <a:lnSpc>
                <a:spcPct val="100000"/>
              </a:lnSpc>
              <a:buFont typeface="Garamond" pitchFamily="18" charset="0"/>
              <a:buChar char="◦"/>
            </a:pPr>
            <a:r>
              <a:rPr lang="hr-HR" sz="2000" dirty="0">
                <a:solidFill>
                  <a:schemeClr val="tx1">
                    <a:lumMod val="75000"/>
                    <a:lumOff val="25000"/>
                  </a:schemeClr>
                </a:solidFill>
              </a:rPr>
              <a:t>Podsjetnici </a:t>
            </a:r>
          </a:p>
          <a:p>
            <a:pPr indent="-182880">
              <a:lnSpc>
                <a:spcPct val="100000"/>
              </a:lnSpc>
              <a:buFont typeface="Garamond" pitchFamily="18" charset="0"/>
              <a:buChar char="◦"/>
            </a:pPr>
            <a:r>
              <a:rPr lang="hr-HR" sz="2000" dirty="0">
                <a:solidFill>
                  <a:schemeClr val="tx1">
                    <a:lumMod val="75000"/>
                    <a:lumOff val="25000"/>
                  </a:schemeClr>
                </a:solidFill>
              </a:rPr>
              <a:t>Pohvale </a:t>
            </a:r>
          </a:p>
          <a:p>
            <a:pPr indent="-182880">
              <a:lnSpc>
                <a:spcPct val="100000"/>
              </a:lnSpc>
              <a:buFont typeface="Garamond" pitchFamily="18" charset="0"/>
              <a:buChar char="◦"/>
            </a:pPr>
            <a:r>
              <a:rPr lang="hr-HR" sz="2000" dirty="0">
                <a:solidFill>
                  <a:schemeClr val="tx1">
                    <a:lumMod val="75000"/>
                    <a:lumOff val="25000"/>
                  </a:schemeClr>
                </a:solidFill>
              </a:rPr>
              <a:t>Ili aktivnost ili bilježenje prepreka </a:t>
            </a:r>
          </a:p>
          <a:p>
            <a:pPr indent="-182880">
              <a:lnSpc>
                <a:spcPct val="100000"/>
              </a:lnSpc>
              <a:buFont typeface="Garamond" pitchFamily="18" charset="0"/>
              <a:buChar char="◦"/>
            </a:pPr>
            <a:endParaRPr lang="en-US" dirty="0">
              <a:solidFill>
                <a:schemeClr val="tx1">
                  <a:lumMod val="75000"/>
                  <a:lumOff val="25000"/>
                </a:schemeClr>
              </a:solidFill>
            </a:endParaRPr>
          </a:p>
        </p:txBody>
      </p:sp>
    </p:spTree>
    <p:extLst>
      <p:ext uri="{BB962C8B-B14F-4D97-AF65-F5344CB8AC3E}">
        <p14:creationId xmlns:p14="http://schemas.microsoft.com/office/powerpoint/2010/main" val="2461188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pun">
  <a:themeElements>
    <a:clrScheme name="Sapu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pu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pu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TM03457510[[fn=Sapun]]</Template>
  <TotalTime>1554</TotalTime>
  <Words>1230</Words>
  <Application>Microsoft Office PowerPoint</Application>
  <PresentationFormat>Widescreen</PresentationFormat>
  <Paragraphs>150</Paragraphs>
  <Slides>15</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Calibri</vt:lpstr>
      <vt:lpstr>Century Gothic</vt:lpstr>
      <vt:lpstr>Garamond</vt:lpstr>
      <vt:lpstr>Sapun</vt:lpstr>
      <vt:lpstr>PLANIRANJE AKTIVNOSTI</vt:lpstr>
      <vt:lpstr>Aktivnosti</vt:lpstr>
      <vt:lpstr>Aktivnosti</vt:lpstr>
      <vt:lpstr>Konceptualizacija</vt:lpstr>
      <vt:lpstr>Konceptualizacija</vt:lpstr>
      <vt:lpstr>Važno ispitati misli    Poraditi na prevenciji </vt:lpstr>
      <vt:lpstr>Prikupljanje podataka </vt:lpstr>
      <vt:lpstr>Priprema plana </vt:lpstr>
      <vt:lpstr>Kada se klijenti opiru </vt:lpstr>
      <vt:lpstr>Dnevnik aktivnosti </vt:lpstr>
      <vt:lpstr>Dnevnik </vt:lpstr>
      <vt:lpstr>Kategorije aktivnosti </vt:lpstr>
      <vt:lpstr>Prognoziranje procjena </vt:lpstr>
      <vt:lpstr>PowerPoint Presentation</vt:lpstr>
      <vt:lpstr>Hvala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PLANIRANJE AKTIVNOSTI</dc:title>
  <dc:creator>Ivana Car</dc:creator>
  <cp:lastModifiedBy>hubikotvr@outlook.com</cp:lastModifiedBy>
  <cp:revision>6</cp:revision>
  <dcterms:created xsi:type="dcterms:W3CDTF">2022-05-19T18:06:59Z</dcterms:created>
  <dcterms:modified xsi:type="dcterms:W3CDTF">2022-06-02T08:55:34Z</dcterms:modified>
</cp:coreProperties>
</file>