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72" r:id="rId3"/>
    <p:sldId id="273" r:id="rId4"/>
    <p:sldId id="257" r:id="rId5"/>
    <p:sldId id="274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6" r:id="rId16"/>
    <p:sldId id="267" r:id="rId17"/>
    <p:sldId id="278" r:id="rId18"/>
    <p:sldId id="268" r:id="rId19"/>
    <p:sldId id="270" r:id="rId20"/>
    <p:sldId id="280" r:id="rId21"/>
    <p:sldId id="269" r:id="rId22"/>
    <p:sldId id="279" r:id="rId23"/>
    <p:sldId id="27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1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0779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58809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37092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8289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8056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3334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7028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519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379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648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905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8911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233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068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95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856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E29A2-5338-4E74-B5E5-BE659C617A26}" type="datetimeFigureOut">
              <a:rPr lang="hr-HR" smtClean="0"/>
              <a:t>31.05.2022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A47141A-D5B5-44B4-999F-586DAE788E2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736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D63C577-73EE-483A-9726-357AFA9C6E33}"/>
              </a:ext>
            </a:extLst>
          </p:cNvPr>
          <p:cNvSpPr/>
          <p:nvPr/>
        </p:nvSpPr>
        <p:spPr>
          <a:xfrm>
            <a:off x="2086378" y="2207715"/>
            <a:ext cx="6812924" cy="17644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2AAD06-9889-4BE9-AA61-7DE6CDC52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581" y="1525387"/>
            <a:ext cx="9620518" cy="2050000"/>
          </a:xfrm>
        </p:spPr>
        <p:txBody>
          <a:bodyPr/>
          <a:lstStyle/>
          <a:p>
            <a:pPr algn="ctr"/>
            <a:r>
              <a:rPr lang="hr-HR" sz="6600" dirty="0">
                <a:latin typeface="Cambria" panose="02040503050406030204" pitchFamily="18" charset="0"/>
              </a:rPr>
              <a:t>Mitovi o suicidu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2DE3E9-DF56-4BAD-9876-98CB08380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3972" y="5320494"/>
            <a:ext cx="5542208" cy="952667"/>
          </a:xfrm>
        </p:spPr>
        <p:txBody>
          <a:bodyPr>
            <a:normAutofit/>
          </a:bodyPr>
          <a:lstStyle/>
          <a:p>
            <a:r>
              <a:rPr lang="hr-HR" dirty="0">
                <a:latin typeface="Cambria" panose="02040503050406030204" pitchFamily="18" charset="0"/>
              </a:rPr>
              <a:t>				</a:t>
            </a: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Petra Šlezak, mag. </a:t>
            </a:r>
            <a:r>
              <a:rPr lang="hr-HR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psih</a:t>
            </a:r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.</a:t>
            </a:r>
          </a:p>
          <a:p>
            <a:r>
              <a:rPr lang="hr-HR" dirty="0">
                <a:solidFill>
                  <a:schemeClr val="tx1">
                    <a:lumMod val="85000"/>
                    <a:lumOff val="15000"/>
                  </a:schemeClr>
                </a:solidFill>
                <a:latin typeface="Cambria" panose="02040503050406030204" pitchFamily="18" charset="0"/>
              </a:rPr>
              <a:t>						Zagreb, 4. lipnja 2022.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E17F66A-86D8-40DD-AED0-1B19A5E42542}"/>
              </a:ext>
            </a:extLst>
          </p:cNvPr>
          <p:cNvSpPr txBox="1">
            <a:spLocks/>
          </p:cNvSpPr>
          <p:nvPr/>
        </p:nvSpPr>
        <p:spPr>
          <a:xfrm>
            <a:off x="8332631" y="550806"/>
            <a:ext cx="2554310" cy="635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r-HR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77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62DD0A2-2F98-41BE-BEDD-8E8EC53E5874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216956-B8C1-4A7D-8665-364E3364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8.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D36F8-6042-4285-9334-81B8389DC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19" y="1604135"/>
            <a:ext cx="9749307" cy="46672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Osobe koje su počinile samoubojstvo čvrsto su željele umrijeti.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Suicidalne osobe su često ambivalentne oko života i smrti ili čak vape za životom.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Većina ih želi živjeti, ali suicid vide kao jedino rješenje za njihove probleme. 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Više žele ukloniti bol, osjećaj intenzivne patnje s kojim se više ne mogu nositi – što je posve drugačije od želje za smrću. </a:t>
            </a:r>
          </a:p>
        </p:txBody>
      </p:sp>
    </p:spTree>
    <p:extLst>
      <p:ext uri="{BB962C8B-B14F-4D97-AF65-F5344CB8AC3E}">
        <p14:creationId xmlns:p14="http://schemas.microsoft.com/office/powerpoint/2010/main" val="86963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DE3B0C8-C321-40FA-8B64-3AF0B549E177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10D02B-D92F-4375-B260-3C1988272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9.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58C1-1DCC-496D-8392-74AB4198A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42" y="1930400"/>
            <a:ext cx="9175004" cy="38807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r-HR" sz="26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600" b="1" dirty="0">
                <a:latin typeface="Cambria" panose="02040503050406030204" pitchFamily="18" charset="0"/>
              </a:rPr>
              <a:t>Neuspjeli pokušaj suicida ne treba uzimati za ozbiljno.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Neuspjeli pokušaj suicida treba shvatiti vrlo ozbiljno i takvoj osobi treba pružiti pomoć.</a:t>
            </a: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Četiri od pet osoba pokušalo je samoubojstvo barem jednom prije toga.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Najrizičnija je prva godina nakon pokušaja suicida. 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7555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56BA274E-59FB-4E7A-B835-4E6AA07B3A03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869E2C-F4CD-4C50-8256-6CB7394ED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10.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A10BC-542A-47E0-BF8A-F84AF043E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03" y="1591256"/>
            <a:ext cx="9496976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Kada se osoba počne osjećati bolje nakon što je željela ili pokušala učiniti suicid, rizik od sljedećih pokušaja je prošao.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ČINJENICA: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Poboljšanje raspoloženja može označavati veći rizik za počinjenje suicida u odnosu na depresivnu epizodu zbog povećane energije koju osoba dobije. 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55% samoubojstava događa se nakon depresivne epizode.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Ponekad se suicidalna osoba može osjećati bolje jer je odlučila izvršiti suicid – može početi osjećati olakšanje jer zna da će patnja uskoro završiti.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13410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B38F4571-D715-43DB-9C29-3EF606A6AA1C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10A063-D7B6-45CC-BFD2-22F4BF9CD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11.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5462E-10BF-4787-8F2A-C4ED1F7F6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123" y="1930400"/>
            <a:ext cx="9033336" cy="442695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r-HR" sz="26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600" b="1" dirty="0">
                <a:latin typeface="Cambria" panose="02040503050406030204" pitchFamily="18" charset="0"/>
              </a:rPr>
              <a:t>Ako je osoba odlučila počiniti suicid nemoguće je spriječiti je u tome.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Suicid se može spriječiti upravo zbog toga jer je to reakcija osobe na neizdrživu situaciju ili za njega nerješiv problem. 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Pomoć stručnjaka, ali i članova obitelji i bliskih osoba, je u tome da osobu shvate ozbiljno i pomognu joj da prebrodi krizu i nađe zadovoljavajuće rješenje.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843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F9AE99D-9813-4A97-AB57-64569ACF5453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BBFE06-5047-4574-84C8-34256BA2F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12.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92E2B-F788-485F-A45F-FB506472D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430" y="1930400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Svaki suicid se može spriječiti.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Bez obzira na to što pokušamo pomoći, ponekad i ne postoji način da se suicid spriječi.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4387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14B38DF-59B0-430B-9AF1-A36B54E7512F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84E0BC-1459-4602-9C0C-2838D9B4A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13.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BCF99-6237-4CB9-AABC-978B113FD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87" y="1930400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 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Suicid je uvijek posljedica impulzivnog ponašanja.</a:t>
            </a:r>
          </a:p>
          <a:p>
            <a:pPr marL="0" indent="0" algn="ctr">
              <a:buNone/>
            </a:pPr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vi-VN" sz="2200" dirty="0">
                <a:latin typeface="Cambria" panose="02040503050406030204" pitchFamily="18" charset="0"/>
              </a:rPr>
              <a:t>Za većinu osoba koje su pokušale ili izvršile s</a:t>
            </a:r>
            <a:r>
              <a:rPr lang="hr-HR" sz="2200" dirty="0" err="1">
                <a:latin typeface="Cambria" panose="02040503050406030204" pitchFamily="18" charset="0"/>
              </a:rPr>
              <a:t>uicid</a:t>
            </a:r>
            <a:r>
              <a:rPr lang="vi-VN" sz="2200" dirty="0">
                <a:latin typeface="Cambria" panose="02040503050406030204" pitchFamily="18" charset="0"/>
              </a:rPr>
              <a:t> utvrđeno je kako su duže vrijeme razmišljale o tome</a:t>
            </a:r>
            <a:r>
              <a:rPr lang="hr-HR" sz="2200" dirty="0">
                <a:latin typeface="Cambria" panose="02040503050406030204" pitchFamily="18" charset="0"/>
              </a:rPr>
              <a:t>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Istraživanja pokazuju da je veza između impulzivnosti i suicida slaba (povećanje učestalosti posjeta liječniku, najave drugima…).</a:t>
            </a:r>
          </a:p>
        </p:txBody>
      </p:sp>
    </p:spTree>
    <p:extLst>
      <p:ext uri="{BB962C8B-B14F-4D97-AF65-F5344CB8AC3E}">
        <p14:creationId xmlns:p14="http://schemas.microsoft.com/office/powerpoint/2010/main" val="158575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38661F2-6F34-42BA-A1D7-0D0D073ECE95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4ED5EA-043A-41B0-828F-DAAF13817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14.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6B07B-C881-4C57-9384-3576CC35B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880" y="1930400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 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Suicid kod djece ne postoji.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Samoubojstvo je drugi najčešći uzrok smrti mladih u dobi od 15 do 29 godine. </a:t>
            </a:r>
          </a:p>
        </p:txBody>
      </p:sp>
    </p:spTree>
    <p:extLst>
      <p:ext uri="{BB962C8B-B14F-4D97-AF65-F5344CB8AC3E}">
        <p14:creationId xmlns:p14="http://schemas.microsoft.com/office/powerpoint/2010/main" val="268589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3E0FED6-3F9E-4139-A349-D8F12369B2D6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012A01-4CED-458B-A302-B363EEC37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15.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3D372-BF7C-4F95-AF1A-CA38B9F63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002" y="1930400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Roditelji najčešće imaju saznanja o suicidalnosti svog djeteta. </a:t>
            </a:r>
          </a:p>
          <a:p>
            <a:pPr algn="ctr"/>
            <a:endParaRPr lang="hr-HR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Većina roditelja, 86% nema uvid u suicidalnost svog djeteta.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285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439EA036-2D04-4547-98C8-DA3AAB9A3E79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569EDF-9FD5-4011-B850-EBB2DA3BC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16.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03413-25D1-4C63-8941-76E31DCE5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150" y="1930400"/>
            <a:ext cx="9548491" cy="38807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 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Suicid je sebičan čin.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Osobe koje pokušaju/počine suicid su u situaciji nerješivog problema i nemogućnosti adekvatnog izlaska iz vlastite situacije – stanje visoke patnje.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Ne može ih se dodatno osuđivati da svojim postupkom pokušavaju oštetiti nekoga u društvenom kontekstu. Tako im se samo dodatno ruši ionako nisko samopouzdanje.</a:t>
            </a:r>
          </a:p>
        </p:txBody>
      </p:sp>
    </p:spTree>
    <p:extLst>
      <p:ext uri="{BB962C8B-B14F-4D97-AF65-F5344CB8AC3E}">
        <p14:creationId xmlns:p14="http://schemas.microsoft.com/office/powerpoint/2010/main" val="404841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3400D1D-CAB7-47F4-8ECE-527B6E68334E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FA9EF-D9D1-4D14-B1A3-23FC02E75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17.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840CC-408D-4AAD-9F89-374B2BA7F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393945" cy="431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Suicid je rezultat jednog traumatskog događaja.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Svaki suicid je posljedica povezanosti znakova ličnosti sa psiho-socijalnom situacijom. 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Osim traumatskog događaja, na počinjenje suicida utječu i mnogi drugi faktori (genetska predispozicija, vulnerabilnost, impulzivnost, poremećaji ličnosti, narcizam, perfekcionizam, socijalni kontekst…).</a:t>
            </a:r>
          </a:p>
        </p:txBody>
      </p:sp>
    </p:spTree>
    <p:extLst>
      <p:ext uri="{BB962C8B-B14F-4D97-AF65-F5344CB8AC3E}">
        <p14:creationId xmlns:p14="http://schemas.microsoft.com/office/powerpoint/2010/main" val="3786766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53C11-E304-4D35-9484-328804EDF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478340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03AB6-3BB9-4A2E-B8A0-2717113FD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032" y="1896052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hr-HR" sz="2200" dirty="0">
                <a:latin typeface="Cambria" panose="02040503050406030204" pitchFamily="18" charset="0"/>
              </a:rPr>
              <a:t>Postoje mnogi mitovi o suicidu i suicidalnim osobama koje možemo vrlo često čuti. </a:t>
            </a:r>
          </a:p>
          <a:p>
            <a:endParaRPr lang="hr-HR" sz="2200" dirty="0">
              <a:latin typeface="Cambria" panose="02040503050406030204" pitchFamily="18" charset="0"/>
            </a:endParaRPr>
          </a:p>
          <a:p>
            <a:r>
              <a:rPr lang="hr-HR" sz="2200" dirty="0">
                <a:latin typeface="Cambria" panose="02040503050406030204" pitchFamily="18" charset="0"/>
              </a:rPr>
              <a:t>Ne samo da su pogrešni, već su i štetni jer zaustavljaju i stavljaju u drugi plan pravovremenu pomoć koja se takvim osobama treba pružiti. </a:t>
            </a:r>
          </a:p>
          <a:p>
            <a:endParaRPr lang="hr-HR" sz="2200" dirty="0">
              <a:latin typeface="Cambria" panose="02040503050406030204" pitchFamily="18" charset="0"/>
            </a:endParaRPr>
          </a:p>
          <a:p>
            <a:r>
              <a:rPr lang="hr-HR" sz="2200" dirty="0">
                <a:latin typeface="Cambria" panose="02040503050406030204" pitchFamily="18" charset="0"/>
              </a:rPr>
              <a:t>U kontaktu s osobom koja direktno ili indirektno izražava suicidalne namjere važno je biti oprezan, a osobito se treba kloniti uvriježenih mitova….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6766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3400D1D-CAB7-47F4-8ECE-527B6E68334E}"/>
              </a:ext>
            </a:extLst>
          </p:cNvPr>
          <p:cNvSpPr/>
          <p:nvPr/>
        </p:nvSpPr>
        <p:spPr>
          <a:xfrm>
            <a:off x="416309" y="279400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FA9EF-D9D1-4D14-B1A3-23FC02E75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18.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840CC-408D-4AAD-9F89-374B2BA7F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393945" cy="431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Suicidi se događaju rjeđe nego u prošlosti. 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Mladi između 15. i 24. godine imaju više od dva puta veću vjerojatnost da će počiniti suicid u odnosu na prije 50 godina. 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Diljem svijeta, stope suicida su se povećale za oko 60% u posljednjih 45 godina. </a:t>
            </a:r>
          </a:p>
        </p:txBody>
      </p:sp>
    </p:spTree>
    <p:extLst>
      <p:ext uri="{BB962C8B-B14F-4D97-AF65-F5344CB8AC3E}">
        <p14:creationId xmlns:p14="http://schemas.microsoft.com/office/powerpoint/2010/main" val="336917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D874672F-C4B2-44A8-A73D-0065FB369DA3}"/>
              </a:ext>
            </a:extLst>
          </p:cNvPr>
          <p:cNvSpPr/>
          <p:nvPr/>
        </p:nvSpPr>
        <p:spPr>
          <a:xfrm>
            <a:off x="347729" y="270456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2B1F96-C826-4877-A91D-D6BD7ED9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19.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877CA-F22C-47C9-BDF8-7CC726D2A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8345" y="609600"/>
            <a:ext cx="9475310" cy="58140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Većina suicida se događa za vrijeme božićnih i novogodišnjih blagdana.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Suicidi su češći vikendom. 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Suicid je češći kod siromašnije populacije i kod bijele rase. </a:t>
            </a:r>
          </a:p>
          <a:p>
            <a:pPr marL="0" indent="0" algn="ctr">
              <a:buNone/>
            </a:pPr>
            <a:endParaRPr lang="hr-HR" sz="24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 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Incidencija suicida veća je u proljeće i rano ljeto u odnosu na zimsko razdoblje, uključujući i mit stvoren oko „</a:t>
            </a:r>
            <a:r>
              <a:rPr lang="hr-HR" sz="2200" dirty="0" err="1">
                <a:latin typeface="Cambria" panose="02040503050406030204" pitchFamily="18" charset="0"/>
              </a:rPr>
              <a:t>suicidogenih</a:t>
            </a:r>
            <a:r>
              <a:rPr lang="hr-HR" sz="2200" dirty="0">
                <a:latin typeface="Cambria" panose="02040503050406030204" pitchFamily="18" charset="0"/>
              </a:rPr>
              <a:t>“ božićnih blagdana.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Većina suicida se događa početkom tjedna (stresnije vrijeme). </a:t>
            </a:r>
          </a:p>
          <a:p>
            <a:pPr algn="ctr"/>
            <a:r>
              <a:rPr lang="vi-VN" sz="2200" dirty="0">
                <a:latin typeface="Cambria" panose="02040503050406030204" pitchFamily="18" charset="0"/>
              </a:rPr>
              <a:t>Samoubojstvo je zastupljeno proporcionalno unutar svih razina i skupina </a:t>
            </a:r>
            <a:r>
              <a:rPr lang="hr-HR" sz="2200" dirty="0">
                <a:latin typeface="Cambria" panose="02040503050406030204" pitchFamily="18" charset="0"/>
              </a:rPr>
              <a:t>populacije.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69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9EFDD6-34AF-4351-9080-A01D25939C17}"/>
              </a:ext>
            </a:extLst>
          </p:cNvPr>
          <p:cNvSpPr/>
          <p:nvPr/>
        </p:nvSpPr>
        <p:spPr>
          <a:xfrm>
            <a:off x="3232597" y="1918952"/>
            <a:ext cx="4997004" cy="1320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4E06D9-68E7-4B19-8ADC-97DF0AD27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066" y="21082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hr-HR" sz="4400" dirty="0">
                <a:latin typeface="Cambria" panose="02040503050406030204" pitchFamily="18" charset="0"/>
              </a:rPr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3232476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EFFBA-F012-43AE-8641-C616EA3B4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9C75A-B709-434C-9CB8-B5ACC2139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084852" cy="4087811"/>
          </a:xfrm>
        </p:spPr>
        <p:txBody>
          <a:bodyPr>
            <a:normAutofit fontScale="55000" lnSpcReduction="20000"/>
          </a:bodyPr>
          <a:lstStyle/>
          <a:p>
            <a:r>
              <a:rPr lang="hr-HR" sz="2200" dirty="0">
                <a:latin typeface="Cambria" panose="02040503050406030204" pitchFamily="18" charset="0"/>
              </a:rPr>
              <a:t>Buljan </a:t>
            </a:r>
            <a:r>
              <a:rPr lang="hr-HR" sz="2200" dirty="0" err="1">
                <a:latin typeface="Cambria" panose="02040503050406030204" pitchFamily="18" charset="0"/>
              </a:rPr>
              <a:t>Flander</a:t>
            </a:r>
            <a:r>
              <a:rPr lang="hr-HR" sz="2200" dirty="0">
                <a:latin typeface="Cambria" panose="02040503050406030204" pitchFamily="18" charset="0"/>
              </a:rPr>
              <a:t>, G. (2016). Porast suicida djece i mladih. Kako prepoznati problem i pomoći. Poliklinika za zaštitu djece i mladih Grada Zagreba. Dostupno na: https://www.poliklinika-djeca.hr/aktualno/rijec-ravnateljice/porast-suicida-djece-i-mladih-kako-prepoznati-problem-i-kako-pomoci/ (04.04.2019.)</a:t>
            </a:r>
          </a:p>
          <a:p>
            <a:endParaRPr lang="hr-HR" sz="2200" dirty="0">
              <a:latin typeface="Cambria" panose="02040503050406030204" pitchFamily="18" charset="0"/>
            </a:endParaRPr>
          </a:p>
          <a:p>
            <a:r>
              <a:rPr lang="hr-HR" sz="2200" dirty="0" err="1">
                <a:latin typeface="Cambria" panose="02040503050406030204" pitchFamily="18" charset="0"/>
              </a:rPr>
              <a:t>Marčinko</a:t>
            </a:r>
            <a:r>
              <a:rPr lang="hr-HR" sz="2200" dirty="0">
                <a:latin typeface="Cambria" panose="02040503050406030204" pitchFamily="18" charset="0"/>
              </a:rPr>
              <a:t>, D. i sur. (2011). </a:t>
            </a:r>
            <a:r>
              <a:rPr lang="hr-HR" sz="2200" dirty="0" err="1">
                <a:latin typeface="Cambria" panose="02040503050406030204" pitchFamily="18" charset="0"/>
              </a:rPr>
              <a:t>Suicidologija</a:t>
            </a:r>
            <a:r>
              <a:rPr lang="hr-HR" sz="2200" dirty="0">
                <a:latin typeface="Cambria" panose="02040503050406030204" pitchFamily="18" charset="0"/>
              </a:rPr>
              <a:t>. Zagreb: Medicinska naklada.</a:t>
            </a:r>
          </a:p>
          <a:p>
            <a:endParaRPr lang="hr-HR" sz="2200" dirty="0">
              <a:latin typeface="Cambria" panose="02040503050406030204" pitchFamily="18" charset="0"/>
            </a:endParaRPr>
          </a:p>
          <a:p>
            <a:r>
              <a:rPr lang="hr-HR" sz="2200" dirty="0">
                <a:latin typeface="Cambria" panose="02040503050406030204" pitchFamily="18" charset="0"/>
              </a:rPr>
              <a:t>Mindoljević Drakulić, A. (2013). Suicid-fenomenologija i </a:t>
            </a:r>
            <a:r>
              <a:rPr lang="hr-HR" sz="2200" dirty="0" err="1">
                <a:latin typeface="Cambria" panose="02040503050406030204" pitchFamily="18" charset="0"/>
              </a:rPr>
              <a:t>psihodinamika</a:t>
            </a:r>
            <a:r>
              <a:rPr lang="hr-HR" sz="2200" dirty="0">
                <a:latin typeface="Cambria" panose="02040503050406030204" pitchFamily="18" charset="0"/>
              </a:rPr>
              <a:t>. Zagreb: Medicinska </a:t>
            </a:r>
            <a:r>
              <a:rPr lang="hr-HR" sz="2200" dirty="0" err="1">
                <a:latin typeface="Cambria" panose="02040503050406030204" pitchFamily="18" charset="0"/>
              </a:rPr>
              <a:t>nakalda</a:t>
            </a:r>
            <a:r>
              <a:rPr lang="hr-HR" sz="2200" dirty="0">
                <a:latin typeface="Cambria" panose="02040503050406030204" pitchFamily="18" charset="0"/>
              </a:rPr>
              <a:t>.</a:t>
            </a:r>
          </a:p>
          <a:p>
            <a:endParaRPr lang="hr-HR" sz="2200" dirty="0">
              <a:latin typeface="Cambria" panose="02040503050406030204" pitchFamily="18" charset="0"/>
            </a:endParaRPr>
          </a:p>
          <a:p>
            <a:r>
              <a:rPr lang="hr-HR" sz="2200" dirty="0">
                <a:latin typeface="Cambria" panose="02040503050406030204" pitchFamily="18" charset="0"/>
              </a:rPr>
              <a:t>Pupovac, I. D. (2017). Suicidi kod osoba koje nemaju psihički poremećaj. Sveučilište u Zagrebu. Medicinski fakultet. Dostupno na: https://repozitorij.mef.unizg.hr/islandora/object/mef:1569/preview</a:t>
            </a:r>
          </a:p>
          <a:p>
            <a:endParaRPr lang="hr-HR" sz="2200" dirty="0">
              <a:latin typeface="Cambria" panose="02040503050406030204" pitchFamily="18" charset="0"/>
            </a:endParaRPr>
          </a:p>
          <a:p>
            <a:r>
              <a:rPr lang="hr-HR" sz="2200" dirty="0" err="1">
                <a:latin typeface="Cambria" panose="02040503050406030204" pitchFamily="18" charset="0"/>
              </a:rPr>
              <a:t>Teglović</a:t>
            </a:r>
            <a:r>
              <a:rPr lang="hr-HR" sz="2200" dirty="0">
                <a:latin typeface="Cambria" panose="02040503050406030204" pitchFamily="18" charset="0"/>
              </a:rPr>
              <a:t>, J. (2013). Zablude i činjenice o samoubojstvu. Zavod za javno zdravstvo Dubrovačko-neretvanske županije. Dostupno na: https://www.zzjzdnz.hr/hr/zdravlje/mentalno-zdravlje/484 (22.03.2019.)</a:t>
            </a:r>
          </a:p>
          <a:p>
            <a:endParaRPr lang="hr-HR" sz="2200" dirty="0">
              <a:latin typeface="Cambria" panose="02040503050406030204" pitchFamily="18" charset="0"/>
            </a:endParaRPr>
          </a:p>
          <a:p>
            <a:r>
              <a:rPr lang="hr-HR" sz="2200" dirty="0">
                <a:latin typeface="Cambria" panose="02040503050406030204" pitchFamily="18" charset="0"/>
              </a:rPr>
              <a:t>World </a:t>
            </a:r>
            <a:r>
              <a:rPr lang="hr-HR" sz="2200" dirty="0" err="1">
                <a:latin typeface="Cambria" panose="02040503050406030204" pitchFamily="18" charset="0"/>
              </a:rPr>
              <a:t>health</a:t>
            </a:r>
            <a:r>
              <a:rPr lang="hr-HR" sz="2200" dirty="0">
                <a:latin typeface="Cambria" panose="02040503050406030204" pitchFamily="18" charset="0"/>
              </a:rPr>
              <a:t> </a:t>
            </a:r>
            <a:r>
              <a:rPr lang="hr-HR" sz="2200" dirty="0" err="1">
                <a:latin typeface="Cambria" panose="02040503050406030204" pitchFamily="18" charset="0"/>
              </a:rPr>
              <a:t>organization</a:t>
            </a:r>
            <a:r>
              <a:rPr lang="hr-HR" sz="2200" dirty="0">
                <a:latin typeface="Cambria" panose="02040503050406030204" pitchFamily="18" charset="0"/>
              </a:rPr>
              <a:t>. </a:t>
            </a:r>
            <a:r>
              <a:rPr lang="hr-HR" sz="2200" dirty="0" err="1">
                <a:latin typeface="Cambria" panose="02040503050406030204" pitchFamily="18" charset="0"/>
              </a:rPr>
              <a:t>Preventing</a:t>
            </a:r>
            <a:r>
              <a:rPr lang="hr-HR" sz="2200" dirty="0">
                <a:latin typeface="Cambria" panose="02040503050406030204" pitchFamily="18" charset="0"/>
              </a:rPr>
              <a:t> suicide. Dostupno na: https://www.who.int/mental_health/suicide-prevention/myths.pdf (22.03.2019.)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26463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1282810-C59E-4A5D-B7AD-91FE72A14F59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70106B-6AB6-44DA-B162-9CBA12268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1.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412E22-F8FB-4B64-A094-A4A98D71E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42" y="1930400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Suicid, to je nešto što se događa iznimno rijetko. </a:t>
            </a:r>
          </a:p>
          <a:p>
            <a:pPr algn="ctr"/>
            <a:endParaRPr lang="hr-HR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Na svjetskoj razini svake godine suicid počini oko 800 000 ljudi; svakih 40 sekundi ubije se jedna osoba.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Drugi vodeći uzrok smrti kod mladih od 15-29 godina.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1638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2A19F91-DBF2-4182-A055-DDB2BDDD5F19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D011D-A21C-4823-AE04-D798834CF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2.</a:t>
            </a:r>
            <a:r>
              <a:rPr lang="hr-HR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AAE7D-B074-4A1B-8D79-52C6A0858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9055061" cy="52538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 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Samo ljudi s mentalnim poremećajima su suicidalni. </a:t>
            </a:r>
          </a:p>
          <a:p>
            <a:pPr marL="0" indent="0" algn="ctr">
              <a:buNone/>
            </a:pPr>
            <a:endParaRPr lang="hr-HR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Najveći rizik – veliki depresivni poremećaj, BAP, alkoholizam, shizofrenija i poremećaji ličnosti. 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Suicidalna ponašanja indiciraju da je osoba duboko nesretna, a ne nužno da pati od psihičkog poremećaja.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Mnogi ljudi koji pate od psihičkih poremećaja nemaju suicidalna ponašanja; mnogi koji su počinili suicid nisu imali psihički poremećaj.</a:t>
            </a:r>
          </a:p>
        </p:txBody>
      </p:sp>
    </p:spTree>
    <p:extLst>
      <p:ext uri="{BB962C8B-B14F-4D97-AF65-F5344CB8AC3E}">
        <p14:creationId xmlns:p14="http://schemas.microsoft.com/office/powerpoint/2010/main" val="202398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E3D9C8A-C6F2-4979-8AA1-A0EFF39586E6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5247C5-6C55-4350-A3E9-370F8E2E3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3.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BBDA5-EFDA-45F2-8F8B-4DF7BA9E9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5727" y="1930400"/>
            <a:ext cx="8596668" cy="40878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r-HR" sz="2600" b="1" dirty="0">
                <a:latin typeface="Cambria" panose="02040503050406030204" pitchFamily="18" charset="0"/>
              </a:rPr>
              <a:t>MIT: </a:t>
            </a:r>
          </a:p>
          <a:p>
            <a:pPr algn="ctr"/>
            <a:r>
              <a:rPr lang="hr-HR" sz="2600" b="1" dirty="0">
                <a:latin typeface="Cambria" panose="02040503050406030204" pitchFamily="18" charset="0"/>
              </a:rPr>
              <a:t>Sklonost suicidu je nasljedna. 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Istraživanja pokazuju da adolescent ima 50% veći rizik od počinjenja suicida ako je to učinio njegov roditelj </a:t>
            </a:r>
            <a:r>
              <a:rPr lang="hr-HR" sz="2400" b="1" dirty="0">
                <a:latin typeface="Cambria" panose="02040503050406030204" pitchFamily="18" charset="0"/>
              </a:rPr>
              <a:t>ili neka druga njemu značajna osoba. </a:t>
            </a:r>
          </a:p>
          <a:p>
            <a:pPr algn="ctr"/>
            <a:endParaRPr lang="hr-HR" sz="2400" b="1" dirty="0">
              <a:latin typeface="Cambria" panose="02040503050406030204" pitchFamily="18" charset="0"/>
            </a:endParaRP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Iako postoje obitelji u kojima je više članova okončalo život samoubojstvom, to je više rezultat naučenog ponašanja tj. oponašanja rješavanja problema, a manje je rezultat gena.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0651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D088133-F3A8-426C-84B7-8AFD279A265C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83F9A-C956-46EF-AD5B-368BED1EA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4.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9FAE4-E915-4A9E-A6A9-C9B501679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42" y="1825738"/>
            <a:ext cx="9007579" cy="463945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r-HR" sz="26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600" b="1" dirty="0">
                <a:latin typeface="Cambria" panose="02040503050406030204" pitchFamily="18" charset="0"/>
              </a:rPr>
              <a:t>Kad je netko jednom bio suicidalan, ostat će zauvijek suicidalan.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Osoba koja je u prošlosti imala suicidalne misli i pokušaj suicida, može živjeti dugi i zadovoljan život.</a:t>
            </a: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Visoki rizik za suicidalnim ponašanjem je najčešće kratkotrajan i specifičan za određenu situaciju.</a:t>
            </a:r>
          </a:p>
          <a:p>
            <a:pPr marL="0" indent="0" algn="ctr">
              <a:buNone/>
            </a:pPr>
            <a:endParaRPr lang="hr-HR" sz="2400" dirty="0">
              <a:latin typeface="Cambria" panose="02040503050406030204" pitchFamily="18" charset="0"/>
            </a:endParaRP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Pružanje adekvatne podrške povećava šansu za oporavak i nastavak života bez ponavljanja razdoblja suicidalnosti.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8783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7BAD5918-2FDE-422F-A853-6595B4037E3B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371E4C-942E-4F22-AA82-B94FC10E8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5.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CD7E7-80DA-4CE5-AB14-FF4604F1E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50988"/>
            <a:ext cx="8894195" cy="487235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Razgovor o suicidu je opasan i može osobu potaknuti na njegovo izvršenje. 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Pokazujemo brigu za probleme i razumijevanje ozbiljnosti situacije!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Osobi pokazujemo da smo otvoreni čuti sve, pokazujemo interes. 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Ukoliko ne razgovaramo o suicidalnim mislima, idejama, namjerama – odustajemo od pokušaja sprječavanja.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Pitajući osobu razmišlja li o suicidu, ne dajemo joj ideju za isto.</a:t>
            </a:r>
          </a:p>
        </p:txBody>
      </p:sp>
    </p:spTree>
    <p:extLst>
      <p:ext uri="{BB962C8B-B14F-4D97-AF65-F5344CB8AC3E}">
        <p14:creationId xmlns:p14="http://schemas.microsoft.com/office/powerpoint/2010/main" val="300705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7048F97B-2098-4A83-B7D1-9B6809244E31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9DBE5-4C66-4236-8322-03ADB68D3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6.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61582-E567-4233-BA62-D7720F8B9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5727" y="1930400"/>
            <a:ext cx="8596668" cy="388077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hr-HR" sz="26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600" b="1" dirty="0">
                <a:latin typeface="Cambria" panose="02040503050406030204" pitchFamily="18" charset="0"/>
              </a:rPr>
              <a:t>Većina suicida se počini bez znakova upozorenja. 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Većina suicida je počinjena nakon što je osoba pokazivala znakove rizika (verbalno ili ponašajno). </a:t>
            </a:r>
          </a:p>
          <a:p>
            <a:pPr algn="ctr"/>
            <a:endParaRPr lang="hr-HR" sz="2400" dirty="0">
              <a:latin typeface="Cambria" panose="02040503050406030204" pitchFamily="18" charset="0"/>
            </a:endParaRPr>
          </a:p>
          <a:p>
            <a:pPr algn="ctr"/>
            <a:r>
              <a:rPr lang="hr-HR" sz="2400" dirty="0">
                <a:latin typeface="Cambria" panose="02040503050406030204" pitchFamily="18" charset="0"/>
              </a:rPr>
              <a:t>Npr. češći odlasci liječniku, misli i izjave o krivnji, samooptuživanju, sklonost samoozljeđivanju, često izražavanje ljutnje i bijesa, poklanjanje dragih stvari, pozdravljanje na neuobičajen način, skupljanje lijekova... </a:t>
            </a:r>
          </a:p>
        </p:txBody>
      </p:sp>
    </p:spTree>
    <p:extLst>
      <p:ext uri="{BB962C8B-B14F-4D97-AF65-F5344CB8AC3E}">
        <p14:creationId xmlns:p14="http://schemas.microsoft.com/office/powerpoint/2010/main" val="388612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7D994FBF-20C8-4808-BA85-458983A88799}"/>
              </a:ext>
            </a:extLst>
          </p:cNvPr>
          <p:cNvSpPr/>
          <p:nvPr/>
        </p:nvSpPr>
        <p:spPr>
          <a:xfrm>
            <a:off x="218941" y="283335"/>
            <a:ext cx="1339402" cy="1320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64AD67-9FB1-4ED7-8D54-2E5365DF5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Cambria" panose="02040503050406030204" pitchFamily="18" charset="0"/>
              </a:rPr>
              <a:t>7.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2259-CEB4-4FA2-9824-9D0736CD9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886" y="943735"/>
            <a:ext cx="9036973" cy="56309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2400" b="1" dirty="0">
                <a:latin typeface="Cambria" panose="02040503050406030204" pitchFamily="18" charset="0"/>
              </a:rPr>
              <a:t>MIT:</a:t>
            </a:r>
          </a:p>
          <a:p>
            <a:pPr algn="ctr"/>
            <a:r>
              <a:rPr lang="hr-HR" sz="2400" b="1" dirty="0">
                <a:latin typeface="Cambria" panose="02040503050406030204" pitchFamily="18" charset="0"/>
              </a:rPr>
              <a:t>Ljudi koji pričaju o suicidu, neće ga počiniti. Oni uglavnom traže pažnju.</a:t>
            </a:r>
          </a:p>
          <a:p>
            <a:pPr algn="ctr"/>
            <a:endParaRPr lang="hr-HR" sz="2200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hr-HR" sz="2200" dirty="0">
                <a:latin typeface="Cambria" panose="02040503050406030204" pitchFamily="18" charset="0"/>
              </a:rPr>
              <a:t>ČINJENICE: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Izražavanje suicidalnih misli/namjera ukazuje na potrebu za pomoći, pažnjom ili podrškom. Izjave o suicidu su uvijek poziv u pomoć!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8 od 10 osoba najave svoju namjeru prije pokušaja suicida (prijatelji, kolege, obitelj). </a:t>
            </a:r>
            <a:endParaRPr lang="hr-HR" dirty="0"/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Treba ih potaknuti da se dalje otvore. Važno je saznati radi li se o mislima ili konkretnom planu – i manje realni/opasni planovi se moraju ozbiljno shvatiti. </a:t>
            </a:r>
          </a:p>
          <a:p>
            <a:pPr algn="ctr"/>
            <a:r>
              <a:rPr lang="hr-HR" sz="2200" dirty="0">
                <a:latin typeface="Cambria" panose="02040503050406030204" pitchFamily="18" charset="0"/>
              </a:rPr>
              <a:t>Razraditi s osobom plan sigurnosti (npr. vrijeme provedeno s drugima). </a:t>
            </a:r>
          </a:p>
        </p:txBody>
      </p:sp>
    </p:spTree>
    <p:extLst>
      <p:ext uri="{BB962C8B-B14F-4D97-AF65-F5344CB8AC3E}">
        <p14:creationId xmlns:p14="http://schemas.microsoft.com/office/powerpoint/2010/main" val="309821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384</TotalTime>
  <Words>1361</Words>
  <Application>Microsoft Office PowerPoint</Application>
  <PresentationFormat>Widescreen</PresentationFormat>
  <Paragraphs>177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Cambria</vt:lpstr>
      <vt:lpstr>Trebuchet MS</vt:lpstr>
      <vt:lpstr>Wingdings 3</vt:lpstr>
      <vt:lpstr>Facet</vt:lpstr>
      <vt:lpstr>Mitovi o suicidu</vt:lpstr>
      <vt:lpstr>PowerPoint Presentation</vt:lpstr>
      <vt:lpstr>1. </vt:lpstr>
      <vt:lpstr>2. </vt:lpstr>
      <vt:lpstr>3.</vt:lpstr>
      <vt:lpstr>4.</vt:lpstr>
      <vt:lpstr>5. </vt:lpstr>
      <vt:lpstr>6. </vt:lpstr>
      <vt:lpstr>7.</vt:lpstr>
      <vt:lpstr>8.</vt:lpstr>
      <vt:lpstr>9. </vt:lpstr>
      <vt:lpstr>10. </vt:lpstr>
      <vt:lpstr>11.</vt:lpstr>
      <vt:lpstr>12.</vt:lpstr>
      <vt:lpstr>13. </vt:lpstr>
      <vt:lpstr>14. </vt:lpstr>
      <vt:lpstr>15.</vt:lpstr>
      <vt:lpstr>16. </vt:lpstr>
      <vt:lpstr>17.</vt:lpstr>
      <vt:lpstr>18.</vt:lpstr>
      <vt:lpstr>19.</vt:lpstr>
      <vt:lpstr>Hvala na pažnji!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Lenovo U40</dc:creator>
  <cp:lastModifiedBy>hubikotvr@outlook.com</cp:lastModifiedBy>
  <cp:revision>29</cp:revision>
  <dcterms:created xsi:type="dcterms:W3CDTF">2022-05-04T07:17:05Z</dcterms:created>
  <dcterms:modified xsi:type="dcterms:W3CDTF">2022-05-31T10:45:22Z</dcterms:modified>
</cp:coreProperties>
</file>