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A8F92296-6029-7CEA-F0BD-25735C761F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36518554-B7D8-C48D-3737-CB5BEBF9A6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C1F79-CE46-4BBC-8C8A-C49E52718E0A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C9167FD4-0C16-4E45-7E10-0D8563C057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1A6D2606-1F79-A11E-89F2-3D3C0D887D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96B92-C631-4E32-809B-A7354D850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54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6/9/2022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6/9/2022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2BBB7F-0D39-E594-175C-DB4A0DEC6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5984" y="1785410"/>
            <a:ext cx="5340032" cy="3159453"/>
          </a:xfrm>
        </p:spPr>
        <p:txBody>
          <a:bodyPr/>
          <a:lstStyle/>
          <a:p>
            <a:r>
              <a:rPr lang="en-US" sz="6600" dirty="0" err="1"/>
              <a:t>Mitovi</a:t>
            </a:r>
            <a:r>
              <a:rPr lang="en-US" sz="6600" dirty="0"/>
              <a:t> o </a:t>
            </a:r>
            <a:r>
              <a:rPr lang="en-US" sz="6600" dirty="0" err="1"/>
              <a:t>suicidu</a:t>
            </a:r>
            <a:endParaRPr lang="en-US" sz="66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39D23F1-0E1F-1D3A-6D65-7BC0F5141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Tina </a:t>
            </a:r>
            <a:r>
              <a:rPr lang="en-US" dirty="0" err="1"/>
              <a:t>fidrmuc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25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Vjerovanje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da je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samoubojstvo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uobičajenije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među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bogatima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ili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među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siromašnima</a:t>
            </a:r>
            <a:r>
              <a:rPr lang="en-US" b="0" i="0" dirty="0">
                <a:solidFill>
                  <a:srgbClr val="2F2F2F"/>
                </a:solidFill>
                <a:effectLst/>
                <a:latin typeface="open sans" panose="020B0606030504020204" pitchFamily="34" charset="0"/>
              </a:rPr>
              <a:t>.</a:t>
            </a:r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Kao i kod ljudi sa i bez psihičkih bolesti, do samoubojstva dolazi i kod onih s nižim i višim SES-om.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550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pic>
        <p:nvPicPr>
          <p:cNvPr id="7" name="Rezervirano mjesto sadržaja 6" descr="Slika na kojoj se prikazuje tekst, novine&#10;&#10;Opis je automatski generiran">
            <a:extLst>
              <a:ext uri="{FF2B5EF4-FFF2-40B4-BE49-F238E27FC236}">
                <a16:creationId xmlns:a16="http://schemas.microsoft.com/office/drawing/2014/main" id="{5135E9C5-DEB3-023C-6DFC-D694ED9825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5238" y="1972172"/>
            <a:ext cx="2994656" cy="3453168"/>
          </a:xfrm>
        </p:spPr>
      </p:pic>
      <p:pic>
        <p:nvPicPr>
          <p:cNvPr id="1026" name="Picture 2" descr="Zastupljenost i načini novinskog predstavljanja priča o samoubojstvu na  primjeru Bjelovarskog lista (u razdoblju 2009. – 201">
            <a:extLst>
              <a:ext uri="{FF2B5EF4-FFF2-40B4-BE49-F238E27FC236}">
                <a16:creationId xmlns:a16="http://schemas.microsoft.com/office/drawing/2014/main" id="{F0B6C188-0229-7543-9A5E-9CDCDF61F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108" y="1972172"/>
            <a:ext cx="2968012" cy="3453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795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08A72B3B-708C-EEE2-73F4-D525591F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F407C6E2-CF64-BB70-52D2-358616B56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964" y="2286001"/>
            <a:ext cx="2845019" cy="379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22E782E5-063B-2A94-C0E0-C3926CE44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9646" y="2279014"/>
            <a:ext cx="2845019" cy="3798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355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Ljudi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 koji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govore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 o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samoubojstvu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neće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 ga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nikad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počiniti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4020202020204" pitchFamily="34" charset="0"/>
              </a:rPr>
              <a:t>. </a:t>
            </a:r>
          </a:p>
          <a:p>
            <a:pPr marL="0" indent="0">
              <a:buNone/>
            </a:pPr>
            <a:endParaRPr lang="en-US" dirty="0">
              <a:solidFill>
                <a:srgbClr val="444444"/>
              </a:solidFill>
              <a:latin typeface="Open Sans" panose="020B0604020202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444444"/>
              </a:solidFill>
              <a:latin typeface="Open Sans" panose="020B0604020202020204" pitchFamily="34" charset="0"/>
            </a:endParaRP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Prijetnje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samoubojstvom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treba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uvijek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shvatiti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najozbiljnije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507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obično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plod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impulzivnog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ponašanja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bez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upozorenja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često uslijedi nakon brojnih poziva upomoć na koje se nije reagiralo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80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Osobe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koje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počinile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željele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umrijeti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Oni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vide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kao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rješenje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za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njih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nerješivog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problema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koji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donosi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neizdrživu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bol</a:t>
            </a:r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175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Ako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osoba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odlučila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počiniti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nemoguće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ju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u tome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spriječiti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hr-HR" b="1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endParaRPr lang="hr-HR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hr-HR" b="1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Osobe kojima je pružena adekvatna i pravovremena pomoć rijetko izvrše sam čin samoubojstva.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en-US" b="1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5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Većina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ljudi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koji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razmišljaju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mentalno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bolesni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hr-HR" b="1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endParaRPr lang="hr-HR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hr-HR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 se javlja i kod psihički bolesne populacije i kod onih koji nemaju psihičkih bolesti. 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11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Kada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se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osoba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počne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osjećati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bolje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nakon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što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željela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ili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pokušala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počiniti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rizik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od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slijedećih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pokušaja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prošao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hr-HR" b="1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marL="0" indent="0">
              <a:buNone/>
            </a:pPr>
            <a:endParaRPr lang="hr-HR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Rizik od samoubojstva ostaje i nakon stabilizacije. 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80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Razgovor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samoubojstvu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je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opasan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potiče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na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njegovo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1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izvršenje</a:t>
            </a:r>
            <a:r>
              <a:rPr lang="en-US" b="1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endParaRPr lang="en-US" b="1" dirty="0">
              <a:solidFill>
                <a:srgbClr val="444444"/>
              </a:solidFill>
              <a:latin typeface="Open Sans" panose="020B0606030504020204" pitchFamily="34" charset="0"/>
            </a:endParaRPr>
          </a:p>
          <a:p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Ne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razgovarati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samoubojstvu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znači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odustati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od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pokušaja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 da se ono </a:t>
            </a:r>
            <a:r>
              <a:rPr lang="en-US" b="0" i="0" dirty="0" err="1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spriječi</a:t>
            </a:r>
            <a:r>
              <a:rPr lang="en-US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16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E06A3B-07A4-949B-B1FA-B6373F023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6281" y="480040"/>
            <a:ext cx="5779437" cy="1492132"/>
          </a:xfrm>
        </p:spPr>
        <p:txBody>
          <a:bodyPr/>
          <a:lstStyle/>
          <a:p>
            <a:r>
              <a:rPr lang="en-US" dirty="0"/>
              <a:t>MITOVI O SUICIDU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4BB91FD-9CE0-39CC-48B5-740AA78D8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Svako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samoubojstvo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se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može</a:t>
            </a:r>
            <a:r>
              <a:rPr lang="en-US" b="1" dirty="0">
                <a:solidFill>
                  <a:srgbClr val="444444"/>
                </a:solidFill>
                <a:latin typeface="Open Sans" panose="020B0606030504020204" pitchFamily="34" charset="0"/>
              </a:rPr>
              <a:t> </a:t>
            </a:r>
            <a:r>
              <a:rPr lang="en-US" b="1" dirty="0" err="1">
                <a:solidFill>
                  <a:srgbClr val="444444"/>
                </a:solidFill>
                <a:latin typeface="Open Sans" panose="020B0606030504020204" pitchFamily="34" charset="0"/>
              </a:rPr>
              <a:t>spriječiti</a:t>
            </a:r>
            <a:r>
              <a:rPr lang="en-US" b="1" i="0" dirty="0">
                <a:solidFill>
                  <a:srgbClr val="2F2F2F"/>
                </a:solidFill>
                <a:effectLst/>
                <a:latin typeface="open sans" panose="020B0606030504020204" pitchFamily="34" charset="0"/>
              </a:rPr>
              <a:t>.</a:t>
            </a:r>
            <a:endParaRPr lang="hr-HR" b="1" i="0" dirty="0">
              <a:solidFill>
                <a:srgbClr val="2F2F2F"/>
              </a:solidFill>
              <a:effectLst/>
              <a:latin typeface="open sans" panose="020B0606030504020204" pitchFamily="34" charset="0"/>
            </a:endParaRPr>
          </a:p>
          <a:p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r>
              <a:rPr lang="hr-HR" b="0" i="0" dirty="0">
                <a:solidFill>
                  <a:srgbClr val="444444"/>
                </a:solidFill>
                <a:effectLst/>
                <a:latin typeface="Open Sans" panose="020B0606030504020204" pitchFamily="34" charset="0"/>
              </a:rPr>
              <a:t>Dio ljudi nije moguće spriječiti u izvršenju suicida.</a:t>
            </a:r>
            <a:endParaRPr lang="en-US" b="0" i="0" dirty="0">
              <a:solidFill>
                <a:srgbClr val="444444"/>
              </a:solidFill>
              <a:effectLst/>
              <a:latin typeface="Open Sans" panose="020B0604020202020204" pitchFamily="34" charset="0"/>
            </a:endParaRPr>
          </a:p>
          <a:p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endParaRPr lang="hr-HR" dirty="0">
              <a:solidFill>
                <a:srgbClr val="2F2F2F"/>
              </a:solidFill>
              <a:latin typeface="open sans" panose="020B06060305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222868"/>
      </p:ext>
    </p:extLst>
  </p:cSld>
  <p:clrMapOvr>
    <a:masterClrMapping/>
  </p:clrMapOvr>
</p:sld>
</file>

<file path=ppt/theme/theme1.xml><?xml version="1.0" encoding="utf-8"?>
<a:theme xmlns:a="http://schemas.openxmlformats.org/drawingml/2006/main" name="Značka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TM10001106[[fn=Značka]]</Template>
  <TotalTime>112</TotalTime>
  <Words>232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 MT</vt:lpstr>
      <vt:lpstr>Impact</vt:lpstr>
      <vt:lpstr>open sans</vt:lpstr>
      <vt:lpstr>open sans</vt:lpstr>
      <vt:lpstr>Značka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  <vt:lpstr>MITOVI O SUICIDU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Tina Fidrmuc</dc:creator>
  <cp:lastModifiedBy>hubikotvr@outlook.com</cp:lastModifiedBy>
  <cp:revision>3</cp:revision>
  <dcterms:created xsi:type="dcterms:W3CDTF">2022-05-27T10:11:51Z</dcterms:created>
  <dcterms:modified xsi:type="dcterms:W3CDTF">2022-06-09T11:57:03Z</dcterms:modified>
</cp:coreProperties>
</file>