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64" r:id="rId4"/>
    <p:sldId id="258" r:id="rId5"/>
    <p:sldId id="259" r:id="rId6"/>
    <p:sldId id="260" r:id="rId7"/>
    <p:sldId id="261" r:id="rId8"/>
    <p:sldId id="274" r:id="rId9"/>
    <p:sldId id="262" r:id="rId10"/>
    <p:sldId id="263" r:id="rId11"/>
    <p:sldId id="267" r:id="rId12"/>
    <p:sldId id="265" r:id="rId13"/>
    <p:sldId id="268" r:id="rId14"/>
    <p:sldId id="269" r:id="rId15"/>
    <p:sldId id="270" r:id="rId16"/>
    <p:sldId id="271" r:id="rId17"/>
    <p:sldId id="266" r:id="rId18"/>
    <p:sldId id="272" r:id="rId19"/>
    <p:sldId id="273"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FFFFFF"/>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00" autoAdjust="0"/>
  </p:normalViewPr>
  <p:slideViewPr>
    <p:cSldViewPr>
      <p:cViewPr varScale="1">
        <p:scale>
          <a:sx n="98" d="100"/>
          <a:sy n="98" d="100"/>
        </p:scale>
        <p:origin x="189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9971B7-65CC-4C00-8A34-46721516FA62}" type="datetimeFigureOut">
              <a:rPr lang="hr-HR" smtClean="0"/>
              <a:t>01.09.2022</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3C85D1-F7F8-4F6B-8DEB-02F3315D3AE8}" type="slidenum">
              <a:rPr lang="hr-HR" smtClean="0"/>
              <a:t>‹#›</a:t>
            </a:fld>
            <a:endParaRPr lang="hr-HR"/>
          </a:p>
        </p:txBody>
      </p:sp>
    </p:spTree>
    <p:extLst>
      <p:ext uri="{BB962C8B-B14F-4D97-AF65-F5344CB8AC3E}">
        <p14:creationId xmlns:p14="http://schemas.microsoft.com/office/powerpoint/2010/main" val="2120836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Kad klijent sažme:</a:t>
            </a:r>
            <a:r>
              <a:rPr lang="hr-HR" baseline="0" dirty="0" smtClean="0"/>
              <a:t> </a:t>
            </a:r>
            <a:r>
              <a:rPr lang="hr-HR" dirty="0" smtClean="0"/>
              <a:t>To je dobro, želite li zapisati, ili da ja zapišem, želim da to zapamtite ovaj tjedan. Preferenciju ćete pitati na prvim susretima pa ćete do sada već znati što</a:t>
            </a:r>
            <a:r>
              <a:rPr lang="hr-HR" baseline="0" dirty="0" smtClean="0"/>
              <a:t> klijentu odgovara.</a:t>
            </a:r>
          </a:p>
          <a:p>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4</a:t>
            </a:fld>
            <a:endParaRPr lang="hr-HR"/>
          </a:p>
        </p:txBody>
      </p:sp>
    </p:spTree>
    <p:extLst>
      <p:ext uri="{BB962C8B-B14F-4D97-AF65-F5344CB8AC3E}">
        <p14:creationId xmlns:p14="http://schemas.microsoft.com/office/powerpoint/2010/main" val="2910113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SAŽETAK</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20</a:t>
            </a:fld>
            <a:endParaRPr lang="hr-HR"/>
          </a:p>
        </p:txBody>
      </p:sp>
    </p:spTree>
    <p:extLst>
      <p:ext uri="{BB962C8B-B14F-4D97-AF65-F5344CB8AC3E}">
        <p14:creationId xmlns:p14="http://schemas.microsoft.com/office/powerpoint/2010/main" val="428340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PRIMJER BILJEŠKI</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7</a:t>
            </a:fld>
            <a:endParaRPr lang="hr-HR"/>
          </a:p>
        </p:txBody>
      </p:sp>
    </p:spTree>
    <p:extLst>
      <p:ext uri="{BB962C8B-B14F-4D97-AF65-F5344CB8AC3E}">
        <p14:creationId xmlns:p14="http://schemas.microsoft.com/office/powerpoint/2010/main" val="176985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Kraće verzije, ali budite</a:t>
            </a:r>
            <a:r>
              <a:rPr lang="hr-HR" baseline="0" dirty="0" smtClean="0"/>
              <a:t> oprezni da odgovori nisu površni.</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8</a:t>
            </a:fld>
            <a:endParaRPr lang="hr-HR"/>
          </a:p>
        </p:txBody>
      </p:sp>
    </p:spTree>
    <p:extLst>
      <p:ext uri="{BB962C8B-B14F-4D97-AF65-F5344CB8AC3E}">
        <p14:creationId xmlns:p14="http://schemas.microsoft.com/office/powerpoint/2010/main" val="3792789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Možete ih</a:t>
            </a:r>
            <a:r>
              <a:rPr lang="hr-HR" baseline="0" dirty="0" smtClean="0"/>
              <a:t> fotokopirati, </a:t>
            </a:r>
            <a:r>
              <a:rPr lang="hr-HR" baseline="0" dirty="0" err="1" smtClean="0"/>
              <a:t>uslikati</a:t>
            </a:r>
            <a:r>
              <a:rPr lang="hr-HR" baseline="0" dirty="0" smtClean="0"/>
              <a:t> ili </a:t>
            </a:r>
            <a:r>
              <a:rPr lang="hr-HR" baseline="0" dirty="0" err="1" smtClean="0"/>
              <a:t>isprintati</a:t>
            </a:r>
            <a:r>
              <a:rPr lang="hr-HR" baseline="0" dirty="0" smtClean="0"/>
              <a:t> jer ćete se referirati na njih kad budete planirali sljedeći susret (obično odmah prije nego klijent dođe), kad budete pregledavali klijentov akcijski plan i kad budete uvodili ideje o kojima ste razgovarali u prijašnjim susretima. Također može dobro doći ako klijent izgubi svoje bilješke, pa da imate kopiju.</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9</a:t>
            </a:fld>
            <a:endParaRPr lang="hr-HR"/>
          </a:p>
        </p:txBody>
      </p:sp>
    </p:spTree>
    <p:extLst>
      <p:ext uri="{BB962C8B-B14F-4D97-AF65-F5344CB8AC3E}">
        <p14:creationId xmlns:p14="http://schemas.microsoft.com/office/powerpoint/2010/main" val="709255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Možete upaliti</a:t>
            </a:r>
            <a:r>
              <a:rPr lang="hr-HR" baseline="0" dirty="0" smtClean="0"/>
              <a:t> diktafon na mobitelu svaki put kad daje odgovore na automatske misli ili ih sve zapisati pa pročitati na kraju i onda snimiti odjednom</a:t>
            </a:r>
          </a:p>
          <a:p>
            <a:r>
              <a:rPr lang="hr-HR" baseline="0" dirty="0" smtClean="0"/>
              <a:t>Najčešće će snimku preslušati samo jednom ako je snimka cijelog susreta umjesto da svakodnevno sluša najvažnije točke</a:t>
            </a:r>
          </a:p>
          <a:p>
            <a:r>
              <a:rPr lang="hr-HR" baseline="0" dirty="0" smtClean="0"/>
              <a:t>Također mogu biti samokritični dok slušaju snimku</a:t>
            </a:r>
          </a:p>
          <a:p>
            <a:endParaRPr lang="hr-HR" baseline="0" dirty="0" smtClean="0"/>
          </a:p>
          <a:p>
            <a:r>
              <a:rPr lang="hr-HR" baseline="0" dirty="0" smtClean="0"/>
              <a:t>Kad klijenti nisu pismeni, možete ih pitati kako bi mogli zapamtiti ono o čemu ste pričali, možda mogu naslikati sliku ili da im netko drugi pročita bilješke, mogu li slušati audio snimku?</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10</a:t>
            </a:fld>
            <a:endParaRPr lang="hr-HR"/>
          </a:p>
        </p:txBody>
      </p:sp>
    </p:spTree>
    <p:extLst>
      <p:ext uri="{BB962C8B-B14F-4D97-AF65-F5344CB8AC3E}">
        <p14:creationId xmlns:p14="http://schemas.microsoft.com/office/powerpoint/2010/main" val="2001253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200" dirty="0" smtClean="0"/>
              <a:t>Uključuju više informacija nego samo odgovaranje na listu </a:t>
            </a:r>
            <a:r>
              <a:rPr lang="hr-HR" sz="1200" dirty="0" err="1" smtClean="0"/>
              <a:t>Sokratovskih</a:t>
            </a:r>
            <a:r>
              <a:rPr lang="hr-HR" sz="1200" dirty="0" smtClean="0"/>
              <a:t> pitanja</a:t>
            </a:r>
          </a:p>
          <a:p>
            <a:endParaRPr lang="hr-HR" dirty="0" smtClean="0"/>
          </a:p>
          <a:p>
            <a:r>
              <a:rPr lang="hr-HR" dirty="0" smtClean="0"/>
              <a:t>prijašnji</a:t>
            </a:r>
            <a:r>
              <a:rPr lang="hr-HR" baseline="0" dirty="0" smtClean="0"/>
              <a:t> naziv: z</a:t>
            </a:r>
            <a:r>
              <a:rPr lang="hr-HR" dirty="0" smtClean="0"/>
              <a:t>apis </a:t>
            </a:r>
            <a:r>
              <a:rPr lang="hr-HR" dirty="0" err="1" smtClean="0"/>
              <a:t>disfunkcionalnih</a:t>
            </a:r>
            <a:r>
              <a:rPr lang="hr-HR" dirty="0" smtClean="0"/>
              <a:t> misli (ZDM)</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13</a:t>
            </a:fld>
            <a:endParaRPr lang="hr-HR"/>
          </a:p>
        </p:txBody>
      </p:sp>
    </p:spTree>
    <p:extLst>
      <p:ext uri="{BB962C8B-B14F-4D97-AF65-F5344CB8AC3E}">
        <p14:creationId xmlns:p14="http://schemas.microsoft.com/office/powerpoint/2010/main" val="3788951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Opisati što sve listić sadrži</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14</a:t>
            </a:fld>
            <a:endParaRPr lang="hr-HR"/>
          </a:p>
        </p:txBody>
      </p:sp>
    </p:spTree>
    <p:extLst>
      <p:ext uri="{BB962C8B-B14F-4D97-AF65-F5344CB8AC3E}">
        <p14:creationId xmlns:p14="http://schemas.microsoft.com/office/powerpoint/2010/main" val="1468008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Na kraju prezentacije riješiti u paru jedan od listića</a:t>
            </a:r>
            <a:endParaRPr lang="hr-HR" dirty="0"/>
          </a:p>
        </p:txBody>
      </p:sp>
      <p:sp>
        <p:nvSpPr>
          <p:cNvPr id="4" name="Slide Number Placeholder 3"/>
          <p:cNvSpPr>
            <a:spLocks noGrp="1"/>
          </p:cNvSpPr>
          <p:nvPr>
            <p:ph type="sldNum" sz="quarter" idx="10"/>
          </p:nvPr>
        </p:nvSpPr>
        <p:spPr/>
        <p:txBody>
          <a:bodyPr/>
          <a:lstStyle/>
          <a:p>
            <a:fld id="{903C85D1-F7F8-4F6B-8DEB-02F3315D3AE8}" type="slidenum">
              <a:rPr lang="hr-HR" smtClean="0"/>
              <a:t>15</a:t>
            </a:fld>
            <a:endParaRPr lang="hr-HR"/>
          </a:p>
        </p:txBody>
      </p:sp>
    </p:spTree>
    <p:extLst>
      <p:ext uri="{BB962C8B-B14F-4D97-AF65-F5344CB8AC3E}">
        <p14:creationId xmlns:p14="http://schemas.microsoft.com/office/powerpoint/2010/main" val="1538125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Listići</a:t>
            </a:r>
            <a:r>
              <a:rPr lang="hr-HR" baseline="0" dirty="0" smtClean="0"/>
              <a:t> sadrže slična pitanja, ali Testiranje svojih misli ima lakšu razinu čitljivosti, a njegov strukturirani format je jednostavniji i lakši za ispuniti.</a:t>
            </a:r>
          </a:p>
        </p:txBody>
      </p:sp>
      <p:sp>
        <p:nvSpPr>
          <p:cNvPr id="4" name="Slide Number Placeholder 3"/>
          <p:cNvSpPr>
            <a:spLocks noGrp="1"/>
          </p:cNvSpPr>
          <p:nvPr>
            <p:ph type="sldNum" sz="quarter" idx="10"/>
          </p:nvPr>
        </p:nvSpPr>
        <p:spPr/>
        <p:txBody>
          <a:bodyPr/>
          <a:lstStyle/>
          <a:p>
            <a:fld id="{903C85D1-F7F8-4F6B-8DEB-02F3315D3AE8}" type="slidenum">
              <a:rPr lang="hr-HR" smtClean="0"/>
              <a:t>16</a:t>
            </a:fld>
            <a:endParaRPr lang="hr-HR"/>
          </a:p>
        </p:txBody>
      </p:sp>
    </p:spTree>
    <p:extLst>
      <p:ext uri="{BB962C8B-B14F-4D97-AF65-F5344CB8AC3E}">
        <p14:creationId xmlns:p14="http://schemas.microsoft.com/office/powerpoint/2010/main" val="3576913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D8C3D056-8BBA-41C9-A71A-CC0EBAC7F171}" type="datetimeFigureOut">
              <a:rPr lang="hr-HR" smtClean="0"/>
              <a:t>01.09.2022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747854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8C3D056-8BBA-41C9-A71A-CC0EBAC7F171}" type="datetimeFigureOut">
              <a:rPr lang="hr-HR" smtClean="0"/>
              <a:t>01.09.2022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1958169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8C3D056-8BBA-41C9-A71A-CC0EBAC7F171}" type="datetimeFigureOut">
              <a:rPr lang="hr-HR" smtClean="0"/>
              <a:t>01.09.2022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135010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8C3D056-8BBA-41C9-A71A-CC0EBAC7F171}" type="datetimeFigureOut">
              <a:rPr lang="hr-HR" smtClean="0"/>
              <a:t>01.09.2022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2343599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C3D056-8BBA-41C9-A71A-CC0EBAC7F171}" type="datetimeFigureOut">
              <a:rPr lang="hr-HR" smtClean="0"/>
              <a:t>01.09.2022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149951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D8C3D056-8BBA-41C9-A71A-CC0EBAC7F171}" type="datetimeFigureOut">
              <a:rPr lang="hr-HR" smtClean="0"/>
              <a:t>01.09.2022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3572442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D8C3D056-8BBA-41C9-A71A-CC0EBAC7F171}" type="datetimeFigureOut">
              <a:rPr lang="hr-HR" smtClean="0"/>
              <a:t>01.09.2022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1078660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D8C3D056-8BBA-41C9-A71A-CC0EBAC7F171}" type="datetimeFigureOut">
              <a:rPr lang="hr-HR" smtClean="0"/>
              <a:t>01.09.2022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74564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C3D056-8BBA-41C9-A71A-CC0EBAC7F171}" type="datetimeFigureOut">
              <a:rPr lang="hr-HR" smtClean="0"/>
              <a:t>01.09.2022</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2155124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C3D056-8BBA-41C9-A71A-CC0EBAC7F171}" type="datetimeFigureOut">
              <a:rPr lang="hr-HR" smtClean="0"/>
              <a:t>01.09.2022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2042477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C3D056-8BBA-41C9-A71A-CC0EBAC7F171}" type="datetimeFigureOut">
              <a:rPr lang="hr-HR" smtClean="0"/>
              <a:t>01.09.2022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80F5620-7BCC-413F-827F-DA44DD09473A}" type="slidenum">
              <a:rPr lang="hr-HR" smtClean="0"/>
              <a:t>‹#›</a:t>
            </a:fld>
            <a:endParaRPr lang="hr-HR"/>
          </a:p>
        </p:txBody>
      </p:sp>
    </p:spTree>
    <p:extLst>
      <p:ext uri="{BB962C8B-B14F-4D97-AF65-F5344CB8AC3E}">
        <p14:creationId xmlns:p14="http://schemas.microsoft.com/office/powerpoint/2010/main" val="2443984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3D056-8BBA-41C9-A71A-CC0EBAC7F171}" type="datetimeFigureOut">
              <a:rPr lang="hr-HR" smtClean="0"/>
              <a:t>01.09.2022</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0F5620-7BCC-413F-827F-DA44DD09473A}" type="slidenum">
              <a:rPr lang="hr-HR" smtClean="0"/>
              <a:t>‹#›</a:t>
            </a:fld>
            <a:endParaRPr lang="hr-HR"/>
          </a:p>
        </p:txBody>
      </p:sp>
    </p:spTree>
    <p:extLst>
      <p:ext uri="{BB962C8B-B14F-4D97-AF65-F5344CB8AC3E}">
        <p14:creationId xmlns:p14="http://schemas.microsoft.com/office/powerpoint/2010/main" val="32453184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4.png"/><Relationship Id="rId4" Type="http://schemas.microsoft.com/office/2007/relationships/hdphoto" Target="../media/hdphoto2.wdp"/></Relationships>
</file>

<file path=ppt/slides/_rels/slide5.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microsoft.com/office/2007/relationships/hdphoto" Target="../media/hdphoto4.wdp"/><Relationship Id="rId5" Type="http://schemas.openxmlformats.org/officeDocument/2006/relationships/image" Target="../media/image5.png"/><Relationship Id="rId4" Type="http://schemas.microsoft.com/office/2007/relationships/hdphoto" Target="../media/hdphoto5.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4981" y="2124894"/>
            <a:ext cx="6262464" cy="1470025"/>
          </a:xfrm>
        </p:spPr>
        <p:txBody>
          <a:bodyPr>
            <a:normAutofit fontScale="90000"/>
          </a:bodyPr>
          <a:lstStyle/>
          <a:p>
            <a:pPr algn="l"/>
            <a:r>
              <a:rPr lang="hr-HR" b="1" dirty="0" smtClean="0"/>
              <a:t>REAGIRANJE NA </a:t>
            </a:r>
            <a:br>
              <a:rPr lang="hr-HR" b="1" dirty="0" smtClean="0"/>
            </a:br>
            <a:r>
              <a:rPr lang="hr-HR" b="1" dirty="0" smtClean="0"/>
              <a:t>AUTOMATSKE </a:t>
            </a:r>
            <a:br>
              <a:rPr lang="hr-HR" b="1" dirty="0" smtClean="0"/>
            </a:br>
            <a:r>
              <a:rPr lang="hr-HR" b="1" dirty="0" smtClean="0"/>
              <a:t>MISLI</a:t>
            </a:r>
            <a:endParaRPr lang="hr-HR" b="1" dirty="0"/>
          </a:p>
        </p:txBody>
      </p:sp>
      <p:sp>
        <p:nvSpPr>
          <p:cNvPr id="3" name="Subtitle 2"/>
          <p:cNvSpPr>
            <a:spLocks noGrp="1"/>
          </p:cNvSpPr>
          <p:nvPr>
            <p:ph type="subTitle" idx="1"/>
          </p:nvPr>
        </p:nvSpPr>
        <p:spPr>
          <a:xfrm>
            <a:off x="611560" y="4077072"/>
            <a:ext cx="3701008" cy="1752600"/>
          </a:xfrm>
        </p:spPr>
        <p:txBody>
          <a:bodyPr>
            <a:normAutofit/>
          </a:bodyPr>
          <a:lstStyle/>
          <a:p>
            <a:pPr algn="l"/>
            <a:r>
              <a:rPr lang="hr-HR" sz="2400" dirty="0" smtClean="0">
                <a:solidFill>
                  <a:schemeClr val="tx1"/>
                </a:solidFill>
              </a:rPr>
              <a:t>Rebeka </a:t>
            </a:r>
            <a:r>
              <a:rPr lang="hr-HR" sz="2400" dirty="0" err="1" smtClean="0">
                <a:solidFill>
                  <a:schemeClr val="tx1"/>
                </a:solidFill>
              </a:rPr>
              <a:t>Škulić</a:t>
            </a:r>
            <a:r>
              <a:rPr lang="hr-HR" sz="2400" dirty="0" smtClean="0">
                <a:solidFill>
                  <a:schemeClr val="tx1"/>
                </a:solidFill>
              </a:rPr>
              <a:t> </a:t>
            </a:r>
            <a:r>
              <a:rPr lang="hr-HR" sz="2400" dirty="0" err="1" smtClean="0">
                <a:solidFill>
                  <a:schemeClr val="tx1"/>
                </a:solidFill>
              </a:rPr>
              <a:t>Musić</a:t>
            </a:r>
            <a:endParaRPr lang="hr-HR" sz="2400" dirty="0" smtClean="0">
              <a:solidFill>
                <a:schemeClr val="tx1"/>
              </a:solidFill>
            </a:endParaRPr>
          </a:p>
          <a:p>
            <a:pPr algn="l"/>
            <a:r>
              <a:rPr lang="hr-HR" sz="2400" dirty="0" smtClean="0">
                <a:solidFill>
                  <a:schemeClr val="tx1"/>
                </a:solidFill>
              </a:rPr>
              <a:t>9/2022</a:t>
            </a:r>
            <a:endParaRPr lang="hr-HR" sz="2400" dirty="0">
              <a:solidFill>
                <a:schemeClr val="tx1"/>
              </a:solidFill>
            </a:endParaRPr>
          </a:p>
        </p:txBody>
      </p:sp>
      <p:pic>
        <p:nvPicPr>
          <p:cNvPr id="1027" name="Picture 3"/>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4560911" y="1268760"/>
            <a:ext cx="4322763" cy="432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821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Zvučno snimljene bilješke</a:t>
            </a:r>
            <a:endParaRPr lang="hr-HR" dirty="0"/>
          </a:p>
        </p:txBody>
      </p:sp>
      <p:sp>
        <p:nvSpPr>
          <p:cNvPr id="3" name="Content Placeholder 2"/>
          <p:cNvSpPr>
            <a:spLocks noGrp="1"/>
          </p:cNvSpPr>
          <p:nvPr>
            <p:ph idx="1"/>
          </p:nvPr>
        </p:nvSpPr>
        <p:spPr>
          <a:xfrm>
            <a:off x="467544" y="2060848"/>
            <a:ext cx="4186808" cy="4525963"/>
          </a:xfrm>
        </p:spPr>
        <p:txBody>
          <a:bodyPr/>
          <a:lstStyle/>
          <a:p>
            <a:r>
              <a:rPr lang="hr-HR" sz="2400" dirty="0" smtClean="0"/>
              <a:t>Za klijente koji ne mogu ili ne žele čitati ili im je učinkovitije slušati bilješke</a:t>
            </a:r>
          </a:p>
          <a:p>
            <a:endParaRPr lang="hr-HR" sz="2400" dirty="0"/>
          </a:p>
          <a:p>
            <a:r>
              <a:rPr lang="hr-HR" sz="2400" dirty="0" smtClean="0"/>
              <a:t>Bolje je snimiti samo dio gdje razvija odgovore na automatske misli nego cijeli susret</a:t>
            </a:r>
          </a:p>
          <a:p>
            <a:endParaRPr lang="hr-HR" dirty="0"/>
          </a:p>
        </p:txBody>
      </p:sp>
      <p:pic>
        <p:nvPicPr>
          <p:cNvPr id="6147" name="Picture 3"/>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4932040" y="2274589"/>
            <a:ext cx="3741068" cy="2451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8263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SAVJET!</a:t>
            </a:r>
            <a:endParaRPr lang="hr-HR" dirty="0"/>
          </a:p>
        </p:txBody>
      </p:sp>
      <p:sp>
        <p:nvSpPr>
          <p:cNvPr id="3" name="Content Placeholder 2"/>
          <p:cNvSpPr>
            <a:spLocks noGrp="1"/>
          </p:cNvSpPr>
          <p:nvPr>
            <p:ph idx="1"/>
          </p:nvPr>
        </p:nvSpPr>
        <p:spPr>
          <a:xfrm>
            <a:off x="539552" y="2492896"/>
            <a:ext cx="8229600" cy="4525963"/>
          </a:xfrm>
        </p:spPr>
        <p:txBody>
          <a:bodyPr>
            <a:normAutofit/>
          </a:bodyPr>
          <a:lstStyle/>
          <a:p>
            <a:r>
              <a:rPr lang="hr-HR" sz="2000" dirty="0" smtClean="0"/>
              <a:t>Za motiviranje klijenta da redovito čita bilješke sa terapije, koristite iste tehnike koje koristite i za akcijske planove, posebno ih vezujući za njihove aspiracije, vrijednosti i ciljeve</a:t>
            </a:r>
          </a:p>
          <a:p>
            <a:endParaRPr lang="hr-HR" sz="2000" dirty="0" smtClean="0"/>
          </a:p>
          <a:p>
            <a:r>
              <a:rPr lang="hr-HR" sz="2000" dirty="0" smtClean="0"/>
              <a:t>Pitajte ih za prepreke</a:t>
            </a:r>
          </a:p>
          <a:p>
            <a:endParaRPr lang="hr-HR" sz="2000" dirty="0" smtClean="0"/>
          </a:p>
          <a:p>
            <a:r>
              <a:rPr lang="hr-HR" sz="2000" dirty="0" smtClean="0"/>
              <a:t>Ako misle da neće imati vremena za čitanje, pitajte ih što misle koliko to vremena oduzima (ako pretjeraju u procjeni neka pročitaju pred vama, štopajte im i na taj način dokažite da treba puno manje vremena nego što misle, </a:t>
            </a:r>
            <a:r>
              <a:rPr lang="hr-HR" sz="2000" dirty="0" err="1" smtClean="0"/>
              <a:t>cca</a:t>
            </a:r>
            <a:r>
              <a:rPr lang="hr-HR" sz="2000" dirty="0" smtClean="0"/>
              <a:t> 20-60 </a:t>
            </a:r>
            <a:r>
              <a:rPr lang="hr-HR" sz="2000" dirty="0" err="1" smtClean="0"/>
              <a:t>sec</a:t>
            </a:r>
            <a:r>
              <a:rPr lang="hr-HR" sz="2000" dirty="0" smtClean="0"/>
              <a:t>)</a:t>
            </a:r>
          </a:p>
          <a:p>
            <a:endParaRPr lang="hr-HR" dirty="0"/>
          </a:p>
        </p:txBody>
      </p:sp>
      <p:pic>
        <p:nvPicPr>
          <p:cNvPr id="5122" name="Picture 2"/>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1538610" y="0"/>
            <a:ext cx="106807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23045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56992"/>
            <a:ext cx="3970784" cy="1143000"/>
          </a:xfrm>
        </p:spPr>
        <p:txBody>
          <a:bodyPr>
            <a:normAutofit fontScale="90000"/>
          </a:bodyPr>
          <a:lstStyle/>
          <a:p>
            <a:pPr>
              <a:lnSpc>
                <a:spcPct val="150000"/>
              </a:lnSpc>
            </a:pPr>
            <a:r>
              <a:rPr lang="hr-HR" sz="2700" dirty="0" smtClean="0"/>
              <a:t>Kako naučiti klijenta da koristi radne listiće za druge automatske misli između susreta</a:t>
            </a:r>
            <a:r>
              <a:rPr lang="hr-HR" dirty="0" smtClean="0"/>
              <a:t/>
            </a:r>
            <a:br>
              <a:rPr lang="hr-HR" dirty="0" smtClean="0"/>
            </a:br>
            <a:endParaRPr lang="hr-HR" dirty="0"/>
          </a:p>
        </p:txBody>
      </p:sp>
      <p:sp>
        <p:nvSpPr>
          <p:cNvPr id="3" name="Rectangle 2"/>
          <p:cNvSpPr/>
          <p:nvPr/>
        </p:nvSpPr>
        <p:spPr>
          <a:xfrm>
            <a:off x="4644008" y="0"/>
            <a:ext cx="4499992"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3076" name="Picture 4"/>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5413549" y="1422698"/>
            <a:ext cx="2960910" cy="3993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96174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Autofit/>
          </a:bodyPr>
          <a:lstStyle/>
          <a:p>
            <a:pPr>
              <a:lnSpc>
                <a:spcPct val="150000"/>
              </a:lnSpc>
            </a:pPr>
            <a:r>
              <a:rPr lang="hr-HR" sz="1800" dirty="0" smtClean="0"/>
              <a:t>Radni listići </a:t>
            </a:r>
            <a:r>
              <a:rPr lang="hr-HR" sz="1800" i="1" dirty="0" smtClean="0"/>
              <a:t>Testiranje svojih misli </a:t>
            </a:r>
            <a:r>
              <a:rPr lang="hr-HR" sz="1800" dirty="0" smtClean="0"/>
              <a:t>i </a:t>
            </a:r>
            <a:r>
              <a:rPr lang="hr-HR" sz="1800" i="1" dirty="0" smtClean="0"/>
              <a:t>Zapis </a:t>
            </a:r>
            <a:r>
              <a:rPr lang="hr-HR" sz="1800" i="1" dirty="0"/>
              <a:t>misli </a:t>
            </a:r>
            <a:r>
              <a:rPr lang="hr-HR" sz="1800" dirty="0"/>
              <a:t>pomažu potaknuti klijente da procijene svoje automatske misli kada se osjećaju uznemireno ili se </a:t>
            </a:r>
            <a:r>
              <a:rPr lang="hr-HR" sz="1800" dirty="0" smtClean="0"/>
              <a:t>ponašaju nekorisno</a:t>
            </a:r>
          </a:p>
          <a:p>
            <a:pPr>
              <a:lnSpc>
                <a:spcPct val="150000"/>
              </a:lnSpc>
            </a:pPr>
            <a:endParaRPr lang="hr-HR" sz="1800" dirty="0" smtClean="0"/>
          </a:p>
          <a:p>
            <a:pPr>
              <a:lnSpc>
                <a:spcPct val="150000"/>
              </a:lnSpc>
            </a:pPr>
            <a:r>
              <a:rPr lang="hr-HR" sz="1800" dirty="0" smtClean="0"/>
              <a:t>Nije nužno koristiti ove listiće ako je samo razmišljanje o </a:t>
            </a:r>
            <a:r>
              <a:rPr lang="hr-HR" sz="1800" dirty="0"/>
              <a:t>p</a:t>
            </a:r>
            <a:r>
              <a:rPr lang="hr-HR" sz="1800" dirty="0" smtClean="0"/>
              <a:t>itanjima dovoljno za klijenta, ali većina klijenta smatra da listići organiziraju njihove misli bolje</a:t>
            </a:r>
          </a:p>
          <a:p>
            <a:pPr>
              <a:lnSpc>
                <a:spcPct val="150000"/>
              </a:lnSpc>
            </a:pPr>
            <a:endParaRPr lang="hr-HR" sz="1800" dirty="0" smtClean="0"/>
          </a:p>
          <a:p>
            <a:pPr>
              <a:lnSpc>
                <a:spcPct val="150000"/>
              </a:lnSpc>
            </a:pPr>
            <a:r>
              <a:rPr lang="hr-HR" sz="1800" dirty="0" smtClean="0"/>
              <a:t>Listići nisu pretjerano korisni za klijente koji relativno slabo funkcioniraju, ne vole pisati, nemotivirani su ili imaju nisku razinu pismenosti  </a:t>
            </a:r>
            <a:endParaRPr lang="hr-HR" sz="1800" dirty="0"/>
          </a:p>
        </p:txBody>
      </p:sp>
    </p:spTree>
    <p:extLst>
      <p:ext uri="{BB962C8B-B14F-4D97-AF65-F5344CB8AC3E}">
        <p14:creationId xmlns:p14="http://schemas.microsoft.com/office/powerpoint/2010/main" val="2305134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Korisnik\Desktop\Untitled.png"/>
          <p:cNvPicPr>
            <a:picLocks noChangeAspect="1" noChangeArrowheads="1"/>
          </p:cNvPicPr>
          <p:nvPr/>
        </p:nvPicPr>
        <p:blipFill rotWithShape="1">
          <a:blip r:embed="rId3">
            <a:extLst>
              <a:ext uri="{28A0092B-C50C-407E-A947-70E740481C1C}">
                <a14:useLocalDpi xmlns:a14="http://schemas.microsoft.com/office/drawing/2010/main" val="0"/>
              </a:ext>
            </a:extLst>
          </a:blip>
          <a:srcRect l="3567" r="54481"/>
          <a:stretch/>
        </p:blipFill>
        <p:spPr bwMode="auto">
          <a:xfrm>
            <a:off x="179512" y="908720"/>
            <a:ext cx="4407900" cy="497510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Korisnik\Desktop\Untitled.png"/>
          <p:cNvPicPr>
            <a:picLocks noChangeAspect="1" noChangeArrowheads="1"/>
          </p:cNvPicPr>
          <p:nvPr/>
        </p:nvPicPr>
        <p:blipFill rotWithShape="1">
          <a:blip r:embed="rId3">
            <a:extLst>
              <a:ext uri="{28A0092B-C50C-407E-A947-70E740481C1C}">
                <a14:useLocalDpi xmlns:a14="http://schemas.microsoft.com/office/drawing/2010/main" val="0"/>
              </a:ext>
            </a:extLst>
          </a:blip>
          <a:srcRect l="54233" r="3940"/>
          <a:stretch/>
        </p:blipFill>
        <p:spPr bwMode="auto">
          <a:xfrm>
            <a:off x="4587412" y="908720"/>
            <a:ext cx="4394820" cy="49751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915816" y="260648"/>
            <a:ext cx="3511154" cy="369332"/>
          </a:xfrm>
          <a:prstGeom prst="rect">
            <a:avLst/>
          </a:prstGeom>
        </p:spPr>
        <p:txBody>
          <a:bodyPr wrap="none">
            <a:spAutoFit/>
          </a:bodyPr>
          <a:lstStyle/>
          <a:p>
            <a:r>
              <a:rPr lang="hr-HR" dirty="0"/>
              <a:t>Radni listić </a:t>
            </a:r>
            <a:r>
              <a:rPr lang="hr-HR" dirty="0" smtClean="0"/>
              <a:t>‘’Testiranje svojih misli</a:t>
            </a:r>
            <a:r>
              <a:rPr lang="hr-HR" dirty="0"/>
              <a:t>’’</a:t>
            </a:r>
          </a:p>
        </p:txBody>
      </p:sp>
      <p:sp>
        <p:nvSpPr>
          <p:cNvPr id="3" name="Rectangle 2"/>
          <p:cNvSpPr/>
          <p:nvPr/>
        </p:nvSpPr>
        <p:spPr>
          <a:xfrm>
            <a:off x="395536" y="1268760"/>
            <a:ext cx="936104" cy="144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21060591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r>
              <a:rPr lang="hr-HR" sz="2800" dirty="0" smtClean="0"/>
              <a:t>Radni listić ‘’Zapisivanje misli’’</a:t>
            </a:r>
            <a:endParaRPr lang="hr-HR"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35533140"/>
              </p:ext>
            </p:extLst>
          </p:nvPr>
        </p:nvGraphicFramePr>
        <p:xfrm>
          <a:off x="971600" y="980728"/>
          <a:ext cx="7192937" cy="5368096"/>
        </p:xfrm>
        <a:graphic>
          <a:graphicData uri="http://schemas.openxmlformats.org/drawingml/2006/table">
            <a:tbl>
              <a:tblPr firstRow="1" firstCol="1" bandRow="1"/>
              <a:tblGrid>
                <a:gridCol w="792325">
                  <a:extLst>
                    <a:ext uri="{9D8B030D-6E8A-4147-A177-3AD203B41FA5}">
                      <a16:colId xmlns:a16="http://schemas.microsoft.com/office/drawing/2014/main" val="20000"/>
                    </a:ext>
                  </a:extLst>
                </a:gridCol>
                <a:gridCol w="962110">
                  <a:extLst>
                    <a:ext uri="{9D8B030D-6E8A-4147-A177-3AD203B41FA5}">
                      <a16:colId xmlns:a16="http://schemas.microsoft.com/office/drawing/2014/main" val="20001"/>
                    </a:ext>
                  </a:extLst>
                </a:gridCol>
                <a:gridCol w="1111717">
                  <a:extLst>
                    <a:ext uri="{9D8B030D-6E8A-4147-A177-3AD203B41FA5}">
                      <a16:colId xmlns:a16="http://schemas.microsoft.com/office/drawing/2014/main" val="20002"/>
                    </a:ext>
                  </a:extLst>
                </a:gridCol>
                <a:gridCol w="904531">
                  <a:extLst>
                    <a:ext uri="{9D8B030D-6E8A-4147-A177-3AD203B41FA5}">
                      <a16:colId xmlns:a16="http://schemas.microsoft.com/office/drawing/2014/main" val="20003"/>
                    </a:ext>
                  </a:extLst>
                </a:gridCol>
                <a:gridCol w="2494102">
                  <a:extLst>
                    <a:ext uri="{9D8B030D-6E8A-4147-A177-3AD203B41FA5}">
                      <a16:colId xmlns:a16="http://schemas.microsoft.com/office/drawing/2014/main" val="20004"/>
                    </a:ext>
                  </a:extLst>
                </a:gridCol>
                <a:gridCol w="928152">
                  <a:extLst>
                    <a:ext uri="{9D8B030D-6E8A-4147-A177-3AD203B41FA5}">
                      <a16:colId xmlns:a16="http://schemas.microsoft.com/office/drawing/2014/main" val="20005"/>
                    </a:ext>
                  </a:extLst>
                </a:gridCol>
              </a:tblGrid>
              <a:tr h="145084">
                <a:tc>
                  <a:txBody>
                    <a:bodyPr/>
                    <a:lstStyle/>
                    <a:p>
                      <a:pPr>
                        <a:lnSpc>
                          <a:spcPct val="115000"/>
                        </a:lnSpc>
                        <a:spcAft>
                          <a:spcPts val="0"/>
                        </a:spcAft>
                      </a:pPr>
                      <a:r>
                        <a:rPr lang="hr-HR" sz="700" dirty="0">
                          <a:effectLst/>
                          <a:latin typeface="Times New Roman"/>
                          <a:ea typeface="Calibri"/>
                          <a:cs typeface="Times New Roman"/>
                        </a:rPr>
                        <a:t>Datum/vrijeme</a:t>
                      </a:r>
                      <a:endParaRPr lang="en-US" sz="800" dirty="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Situacija</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Automatska misao</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Emocije</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Adaptivni odgovor</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Posljedica</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595920">
                <a:tc>
                  <a:txBody>
                    <a:bodyPr/>
                    <a:lstStyle/>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1. Koji događaj (vanjski ili unutarnji) je povezan sa neugodnom emocijom? Ili u koje nekorisno ponašanje ste se upustili? </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dirty="0">
                          <a:effectLst/>
                          <a:latin typeface="Times New Roman"/>
                          <a:ea typeface="Calibri"/>
                          <a:cs typeface="Times New Roman"/>
                        </a:rPr>
                        <a:t>1. Koje misli ili predodžbe su Vam prošle glavom  (prije, tijekom ili nakon događaja ili nekorisnog ponašanja)?</a:t>
                      </a:r>
                      <a:endParaRPr lang="en-US" sz="800" dirty="0">
                        <a:effectLst/>
                        <a:latin typeface="Times New Roman"/>
                        <a:ea typeface="Calibri"/>
                        <a:cs typeface="Times New Roman"/>
                      </a:endParaRPr>
                    </a:p>
                    <a:p>
                      <a:pPr>
                        <a:lnSpc>
                          <a:spcPct val="115000"/>
                        </a:lnSpc>
                        <a:spcAft>
                          <a:spcPts val="0"/>
                        </a:spcAft>
                      </a:pPr>
                      <a:r>
                        <a:rPr lang="hr-HR" sz="700" dirty="0">
                          <a:effectLst/>
                          <a:latin typeface="Times New Roman"/>
                          <a:ea typeface="Calibri"/>
                          <a:cs typeface="Times New Roman"/>
                        </a:rPr>
                        <a:t>2. Koliki je stupanj uvjerenja u svaku od misli u tom trenutku?</a:t>
                      </a:r>
                      <a:endParaRPr lang="en-US" sz="800" dirty="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1. Koje ste emocije (tuga, anksioznost, ljutnja...) osjetili u tom trenutku?</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2. Koliki je bio intenzitet svake emocije (0-100%)?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1. (neobavezno) Koju ste kognitivnu distorziju napravili?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2. Upotrijebite pitanja s dna tablice kako biste odgovorili na automatske misli.</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3. Koliko vjerujete u svaki od odgovora?</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1. Koliko sada vjerujete u automatsku misao?</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2. Koje sada emocije osjećate i koliko su intenzivne (0-100%)?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3. Što bi bilo dobro napraviti?</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046757">
                <a:tc>
                  <a:txBody>
                    <a:bodyPr/>
                    <a:lstStyle/>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3.9. /23:00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 </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Razmišljanje o intervjuu za posao</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Bit ću jako nervozan, neću znati što trebam reći i onda neću dobiti posao. (80%)</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Anksioznost (75%)</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(Predviđanje budućnosti)</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Nervozan sam sad, ali mogu još vježbati (s terapeutom). Kad sam bio nervozan u prošlosti, kao onda kad sam dobio novog šefa, nisam imao problema pričati. (80%)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Ako ne dobijem posao, mogu se prijaviti za druge. Najbolje što se može dogoditi je da mi ponude posao na licu mjesta. Realnije je da ću se morati prijaviti na nekoliko natječaja prije nego dobijem posao. (90%)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Razmišljanje da neću dobiti posao me samo čini anksioznim.</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Osjećam se bolje radi spoznaje da nije smak svijeta ako ne dobijem posao. (100%)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Rekao bih Gabrijelu da nije smak svijeta ako je nervozan i ne dobije posao. Ali ako što više vježba, to će biti manje nervozan. (100%)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Trebam vježbati što ću reći i onda odglumiti da nisam nervozan. (100%)</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hr-HR" sz="700">
                          <a:effectLst/>
                          <a:latin typeface="Times New Roman"/>
                          <a:ea typeface="Calibri"/>
                          <a:cs typeface="Times New Roman"/>
                        </a:rPr>
                        <a:t>1. AM  (50%)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2. Anksiozno (50%)</a:t>
                      </a:r>
                      <a:endParaRPr lang="en-US" sz="800">
                        <a:effectLst/>
                        <a:latin typeface="Times New Roman"/>
                        <a:ea typeface="Calibri"/>
                        <a:cs typeface="Times New Roman"/>
                      </a:endParaRPr>
                    </a:p>
                    <a:p>
                      <a:pPr>
                        <a:lnSpc>
                          <a:spcPct val="115000"/>
                        </a:lnSpc>
                        <a:spcAft>
                          <a:spcPts val="0"/>
                        </a:spcAft>
                      </a:pPr>
                      <a:r>
                        <a:rPr lang="hr-HR" sz="700">
                          <a:effectLst/>
                          <a:latin typeface="Times New Roman"/>
                          <a:ea typeface="Calibri"/>
                          <a:cs typeface="Times New Roman"/>
                        </a:rPr>
                        <a:t>3. Vježbati</a:t>
                      </a:r>
                      <a:endParaRPr lang="en-US" sz="80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80335">
                <a:tc gridSpan="6">
                  <a:txBody>
                    <a:bodyPr/>
                    <a:lstStyle/>
                    <a:p>
                      <a:pPr>
                        <a:lnSpc>
                          <a:spcPct val="115000"/>
                        </a:lnSpc>
                        <a:spcAft>
                          <a:spcPts val="0"/>
                        </a:spcAft>
                      </a:pPr>
                      <a:r>
                        <a:rPr lang="hr-HR" sz="700" dirty="0">
                          <a:effectLst/>
                          <a:latin typeface="Times New Roman"/>
                          <a:ea typeface="Calibri"/>
                          <a:cs typeface="Times New Roman"/>
                        </a:rPr>
                        <a:t>Pitanja za sastavljanje adaptivnog odgovora: (1)Koji su dokazi da je automatska misao točna? Da nije točna? (2) Postoji li alternativno objašnjenje? (3) Što je najgore što se može dogoditi i kako bi se nosio s tim? Što je najbolje što se može dogoditi? Koja je najvjerojatnija posljedica? (4) Koja je posljedica vjerovanja u automatsku misao? Koja bi mogla biti posljedica promjene u mom razmišljanju? (5) Kad bi _________(ime osobe, prijatelja) bio u takvoj situaciji i to pomislio, što bi mu rekao? (6) Što bi bilo dobro poduzeti glede toga?</a:t>
                      </a:r>
                      <a:endParaRPr lang="en-US" sz="800" dirty="0">
                        <a:effectLst/>
                        <a:latin typeface="Times New Roman"/>
                        <a:ea typeface="Calibri"/>
                        <a:cs typeface="Times New Roman"/>
                      </a:endParaRPr>
                    </a:p>
                  </a:txBody>
                  <a:tcPr marL="43514" marR="435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75958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SAVJET!</a:t>
            </a:r>
            <a:endParaRPr lang="hr-HR" dirty="0"/>
          </a:p>
        </p:txBody>
      </p:sp>
      <p:sp>
        <p:nvSpPr>
          <p:cNvPr id="3" name="Content Placeholder 2"/>
          <p:cNvSpPr>
            <a:spLocks noGrp="1"/>
          </p:cNvSpPr>
          <p:nvPr>
            <p:ph idx="1"/>
          </p:nvPr>
        </p:nvSpPr>
        <p:spPr>
          <a:xfrm>
            <a:off x="467544" y="1988840"/>
            <a:ext cx="8229600" cy="4525963"/>
          </a:xfrm>
        </p:spPr>
        <p:txBody>
          <a:bodyPr>
            <a:normAutofit fontScale="92500" lnSpcReduction="20000"/>
          </a:bodyPr>
          <a:lstStyle/>
          <a:p>
            <a:pPr>
              <a:lnSpc>
                <a:spcPct val="160000"/>
              </a:lnSpc>
            </a:pPr>
            <a:r>
              <a:rPr lang="hr-HR" sz="1700" dirty="0"/>
              <a:t>Prvo ćete identificirati važnu automatsku misao i koristiti jednu listu pitanja s klijentom. Ako se intenzitet klijentove automatske misli i emocija smanji, možete pokazati kako zapisati odgovor i ostale informacije na jedan od dva radna listića. Možete i odmah izvaditi listić nakon identificiranja automatske misli, ali ako je evaluacija te misli neučinkovita, klijent može </a:t>
            </a:r>
            <a:r>
              <a:rPr lang="hr-HR" sz="1700" dirty="0" smtClean="0"/>
              <a:t>misliti </a:t>
            </a:r>
            <a:r>
              <a:rPr lang="hr-HR" sz="1700" dirty="0"/>
              <a:t>da mu radni listić neće pomoći. </a:t>
            </a:r>
            <a:endParaRPr lang="hr-HR" sz="1700" dirty="0" smtClean="0"/>
          </a:p>
          <a:p>
            <a:pPr>
              <a:lnSpc>
                <a:spcPct val="160000"/>
              </a:lnSpc>
            </a:pPr>
            <a:endParaRPr lang="hr-HR" sz="1700" dirty="0" smtClean="0"/>
          </a:p>
          <a:p>
            <a:pPr>
              <a:lnSpc>
                <a:spcPct val="160000"/>
              </a:lnSpc>
            </a:pPr>
            <a:r>
              <a:rPr lang="hr-HR" sz="1700" dirty="0" smtClean="0"/>
              <a:t>Uvjerite se da klijent može uspješno riješiti jedan od listića u susretu prije nego to uvedete u Akcijski plan</a:t>
            </a:r>
          </a:p>
          <a:p>
            <a:pPr>
              <a:lnSpc>
                <a:spcPct val="160000"/>
              </a:lnSpc>
            </a:pPr>
            <a:endParaRPr lang="hr-HR" sz="1700" dirty="0"/>
          </a:p>
          <a:p>
            <a:pPr>
              <a:lnSpc>
                <a:spcPct val="160000"/>
              </a:lnSpc>
            </a:pPr>
            <a:r>
              <a:rPr lang="hr-HR" sz="1700" dirty="0" smtClean="0"/>
              <a:t>Za neke klijente je dobro da listić </a:t>
            </a:r>
            <a:r>
              <a:rPr lang="hr-HR" sz="1700" i="1" dirty="0" smtClean="0"/>
              <a:t>Zapisa misli </a:t>
            </a:r>
            <a:r>
              <a:rPr lang="hr-HR" sz="1700" dirty="0" smtClean="0"/>
              <a:t>uvedete u dva stadija (u prvom naučiti klijenta da ispuni  prve 4 kolone  i da ih ispunjavaju kod kuće  kad se osjećaju uznemireno. Ako to prođe dobro naučite ih ispunjavati posljednje dvije)</a:t>
            </a:r>
            <a:endParaRPr lang="hr-HR" sz="1700" dirty="0"/>
          </a:p>
          <a:p>
            <a:endParaRPr lang="hr-HR" dirty="0"/>
          </a:p>
        </p:txBody>
      </p:sp>
      <p:pic>
        <p:nvPicPr>
          <p:cNvPr id="3074" name="Picture 2"/>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536700" y="0"/>
            <a:ext cx="106807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569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809" y="3140968"/>
            <a:ext cx="4258816" cy="1143000"/>
          </a:xfrm>
        </p:spPr>
        <p:txBody>
          <a:bodyPr>
            <a:noAutofit/>
          </a:bodyPr>
          <a:lstStyle/>
          <a:p>
            <a:pPr>
              <a:lnSpc>
                <a:spcPct val="150000"/>
              </a:lnSpc>
            </a:pPr>
            <a:r>
              <a:rPr lang="hr-HR" sz="3200" dirty="0" smtClean="0"/>
              <a:t>Što napraviti ako radni listić ne pomaže dovoljno</a:t>
            </a:r>
            <a:br>
              <a:rPr lang="hr-HR" sz="3200" dirty="0" smtClean="0"/>
            </a:br>
            <a:endParaRPr lang="hr-HR" sz="3200"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9625" y="0"/>
            <a:ext cx="4524375" cy="688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5803099" y="1628800"/>
            <a:ext cx="2157425" cy="4014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46030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229600" cy="5390059"/>
          </a:xfrm>
        </p:spPr>
        <p:txBody>
          <a:bodyPr>
            <a:noAutofit/>
          </a:bodyPr>
          <a:lstStyle/>
          <a:p>
            <a:pPr>
              <a:lnSpc>
                <a:spcPct val="150000"/>
              </a:lnSpc>
            </a:pPr>
            <a:r>
              <a:rPr lang="hr-HR" sz="1600" dirty="0" smtClean="0"/>
              <a:t>Nemojte prenaglašavati važnost listića</a:t>
            </a:r>
          </a:p>
          <a:p>
            <a:pPr>
              <a:lnSpc>
                <a:spcPct val="150000"/>
              </a:lnSpc>
            </a:pPr>
            <a:endParaRPr lang="hr-HR" sz="1600" dirty="0" smtClean="0"/>
          </a:p>
          <a:p>
            <a:pPr>
              <a:lnSpc>
                <a:spcPct val="150000"/>
              </a:lnSpc>
            </a:pPr>
            <a:r>
              <a:rPr lang="hr-HR" sz="1600" dirty="0" smtClean="0"/>
              <a:t>Većini klijenata u jednom trenutku radni listići ne pružaju dovoljno olakšanja</a:t>
            </a:r>
          </a:p>
          <a:p>
            <a:pPr>
              <a:lnSpc>
                <a:spcPct val="150000"/>
              </a:lnSpc>
            </a:pPr>
            <a:endParaRPr lang="hr-HR" sz="1600" dirty="0" smtClean="0"/>
          </a:p>
          <a:p>
            <a:pPr>
              <a:lnSpc>
                <a:spcPct val="150000"/>
              </a:lnSpc>
            </a:pPr>
            <a:r>
              <a:rPr lang="hr-HR" sz="1600" dirty="0" smtClean="0"/>
              <a:t>Naglašavajući njegovu općenitu korisnost i ‘’zastoje’’ kao mogućnost za učenje, terapeut pomaže klijentu izbjeći kritične automatske misli o sebi, terapiji, terapeutu i samom radnom listiću</a:t>
            </a:r>
          </a:p>
          <a:p>
            <a:pPr>
              <a:lnSpc>
                <a:spcPct val="150000"/>
              </a:lnSpc>
            </a:pPr>
            <a:endParaRPr lang="hr-HR" sz="1600" dirty="0" smtClean="0"/>
          </a:p>
          <a:p>
            <a:pPr>
              <a:lnSpc>
                <a:spcPct val="150000"/>
              </a:lnSpc>
            </a:pPr>
            <a:r>
              <a:rPr lang="hr-HR" sz="1600" dirty="0" smtClean="0"/>
              <a:t>Evaluacija AM (sa ili bez listića) može biti manje efikasna ako klijent ne uspije odgovoriti na svoje </a:t>
            </a:r>
            <a:r>
              <a:rPr lang="hr-HR" sz="1600" dirty="0" err="1" smtClean="0"/>
              <a:t>najuznemirujuće</a:t>
            </a:r>
            <a:r>
              <a:rPr lang="hr-HR" sz="1600" dirty="0" smtClean="0"/>
              <a:t> misli ili predodžbe, ako je njegova AM ujedno i bazično vjerovanje, ako su njegova evaluacija i odgovor bili površni, ako je </a:t>
            </a:r>
            <a:r>
              <a:rPr lang="hr-HR" sz="1600" dirty="0" err="1" smtClean="0"/>
              <a:t>obezvrijeđivao</a:t>
            </a:r>
            <a:r>
              <a:rPr lang="hr-HR" sz="1600" dirty="0" smtClean="0"/>
              <a:t> svoje odgovore ili ako je AM dio </a:t>
            </a:r>
            <a:r>
              <a:rPr lang="hr-HR" sz="1600" dirty="0" err="1" smtClean="0"/>
              <a:t>disfunkcionalnog</a:t>
            </a:r>
            <a:r>
              <a:rPr lang="hr-HR" sz="1600" dirty="0" smtClean="0"/>
              <a:t> misaonog procesa</a:t>
            </a:r>
          </a:p>
        </p:txBody>
      </p:sp>
    </p:spTree>
    <p:extLst>
      <p:ext uri="{BB962C8B-B14F-4D97-AF65-F5344CB8AC3E}">
        <p14:creationId xmlns:p14="http://schemas.microsoft.com/office/powerpoint/2010/main" val="994037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SAVJET!</a:t>
            </a:r>
            <a:endParaRPr lang="hr-HR" dirty="0"/>
          </a:p>
        </p:txBody>
      </p:sp>
      <p:sp>
        <p:nvSpPr>
          <p:cNvPr id="3" name="Content Placeholder 2"/>
          <p:cNvSpPr>
            <a:spLocks noGrp="1"/>
          </p:cNvSpPr>
          <p:nvPr>
            <p:ph idx="1"/>
          </p:nvPr>
        </p:nvSpPr>
        <p:spPr>
          <a:xfrm>
            <a:off x="467544" y="2636912"/>
            <a:ext cx="8229600" cy="4525963"/>
          </a:xfrm>
        </p:spPr>
        <p:txBody>
          <a:bodyPr>
            <a:normAutofit/>
          </a:bodyPr>
          <a:lstStyle/>
          <a:p>
            <a:pPr>
              <a:lnSpc>
                <a:spcPct val="150000"/>
              </a:lnSpc>
            </a:pPr>
            <a:r>
              <a:rPr lang="hr-HR" sz="2000" dirty="0" smtClean="0"/>
              <a:t>Ako niste sigurni hoće li klijent moći efektivno koristiti listiće kod kuće pitajte ga što misli da bi se moglo dogoditi</a:t>
            </a:r>
          </a:p>
          <a:p>
            <a:pPr>
              <a:lnSpc>
                <a:spcPct val="150000"/>
              </a:lnSpc>
            </a:pPr>
            <a:endParaRPr lang="hr-HR" sz="2000" dirty="0" smtClean="0"/>
          </a:p>
          <a:p>
            <a:pPr>
              <a:lnSpc>
                <a:spcPct val="150000"/>
              </a:lnSpc>
            </a:pPr>
            <a:r>
              <a:rPr lang="hr-HR" sz="2000" dirty="0" smtClean="0"/>
              <a:t>Podsjetite ih da je to vještina koju će izučiti</a:t>
            </a:r>
            <a:endParaRPr lang="hr-HR" sz="2000" dirty="0"/>
          </a:p>
        </p:txBody>
      </p:sp>
      <p:pic>
        <p:nvPicPr>
          <p:cNvPr id="4098" name="Picture 2"/>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1536700" y="0"/>
            <a:ext cx="106807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1074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0484" y="1700809"/>
            <a:ext cx="6203032" cy="3456383"/>
          </a:xfrm>
          <a:solidFill>
            <a:srgbClr val="FFFFFF">
              <a:alpha val="85882"/>
            </a:srgbClr>
          </a:solidFill>
        </p:spPr>
        <p:txBody>
          <a:bodyPr anchor="ctr">
            <a:normAutofit/>
          </a:bodyPr>
          <a:lstStyle/>
          <a:p>
            <a:r>
              <a:rPr lang="hr-HR" sz="2000" b="1" dirty="0" smtClean="0"/>
              <a:t>Kako pomoći klijentima da sastave bilješke sa terapije između susreta?</a:t>
            </a:r>
          </a:p>
          <a:p>
            <a:endParaRPr lang="hr-HR" sz="2000" dirty="0" smtClean="0"/>
          </a:p>
          <a:p>
            <a:r>
              <a:rPr lang="hr-HR" sz="2000" b="1" dirty="0" smtClean="0"/>
              <a:t>Kako naučiti klijenta da koristi radne listiće za druge automatske misli između susreta?</a:t>
            </a:r>
          </a:p>
          <a:p>
            <a:endParaRPr lang="hr-HR" sz="2000" dirty="0" smtClean="0"/>
          </a:p>
          <a:p>
            <a:r>
              <a:rPr lang="hr-HR" sz="2000" b="1" dirty="0" smtClean="0"/>
              <a:t>Što napraviti ako radni listić ne pomaže dovoljno?</a:t>
            </a:r>
            <a:endParaRPr lang="hr-HR" sz="2000" b="1" dirty="0"/>
          </a:p>
        </p:txBody>
      </p:sp>
    </p:spTree>
    <p:extLst>
      <p:ext uri="{BB962C8B-B14F-4D97-AF65-F5344CB8AC3E}">
        <p14:creationId xmlns:p14="http://schemas.microsoft.com/office/powerpoint/2010/main" val="17177892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611560" y="692696"/>
            <a:ext cx="7920880" cy="5472608"/>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Title 1"/>
          <p:cNvSpPr>
            <a:spLocks noGrp="1"/>
          </p:cNvSpPr>
          <p:nvPr>
            <p:ph type="title"/>
          </p:nvPr>
        </p:nvSpPr>
        <p:spPr>
          <a:xfrm>
            <a:off x="457200" y="813892"/>
            <a:ext cx="8229600" cy="1143000"/>
          </a:xfrm>
        </p:spPr>
        <p:txBody>
          <a:bodyPr>
            <a:normAutofit/>
          </a:bodyPr>
          <a:lstStyle/>
          <a:p>
            <a:r>
              <a:rPr lang="hr-HR" sz="3200" dirty="0" smtClean="0"/>
              <a:t>Načini odgovaranja na automatske misli:</a:t>
            </a:r>
            <a:endParaRPr lang="hr-HR" sz="3200" dirty="0"/>
          </a:p>
        </p:txBody>
      </p:sp>
      <p:sp>
        <p:nvSpPr>
          <p:cNvPr id="3" name="Content Placeholder 2"/>
          <p:cNvSpPr>
            <a:spLocks noGrp="1"/>
          </p:cNvSpPr>
          <p:nvPr>
            <p:ph idx="1"/>
          </p:nvPr>
        </p:nvSpPr>
        <p:spPr>
          <a:xfrm>
            <a:off x="1043608" y="2132856"/>
            <a:ext cx="7653536" cy="4237931"/>
          </a:xfrm>
        </p:spPr>
        <p:txBody>
          <a:bodyPr anchor="ctr"/>
          <a:lstStyle/>
          <a:p>
            <a:pPr>
              <a:lnSpc>
                <a:spcPct val="200000"/>
              </a:lnSpc>
            </a:pPr>
            <a:r>
              <a:rPr lang="hr-HR" sz="1800" dirty="0" smtClean="0"/>
              <a:t>Čitanje napisanih bilješki s terapije koje sadrže identične ili slične automatske misli.</a:t>
            </a:r>
          </a:p>
          <a:p>
            <a:pPr>
              <a:lnSpc>
                <a:spcPct val="200000"/>
              </a:lnSpc>
            </a:pPr>
            <a:r>
              <a:rPr lang="hr-HR" sz="1800" dirty="0" smtClean="0"/>
              <a:t>Slušanje </a:t>
            </a:r>
            <a:r>
              <a:rPr lang="hr-HR" sz="1800" dirty="0" err="1" smtClean="0"/>
              <a:t>audiozapisa</a:t>
            </a:r>
            <a:r>
              <a:rPr lang="hr-HR" sz="1800" dirty="0" smtClean="0"/>
              <a:t> s ključnog dijela terapijskog susreta.</a:t>
            </a:r>
          </a:p>
          <a:p>
            <a:pPr>
              <a:lnSpc>
                <a:spcPct val="200000"/>
              </a:lnSpc>
            </a:pPr>
            <a:r>
              <a:rPr lang="hr-HR" sz="1800" dirty="0" smtClean="0"/>
              <a:t>Rješavanje radnih listića.</a:t>
            </a:r>
          </a:p>
          <a:p>
            <a:pPr>
              <a:lnSpc>
                <a:spcPct val="200000"/>
              </a:lnSpc>
            </a:pPr>
            <a:r>
              <a:rPr lang="hr-HR" sz="1800" dirty="0" smtClean="0"/>
              <a:t>Rješavanje listića u mislima.</a:t>
            </a:r>
          </a:p>
          <a:p>
            <a:pPr>
              <a:lnSpc>
                <a:spcPct val="200000"/>
              </a:lnSpc>
            </a:pPr>
            <a:r>
              <a:rPr lang="hr-HR" sz="1800" dirty="0" smtClean="0"/>
              <a:t>Čitanje kartica za suočavanje.</a:t>
            </a:r>
          </a:p>
          <a:p>
            <a:endParaRPr lang="hr-HR" dirty="0" smtClean="0"/>
          </a:p>
          <a:p>
            <a:endParaRPr lang="hr-HR" dirty="0"/>
          </a:p>
        </p:txBody>
      </p:sp>
    </p:spTree>
    <p:extLst>
      <p:ext uri="{BB962C8B-B14F-4D97-AF65-F5344CB8AC3E}">
        <p14:creationId xmlns:p14="http://schemas.microsoft.com/office/powerpoint/2010/main" val="19775822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6016" y="3068960"/>
            <a:ext cx="5144889" cy="569801"/>
          </a:xfrm>
        </p:spPr>
        <p:txBody>
          <a:bodyPr>
            <a:normAutofit fontScale="92500" lnSpcReduction="10000"/>
          </a:bodyPr>
          <a:lstStyle/>
          <a:p>
            <a:pPr marL="0" indent="0" algn="ctr">
              <a:buNone/>
            </a:pPr>
            <a:r>
              <a:rPr lang="hr-HR" sz="3600" dirty="0" smtClean="0"/>
              <a:t>HVALA NA PAŽNJI !</a:t>
            </a:r>
            <a:endParaRPr lang="hr-HR" sz="3600" dirty="0"/>
          </a:p>
        </p:txBody>
      </p:sp>
      <p:grpSp>
        <p:nvGrpSpPr>
          <p:cNvPr id="8" name="Google Shape;1722;p36"/>
          <p:cNvGrpSpPr/>
          <p:nvPr/>
        </p:nvGrpSpPr>
        <p:grpSpPr>
          <a:xfrm>
            <a:off x="0" y="1503969"/>
            <a:ext cx="5292080" cy="4503924"/>
            <a:chOff x="457200" y="1512925"/>
            <a:chExt cx="3588438" cy="2847740"/>
          </a:xfrm>
        </p:grpSpPr>
        <p:grpSp>
          <p:nvGrpSpPr>
            <p:cNvPr id="9" name="Google Shape;1723;p36"/>
            <p:cNvGrpSpPr/>
            <p:nvPr/>
          </p:nvGrpSpPr>
          <p:grpSpPr>
            <a:xfrm>
              <a:off x="457200" y="1512925"/>
              <a:ext cx="3588438" cy="2847740"/>
              <a:chOff x="457200" y="1512925"/>
              <a:chExt cx="3588438" cy="2847740"/>
            </a:xfrm>
          </p:grpSpPr>
          <p:sp>
            <p:nvSpPr>
              <p:cNvPr id="11" name="Google Shape;1724;p36"/>
              <p:cNvSpPr/>
              <p:nvPr/>
            </p:nvSpPr>
            <p:spPr>
              <a:xfrm>
                <a:off x="1197898" y="1512925"/>
                <a:ext cx="2847740" cy="2847740"/>
              </a:xfrm>
              <a:custGeom>
                <a:avLst/>
                <a:gdLst/>
                <a:ahLst/>
                <a:cxnLst/>
                <a:rect l="l" t="t" r="r" b="b"/>
                <a:pathLst>
                  <a:path w="33771" h="33771" extrusionOk="0">
                    <a:moveTo>
                      <a:pt x="16885" y="1"/>
                    </a:moveTo>
                    <a:cubicBezTo>
                      <a:pt x="7560" y="1"/>
                      <a:pt x="1" y="7561"/>
                      <a:pt x="1" y="16886"/>
                    </a:cubicBezTo>
                    <a:cubicBezTo>
                      <a:pt x="1" y="26211"/>
                      <a:pt x="7560" y="33770"/>
                      <a:pt x="16885" y="33770"/>
                    </a:cubicBezTo>
                    <a:cubicBezTo>
                      <a:pt x="26211" y="33770"/>
                      <a:pt x="33771" y="26211"/>
                      <a:pt x="33771" y="16886"/>
                    </a:cubicBezTo>
                    <a:cubicBezTo>
                      <a:pt x="33771" y="7561"/>
                      <a:pt x="26211" y="1"/>
                      <a:pt x="16885" y="1"/>
                    </a:cubicBezTo>
                    <a:close/>
                  </a:path>
                </a:pathLst>
              </a:custGeom>
              <a:solidFill>
                <a:schemeClr val="bg1">
                  <a:lumMod val="8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725;p36"/>
              <p:cNvSpPr/>
              <p:nvPr/>
            </p:nvSpPr>
            <p:spPr>
              <a:xfrm>
                <a:off x="457200" y="1718168"/>
                <a:ext cx="2955423" cy="2289086"/>
              </a:xfrm>
              <a:custGeom>
                <a:avLst/>
                <a:gdLst/>
                <a:ahLst/>
                <a:cxnLst/>
                <a:rect l="l" t="t" r="r" b="b"/>
                <a:pathLst>
                  <a:path w="35048" h="27146" extrusionOk="0">
                    <a:moveTo>
                      <a:pt x="26231" y="1"/>
                    </a:moveTo>
                    <a:cubicBezTo>
                      <a:pt x="26193" y="1"/>
                      <a:pt x="26155" y="3"/>
                      <a:pt x="26116" y="9"/>
                    </a:cubicBezTo>
                    <a:cubicBezTo>
                      <a:pt x="24558" y="241"/>
                      <a:pt x="24160" y="7049"/>
                      <a:pt x="22265" y="7912"/>
                    </a:cubicBezTo>
                    <a:cubicBezTo>
                      <a:pt x="20373" y="8775"/>
                      <a:pt x="14895" y="14418"/>
                      <a:pt x="14895" y="14418"/>
                    </a:cubicBezTo>
                    <a:lnTo>
                      <a:pt x="0" y="14418"/>
                    </a:lnTo>
                    <a:lnTo>
                      <a:pt x="0" y="25511"/>
                    </a:lnTo>
                    <a:lnTo>
                      <a:pt x="15561" y="25640"/>
                    </a:lnTo>
                    <a:lnTo>
                      <a:pt x="20140" y="26901"/>
                    </a:lnTo>
                    <a:cubicBezTo>
                      <a:pt x="20140" y="26901"/>
                      <a:pt x="21861" y="27145"/>
                      <a:pt x="23940" y="27145"/>
                    </a:cubicBezTo>
                    <a:cubicBezTo>
                      <a:pt x="25375" y="27145"/>
                      <a:pt x="26981" y="27029"/>
                      <a:pt x="28309" y="26635"/>
                    </a:cubicBezTo>
                    <a:cubicBezTo>
                      <a:pt x="31562" y="25671"/>
                      <a:pt x="30433" y="23315"/>
                      <a:pt x="30433" y="23315"/>
                    </a:cubicBezTo>
                    <a:cubicBezTo>
                      <a:pt x="33586" y="22254"/>
                      <a:pt x="31895" y="19796"/>
                      <a:pt x="31895" y="19796"/>
                    </a:cubicBezTo>
                    <a:cubicBezTo>
                      <a:pt x="33887" y="18836"/>
                      <a:pt x="32358" y="16013"/>
                      <a:pt x="32358" y="16013"/>
                    </a:cubicBezTo>
                    <a:cubicBezTo>
                      <a:pt x="35048" y="13788"/>
                      <a:pt x="32092" y="11961"/>
                      <a:pt x="32092" y="11961"/>
                    </a:cubicBezTo>
                    <a:cubicBezTo>
                      <a:pt x="32092" y="11961"/>
                      <a:pt x="30499" y="12050"/>
                      <a:pt x="28868" y="12050"/>
                    </a:cubicBezTo>
                    <a:cubicBezTo>
                      <a:pt x="27834" y="12050"/>
                      <a:pt x="26784" y="12014"/>
                      <a:pt x="26116" y="11896"/>
                    </a:cubicBezTo>
                    <a:cubicBezTo>
                      <a:pt x="24539" y="11617"/>
                      <a:pt x="25585" y="10169"/>
                      <a:pt x="26980" y="7213"/>
                    </a:cubicBezTo>
                    <a:cubicBezTo>
                      <a:pt x="28339" y="4334"/>
                      <a:pt x="27712" y="1"/>
                      <a:pt x="26231" y="1"/>
                    </a:cubicBezTo>
                    <a:close/>
                  </a:path>
                </a:pathLst>
              </a:custGeom>
              <a:solidFill>
                <a:schemeClr val="tx1">
                  <a:lumMod val="50000"/>
                  <a:lumOff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1726;p36"/>
            <p:cNvSpPr/>
            <p:nvPr/>
          </p:nvSpPr>
          <p:spPr>
            <a:xfrm>
              <a:off x="2480207" y="2721279"/>
              <a:ext cx="705547" cy="1150024"/>
            </a:xfrm>
            <a:custGeom>
              <a:avLst/>
              <a:gdLst/>
              <a:ahLst/>
              <a:cxnLst/>
              <a:rect l="l" t="t" r="r" b="b"/>
              <a:pathLst>
                <a:path w="8367" h="13638" extrusionOk="0">
                  <a:moveTo>
                    <a:pt x="2125" y="0"/>
                  </a:moveTo>
                  <a:cubicBezTo>
                    <a:pt x="2125" y="0"/>
                    <a:pt x="644" y="2060"/>
                    <a:pt x="507" y="2592"/>
                  </a:cubicBezTo>
                  <a:cubicBezTo>
                    <a:pt x="411" y="2971"/>
                    <a:pt x="570" y="3363"/>
                    <a:pt x="831" y="3638"/>
                  </a:cubicBezTo>
                  <a:cubicBezTo>
                    <a:pt x="1115" y="3940"/>
                    <a:pt x="1513" y="4093"/>
                    <a:pt x="1904" y="4204"/>
                  </a:cubicBezTo>
                  <a:cubicBezTo>
                    <a:pt x="1983" y="4226"/>
                    <a:pt x="2062" y="4246"/>
                    <a:pt x="2141" y="4264"/>
                  </a:cubicBezTo>
                  <a:lnTo>
                    <a:pt x="1957" y="4532"/>
                  </a:lnTo>
                  <a:cubicBezTo>
                    <a:pt x="1622" y="4652"/>
                    <a:pt x="1311" y="4838"/>
                    <a:pt x="1046" y="5076"/>
                  </a:cubicBezTo>
                  <a:cubicBezTo>
                    <a:pt x="727" y="5365"/>
                    <a:pt x="391" y="5771"/>
                    <a:pt x="346" y="6216"/>
                  </a:cubicBezTo>
                  <a:cubicBezTo>
                    <a:pt x="301" y="6650"/>
                    <a:pt x="555" y="7056"/>
                    <a:pt x="905" y="7296"/>
                  </a:cubicBezTo>
                  <a:cubicBezTo>
                    <a:pt x="1051" y="7396"/>
                    <a:pt x="1209" y="7466"/>
                    <a:pt x="1374" y="7518"/>
                  </a:cubicBezTo>
                  <a:cubicBezTo>
                    <a:pt x="966" y="7671"/>
                    <a:pt x="603" y="7943"/>
                    <a:pt x="358" y="8314"/>
                  </a:cubicBezTo>
                  <a:cubicBezTo>
                    <a:pt x="132" y="8657"/>
                    <a:pt x="0" y="9086"/>
                    <a:pt x="65" y="9498"/>
                  </a:cubicBezTo>
                  <a:cubicBezTo>
                    <a:pt x="129" y="9908"/>
                    <a:pt x="376" y="10222"/>
                    <a:pt x="723" y="10437"/>
                  </a:cubicBezTo>
                  <a:cubicBezTo>
                    <a:pt x="774" y="10468"/>
                    <a:pt x="827" y="10497"/>
                    <a:pt x="881" y="10525"/>
                  </a:cubicBezTo>
                  <a:lnTo>
                    <a:pt x="766" y="10755"/>
                  </a:lnTo>
                  <a:cubicBezTo>
                    <a:pt x="755" y="10759"/>
                    <a:pt x="745" y="10762"/>
                    <a:pt x="735" y="10766"/>
                  </a:cubicBezTo>
                  <a:cubicBezTo>
                    <a:pt x="313" y="10929"/>
                    <a:pt x="134" y="11340"/>
                    <a:pt x="188" y="11773"/>
                  </a:cubicBezTo>
                  <a:cubicBezTo>
                    <a:pt x="265" y="12392"/>
                    <a:pt x="664" y="12926"/>
                    <a:pt x="1190" y="13242"/>
                  </a:cubicBezTo>
                  <a:cubicBezTo>
                    <a:pt x="1450" y="13518"/>
                    <a:pt x="1857" y="13637"/>
                    <a:pt x="2113" y="13637"/>
                  </a:cubicBezTo>
                  <a:cubicBezTo>
                    <a:pt x="2418" y="13637"/>
                    <a:pt x="2507" y="13467"/>
                    <a:pt x="1871" y="13190"/>
                  </a:cubicBezTo>
                  <a:cubicBezTo>
                    <a:pt x="1849" y="13156"/>
                    <a:pt x="1815" y="13128"/>
                    <a:pt x="1766" y="13114"/>
                  </a:cubicBezTo>
                  <a:cubicBezTo>
                    <a:pt x="1174" y="12942"/>
                    <a:pt x="645" y="12403"/>
                    <a:pt x="549" y="11781"/>
                  </a:cubicBezTo>
                  <a:cubicBezTo>
                    <a:pt x="526" y="11626"/>
                    <a:pt x="524" y="11456"/>
                    <a:pt x="601" y="11315"/>
                  </a:cubicBezTo>
                  <a:cubicBezTo>
                    <a:pt x="676" y="11174"/>
                    <a:pt x="820" y="11106"/>
                    <a:pt x="968" y="11068"/>
                  </a:cubicBezTo>
                  <a:cubicBezTo>
                    <a:pt x="1039" y="11049"/>
                    <a:pt x="1113" y="11037"/>
                    <a:pt x="1188" y="11029"/>
                  </a:cubicBezTo>
                  <a:lnTo>
                    <a:pt x="6442" y="11419"/>
                  </a:lnTo>
                  <a:lnTo>
                    <a:pt x="6442" y="11419"/>
                  </a:lnTo>
                  <a:lnTo>
                    <a:pt x="1047" y="10193"/>
                  </a:lnTo>
                  <a:lnTo>
                    <a:pt x="1039" y="10208"/>
                  </a:lnTo>
                  <a:cubicBezTo>
                    <a:pt x="982" y="10177"/>
                    <a:pt x="927" y="10146"/>
                    <a:pt x="875" y="10112"/>
                  </a:cubicBezTo>
                  <a:cubicBezTo>
                    <a:pt x="492" y="9864"/>
                    <a:pt x="342" y="9460"/>
                    <a:pt x="438" y="9017"/>
                  </a:cubicBezTo>
                  <a:cubicBezTo>
                    <a:pt x="548" y="8516"/>
                    <a:pt x="916" y="8115"/>
                    <a:pt x="1372" y="7900"/>
                  </a:cubicBezTo>
                  <a:lnTo>
                    <a:pt x="7904" y="7900"/>
                  </a:lnTo>
                  <a:lnTo>
                    <a:pt x="2514" y="7340"/>
                  </a:lnTo>
                  <a:cubicBezTo>
                    <a:pt x="2492" y="7324"/>
                    <a:pt x="2463" y="7313"/>
                    <a:pt x="2427" y="7312"/>
                  </a:cubicBezTo>
                  <a:cubicBezTo>
                    <a:pt x="2008" y="7286"/>
                    <a:pt x="1560" y="7265"/>
                    <a:pt x="1187" y="7052"/>
                  </a:cubicBezTo>
                  <a:cubicBezTo>
                    <a:pt x="888" y="6883"/>
                    <a:pt x="635" y="6544"/>
                    <a:pt x="713" y="6186"/>
                  </a:cubicBezTo>
                  <a:cubicBezTo>
                    <a:pt x="789" y="5834"/>
                    <a:pt x="1081" y="5506"/>
                    <a:pt x="1352" y="5283"/>
                  </a:cubicBezTo>
                  <a:cubicBezTo>
                    <a:pt x="1574" y="5100"/>
                    <a:pt x="1824" y="4960"/>
                    <a:pt x="2093" y="4865"/>
                  </a:cubicBezTo>
                  <a:lnTo>
                    <a:pt x="8367" y="4117"/>
                  </a:lnTo>
                  <a:lnTo>
                    <a:pt x="3594" y="4117"/>
                  </a:lnTo>
                  <a:cubicBezTo>
                    <a:pt x="3564" y="4071"/>
                    <a:pt x="3513" y="4037"/>
                    <a:pt x="3444" y="4037"/>
                  </a:cubicBezTo>
                  <a:cubicBezTo>
                    <a:pt x="3442" y="4037"/>
                    <a:pt x="3440" y="4037"/>
                    <a:pt x="3439" y="4037"/>
                  </a:cubicBezTo>
                  <a:cubicBezTo>
                    <a:pt x="3396" y="4038"/>
                    <a:pt x="3354" y="4039"/>
                    <a:pt x="3312" y="4039"/>
                  </a:cubicBezTo>
                  <a:cubicBezTo>
                    <a:pt x="2849" y="4039"/>
                    <a:pt x="2389" y="3973"/>
                    <a:pt x="1943" y="3844"/>
                  </a:cubicBezTo>
                  <a:cubicBezTo>
                    <a:pt x="1532" y="3725"/>
                    <a:pt x="1068" y="3524"/>
                    <a:pt x="895" y="3099"/>
                  </a:cubicBezTo>
                  <a:cubicBezTo>
                    <a:pt x="728" y="2690"/>
                    <a:pt x="976" y="2331"/>
                    <a:pt x="1312" y="2107"/>
                  </a:cubicBezTo>
                  <a:cubicBezTo>
                    <a:pt x="1692" y="1853"/>
                    <a:pt x="2574" y="1525"/>
                    <a:pt x="2580" y="1521"/>
                  </a:cubicBezTo>
                  <a:lnTo>
                    <a:pt x="8101" y="65"/>
                  </a:lnTo>
                  <a:lnTo>
                    <a:pt x="8101" y="65"/>
                  </a:lnTo>
                  <a:cubicBezTo>
                    <a:pt x="8101" y="65"/>
                    <a:pt x="6392" y="181"/>
                    <a:pt x="4725" y="181"/>
                  </a:cubicBezTo>
                  <a:cubicBezTo>
                    <a:pt x="3713" y="181"/>
                    <a:pt x="2716" y="138"/>
                    <a:pt x="2125" y="0"/>
                  </a:cubicBezTo>
                  <a:close/>
                </a:path>
              </a:pathLst>
            </a:custGeom>
            <a:solidFill>
              <a:schemeClr val="tx1">
                <a:lumMod val="85000"/>
                <a:lumOff val="1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867461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83210"/>
            <a:ext cx="3898776" cy="1651620"/>
          </a:xfrm>
        </p:spPr>
        <p:txBody>
          <a:bodyPr>
            <a:noAutofit/>
          </a:bodyPr>
          <a:lstStyle/>
          <a:p>
            <a:pPr>
              <a:lnSpc>
                <a:spcPct val="150000"/>
              </a:lnSpc>
            </a:pPr>
            <a:r>
              <a:rPr lang="hr-HR" sz="2800" dirty="0" smtClean="0"/>
              <a:t>Kako pomoći klijentima da sastave bilješke sa terapije između susreta</a:t>
            </a:r>
            <a:r>
              <a:rPr lang="hr-HR" sz="3600" dirty="0" smtClean="0"/>
              <a:t/>
            </a:r>
            <a:br>
              <a:rPr lang="hr-HR" sz="3600" dirty="0" smtClean="0"/>
            </a:br>
            <a:endParaRPr lang="hr-HR" sz="3600" dirty="0"/>
          </a:p>
        </p:txBody>
      </p:sp>
      <p:sp>
        <p:nvSpPr>
          <p:cNvPr id="4" name="Rectangle 3"/>
          <p:cNvSpPr/>
          <p:nvPr/>
        </p:nvSpPr>
        <p:spPr>
          <a:xfrm>
            <a:off x="4644008" y="0"/>
            <a:ext cx="4499992"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3" name="Picture 2"/>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4864038" y="1412776"/>
            <a:ext cx="4059932" cy="4392488"/>
          </a:xfrm>
          <a:prstGeom prst="rect">
            <a:avLst/>
          </a:prstGeom>
        </p:spPr>
      </p:pic>
    </p:spTree>
    <p:extLst>
      <p:ext uri="{BB962C8B-B14F-4D97-AF65-F5344CB8AC3E}">
        <p14:creationId xmlns:p14="http://schemas.microsoft.com/office/powerpoint/2010/main" val="2853008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92696"/>
            <a:ext cx="5486683" cy="5577483"/>
          </a:xfrm>
          <a:solidFill>
            <a:schemeClr val="bg1"/>
          </a:solidFill>
        </p:spPr>
        <p:txBody>
          <a:bodyPr anchor="ctr">
            <a:normAutofit/>
          </a:bodyPr>
          <a:lstStyle/>
          <a:p>
            <a:pPr>
              <a:lnSpc>
                <a:spcPct val="150000"/>
              </a:lnSpc>
            </a:pPr>
            <a:r>
              <a:rPr lang="hr-HR" sz="1800" dirty="0" smtClean="0"/>
              <a:t>Zapisati klijentove odgovore na automatske misli kojih ste se dotakli u susretu (na papir, karticu, bilježnicu ili u bilješke mobitela ili snimiti audio)</a:t>
            </a:r>
          </a:p>
          <a:p>
            <a:pPr>
              <a:lnSpc>
                <a:spcPct val="150000"/>
              </a:lnSpc>
            </a:pPr>
            <a:endParaRPr lang="hr-HR" sz="1800" dirty="0"/>
          </a:p>
          <a:p>
            <a:pPr>
              <a:lnSpc>
                <a:spcPct val="150000"/>
              </a:lnSpc>
            </a:pPr>
            <a:r>
              <a:rPr lang="hr-HR" sz="1800" dirty="0" smtClean="0"/>
              <a:t>Kad ste evaluirali automatsku misao sa klijentom, postavite sljedeća pitanja:</a:t>
            </a:r>
          </a:p>
          <a:p>
            <a:pPr>
              <a:lnSpc>
                <a:spcPct val="150000"/>
              </a:lnSpc>
              <a:buFont typeface="Wingdings" pitchFamily="2" charset="2"/>
              <a:buChar char="Ø"/>
            </a:pPr>
            <a:r>
              <a:rPr lang="hr-HR" sz="1800" dirty="0" smtClean="0"/>
              <a:t>Možete li ukratko reći o čemu smo pričali?</a:t>
            </a:r>
          </a:p>
          <a:p>
            <a:pPr>
              <a:lnSpc>
                <a:spcPct val="150000"/>
              </a:lnSpc>
              <a:buFont typeface="Wingdings" pitchFamily="2" charset="2"/>
              <a:buChar char="Ø"/>
            </a:pPr>
            <a:r>
              <a:rPr lang="hr-HR" sz="1800" dirty="0" smtClean="0"/>
              <a:t>Što je za Vas važno da zapamtite ovaj tjedan?</a:t>
            </a:r>
          </a:p>
          <a:p>
            <a:pPr>
              <a:lnSpc>
                <a:spcPct val="150000"/>
              </a:lnSpc>
              <a:buFont typeface="Wingdings" pitchFamily="2" charset="2"/>
              <a:buChar char="Ø"/>
            </a:pPr>
            <a:r>
              <a:rPr lang="hr-HR" sz="1800" dirty="0" smtClean="0"/>
              <a:t>Ako se dogodi ista situacija, što želite reći sebi?</a:t>
            </a:r>
            <a:endParaRPr lang="hr-HR" sz="1800" dirty="0"/>
          </a:p>
        </p:txBody>
      </p:sp>
      <p:pic>
        <p:nvPicPr>
          <p:cNvPr id="4" name="Picture 2" descr="Blank, book, cartoon, note, notepad, object, page icon - Download on  Iconfinder"/>
          <p:cNvPicPr>
            <a:picLocks noChangeAspect="1" noChangeArrowheads="1"/>
          </p:cNvPicPr>
          <p:nvPr/>
        </p:nvPicPr>
        <p:blipFill>
          <a:blip r:embed="rId3">
            <a:grayscl/>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rot="20297574">
            <a:off x="6542556" y="1000939"/>
            <a:ext cx="2293199" cy="22932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5">
            <a:grayscl/>
            <a:extLst>
              <a:ext uri="{BEBA8EAE-BF5A-486C-A8C5-ECC9F3942E4B}">
                <a14:imgProps xmlns:a14="http://schemas.microsoft.com/office/drawing/2010/main">
                  <a14:imgLayer r:embed="rId6">
                    <a14:imgEffect>
                      <a14:saturation sat="200000"/>
                    </a14:imgEffect>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6514715" y="3810186"/>
            <a:ext cx="2348880" cy="2348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304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8680" y="270942"/>
            <a:ext cx="8229600" cy="1143000"/>
          </a:xfrm>
        </p:spPr>
        <p:txBody>
          <a:bodyPr/>
          <a:lstStyle/>
          <a:p>
            <a:r>
              <a:rPr lang="hr-HR" dirty="0" smtClean="0"/>
              <a:t>SAVJET!</a:t>
            </a:r>
            <a:endParaRPr lang="hr-HR" dirty="0"/>
          </a:p>
        </p:txBody>
      </p:sp>
      <p:sp>
        <p:nvSpPr>
          <p:cNvPr id="3" name="Content Placeholder 2"/>
          <p:cNvSpPr>
            <a:spLocks noGrp="1"/>
          </p:cNvSpPr>
          <p:nvPr>
            <p:ph idx="1"/>
          </p:nvPr>
        </p:nvSpPr>
        <p:spPr>
          <a:xfrm>
            <a:off x="467544" y="1916832"/>
            <a:ext cx="8229600" cy="4525963"/>
          </a:xfrm>
        </p:spPr>
        <p:txBody>
          <a:bodyPr anchor="ctr">
            <a:noAutofit/>
          </a:bodyPr>
          <a:lstStyle/>
          <a:p>
            <a:pPr>
              <a:lnSpc>
                <a:spcPct val="170000"/>
              </a:lnSpc>
            </a:pPr>
            <a:r>
              <a:rPr lang="hr-HR" sz="1800" dirty="0" smtClean="0"/>
              <a:t>Kada su klijentovi odgovori površni, zbunjujući, kratki ili rječiti, možete reći: To je bilo vrlo blizu, ali pitam se bi li bilo od veće pomoći ako to zapamtite na ovaj način:__________</a:t>
            </a:r>
          </a:p>
          <a:p>
            <a:pPr marL="0" indent="0">
              <a:lnSpc>
                <a:spcPct val="170000"/>
              </a:lnSpc>
              <a:buNone/>
            </a:pPr>
            <a:endParaRPr lang="hr-HR" sz="1800" dirty="0" smtClean="0"/>
          </a:p>
          <a:p>
            <a:pPr>
              <a:lnSpc>
                <a:spcPct val="170000"/>
              </a:lnSpc>
            </a:pPr>
            <a:r>
              <a:rPr lang="hr-HR" sz="1800" dirty="0" smtClean="0"/>
              <a:t>Ako je klijentov odgovor dobar, ali nepotpun možete pitati: Želite li se još podsjetiti da_______________Ako se slože možete nadopisati ili snimiti dodatno i tu rečenicu</a:t>
            </a:r>
            <a:endParaRPr lang="hr-HR" sz="1800" dirty="0"/>
          </a:p>
        </p:txBody>
      </p:sp>
      <p:pic>
        <p:nvPicPr>
          <p:cNvPr id="2052" name="Picture 4"/>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422193" y="20427"/>
            <a:ext cx="2414310" cy="1644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9740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4762872" cy="4525963"/>
          </a:xfrm>
        </p:spPr>
        <p:txBody>
          <a:bodyPr>
            <a:normAutofit/>
          </a:bodyPr>
          <a:lstStyle/>
          <a:p>
            <a:pPr>
              <a:lnSpc>
                <a:spcPct val="150000"/>
              </a:lnSpc>
            </a:pPr>
            <a:r>
              <a:rPr lang="hr-HR" sz="1600" dirty="0" smtClean="0"/>
              <a:t>Poželjno je da klijent čita bilješke sa terapije svako jutro i po potrebi tijekom dana</a:t>
            </a:r>
          </a:p>
          <a:p>
            <a:pPr>
              <a:lnSpc>
                <a:spcPct val="150000"/>
              </a:lnSpc>
            </a:pPr>
            <a:endParaRPr lang="hr-HR" sz="1600" dirty="0" smtClean="0"/>
          </a:p>
          <a:p>
            <a:pPr>
              <a:lnSpc>
                <a:spcPct val="150000"/>
              </a:lnSpc>
            </a:pPr>
            <a:r>
              <a:rPr lang="hr-HR" sz="1600" dirty="0" smtClean="0"/>
              <a:t>Imaju tendenciju integrirati odgovore u svoje misli kad ih vježbaju redovito</a:t>
            </a:r>
          </a:p>
          <a:p>
            <a:pPr>
              <a:lnSpc>
                <a:spcPct val="150000"/>
              </a:lnSpc>
            </a:pPr>
            <a:endParaRPr lang="hr-HR" sz="1600" dirty="0" smtClean="0"/>
          </a:p>
          <a:p>
            <a:pPr>
              <a:lnSpc>
                <a:spcPct val="150000"/>
              </a:lnSpc>
            </a:pPr>
            <a:r>
              <a:rPr lang="hr-HR" sz="1600" b="1" dirty="0" smtClean="0"/>
              <a:t>Čitanje bilješki samo kad se nađu u teškoj situaciji je manje korisno nego kad ih čitaju redovito kako bi se pripremili na teške situacije</a:t>
            </a:r>
            <a:endParaRPr lang="hr-HR" sz="1600" b="1" dirty="0"/>
          </a:p>
        </p:txBody>
      </p:sp>
      <p:pic>
        <p:nvPicPr>
          <p:cNvPr id="6147" name="Picture 3"/>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5309289" y="1700808"/>
            <a:ext cx="3514017" cy="3361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6481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3728" y="692696"/>
            <a:ext cx="4680520" cy="5433467"/>
          </a:xfrm>
        </p:spPr>
        <p:txBody>
          <a:bodyPr>
            <a:normAutofit fontScale="55000" lnSpcReduction="20000"/>
          </a:bodyPr>
          <a:lstStyle/>
          <a:p>
            <a:pPr>
              <a:lnSpc>
                <a:spcPct val="160000"/>
              </a:lnSpc>
            </a:pPr>
            <a:r>
              <a:rPr lang="hr-HR" dirty="0" smtClean="0">
                <a:latin typeface="Ink Free" pitchFamily="66" charset="0"/>
              </a:rPr>
              <a:t>Kad pomislim ‘’Nikad neću ništa dovršiti’’, podsjetit ću se:</a:t>
            </a:r>
          </a:p>
          <a:p>
            <a:pPr>
              <a:lnSpc>
                <a:spcPct val="160000"/>
              </a:lnSpc>
            </a:pPr>
            <a:endParaRPr lang="hr-HR" dirty="0">
              <a:latin typeface="Ink Free" pitchFamily="66" charset="0"/>
            </a:endParaRPr>
          </a:p>
          <a:p>
            <a:pPr>
              <a:lnSpc>
                <a:spcPct val="160000"/>
              </a:lnSpc>
              <a:buFont typeface="Wingdings" pitchFamily="2" charset="2"/>
              <a:buChar char="Ø"/>
            </a:pPr>
            <a:r>
              <a:rPr lang="hr-HR" dirty="0" smtClean="0">
                <a:latin typeface="Ink Free" pitchFamily="66" charset="0"/>
              </a:rPr>
              <a:t>Trebao bi se fokusirati na ono što trebam učiniti ovog trenutka.</a:t>
            </a:r>
          </a:p>
          <a:p>
            <a:pPr>
              <a:lnSpc>
                <a:spcPct val="160000"/>
              </a:lnSpc>
              <a:buFont typeface="Wingdings" pitchFamily="2" charset="2"/>
              <a:buChar char="Ø"/>
            </a:pPr>
            <a:r>
              <a:rPr lang="hr-HR" dirty="0" smtClean="0">
                <a:latin typeface="Ink Free" pitchFamily="66" charset="0"/>
              </a:rPr>
              <a:t>Ne moram sve učiniti savršeno.</a:t>
            </a:r>
          </a:p>
          <a:p>
            <a:pPr>
              <a:lnSpc>
                <a:spcPct val="160000"/>
              </a:lnSpc>
              <a:buFont typeface="Wingdings" pitchFamily="2" charset="2"/>
              <a:buChar char="Ø"/>
            </a:pPr>
            <a:r>
              <a:rPr lang="hr-HR" dirty="0" smtClean="0">
                <a:latin typeface="Ink Free" pitchFamily="66" charset="0"/>
              </a:rPr>
              <a:t>Mogu tražiti pomoć. To nije znak slabosti.</a:t>
            </a:r>
          </a:p>
          <a:p>
            <a:pPr>
              <a:lnSpc>
                <a:spcPct val="160000"/>
              </a:lnSpc>
            </a:pPr>
            <a:endParaRPr lang="hr-HR" dirty="0">
              <a:latin typeface="Ink Free" pitchFamily="66" charset="0"/>
            </a:endParaRPr>
          </a:p>
          <a:p>
            <a:pPr>
              <a:lnSpc>
                <a:spcPct val="160000"/>
              </a:lnSpc>
            </a:pPr>
            <a:r>
              <a:rPr lang="hr-HR" dirty="0" smtClean="0">
                <a:latin typeface="Ink Free" pitchFamily="66" charset="0"/>
              </a:rPr>
              <a:t>Zatim trebam dokučiti što je najlakše za napraviti, naviti štopericu na 10 minuta. Kad istekne 10 minuta, mogu odlučiti hoću li nastaviti ili ne.</a:t>
            </a:r>
            <a:endParaRPr lang="hr-HR" dirty="0">
              <a:latin typeface="Ink Free" pitchFamily="66" charset="0"/>
            </a:endParaRPr>
          </a:p>
        </p:txBody>
      </p:sp>
    </p:spTree>
    <p:extLst>
      <p:ext uri="{BB962C8B-B14F-4D97-AF65-F5344CB8AC3E}">
        <p14:creationId xmlns:p14="http://schemas.microsoft.com/office/powerpoint/2010/main" val="23886765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24744"/>
            <a:ext cx="8229600" cy="4525963"/>
          </a:xfrm>
        </p:spPr>
        <p:txBody>
          <a:bodyPr>
            <a:normAutofit/>
          </a:bodyPr>
          <a:lstStyle/>
          <a:p>
            <a:r>
              <a:rPr lang="hr-HR" sz="2000" dirty="0" smtClean="0"/>
              <a:t>1. Kad pomislim_________________, trebam se podsjetiti_____________________________ .</a:t>
            </a:r>
          </a:p>
          <a:p>
            <a:endParaRPr lang="hr-HR" sz="2000" dirty="0" smtClean="0"/>
          </a:p>
          <a:p>
            <a:endParaRPr lang="hr-HR" sz="2000" dirty="0"/>
          </a:p>
          <a:p>
            <a:r>
              <a:rPr lang="hr-HR" sz="2000" dirty="0" smtClean="0"/>
              <a:t>2. U obliku tablice</a:t>
            </a:r>
          </a:p>
        </p:txBody>
      </p:sp>
      <p:graphicFrame>
        <p:nvGraphicFramePr>
          <p:cNvPr id="4" name="Table 3"/>
          <p:cNvGraphicFramePr>
            <a:graphicFrameLocks noGrp="1"/>
          </p:cNvGraphicFramePr>
          <p:nvPr>
            <p:extLst>
              <p:ext uri="{D42A27DB-BD31-4B8C-83A1-F6EECF244321}">
                <p14:modId xmlns:p14="http://schemas.microsoft.com/office/powerpoint/2010/main" val="2859188969"/>
              </p:ext>
            </p:extLst>
          </p:nvPr>
        </p:nvGraphicFramePr>
        <p:xfrm>
          <a:off x="1547664" y="3212976"/>
          <a:ext cx="6096000" cy="1645920"/>
        </p:xfrm>
        <a:graphic>
          <a:graphicData uri="http://schemas.openxmlformats.org/drawingml/2006/table">
            <a:tbl>
              <a:tblPr firstRow="1" bandRow="1">
                <a:tableStyleId>{073A0DAA-6AF3-43AB-8588-CEC1D06C72B9}</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pPr algn="ctr">
                        <a:lnSpc>
                          <a:spcPct val="150000"/>
                        </a:lnSpc>
                      </a:pPr>
                      <a:r>
                        <a:rPr lang="hr-HR" sz="1600" dirty="0" smtClean="0"/>
                        <a:t>AUTOMATSKA MISAO</a:t>
                      </a:r>
                      <a:endParaRPr lang="hr-HR" sz="1600" dirty="0"/>
                    </a:p>
                  </a:txBody>
                  <a:tcPr/>
                </a:tc>
                <a:tc>
                  <a:txBody>
                    <a:bodyPr/>
                    <a:lstStyle/>
                    <a:p>
                      <a:pPr algn="ctr">
                        <a:lnSpc>
                          <a:spcPct val="150000"/>
                        </a:lnSpc>
                      </a:pPr>
                      <a:r>
                        <a:rPr lang="hr-HR" sz="1600" dirty="0" smtClean="0"/>
                        <a:t>ODGOVOR</a:t>
                      </a:r>
                      <a:endParaRPr lang="hr-HR" sz="1600" dirty="0"/>
                    </a:p>
                  </a:txBody>
                  <a:tcPr/>
                </a:tc>
                <a:extLst>
                  <a:ext uri="{0D108BD9-81ED-4DB2-BD59-A6C34878D82A}">
                    <a16:rowId xmlns:a16="http://schemas.microsoft.com/office/drawing/2014/main" val="10000"/>
                  </a:ext>
                </a:extLst>
              </a:tr>
              <a:tr h="370840">
                <a:tc>
                  <a:txBody>
                    <a:bodyPr/>
                    <a:lstStyle/>
                    <a:p>
                      <a:pPr>
                        <a:lnSpc>
                          <a:spcPct val="150000"/>
                        </a:lnSpc>
                      </a:pPr>
                      <a:r>
                        <a:rPr lang="hr-HR" sz="1600" dirty="0" smtClean="0"/>
                        <a:t>Želim preskočiti 10 godina mature.</a:t>
                      </a:r>
                      <a:endParaRPr lang="hr-HR" sz="1600" dirty="0"/>
                    </a:p>
                  </a:txBody>
                  <a:tcPr/>
                </a:tc>
                <a:tc>
                  <a:txBody>
                    <a:bodyPr/>
                    <a:lstStyle/>
                    <a:p>
                      <a:pPr>
                        <a:lnSpc>
                          <a:spcPct val="150000"/>
                        </a:lnSpc>
                      </a:pPr>
                      <a:r>
                        <a:rPr lang="hr-HR" sz="1600" dirty="0" smtClean="0"/>
                        <a:t>Bolje je za mene da idem. Mogao bih obnoviti stara prijateljstva ili možda pronaći posao.</a:t>
                      </a:r>
                      <a:endParaRPr lang="hr-HR"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930981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lstStyle/>
          <a:p>
            <a:r>
              <a:rPr lang="hr-HR" dirty="0" smtClean="0"/>
              <a:t>SAVJET!</a:t>
            </a:r>
            <a:endParaRPr lang="hr-HR" dirty="0"/>
          </a:p>
        </p:txBody>
      </p:sp>
      <p:sp>
        <p:nvSpPr>
          <p:cNvPr id="3" name="Content Placeholder 2"/>
          <p:cNvSpPr>
            <a:spLocks noGrp="1"/>
          </p:cNvSpPr>
          <p:nvPr>
            <p:ph idx="1"/>
          </p:nvPr>
        </p:nvSpPr>
        <p:spPr>
          <a:xfrm>
            <a:off x="443880" y="2305769"/>
            <a:ext cx="8229600" cy="4525963"/>
          </a:xfrm>
        </p:spPr>
        <p:txBody>
          <a:bodyPr>
            <a:normAutofit/>
          </a:bodyPr>
          <a:lstStyle/>
          <a:p>
            <a:r>
              <a:rPr lang="hr-HR" sz="2400" dirty="0" smtClean="0"/>
              <a:t>Trebali bi imati kopije </a:t>
            </a:r>
            <a:r>
              <a:rPr lang="hr-HR" sz="2400" dirty="0" err="1" smtClean="0"/>
              <a:t>klijentovih</a:t>
            </a:r>
            <a:r>
              <a:rPr lang="hr-HR" sz="2400" dirty="0" smtClean="0"/>
              <a:t> bilješki.</a:t>
            </a:r>
            <a:endParaRPr lang="hr-HR" sz="2400" dirty="0"/>
          </a:p>
        </p:txBody>
      </p:sp>
      <p:pic>
        <p:nvPicPr>
          <p:cNvPr id="5122" name="Picture 2"/>
          <p:cNvPicPr>
            <a:picLocks noChangeAspect="1" noChangeArrowheads="1"/>
          </p:cNvPicPr>
          <p:nvPr/>
        </p:nvPicPr>
        <p:blipFill>
          <a:blip r:embed="rId3">
            <a:grayscl/>
            <a:extLst>
              <a:ext uri="{BEBA8EAE-BF5A-486C-A8C5-ECC9F3942E4B}">
                <a14:imgProps xmlns:a14="http://schemas.microsoft.com/office/drawing/2010/main">
                  <a14:imgLayer r:embed="rId4">
                    <a14:imgEffect>
                      <a14:backgroundRemoval t="10000" b="90000" l="10000" r="90000"/>
                    </a14:imgEffect>
                    <a14:imgEffect>
                      <a14:colorTemperature colorTemp="11200"/>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3779912" y="3140968"/>
            <a:ext cx="4748385" cy="3212976"/>
          </a:xfrm>
          <a:prstGeom prst="teardrop">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3320" y="0"/>
            <a:ext cx="9144000" cy="16459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 name="Title 1"/>
          <p:cNvSpPr txBox="1">
            <a:spLocks/>
          </p:cNvSpPr>
          <p:nvPr/>
        </p:nvSpPr>
        <p:spPr>
          <a:xfrm>
            <a:off x="-1548680" y="27094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r-HR" smtClean="0"/>
              <a:t>SAVJET!</a:t>
            </a:r>
            <a:endParaRPr lang="hr-HR" dirty="0"/>
          </a:p>
        </p:txBody>
      </p:sp>
      <p:pic>
        <p:nvPicPr>
          <p:cNvPr id="7" name="Picture 4"/>
          <p:cNvPicPr>
            <a:picLocks noChangeAspect="1" noChangeArrowheads="1"/>
          </p:cNvPicPr>
          <p:nvPr/>
        </p:nvPicPr>
        <p:blipFill>
          <a:blip r:embed="rId5" cstate="print">
            <a:grayscl/>
            <a:extLst>
              <a:ext uri="{BEBA8EAE-BF5A-486C-A8C5-ECC9F3942E4B}">
                <a14:imgProps xmlns:a14="http://schemas.microsoft.com/office/drawing/2010/main">
                  <a14:imgLayer r:embed="rId6">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422193" y="20427"/>
            <a:ext cx="2414310" cy="1644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7079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2667</TotalTime>
  <Words>1623</Words>
  <Application>Microsoft Office PowerPoint</Application>
  <PresentationFormat>On-screen Show (4:3)</PresentationFormat>
  <Paragraphs>165</Paragraphs>
  <Slides>21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Ink Free</vt:lpstr>
      <vt:lpstr>Times New Roman</vt:lpstr>
      <vt:lpstr>Wingdings</vt:lpstr>
      <vt:lpstr>Office Theme</vt:lpstr>
      <vt:lpstr>REAGIRANJE NA  AUTOMATSKE  MISLI</vt:lpstr>
      <vt:lpstr>PowerPoint Presentation</vt:lpstr>
      <vt:lpstr>Kako pomoći klijentima da sastave bilješke sa terapije između susreta </vt:lpstr>
      <vt:lpstr>PowerPoint Presentation</vt:lpstr>
      <vt:lpstr>SAVJET!</vt:lpstr>
      <vt:lpstr>PowerPoint Presentation</vt:lpstr>
      <vt:lpstr>PowerPoint Presentation</vt:lpstr>
      <vt:lpstr>PowerPoint Presentation</vt:lpstr>
      <vt:lpstr>SAVJET!</vt:lpstr>
      <vt:lpstr>Zvučno snimljene bilješke</vt:lpstr>
      <vt:lpstr>SAVJET!</vt:lpstr>
      <vt:lpstr>Kako naučiti klijenta da koristi radne listiće za druge automatske misli između susreta </vt:lpstr>
      <vt:lpstr>PowerPoint Presentation</vt:lpstr>
      <vt:lpstr>PowerPoint Presentation</vt:lpstr>
      <vt:lpstr>Radni listić ‘’Zapisivanje misli’’</vt:lpstr>
      <vt:lpstr>SAVJET!</vt:lpstr>
      <vt:lpstr>Što napraviti ako radni listić ne pomaže dovoljno </vt:lpstr>
      <vt:lpstr>PowerPoint Presentation</vt:lpstr>
      <vt:lpstr>SAVJET!</vt:lpstr>
      <vt:lpstr>Načini odgovaranja na automatske misli: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ODGOVARANJE NA AUTOMATSKE MISLI</dc:title>
  <dc:creator>Windows User</dc:creator>
  <cp:lastModifiedBy>hubikotvr@outlook.com</cp:lastModifiedBy>
  <cp:revision>44</cp:revision>
  <dcterms:created xsi:type="dcterms:W3CDTF">2022-08-17T17:01:04Z</dcterms:created>
  <dcterms:modified xsi:type="dcterms:W3CDTF">2022-09-01T10:17:40Z</dcterms:modified>
</cp:coreProperties>
</file>