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415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91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09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695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117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84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63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594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23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29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6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169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78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25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60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01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52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808FA7-241B-4F15-A3C7-777CB3383B7E}" type="datetimeFigureOut">
              <a:rPr lang="hr-HR" smtClean="0"/>
              <a:t>07.09.2022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CA28-13B5-43CF-B563-634B4660B9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84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slov 2">
            <a:extLst>
              <a:ext uri="{FF2B5EF4-FFF2-40B4-BE49-F238E27FC236}">
                <a16:creationId xmlns:a16="http://schemas.microsoft.com/office/drawing/2014/main" id="{DFFD95E0-1BF0-4BB0-803A-C06C9739D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hr-HR" dirty="0">
                <a:solidFill>
                  <a:schemeClr val="tx2"/>
                </a:solidFill>
              </a:rPr>
              <a:t>Marija Đuran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727AF06-36E5-4AFD-B0BF-090455197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hr-HR"/>
              <a:t>Reagiranje na automatske misli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61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180F1F-1626-4730-B2FE-3E356718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5386253B-3326-4A06-9D52-748563FEF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459217"/>
              </p:ext>
            </p:extLst>
          </p:nvPr>
        </p:nvGraphicFramePr>
        <p:xfrm>
          <a:off x="73891" y="193965"/>
          <a:ext cx="12099636" cy="607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397">
                  <a:extLst>
                    <a:ext uri="{9D8B030D-6E8A-4147-A177-3AD203B41FA5}">
                      <a16:colId xmlns:a16="http://schemas.microsoft.com/office/drawing/2014/main" val="178247896"/>
                    </a:ext>
                  </a:extLst>
                </a:gridCol>
                <a:gridCol w="2072081">
                  <a:extLst>
                    <a:ext uri="{9D8B030D-6E8A-4147-A177-3AD203B41FA5}">
                      <a16:colId xmlns:a16="http://schemas.microsoft.com/office/drawing/2014/main" val="840565943"/>
                    </a:ext>
                  </a:extLst>
                </a:gridCol>
                <a:gridCol w="2139192">
                  <a:extLst>
                    <a:ext uri="{9D8B030D-6E8A-4147-A177-3AD203B41FA5}">
                      <a16:colId xmlns:a16="http://schemas.microsoft.com/office/drawing/2014/main" val="712110195"/>
                    </a:ext>
                  </a:extLst>
                </a:gridCol>
                <a:gridCol w="1946246">
                  <a:extLst>
                    <a:ext uri="{9D8B030D-6E8A-4147-A177-3AD203B41FA5}">
                      <a16:colId xmlns:a16="http://schemas.microsoft.com/office/drawing/2014/main" val="1585892733"/>
                    </a:ext>
                  </a:extLst>
                </a:gridCol>
                <a:gridCol w="3238151">
                  <a:extLst>
                    <a:ext uri="{9D8B030D-6E8A-4147-A177-3AD203B41FA5}">
                      <a16:colId xmlns:a16="http://schemas.microsoft.com/office/drawing/2014/main" val="367338078"/>
                    </a:ext>
                  </a:extLst>
                </a:gridCol>
                <a:gridCol w="1930569">
                  <a:extLst>
                    <a:ext uri="{9D8B030D-6E8A-4147-A177-3AD203B41FA5}">
                      <a16:colId xmlns:a16="http://schemas.microsoft.com/office/drawing/2014/main" val="3540632380"/>
                    </a:ext>
                  </a:extLst>
                </a:gridCol>
              </a:tblGrid>
              <a:tr h="378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Datum/</a:t>
                      </a:r>
                      <a:endParaRPr lang="hr-HR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Vrijeme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Situacija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Automatska misao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Emocije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Adaptivni odgovor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Posljedica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extLst>
                  <a:ext uri="{0D108BD9-81ED-4DB2-BD59-A6C34878D82A}">
                    <a16:rowId xmlns:a16="http://schemas.microsoft.com/office/drawing/2014/main" val="4230300611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endParaRPr lang="hr-H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1000"/>
                        </a:lnSpc>
                        <a:spcAft>
                          <a:spcPts val="80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hr-HR" sz="1400" kern="1200" dirty="0">
                          <a:effectLst/>
                        </a:rPr>
                        <a:t>1.Koji aktualni događaj, tijek misli, sanjarenje ili sjećanje izaziva neugodnu emociju?</a:t>
                      </a:r>
                      <a:endParaRPr lang="hr-HR" sz="1400" dirty="0">
                        <a:effectLst/>
                      </a:endParaRPr>
                    </a:p>
                    <a:p>
                      <a:pPr fontAlgn="base">
                        <a:lnSpc>
                          <a:spcPct val="105000"/>
                        </a:lnSpc>
                        <a:spcAft>
                          <a:spcPts val="80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hr-HR" sz="1400" kern="1200" dirty="0">
                          <a:effectLst/>
                        </a:rPr>
                        <a:t>2.Koje neugodne fizičke simptome ste imali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1000"/>
                        </a:lnSpc>
                        <a:spcAft>
                          <a:spcPts val="80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hr-HR" sz="1400" kern="1200">
                          <a:effectLst/>
                        </a:rPr>
                        <a:t>1.Koje misli predodžbe su vam prošle kroz glavu?</a:t>
                      </a:r>
                      <a:endParaRPr lang="hr-HR" sz="1400">
                        <a:effectLst/>
                      </a:endParaRPr>
                    </a:p>
                    <a:p>
                      <a:pPr fontAlgn="base">
                        <a:lnSpc>
                          <a:spcPct val="105000"/>
                        </a:lnSpc>
                        <a:spcAft>
                          <a:spcPts val="80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hr-HR" sz="1400" kern="1200">
                          <a:effectLst/>
                        </a:rPr>
                        <a:t>2.Koliki je stupanj uvjerenja u svaku os misli u tom trenutku?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1.Koje ste emocije(tuga, anksioznost,ljutnja) osjetili u tom trenutku?</a:t>
                      </a:r>
                      <a:endParaRPr lang="hr-HR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2.Koliki je bio intenzitet te emocije? (0-100%)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1.Koju ste kognitivnu distorziju prepoznali?</a:t>
                      </a: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2. Upotrijebite pitanja za sastavljanje adaptivnog odgovora za odgovaranje na automatske misli? </a:t>
                      </a: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3.Koliko vjerujete u svaki odgovor?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1.Koliko sada vjerujete u svaku automatsku misao?</a:t>
                      </a:r>
                      <a:endParaRPr lang="hr-HR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2.Koje emocije sada osjećate i koliko su intenzivne (0-100%)?</a:t>
                      </a:r>
                      <a:endParaRPr lang="hr-HR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>
                          <a:effectLst/>
                        </a:rPr>
                        <a:t>3.Što ćete/ste poduzeli?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extLst>
                  <a:ext uri="{0D108BD9-81ED-4DB2-BD59-A6C34878D82A}">
                    <a16:rowId xmlns:a16="http://schemas.microsoft.com/office/drawing/2014/main" val="3111396233"/>
                  </a:ext>
                </a:extLst>
              </a:tr>
              <a:tr h="2763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Petak 13:00 h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Razmišljanje o pozivanju  prijateljice na kavu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Neće htjeti ići sa mnom (90%)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Tuga (75%)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1.Katastrofiziranje</a:t>
                      </a:r>
                      <a:endParaRPr lang="hr-HR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r-HR" sz="1400" kern="1200" dirty="0">
                          <a:effectLst/>
                        </a:rPr>
                        <a:t>Ne znam želi li ići sa mnom. (90%)</a:t>
                      </a:r>
                      <a:endParaRPr lang="hr-HR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r-HR" sz="1400" kern="1200" dirty="0">
                          <a:effectLst/>
                        </a:rPr>
                        <a:t>Prijateljski je raspoložen prema meni. (90%)</a:t>
                      </a:r>
                      <a:endParaRPr lang="hr-HR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r-HR" sz="1400" kern="1200" dirty="0">
                          <a:effectLst/>
                        </a:rPr>
                        <a:t>Najgore što se može dogoditi je da kaže ne i osjećat ću se loše neko vrijeme.  (90%)</a:t>
                      </a:r>
                      <a:endParaRPr lang="hr-HR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r-HR" sz="1400" kern="1200" dirty="0">
                          <a:effectLst/>
                        </a:rPr>
                        <a:t>Najbolje je ako kaže da. (100%)</a:t>
                      </a:r>
                      <a:endParaRPr lang="hr-HR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r-HR" sz="1400" kern="1200" dirty="0">
                          <a:effectLst/>
                        </a:rPr>
                        <a:t>Najrealističnija posljedica je ako kaže da je zauzet i dalje se ponaša prijateljski. (80%)</a:t>
                      </a:r>
                      <a:endParaRPr lang="hr-HR" sz="1400" dirty="0">
                        <a:effectLst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hr-HR" sz="1400" kern="1200" dirty="0">
                          <a:effectLst/>
                        </a:rPr>
                        <a:t>Ako i dalje pretpostavljam da ne želi izaći sa mnom, neću imati nikakve šanse s njim (100%)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hr-HR" sz="1400" kern="1200" dirty="0">
                          <a:effectLst/>
                        </a:rPr>
                        <a:t>Što ima veze. (75%)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hr-HR" sz="1400" kern="1200" dirty="0">
                          <a:effectLst/>
                        </a:rPr>
                        <a:t>Trebala bih otići i pitati. (50%)</a:t>
                      </a:r>
                      <a:endParaRPr lang="hr-HR" sz="1400" dirty="0">
                        <a:effectLst/>
                      </a:endParaRPr>
                    </a:p>
                  </a:txBody>
                  <a:tcPr marL="33134" marR="33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A.M. (50%)</a:t>
                      </a:r>
                      <a:endParaRPr lang="hr-H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</a:rPr>
                        <a:t>Tuga (50%)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Pozvat ću ga.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34" marR="33134" marT="0" marB="0"/>
                </a:tc>
                <a:extLst>
                  <a:ext uri="{0D108BD9-81ED-4DB2-BD59-A6C34878D82A}">
                    <a16:rowId xmlns:a16="http://schemas.microsoft.com/office/drawing/2014/main" val="4030849027"/>
                  </a:ext>
                </a:extLst>
              </a:tr>
            </a:tbl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44E45472-EFE9-4B8A-9784-6817B7980C5A}"/>
              </a:ext>
            </a:extLst>
          </p:cNvPr>
          <p:cNvSpPr txBox="1"/>
          <p:nvPr/>
        </p:nvSpPr>
        <p:spPr>
          <a:xfrm>
            <a:off x="1392573" y="3649211"/>
            <a:ext cx="5293453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Pitanja za kreiranje adaptivnog odgovora:</a:t>
            </a:r>
          </a:p>
          <a:p>
            <a:pPr marL="342900" indent="-342900">
              <a:buAutoNum type="arabicPeriod"/>
            </a:pPr>
            <a:r>
              <a:rPr lang="hr-HR" dirty="0"/>
              <a:t>Dokaz da je AM točna/netočna.</a:t>
            </a:r>
          </a:p>
          <a:p>
            <a:pPr marL="342900" indent="-342900">
              <a:buAutoNum type="arabicPeriod"/>
            </a:pPr>
            <a:r>
              <a:rPr lang="hr-HR" dirty="0"/>
              <a:t>Koje je alternativno objašnjenje?</a:t>
            </a:r>
          </a:p>
          <a:p>
            <a:pPr marL="342900" indent="-342900">
              <a:buAutoNum type="arabicPeriod"/>
            </a:pPr>
            <a:r>
              <a:rPr lang="hr-HR" dirty="0"/>
              <a:t>Što je najgore što se može dogoditi? Kako ću se time nositi? Što je najbolje? Što je najvjerojatnije?</a:t>
            </a:r>
          </a:p>
          <a:p>
            <a:pPr marL="342900" indent="-342900">
              <a:buAutoNum type="arabicPeriod"/>
            </a:pPr>
            <a:r>
              <a:rPr lang="hr-HR" dirty="0"/>
              <a:t>Što će se dogoditi ako vjerujem AM? Što ako promijenim AM?</a:t>
            </a:r>
          </a:p>
          <a:p>
            <a:pPr marL="342900" indent="-342900">
              <a:buAutoNum type="arabicPeriod"/>
            </a:pPr>
            <a:r>
              <a:rPr lang="hr-HR" dirty="0"/>
              <a:t>Što bih rekao prijatelju u toj situaciji?</a:t>
            </a:r>
          </a:p>
          <a:p>
            <a:pPr marL="342900" indent="-342900">
              <a:buAutoNum type="arabicPeriod"/>
            </a:pPr>
            <a:r>
              <a:rPr lang="hr-HR" dirty="0"/>
              <a:t>Što ću učiniti? </a:t>
            </a:r>
          </a:p>
        </p:txBody>
      </p:sp>
    </p:spTree>
    <p:extLst>
      <p:ext uri="{BB962C8B-B14F-4D97-AF65-F5344CB8AC3E}">
        <p14:creationId xmlns:p14="http://schemas.microsoft.com/office/powerpoint/2010/main" val="223884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D14BB7-8E80-48FA-9294-4A447436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E060C0-0054-42D6-93E7-F92CC7D6D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Oba obrasca se sastoje od sličnih pitanja, no testiranje misli je jednostavnije koncipirano</a:t>
            </a:r>
          </a:p>
          <a:p>
            <a:r>
              <a:rPr lang="hr-HR" dirty="0"/>
              <a:t>Važno je da klijenti ispune jedan obrazac na susretu prije nego pribilježimo u akcijski plan</a:t>
            </a:r>
          </a:p>
          <a:p>
            <a:r>
              <a:rPr lang="hr-HR" dirty="0"/>
              <a:t>Ponekad klijentima ne odgovaraju </a:t>
            </a:r>
          </a:p>
          <a:p>
            <a:pPr lvl="1"/>
            <a:r>
              <a:rPr lang="hr-HR" dirty="0"/>
              <a:t>teško odgovaraju na AM koje nas jako uznemiruju</a:t>
            </a:r>
          </a:p>
          <a:p>
            <a:pPr lvl="1"/>
            <a:r>
              <a:rPr lang="hr-HR" dirty="0"/>
              <a:t>AM je bazično vjerovanje</a:t>
            </a:r>
          </a:p>
          <a:p>
            <a:pPr lvl="1"/>
            <a:r>
              <a:rPr lang="hr-HR" dirty="0"/>
              <a:t>AM je dio disfunkcionalnog misaonog procesa</a:t>
            </a:r>
          </a:p>
          <a:p>
            <a:pPr lvl="1"/>
            <a:r>
              <a:rPr lang="hr-HR" dirty="0"/>
              <a:t>površno odgovaraju na AM</a:t>
            </a:r>
          </a:p>
        </p:txBody>
      </p:sp>
    </p:spTree>
    <p:extLst>
      <p:ext uri="{BB962C8B-B14F-4D97-AF65-F5344CB8AC3E}">
        <p14:creationId xmlns:p14="http://schemas.microsoft.com/office/powerpoint/2010/main" val="155204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B1B2B5-7070-4F37-856A-D03ACB11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5331B8-E540-449E-9417-B85B5358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Hvala! </a:t>
            </a:r>
          </a:p>
        </p:txBody>
      </p:sp>
    </p:spTree>
    <p:extLst>
      <p:ext uri="{BB962C8B-B14F-4D97-AF65-F5344CB8AC3E}">
        <p14:creationId xmlns:p14="http://schemas.microsoft.com/office/powerpoint/2010/main" val="235538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65714-D046-4190-8702-5F196ADF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Automatske misli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52C2B8D-3029-4417-8FC9-55B8474CD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/>
              <a:t>već prepoznate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F11A62-E542-47BA-8DDA-E31B095FBF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detektirane na seansi</a:t>
            </a:r>
          </a:p>
          <a:p>
            <a:r>
              <a:rPr lang="hr-HR" dirty="0"/>
              <a:t>kada se jave između seansi, pomažu nam bilješke</a:t>
            </a:r>
          </a:p>
          <a:p>
            <a:r>
              <a:rPr lang="hr-HR" dirty="0"/>
              <a:t>korištenje bilješki/</a:t>
            </a:r>
            <a:r>
              <a:rPr lang="hr-HR" dirty="0" err="1"/>
              <a:t>audiozapisa</a:t>
            </a:r>
            <a:r>
              <a:rPr lang="hr-HR" dirty="0"/>
              <a:t> 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755D3AB-548C-4DF3-BA05-CC68440A7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1950" y="1905000"/>
            <a:ext cx="4396339" cy="576262"/>
          </a:xfrm>
        </p:spPr>
        <p:txBody>
          <a:bodyPr/>
          <a:lstStyle/>
          <a:p>
            <a:pPr algn="ctr"/>
            <a:r>
              <a:rPr lang="hr-HR" dirty="0"/>
              <a:t>nove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422453F-74D1-49D4-84AF-251BAE6A3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06204" y="2526087"/>
            <a:ext cx="4396339" cy="3741738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javljaju se između seansi</a:t>
            </a:r>
          </a:p>
          <a:p>
            <a:r>
              <a:rPr lang="hr-HR" dirty="0"/>
              <a:t>učimo klijente kako da na njih reagiraju</a:t>
            </a:r>
          </a:p>
          <a:p>
            <a:r>
              <a:rPr lang="hr-HR" dirty="0"/>
              <a:t>korištenje predloška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CBE7F122-937A-41D0-BA4E-5FE18C6223CC}"/>
              </a:ext>
            </a:extLst>
          </p:cNvPr>
          <p:cNvCxnSpPr/>
          <p:nvPr/>
        </p:nvCxnSpPr>
        <p:spPr>
          <a:xfrm flipH="1">
            <a:off x="3875714" y="1241571"/>
            <a:ext cx="595618" cy="486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F6ED8215-4D22-440E-9B2A-168759CB244E}"/>
              </a:ext>
            </a:extLst>
          </p:cNvPr>
          <p:cNvCxnSpPr/>
          <p:nvPr/>
        </p:nvCxnSpPr>
        <p:spPr>
          <a:xfrm>
            <a:off x="6996418" y="1191237"/>
            <a:ext cx="813732" cy="570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41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6FB3013F-C163-48FD-A3D1-D291704B9D4B}"/>
              </a:ext>
            </a:extLst>
          </p:cNvPr>
          <p:cNvSpPr/>
          <p:nvPr/>
        </p:nvSpPr>
        <p:spPr>
          <a:xfrm>
            <a:off x="1311564" y="2401455"/>
            <a:ext cx="8026400" cy="1311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AC32A5B3-4247-4978-98F9-0F28DD26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Bilješke s terapije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6FC8ECC8-ACB4-47C8-A8F6-F5252031C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Važno je da klijent sažme vlastitim riječima o čemu smo razgovarali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Možete li sažeti o čemu smo upravo pričali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Što bi Vama bilo bitno zapamtiti?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Ako se ponovi situacija o kojoj smo pričali, što biste si željeli reći?</a:t>
            </a:r>
          </a:p>
          <a:p>
            <a:pPr lvl="1"/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Ako klijent odgovori površno, preopširno/</a:t>
            </a:r>
            <a:r>
              <a:rPr lang="hr-HR" dirty="0" err="1">
                <a:solidFill>
                  <a:schemeClr val="bg1"/>
                </a:solidFill>
              </a:rPr>
              <a:t>prešturo</a:t>
            </a:r>
            <a:r>
              <a:rPr lang="hr-HR" dirty="0">
                <a:solidFill>
                  <a:schemeClr val="bg1"/>
                </a:solidFill>
              </a:rPr>
              <a:t> možemo mu reći: </a:t>
            </a:r>
          </a:p>
          <a:p>
            <a:pPr lvl="1"/>
            <a:r>
              <a:rPr lang="hr-HR" dirty="0"/>
              <a:t>Čini mi se da bi Vam bilo korisno da to zapišete ovako____</a:t>
            </a:r>
          </a:p>
          <a:p>
            <a:pPr lvl="1"/>
            <a:r>
              <a:rPr lang="hr-HR" dirty="0"/>
              <a:t>Želite li se podsjetiti da __________</a:t>
            </a:r>
          </a:p>
          <a:p>
            <a:endParaRPr lang="hr-HR" dirty="0"/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9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7BA0FC-6142-49C4-A8CE-2D3C1EE3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223889BC-AE81-4F48-AAC5-FAE3B155B005}"/>
              </a:ext>
            </a:extLst>
          </p:cNvPr>
          <p:cNvSpPr/>
          <p:nvPr/>
        </p:nvSpPr>
        <p:spPr>
          <a:xfrm>
            <a:off x="1149292" y="3168073"/>
            <a:ext cx="8816829" cy="30146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B4D889-942C-48A9-AC13-2931BC081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53310"/>
            <a:ext cx="8947522" cy="4595090"/>
          </a:xfrm>
        </p:spPr>
        <p:txBody>
          <a:bodyPr>
            <a:normAutofit/>
          </a:bodyPr>
          <a:lstStyle/>
          <a:p>
            <a:r>
              <a:rPr lang="hr-HR" dirty="0"/>
              <a:t>Bilješke držati blizu, redovito ih pregledavati – korisnije je svaki dan, nego u situaciji kada su nam potrebne</a:t>
            </a:r>
          </a:p>
          <a:p>
            <a:r>
              <a:rPr lang="hr-HR" dirty="0"/>
              <a:t>Bilješke kao priprema na zahtjevne situacije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Kad pomislim: „Nikad neću stići.” prisjetit ću se: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Fokusirat ću se na ono što trebam napraviti sada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Ne moram sve napraviti savršeno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Mogu uvijek pitati za pomoć, to ne znači da sam slabić</a:t>
            </a:r>
          </a:p>
          <a:p>
            <a:pPr lvl="1"/>
            <a:endParaRPr lang="hr-HR" dirty="0">
              <a:solidFill>
                <a:schemeClr val="bg1"/>
              </a:solidFill>
            </a:endParaRPr>
          </a:p>
          <a:p>
            <a:pPr lvl="1"/>
            <a:r>
              <a:rPr lang="hr-HR" dirty="0">
                <a:solidFill>
                  <a:schemeClr val="bg1"/>
                </a:solidFill>
              </a:rPr>
              <a:t>Odabrat ću jednu stvar koju mogu učiniti i raditi to neko vrijeme, nakon 10 min ću odlučiti što ću dalje</a:t>
            </a:r>
          </a:p>
        </p:txBody>
      </p:sp>
    </p:spTree>
    <p:extLst>
      <p:ext uri="{BB962C8B-B14F-4D97-AF65-F5344CB8AC3E}">
        <p14:creationId xmlns:p14="http://schemas.microsoft.com/office/powerpoint/2010/main" val="241536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27C037-6A58-4B62-AB21-4065EF38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motivirati klijente da čitaju svoje bilješke?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ED1A5D-09A5-42FB-8484-565D70ED8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Povezati s njihovim vrijednostima, ciljevima</a:t>
            </a:r>
          </a:p>
          <a:p>
            <a:pPr>
              <a:lnSpc>
                <a:spcPct val="150000"/>
              </a:lnSpc>
            </a:pPr>
            <a:r>
              <a:rPr lang="hr-HR" dirty="0"/>
              <a:t>Upitati za moguće poteškoće prilikom izvršenja tog akcijskog plana</a:t>
            </a:r>
          </a:p>
          <a:p>
            <a:pPr>
              <a:lnSpc>
                <a:spcPct val="150000"/>
              </a:lnSpc>
            </a:pPr>
            <a:r>
              <a:rPr lang="hr-HR" dirty="0"/>
              <a:t>Pitati koliko procjenjuju da će im vremena trebati za izvršenje 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najčešće mnogo kraće od procjene, 20 do 60 sekundi</a:t>
            </a:r>
          </a:p>
        </p:txBody>
      </p:sp>
    </p:spTree>
    <p:extLst>
      <p:ext uri="{BB962C8B-B14F-4D97-AF65-F5344CB8AC3E}">
        <p14:creationId xmlns:p14="http://schemas.microsoft.com/office/powerpoint/2010/main" val="255728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0C7DC-D6E4-43BF-89B5-EFE5349D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Korištenje gotovih obrazaca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85DDD4-9AE1-4A39-A051-1D6D30D97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Evaluiranje</a:t>
            </a:r>
            <a:r>
              <a:rPr lang="hr-HR" dirty="0"/>
              <a:t> automatskih misli kada ih uznemiruju ili potiču na neželjeno ponašanje</a:t>
            </a:r>
          </a:p>
          <a:p>
            <a:r>
              <a:rPr lang="hr-HR" dirty="0"/>
              <a:t>Moguće doći do željenih odgovora i korištenjem </a:t>
            </a:r>
            <a:r>
              <a:rPr lang="hr-HR" dirty="0" err="1"/>
              <a:t>Sokratovskih</a:t>
            </a:r>
            <a:r>
              <a:rPr lang="hr-HR" dirty="0"/>
              <a:t> pitanja, no obrasci bolje organiziraju i vode odgovore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BF11E25-257C-469D-A886-BEB826A53EB9}"/>
              </a:ext>
            </a:extLst>
          </p:cNvPr>
          <p:cNvSpPr/>
          <p:nvPr/>
        </p:nvSpPr>
        <p:spPr>
          <a:xfrm>
            <a:off x="4907558" y="3892491"/>
            <a:ext cx="5058563" cy="2751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/>
              <a:t>Koji je dokaz da je AM točna/netočna?</a:t>
            </a:r>
          </a:p>
          <a:p>
            <a:r>
              <a:rPr lang="hr-HR" sz="1600" dirty="0"/>
              <a:t>Postoji li alternativno objašnjenje?</a:t>
            </a:r>
          </a:p>
          <a:p>
            <a:r>
              <a:rPr lang="hr-HR" sz="1600" dirty="0"/>
              <a:t>Što je nagore što se može dogoditi? Kako bih se nosio s tim? Što mi u tome može pomoći?</a:t>
            </a:r>
          </a:p>
          <a:p>
            <a:r>
              <a:rPr lang="hr-HR" sz="1600" dirty="0"/>
              <a:t>Što je najbolje što se može dogoditi?</a:t>
            </a:r>
          </a:p>
          <a:p>
            <a:r>
              <a:rPr lang="hr-HR" sz="1600" dirty="0"/>
              <a:t>Koji je najvjerojatniji ishod?</a:t>
            </a:r>
          </a:p>
          <a:p>
            <a:r>
              <a:rPr lang="hr-HR" sz="1600" dirty="0"/>
              <a:t>Što će se dogoditi ako vjerujem AM?</a:t>
            </a:r>
          </a:p>
          <a:p>
            <a:r>
              <a:rPr lang="hr-HR" sz="1600" dirty="0"/>
              <a:t>Koji bi mogli biti efekti promjene misli?</a:t>
            </a:r>
          </a:p>
          <a:p>
            <a:r>
              <a:rPr lang="hr-HR" sz="1600" dirty="0"/>
              <a:t>Što bih rekao prijatelju ako bi bio u toj situaciji?</a:t>
            </a:r>
          </a:p>
          <a:p>
            <a:r>
              <a:rPr lang="hr-HR" sz="1600" dirty="0"/>
              <a:t>Što ću učiniti? </a:t>
            </a:r>
          </a:p>
          <a:p>
            <a:pPr algn="ctr"/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B130376E-2C49-4E89-9742-52D2C85647DA}"/>
              </a:ext>
            </a:extLst>
          </p:cNvPr>
          <p:cNvCxnSpPr/>
          <p:nvPr/>
        </p:nvCxnSpPr>
        <p:spPr>
          <a:xfrm flipH="1">
            <a:off x="8162488" y="3254928"/>
            <a:ext cx="260059" cy="494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24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C73869-9A21-4FC9-92E1-C2EEF39D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Testiranje misli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137F58D-1427-4FE4-938F-4143A9755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23" t="17119" r="29915" b="8696"/>
          <a:stretch/>
        </p:blipFill>
        <p:spPr>
          <a:xfrm>
            <a:off x="1043709" y="1733396"/>
            <a:ext cx="4036291" cy="4596001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87DBC9E-4DA1-44A7-8F1A-49374A021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582">
            <a:off x="6872060" y="1844011"/>
            <a:ext cx="3232316" cy="42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301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2C282-E4FC-44A9-9717-9149BAD8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Zapisnik misli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BA3C665-8F2A-49B2-92C2-E3F5C869A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826" y="2010189"/>
            <a:ext cx="9648080" cy="4195481"/>
          </a:xfrm>
        </p:spPr>
        <p:txBody>
          <a:bodyPr/>
          <a:lstStyle/>
          <a:p>
            <a:r>
              <a:rPr lang="hr-HR" dirty="0"/>
              <a:t>Obrazac koji koristimo kada primijetimo da nam se raspoloženje pogoršalo ili se uključujemo u neželjeno ponašanje</a:t>
            </a:r>
          </a:p>
          <a:p>
            <a:r>
              <a:rPr lang="hr-HR" dirty="0"/>
              <a:t>Važno je pitati se: </a:t>
            </a:r>
            <a:r>
              <a:rPr lang="hr-H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”Što mi trenutno prolazi kroz glavu?” </a:t>
            </a:r>
            <a:r>
              <a:rPr lang="hr-HR" dirty="0"/>
              <a:t>Te zapisati pod automatsku misao</a:t>
            </a:r>
          </a:p>
          <a:p>
            <a:r>
              <a:rPr lang="hr-HR" dirty="0"/>
              <a:t>Situacija može biti </a:t>
            </a:r>
            <a:r>
              <a:rPr lang="hr-HR" dirty="0" err="1"/>
              <a:t>eksternalna</a:t>
            </a:r>
            <a:r>
              <a:rPr lang="hr-HR" dirty="0"/>
              <a:t> ili </a:t>
            </a:r>
            <a:r>
              <a:rPr lang="hr-HR" dirty="0" err="1"/>
              <a:t>internalna</a:t>
            </a:r>
            <a:r>
              <a:rPr lang="hr-HR" dirty="0"/>
              <a:t> (intenzivna emocija, slika, </a:t>
            </a:r>
            <a:r>
              <a:rPr lang="hr-HR" dirty="0" err="1"/>
              <a:t>flashback</a:t>
            </a:r>
            <a:r>
              <a:rPr lang="hr-HR" dirty="0"/>
              <a:t>,..)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0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D8D14E-9F25-7A13-50E7-A8DEA79C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Zapisnik misli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D0CB3EC-13F5-AD49-B57F-460866D93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81" t="19302" r="4387" b="9198"/>
          <a:stretch/>
        </p:blipFill>
        <p:spPr bwMode="auto">
          <a:xfrm>
            <a:off x="837398" y="1263791"/>
            <a:ext cx="10347158" cy="5484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6384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661</TotalTime>
  <Words>782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Ion</vt:lpstr>
      <vt:lpstr>Reagiranje na automatske misli</vt:lpstr>
      <vt:lpstr>Automatske misli</vt:lpstr>
      <vt:lpstr>Bilješke s terapije</vt:lpstr>
      <vt:lpstr>PowerPoint Presentation</vt:lpstr>
      <vt:lpstr>Kako motivirati klijente da čitaju svoje bilješke?</vt:lpstr>
      <vt:lpstr>Korištenje gotovih obrazaca</vt:lpstr>
      <vt:lpstr>Testiranje misli</vt:lpstr>
      <vt:lpstr>Zapisnik misli</vt:lpstr>
      <vt:lpstr>Zapisnik misli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Reagiranje na automatske misli</dc:title>
  <dc:creator>Marija Đuran</dc:creator>
  <cp:lastModifiedBy>hubikotvr@outlook.com</cp:lastModifiedBy>
  <cp:revision>27</cp:revision>
  <dcterms:created xsi:type="dcterms:W3CDTF">2022-08-30T05:15:41Z</dcterms:created>
  <dcterms:modified xsi:type="dcterms:W3CDTF">2022-09-07T08:00:02Z</dcterms:modified>
</cp:coreProperties>
</file>