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Source Code Pro" panose="020B0604020202020204" charset="0"/>
      <p:regular r:id="rId28"/>
      <p:bold r:id="rId29"/>
      <p:italic r:id="rId30"/>
      <p:boldItalic r:id="rId31"/>
    </p:embeddedFont>
    <p:embeddedFont>
      <p:font typeface="Lora" panose="020B0604020202020204" charset="-18"/>
      <p:regular r:id="rId32"/>
      <p:bold r:id="rId33"/>
      <p:italic r:id="rId34"/>
      <p:boldItalic r:id="rId35"/>
    </p:embeddedFont>
    <p:embeddedFont>
      <p:font typeface="Oswald" panose="020B0604020202020204" charset="-18"/>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D661F7-5A5F-4284-94E7-2A1654EE3347}">
  <a:tblStyle styleId="{B6D661F7-5A5F-4284-94E7-2A1654EE33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44be21b8d4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44be21b8d4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44be21b8d4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44be21b8d4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4be21b8d4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44be21b8d4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44be21b8d4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44be21b8d4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44be21b8d4_0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44be21b8d4_0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4be21b8d4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4be21b8d4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44be21b8d4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44be21b8d4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44be21b8d4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44be21b8d4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4be21b8d4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44be21b8d4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5f29324e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45f29324e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44be21b8d4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44be21b8d4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488185efbe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488185efbe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44be21b8d4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44be21b8d4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44be21b8d4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44be21b8d4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8246b360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8246b360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44be21b8d4_0_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44be21b8d4_0_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489d8b84a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489d8b84a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44be21b8d4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44be21b8d4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hr" sz="1200">
                <a:solidFill>
                  <a:srgbClr val="5B9BD5"/>
                </a:solidFill>
              </a:rPr>
              <a:t> </a:t>
            </a:r>
            <a:r>
              <a:rPr lang="hr" sz="1200">
                <a:solidFill>
                  <a:srgbClr val="595959"/>
                </a:solidFill>
              </a:rPr>
              <a:t>Osim psihičkih poremećaja, pacijenti mogu imati i životne probleme.</a:t>
            </a:r>
            <a:endParaRPr sz="1200">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4be21b8d4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4be21b8d4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44be21b8d4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44be21b8d4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44be21b8d4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44be21b8d4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135b77404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5135b77404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5135b77404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5135b77404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44be21b8d4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44be21b8d4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h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fontScale="90000"/>
          </a:bodyPr>
          <a:lstStyle/>
          <a:p>
            <a:pPr marL="0" lvl="0" indent="0" algn="ctr" rtl="0">
              <a:lnSpc>
                <a:spcPct val="150000"/>
              </a:lnSpc>
              <a:spcBef>
                <a:spcPts val="0"/>
              </a:spcBef>
              <a:spcAft>
                <a:spcPts val="0"/>
              </a:spcAft>
              <a:buNone/>
            </a:pPr>
            <a:r>
              <a:rPr lang="hr"/>
              <a:t>	Ostale BKT tehnike</a:t>
            </a:r>
            <a:endParaRPr/>
          </a:p>
          <a:p>
            <a:pPr marL="0" lvl="0" indent="0" algn="ctr" rtl="0">
              <a:lnSpc>
                <a:spcPct val="150000"/>
              </a:lnSpc>
              <a:spcBef>
                <a:spcPts val="0"/>
              </a:spcBef>
              <a:spcAft>
                <a:spcPts val="0"/>
              </a:spcAft>
              <a:buNone/>
            </a:pPr>
            <a:r>
              <a:rPr lang="hr" sz="2700"/>
              <a:t>20. radionica</a:t>
            </a:r>
            <a:endParaRPr sz="2700"/>
          </a:p>
        </p:txBody>
      </p:sp>
      <p:sp>
        <p:nvSpPr>
          <p:cNvPr id="63" name="Google Shape;63;p13"/>
          <p:cNvSpPr txBox="1">
            <a:spLocks noGrp="1"/>
          </p:cNvSpPr>
          <p:nvPr>
            <p:ph type="subTitle" idx="4294967295"/>
          </p:nvPr>
        </p:nvSpPr>
        <p:spPr>
          <a:xfrm>
            <a:off x="411175" y="3898425"/>
            <a:ext cx="8282400" cy="760500"/>
          </a:xfrm>
          <a:prstGeom prst="rect">
            <a:avLst/>
          </a:prstGeom>
        </p:spPr>
        <p:txBody>
          <a:bodyPr spcFirstLastPara="1" wrap="square" lIns="91425" tIns="91425" rIns="91425" bIns="91425" anchor="t" anchorCtr="0">
            <a:normAutofit fontScale="47500" lnSpcReduction="20000"/>
          </a:bodyPr>
          <a:lstStyle/>
          <a:p>
            <a:pPr marL="0" lvl="0" indent="0" algn="r" rtl="0">
              <a:spcBef>
                <a:spcPts val="0"/>
              </a:spcBef>
              <a:spcAft>
                <a:spcPts val="0"/>
              </a:spcAft>
              <a:buNone/>
            </a:pPr>
            <a:r>
              <a:rPr lang="hr"/>
              <a:t>Tea Vehovec</a:t>
            </a:r>
            <a:endParaRPr/>
          </a:p>
          <a:p>
            <a:pPr marL="0" lvl="0" indent="0" algn="r" rtl="0">
              <a:spcBef>
                <a:spcPts val="1200"/>
              </a:spcBef>
              <a:spcAft>
                <a:spcPts val="1200"/>
              </a:spcAft>
              <a:buNone/>
            </a:pPr>
            <a:r>
              <a:rPr lang="hr"/>
              <a:t>rujan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1200"/>
              </a:spcAft>
              <a:buNone/>
            </a:pPr>
            <a:r>
              <a:rPr lang="hr" sz="2400">
                <a:solidFill>
                  <a:srgbClr val="3891A7"/>
                </a:solidFill>
                <a:latin typeface="Lora"/>
                <a:ea typeface="Lora"/>
                <a:cs typeface="Lora"/>
                <a:sym typeface="Lora"/>
              </a:rPr>
              <a:t>Relaksacija</a:t>
            </a:r>
            <a:endParaRPr sz="2400">
              <a:solidFill>
                <a:srgbClr val="3891A7"/>
              </a:solidFill>
              <a:latin typeface="Lora"/>
              <a:ea typeface="Lora"/>
              <a:cs typeface="Lora"/>
              <a:sym typeface="Lora"/>
            </a:endParaRPr>
          </a:p>
        </p:txBody>
      </p:sp>
      <p:sp>
        <p:nvSpPr>
          <p:cNvPr id="135" name="Google Shape;135;p22"/>
          <p:cNvSpPr txBox="1">
            <a:spLocks noGrp="1"/>
          </p:cNvSpPr>
          <p:nvPr>
            <p:ph type="body" idx="1"/>
          </p:nvPr>
        </p:nvSpPr>
        <p:spPr>
          <a:xfrm>
            <a:off x="1631250" y="1642900"/>
            <a:ext cx="5881500" cy="2356200"/>
          </a:xfrm>
          <a:prstGeom prst="rect">
            <a:avLst/>
          </a:prstGeom>
          <a:ln w="28575" cap="flat" cmpd="sng">
            <a:solidFill>
              <a:schemeClr val="accent3"/>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hr" sz="1400" b="1">
                <a:latin typeface="Lora"/>
                <a:ea typeface="Lora"/>
                <a:cs typeface="Lora"/>
                <a:sym typeface="Lora"/>
              </a:rPr>
              <a:t>Kada se (ne) koristi?</a:t>
            </a:r>
            <a:endParaRPr sz="1400" b="1">
              <a:latin typeface="Lora"/>
              <a:ea typeface="Lora"/>
              <a:cs typeface="Lora"/>
              <a:sym typeface="Lora"/>
            </a:endParaRPr>
          </a:p>
          <a:p>
            <a:pPr marL="457200" lvl="0" indent="-317500" algn="l" rtl="0">
              <a:lnSpc>
                <a:spcPct val="150000"/>
              </a:lnSpc>
              <a:spcBef>
                <a:spcPts val="1200"/>
              </a:spcBef>
              <a:spcAft>
                <a:spcPts val="0"/>
              </a:spcAft>
              <a:buSzPts val="1400"/>
              <a:buFont typeface="Lora"/>
              <a:buChar char="●"/>
            </a:pPr>
            <a:r>
              <a:rPr lang="hr" sz="1400">
                <a:latin typeface="Lora"/>
                <a:ea typeface="Lora"/>
                <a:cs typeface="Lora"/>
                <a:sym typeface="Lora"/>
              </a:rPr>
              <a:t>imati u vidu da mogu potaknuti napetost i anksioznost za vrijeme vježbanja </a:t>
            </a:r>
            <a:endParaRPr sz="1400">
              <a:latin typeface="Lora"/>
              <a:ea typeface="Lora"/>
              <a:cs typeface="Lora"/>
              <a:sym typeface="Lora"/>
            </a:endParaRPr>
          </a:p>
          <a:p>
            <a:pPr marL="457200" lvl="0" indent="-317500" algn="l" rtl="0">
              <a:lnSpc>
                <a:spcPct val="150000"/>
              </a:lnSpc>
              <a:spcBef>
                <a:spcPts val="0"/>
              </a:spcBef>
              <a:spcAft>
                <a:spcPts val="0"/>
              </a:spcAft>
              <a:buSzPts val="1400"/>
              <a:buFont typeface="Lora"/>
              <a:buChar char="●"/>
            </a:pPr>
            <a:r>
              <a:rPr lang="hr" sz="1400">
                <a:latin typeface="Lora"/>
                <a:ea typeface="Lora"/>
                <a:cs typeface="Lora"/>
                <a:sym typeface="Lora"/>
              </a:rPr>
              <a:t>predlaže se kao eskperiment - može pomoći u smanjenju anksioznosti ili odvesti prema anksioznim mislila koje se mogu vrednovati</a:t>
            </a: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1200"/>
              </a:spcAft>
              <a:buNone/>
            </a:pPr>
            <a:r>
              <a:rPr lang="hr" sz="2400">
                <a:solidFill>
                  <a:srgbClr val="3891A7"/>
                </a:solidFill>
                <a:latin typeface="Lora"/>
                <a:ea typeface="Lora"/>
                <a:cs typeface="Lora"/>
                <a:sym typeface="Lora"/>
              </a:rPr>
              <a:t>Kartice za suočavanje</a:t>
            </a:r>
            <a:endParaRPr sz="2400">
              <a:solidFill>
                <a:srgbClr val="3891A7"/>
              </a:solidFill>
            </a:endParaRPr>
          </a:p>
        </p:txBody>
      </p:sp>
      <p:sp>
        <p:nvSpPr>
          <p:cNvPr id="141" name="Google Shape;141;p23"/>
          <p:cNvSpPr txBox="1">
            <a:spLocks noGrp="1"/>
          </p:cNvSpPr>
          <p:nvPr>
            <p:ph type="body" idx="1"/>
          </p:nvPr>
        </p:nvSpPr>
        <p:spPr>
          <a:xfrm>
            <a:off x="311700" y="1349675"/>
            <a:ext cx="7978800" cy="1721100"/>
          </a:xfrm>
          <a:prstGeom prst="rect">
            <a:avLst/>
          </a:prstGeom>
        </p:spPr>
        <p:txBody>
          <a:bodyPr spcFirstLastPara="1" wrap="square" lIns="91425" tIns="91425" rIns="91425" bIns="91425" anchor="t" anchorCtr="0">
            <a:noAutofit/>
          </a:bodyPr>
          <a:lstStyle/>
          <a:p>
            <a:pPr marL="0" lvl="0" indent="0" algn="just" rtl="0">
              <a:lnSpc>
                <a:spcPct val="150000"/>
              </a:lnSpc>
              <a:spcBef>
                <a:spcPts val="600"/>
              </a:spcBef>
              <a:spcAft>
                <a:spcPts val="0"/>
              </a:spcAft>
              <a:buNone/>
            </a:pPr>
            <a:r>
              <a:rPr lang="hr" sz="1400" b="1">
                <a:solidFill>
                  <a:srgbClr val="000000"/>
                </a:solidFill>
                <a:latin typeface="Lora"/>
                <a:ea typeface="Lora"/>
                <a:cs typeface="Lora"/>
                <a:sym typeface="Lora"/>
              </a:rPr>
              <a:t>Primjena</a:t>
            </a:r>
            <a:endParaRPr sz="1400" b="1">
              <a:solidFill>
                <a:srgbClr val="000000"/>
              </a:solidFill>
              <a:latin typeface="Lora"/>
              <a:ea typeface="Lora"/>
              <a:cs typeface="Lora"/>
              <a:sym typeface="Lora"/>
            </a:endParaRPr>
          </a:p>
          <a:p>
            <a:pPr marL="457200" lvl="0" indent="-311150" algn="just" rtl="0">
              <a:lnSpc>
                <a:spcPct val="150000"/>
              </a:lnSpc>
              <a:spcBef>
                <a:spcPts val="600"/>
              </a:spcBef>
              <a:spcAft>
                <a:spcPts val="0"/>
              </a:spcAft>
              <a:buClr>
                <a:srgbClr val="000000"/>
              </a:buClr>
              <a:buSzPts val="1300"/>
              <a:buFont typeface="Lora"/>
              <a:buChar char="●"/>
            </a:pPr>
            <a:r>
              <a:rPr lang="hr" sz="1300">
                <a:solidFill>
                  <a:srgbClr val="000000"/>
                </a:solidFill>
                <a:latin typeface="Lora"/>
                <a:ea typeface="Lora"/>
                <a:cs typeface="Lora"/>
                <a:sym typeface="Lora"/>
              </a:rPr>
              <a:t>obično veličine 3x5cm koje klijent može držati u blizini (u autu, džepu, na hladnjaku, u pernici)</a:t>
            </a:r>
            <a:endParaRPr sz="1300">
              <a:solidFill>
                <a:srgbClr val="000000"/>
              </a:solidFill>
              <a:latin typeface="Lora"/>
              <a:ea typeface="Lora"/>
              <a:cs typeface="Lora"/>
              <a:sym typeface="Lora"/>
            </a:endParaRPr>
          </a:p>
          <a:p>
            <a:pPr marL="457200" lvl="0" indent="-311150" algn="just" rtl="0">
              <a:lnSpc>
                <a:spcPct val="150000"/>
              </a:lnSpc>
              <a:spcBef>
                <a:spcPts val="0"/>
              </a:spcBef>
              <a:spcAft>
                <a:spcPts val="0"/>
              </a:spcAft>
              <a:buClr>
                <a:srgbClr val="000000"/>
              </a:buClr>
              <a:buSzPts val="1300"/>
              <a:buFont typeface="Lora"/>
              <a:buChar char="●"/>
            </a:pPr>
            <a:r>
              <a:rPr lang="hr" sz="1300">
                <a:solidFill>
                  <a:srgbClr val="000000"/>
                </a:solidFill>
                <a:latin typeface="Lora"/>
                <a:ea typeface="Lora"/>
                <a:cs typeface="Lora"/>
                <a:sym typeface="Lora"/>
              </a:rPr>
              <a:t>na jednoj strani AM ili vjerovanje, a na drugoj adaptivni odgovor/ponašajna strategija, samoinstrukcije za angažiranje klijenta</a:t>
            </a:r>
            <a:endParaRPr sz="1600">
              <a:latin typeface="Lora"/>
              <a:ea typeface="Lora"/>
              <a:cs typeface="Lora"/>
              <a:sym typeface="Lora"/>
            </a:endParaRPr>
          </a:p>
        </p:txBody>
      </p:sp>
      <p:sp>
        <p:nvSpPr>
          <p:cNvPr id="142" name="Google Shape;142;p23"/>
          <p:cNvSpPr/>
          <p:nvPr/>
        </p:nvSpPr>
        <p:spPr>
          <a:xfrm>
            <a:off x="2000250" y="3003025"/>
            <a:ext cx="4601700" cy="18066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hr" b="1">
                <a:latin typeface="Lora"/>
                <a:ea typeface="Lora"/>
                <a:cs typeface="Lora"/>
                <a:sym typeface="Lora"/>
              </a:rPr>
              <a:t>Vrste kartica </a:t>
            </a:r>
            <a:r>
              <a:rPr lang="hr">
                <a:latin typeface="Lora"/>
                <a:ea typeface="Lora"/>
                <a:cs typeface="Lora"/>
                <a:sym typeface="Lora"/>
              </a:rPr>
              <a:t>(s obzirom na sadržaj):</a:t>
            </a:r>
            <a:endParaRPr>
              <a:latin typeface="Lora"/>
              <a:ea typeface="Lora"/>
              <a:cs typeface="Lora"/>
              <a:sym typeface="Lora"/>
            </a:endParaRPr>
          </a:p>
          <a:p>
            <a:pPr marL="457200" lvl="0" indent="-311150" algn="l" rtl="0">
              <a:lnSpc>
                <a:spcPct val="150000"/>
              </a:lnSpc>
              <a:spcBef>
                <a:spcPts val="600"/>
              </a:spcBef>
              <a:spcAft>
                <a:spcPts val="0"/>
              </a:spcAft>
              <a:buClr>
                <a:srgbClr val="3891A7"/>
              </a:buClr>
              <a:buSzPts val="1300"/>
              <a:buFont typeface="Lora"/>
              <a:buAutoNum type="arabicPeriod"/>
            </a:pPr>
            <a:r>
              <a:rPr lang="hr" sz="1300" b="1">
                <a:solidFill>
                  <a:srgbClr val="3891A7"/>
                </a:solidFill>
                <a:latin typeface="Lora"/>
                <a:ea typeface="Lora"/>
                <a:cs typeface="Lora"/>
                <a:sym typeface="Lora"/>
              </a:rPr>
              <a:t>Automatska misao – adaptivni sadržaj </a:t>
            </a:r>
            <a:endParaRPr sz="1300" b="1">
              <a:solidFill>
                <a:srgbClr val="3891A7"/>
              </a:solidFill>
              <a:latin typeface="Lora"/>
              <a:ea typeface="Lora"/>
              <a:cs typeface="Lora"/>
              <a:sym typeface="Lora"/>
            </a:endParaRPr>
          </a:p>
          <a:p>
            <a:pPr marL="457200" lvl="0" indent="-311150" algn="l" rtl="0">
              <a:lnSpc>
                <a:spcPct val="150000"/>
              </a:lnSpc>
              <a:spcBef>
                <a:spcPts val="0"/>
              </a:spcBef>
              <a:spcAft>
                <a:spcPts val="0"/>
              </a:spcAft>
              <a:buClr>
                <a:srgbClr val="3891A7"/>
              </a:buClr>
              <a:buSzPts val="1300"/>
              <a:buFont typeface="Lora"/>
              <a:buAutoNum type="arabicPeriod"/>
            </a:pPr>
            <a:r>
              <a:rPr lang="hr" sz="1300" b="1">
                <a:solidFill>
                  <a:srgbClr val="3891A7"/>
                </a:solidFill>
                <a:latin typeface="Lora"/>
                <a:ea typeface="Lora"/>
                <a:cs typeface="Lora"/>
                <a:sym typeface="Lora"/>
              </a:rPr>
              <a:t>Strategije suočavanja</a:t>
            </a:r>
            <a:endParaRPr sz="1300" b="1">
              <a:solidFill>
                <a:srgbClr val="3891A7"/>
              </a:solidFill>
              <a:latin typeface="Lora"/>
              <a:ea typeface="Lora"/>
              <a:cs typeface="Lora"/>
              <a:sym typeface="Lora"/>
            </a:endParaRPr>
          </a:p>
          <a:p>
            <a:pPr marL="457200" lvl="0" indent="-311150" algn="l" rtl="0">
              <a:lnSpc>
                <a:spcPct val="150000"/>
              </a:lnSpc>
              <a:spcBef>
                <a:spcPts val="0"/>
              </a:spcBef>
              <a:spcAft>
                <a:spcPts val="0"/>
              </a:spcAft>
              <a:buClr>
                <a:srgbClr val="3891A7"/>
              </a:buClr>
              <a:buSzPts val="1300"/>
              <a:buFont typeface="Lora"/>
              <a:buAutoNum type="arabicPeriod"/>
            </a:pPr>
            <a:r>
              <a:rPr lang="hr" sz="1300" b="1">
                <a:solidFill>
                  <a:srgbClr val="3891A7"/>
                </a:solidFill>
                <a:latin typeface="Lora"/>
                <a:ea typeface="Lora"/>
                <a:cs typeface="Lora"/>
                <a:sym typeface="Lora"/>
              </a:rPr>
              <a:t>Upute za aktiviranje klijenta</a:t>
            </a:r>
            <a:r>
              <a:rPr lang="hr" sz="1300">
                <a:latin typeface="Lora"/>
                <a:ea typeface="Lora"/>
                <a:cs typeface="Lora"/>
                <a:sym typeface="Lora"/>
              </a:rPr>
              <a:t> (npr. kako tražiti pomoć od profesora)</a:t>
            </a:r>
            <a:endParaRPr sz="1300">
              <a:solidFill>
                <a:schemeClr val="dk2"/>
              </a:solidFill>
              <a:latin typeface="Lora"/>
              <a:ea typeface="Lora"/>
              <a:cs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11700" y="91475"/>
            <a:ext cx="8520600" cy="733500"/>
          </a:xfrm>
          <a:prstGeom prst="rect">
            <a:avLst/>
          </a:prstGeom>
        </p:spPr>
        <p:txBody>
          <a:bodyPr spcFirstLastPara="1" wrap="square" lIns="91425" tIns="91425" rIns="91425" bIns="91425" anchor="b" anchorCtr="0">
            <a:normAutofit/>
          </a:bodyPr>
          <a:lstStyle/>
          <a:p>
            <a:pPr marL="457200" lvl="0" indent="-368300" algn="l" rtl="0">
              <a:lnSpc>
                <a:spcPct val="115000"/>
              </a:lnSpc>
              <a:spcBef>
                <a:spcPts val="600"/>
              </a:spcBef>
              <a:spcAft>
                <a:spcPts val="0"/>
              </a:spcAft>
              <a:buClr>
                <a:srgbClr val="3891A7"/>
              </a:buClr>
              <a:buSzPts val="2200"/>
              <a:buFont typeface="Lora"/>
              <a:buAutoNum type="arabicPeriod"/>
            </a:pPr>
            <a:r>
              <a:rPr lang="hr" sz="2200">
                <a:solidFill>
                  <a:srgbClr val="3891A7"/>
                </a:solidFill>
                <a:latin typeface="Lora"/>
                <a:ea typeface="Lora"/>
                <a:cs typeface="Lora"/>
                <a:sym typeface="Lora"/>
              </a:rPr>
              <a:t>Automatska misao – adaptivni sadržaj</a:t>
            </a:r>
            <a:endParaRPr sz="2200">
              <a:solidFill>
                <a:srgbClr val="3891A7"/>
              </a:solidFill>
              <a:latin typeface="Lora"/>
              <a:ea typeface="Lora"/>
              <a:cs typeface="Lora"/>
              <a:sym typeface="Lora"/>
            </a:endParaRPr>
          </a:p>
        </p:txBody>
      </p:sp>
      <p:sp>
        <p:nvSpPr>
          <p:cNvPr id="148" name="Google Shape;148;p24"/>
          <p:cNvSpPr txBox="1">
            <a:spLocks noGrp="1"/>
          </p:cNvSpPr>
          <p:nvPr>
            <p:ph type="body" idx="1"/>
          </p:nvPr>
        </p:nvSpPr>
        <p:spPr>
          <a:xfrm>
            <a:off x="236050" y="911450"/>
            <a:ext cx="7146300" cy="3099900"/>
          </a:xfrm>
          <a:prstGeom prst="rect">
            <a:avLst/>
          </a:prstGeom>
        </p:spPr>
        <p:txBody>
          <a:bodyPr spcFirstLastPara="1" wrap="square" lIns="91425" tIns="91425" rIns="91425" bIns="91425" anchor="t" anchorCtr="0">
            <a:normAutofit/>
          </a:bodyPr>
          <a:lstStyle/>
          <a:p>
            <a:pPr marL="0" lvl="0" indent="0" algn="l" rtl="0">
              <a:lnSpc>
                <a:spcPct val="150000"/>
              </a:lnSpc>
              <a:spcBef>
                <a:spcPts val="600"/>
              </a:spcBef>
              <a:spcAft>
                <a:spcPts val="0"/>
              </a:spcAft>
              <a:buNone/>
            </a:pPr>
            <a:r>
              <a:rPr lang="hr" sz="1300">
                <a:solidFill>
                  <a:srgbClr val="000000"/>
                </a:solidFill>
                <a:latin typeface="Lora"/>
                <a:ea typeface="Lora"/>
                <a:cs typeface="Lora"/>
                <a:sym typeface="Lora"/>
              </a:rPr>
              <a:t>Kad distrakcija i preusmjeravanje pažnje nisu poželjni, a klijent ne može vrednovati svoje misli, onda može čitati karticu koju sastavi s terapeutom.</a:t>
            </a:r>
            <a:endParaRPr sz="1300">
              <a:solidFill>
                <a:srgbClr val="000000"/>
              </a:solidFill>
              <a:latin typeface="Lora"/>
              <a:ea typeface="Lora"/>
              <a:cs typeface="Lora"/>
              <a:sym typeface="Lora"/>
            </a:endParaRPr>
          </a:p>
          <a:p>
            <a:pPr marL="0" lvl="0" indent="0" algn="l" rtl="0">
              <a:spcBef>
                <a:spcPts val="600"/>
              </a:spcBef>
              <a:spcAft>
                <a:spcPts val="0"/>
              </a:spcAft>
              <a:buNone/>
            </a:pPr>
            <a:endParaRPr sz="2200">
              <a:solidFill>
                <a:srgbClr val="000000"/>
              </a:solidFill>
              <a:latin typeface="Arial"/>
              <a:ea typeface="Arial"/>
              <a:cs typeface="Arial"/>
              <a:sym typeface="Arial"/>
            </a:endParaRPr>
          </a:p>
          <a:p>
            <a:pPr marL="0" lvl="0" indent="0" algn="l" rtl="0">
              <a:spcBef>
                <a:spcPts val="0"/>
              </a:spcBef>
              <a:spcAft>
                <a:spcPts val="1200"/>
              </a:spcAft>
              <a:buNone/>
            </a:pPr>
            <a:endParaRPr/>
          </a:p>
        </p:txBody>
      </p:sp>
      <p:sp>
        <p:nvSpPr>
          <p:cNvPr id="149" name="Google Shape;149;p24"/>
          <p:cNvSpPr/>
          <p:nvPr/>
        </p:nvSpPr>
        <p:spPr>
          <a:xfrm>
            <a:off x="560300" y="1598525"/>
            <a:ext cx="3696600" cy="3416700"/>
          </a:xfrm>
          <a:prstGeom prst="foldedCorner">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hr">
                <a:latin typeface="Lora"/>
                <a:ea typeface="Lora"/>
                <a:cs typeface="Lora"/>
                <a:sym typeface="Lora"/>
              </a:rPr>
              <a:t>(prva stranica)</a:t>
            </a:r>
            <a:endParaRPr>
              <a:latin typeface="Lora"/>
              <a:ea typeface="Lora"/>
              <a:cs typeface="Lora"/>
              <a:sym typeface="Lora"/>
            </a:endParaRPr>
          </a:p>
          <a:p>
            <a:pPr marL="0" lvl="0" indent="0" algn="ctr" rtl="0">
              <a:lnSpc>
                <a:spcPct val="150000"/>
              </a:lnSpc>
              <a:spcBef>
                <a:spcPts val="0"/>
              </a:spcBef>
              <a:spcAft>
                <a:spcPts val="0"/>
              </a:spcAft>
              <a:buNone/>
            </a:pPr>
            <a:endParaRPr>
              <a:latin typeface="Lora"/>
              <a:ea typeface="Lora"/>
              <a:cs typeface="Lora"/>
              <a:sym typeface="Lora"/>
            </a:endParaRPr>
          </a:p>
          <a:p>
            <a:pPr marL="0" lvl="0" indent="0" algn="ctr" rtl="0">
              <a:lnSpc>
                <a:spcPct val="150000"/>
              </a:lnSpc>
              <a:spcBef>
                <a:spcPts val="0"/>
              </a:spcBef>
              <a:spcAft>
                <a:spcPts val="0"/>
              </a:spcAft>
              <a:buNone/>
            </a:pPr>
            <a:r>
              <a:rPr lang="hr">
                <a:latin typeface="Lora"/>
                <a:ea typeface="Lora"/>
                <a:cs typeface="Lora"/>
                <a:sym typeface="Lora"/>
              </a:rPr>
              <a:t>AM: “Ne mogu to napraviti.”</a:t>
            </a:r>
            <a:endParaRPr/>
          </a:p>
        </p:txBody>
      </p:sp>
      <p:sp>
        <p:nvSpPr>
          <p:cNvPr id="150" name="Google Shape;150;p24"/>
          <p:cNvSpPr/>
          <p:nvPr/>
        </p:nvSpPr>
        <p:spPr>
          <a:xfrm>
            <a:off x="5015025" y="1632575"/>
            <a:ext cx="3696600" cy="338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hr" sz="1200">
                <a:latin typeface="Lora"/>
                <a:ea typeface="Lora"/>
                <a:cs typeface="Lora"/>
                <a:sym typeface="Lora"/>
              </a:rPr>
              <a:t>(druga stranica)</a:t>
            </a:r>
            <a:endParaRPr sz="1200">
              <a:latin typeface="Lora"/>
              <a:ea typeface="Lora"/>
              <a:cs typeface="Lora"/>
              <a:sym typeface="Lora"/>
            </a:endParaRPr>
          </a:p>
          <a:p>
            <a:pPr marL="0" lvl="0" indent="0" algn="just" rtl="0">
              <a:lnSpc>
                <a:spcPct val="150000"/>
              </a:lnSpc>
              <a:spcBef>
                <a:spcPts val="0"/>
              </a:spcBef>
              <a:spcAft>
                <a:spcPts val="0"/>
              </a:spcAft>
              <a:buNone/>
            </a:pPr>
            <a:r>
              <a:rPr lang="hr" sz="1200">
                <a:latin typeface="Lora"/>
                <a:ea typeface="Lora"/>
                <a:cs typeface="Lora"/>
                <a:sym typeface="Lora"/>
              </a:rPr>
              <a:t>Odgovor: Mogu osjećati kako to ne mogu napraviti, ali to ne treba biti istina. Dosta puta u prošlosti sam mislila kako ne mogu pročitati i razumjeti ovaj tekst, ali ako krenem, otvorim knjigu i počnem čitati, razumijem barem ponešto. Moglo bi biti poteškoća, ali vjerojatno nije točno kako to neću moći uopće napraviti. Najgore što se može dogoditi je….To je bolje nego ništa ne pokušati. Negativno mišljenje samo umanjuje moju motivaciju, pa trebam krenuti dalje i provjeriti ideju da “To ne mogu napraviti”.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hr" sz="2200">
                <a:solidFill>
                  <a:srgbClr val="3891A7"/>
                </a:solidFill>
                <a:latin typeface="Lora"/>
                <a:ea typeface="Lora"/>
                <a:cs typeface="Lora"/>
                <a:sym typeface="Lora"/>
              </a:rPr>
              <a:t>2. Strategije suočavanja</a:t>
            </a:r>
            <a:endParaRPr sz="2200">
              <a:solidFill>
                <a:srgbClr val="3891A7"/>
              </a:solidFill>
              <a:latin typeface="Lora"/>
              <a:ea typeface="Lora"/>
              <a:cs typeface="Lora"/>
              <a:sym typeface="Lora"/>
            </a:endParaRPr>
          </a:p>
        </p:txBody>
      </p:sp>
      <p:sp>
        <p:nvSpPr>
          <p:cNvPr id="156" name="Google Shape;156;p25"/>
          <p:cNvSpPr txBox="1">
            <a:spLocks noGrp="1"/>
          </p:cNvSpPr>
          <p:nvPr>
            <p:ph type="body" idx="1"/>
          </p:nvPr>
        </p:nvSpPr>
        <p:spPr>
          <a:xfrm>
            <a:off x="311700" y="1468825"/>
            <a:ext cx="5159400" cy="3099900"/>
          </a:xfrm>
          <a:prstGeom prst="rect">
            <a:avLst/>
          </a:prstGeom>
          <a:ln w="28575" cap="flat" cmpd="sng">
            <a:solidFill>
              <a:schemeClr val="accent6"/>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l" rtl="0">
              <a:lnSpc>
                <a:spcPct val="150000"/>
              </a:lnSpc>
              <a:spcBef>
                <a:spcPts val="600"/>
              </a:spcBef>
              <a:spcAft>
                <a:spcPts val="0"/>
              </a:spcAft>
              <a:buNone/>
            </a:pPr>
            <a:r>
              <a:rPr lang="hr" sz="1729" b="1">
                <a:solidFill>
                  <a:srgbClr val="3891A7"/>
                </a:solidFill>
                <a:latin typeface="Lora"/>
                <a:ea typeface="Lora"/>
                <a:cs typeface="Lora"/>
                <a:sym typeface="Lora"/>
              </a:rPr>
              <a:t>Kada se koristi?</a:t>
            </a:r>
            <a:endParaRPr sz="1729" b="1">
              <a:solidFill>
                <a:srgbClr val="3891A7"/>
              </a:solidFill>
              <a:latin typeface="Lora"/>
              <a:ea typeface="Lora"/>
              <a:cs typeface="Lora"/>
              <a:sym typeface="Lora"/>
            </a:endParaRPr>
          </a:p>
          <a:p>
            <a:pPr marL="457200" lvl="0" indent="-307340" algn="l" rtl="0">
              <a:lnSpc>
                <a:spcPct val="150000"/>
              </a:lnSpc>
              <a:spcBef>
                <a:spcPts val="600"/>
              </a:spcBef>
              <a:spcAft>
                <a:spcPts val="0"/>
              </a:spcAft>
              <a:buClr>
                <a:srgbClr val="000000"/>
              </a:buClr>
              <a:buSzPct val="100000"/>
              <a:buFont typeface="Lora"/>
              <a:buChar char="●"/>
            </a:pPr>
            <a:r>
              <a:rPr lang="hr" sz="1600">
                <a:solidFill>
                  <a:srgbClr val="000000"/>
                </a:solidFill>
                <a:latin typeface="Lora"/>
                <a:ea typeface="Lora"/>
                <a:cs typeface="Lora"/>
                <a:sym typeface="Lora"/>
              </a:rPr>
              <a:t>kad se klijent nađe u teškoj situaciji </a:t>
            </a:r>
            <a:endParaRPr sz="1600">
              <a:solidFill>
                <a:srgbClr val="000000"/>
              </a:solidFill>
              <a:latin typeface="Lora"/>
              <a:ea typeface="Lora"/>
              <a:cs typeface="Lora"/>
              <a:sym typeface="Lora"/>
            </a:endParaRPr>
          </a:p>
          <a:p>
            <a:pPr marL="0" lvl="0" indent="0" algn="l" rtl="0">
              <a:lnSpc>
                <a:spcPct val="150000"/>
              </a:lnSpc>
              <a:spcBef>
                <a:spcPts val="600"/>
              </a:spcBef>
              <a:spcAft>
                <a:spcPts val="0"/>
              </a:spcAft>
              <a:buNone/>
            </a:pPr>
            <a:endParaRPr sz="1600">
              <a:solidFill>
                <a:srgbClr val="000000"/>
              </a:solidFill>
              <a:latin typeface="Lora"/>
              <a:ea typeface="Lora"/>
              <a:cs typeface="Lora"/>
              <a:sym typeface="Lora"/>
            </a:endParaRPr>
          </a:p>
          <a:p>
            <a:pPr marL="0" lvl="0" indent="0" algn="l" rtl="0">
              <a:lnSpc>
                <a:spcPct val="150000"/>
              </a:lnSpc>
              <a:spcBef>
                <a:spcPts val="600"/>
              </a:spcBef>
              <a:spcAft>
                <a:spcPts val="0"/>
              </a:spcAft>
              <a:buNone/>
            </a:pPr>
            <a:r>
              <a:rPr lang="hr" sz="1729" b="1">
                <a:solidFill>
                  <a:srgbClr val="3891A7"/>
                </a:solidFill>
                <a:latin typeface="Lora"/>
                <a:ea typeface="Lora"/>
                <a:cs typeface="Lora"/>
                <a:sym typeface="Lora"/>
              </a:rPr>
              <a:t>Izrada: </a:t>
            </a:r>
            <a:endParaRPr sz="1729" b="1">
              <a:solidFill>
                <a:srgbClr val="3891A7"/>
              </a:solidFill>
              <a:latin typeface="Lora"/>
              <a:ea typeface="Lora"/>
              <a:cs typeface="Lora"/>
              <a:sym typeface="Lora"/>
            </a:endParaRPr>
          </a:p>
          <a:p>
            <a:pPr marL="457200" lvl="0" indent="-307340" algn="l" rtl="0">
              <a:lnSpc>
                <a:spcPct val="150000"/>
              </a:lnSpc>
              <a:spcBef>
                <a:spcPts val="600"/>
              </a:spcBef>
              <a:spcAft>
                <a:spcPts val="0"/>
              </a:spcAft>
              <a:buClr>
                <a:srgbClr val="000000"/>
              </a:buClr>
              <a:buSzPct val="100000"/>
              <a:buFont typeface="Lora"/>
              <a:buChar char="-"/>
            </a:pPr>
            <a:r>
              <a:rPr lang="hr" sz="1600">
                <a:solidFill>
                  <a:srgbClr val="000000"/>
                </a:solidFill>
                <a:latin typeface="Lora"/>
                <a:ea typeface="Lora"/>
                <a:cs typeface="Lora"/>
                <a:sym typeface="Lora"/>
              </a:rPr>
              <a:t>klijent i terapeut zajedno rade karticu; </a:t>
            </a:r>
            <a:endParaRPr sz="1600">
              <a:solidFill>
                <a:srgbClr val="000000"/>
              </a:solidFill>
              <a:latin typeface="Lora"/>
              <a:ea typeface="Lora"/>
              <a:cs typeface="Lora"/>
              <a:sym typeface="Lora"/>
            </a:endParaRPr>
          </a:p>
          <a:p>
            <a:pPr marL="457200" lvl="0" indent="-307340" algn="l" rtl="0">
              <a:lnSpc>
                <a:spcPct val="150000"/>
              </a:lnSpc>
              <a:spcBef>
                <a:spcPts val="0"/>
              </a:spcBef>
              <a:spcAft>
                <a:spcPts val="0"/>
              </a:spcAft>
              <a:buClr>
                <a:srgbClr val="000000"/>
              </a:buClr>
              <a:buSzPct val="100000"/>
              <a:buFont typeface="Lora"/>
              <a:buChar char="-"/>
            </a:pPr>
            <a:r>
              <a:rPr lang="hr" sz="1600">
                <a:solidFill>
                  <a:srgbClr val="000000"/>
                </a:solidFill>
                <a:latin typeface="Lora"/>
                <a:ea typeface="Lora"/>
                <a:cs typeface="Lora"/>
                <a:sym typeface="Lora"/>
              </a:rPr>
              <a:t>nabrajanje tehnika koje će klijent pokušati izvesti u teškoj situaciji; </a:t>
            </a:r>
            <a:endParaRPr sz="1600">
              <a:solidFill>
                <a:srgbClr val="000000"/>
              </a:solidFill>
              <a:latin typeface="Lora"/>
              <a:ea typeface="Lora"/>
              <a:cs typeface="Lora"/>
              <a:sym typeface="Lora"/>
            </a:endParaRPr>
          </a:p>
          <a:p>
            <a:pPr marL="457200" lvl="0" indent="-307340" algn="l" rtl="0">
              <a:lnSpc>
                <a:spcPct val="150000"/>
              </a:lnSpc>
              <a:spcBef>
                <a:spcPts val="0"/>
              </a:spcBef>
              <a:spcAft>
                <a:spcPts val="0"/>
              </a:spcAft>
              <a:buClr>
                <a:srgbClr val="000000"/>
              </a:buClr>
              <a:buSzPct val="100000"/>
              <a:buFont typeface="Lora"/>
              <a:buChar char="-"/>
            </a:pPr>
            <a:r>
              <a:rPr lang="hr" sz="1600">
                <a:solidFill>
                  <a:srgbClr val="000000"/>
                </a:solidFill>
                <a:latin typeface="Lora"/>
                <a:ea typeface="Lora"/>
                <a:cs typeface="Lora"/>
                <a:sym typeface="Lora"/>
              </a:rPr>
              <a:t>prvo se pita klijenta za prijedloge, zatim se sugerira;</a:t>
            </a:r>
            <a:endParaRPr sz="1600">
              <a:solidFill>
                <a:srgbClr val="000000"/>
              </a:solidFill>
              <a:latin typeface="Lora"/>
              <a:ea typeface="Lora"/>
              <a:cs typeface="Lora"/>
              <a:sym typeface="Lora"/>
            </a:endParaRPr>
          </a:p>
          <a:p>
            <a:pPr marL="457200" lvl="0" indent="-307340" algn="l" rtl="0">
              <a:lnSpc>
                <a:spcPct val="150000"/>
              </a:lnSpc>
              <a:spcBef>
                <a:spcPts val="0"/>
              </a:spcBef>
              <a:spcAft>
                <a:spcPts val="0"/>
              </a:spcAft>
              <a:buClr>
                <a:srgbClr val="000000"/>
              </a:buClr>
              <a:buSzPct val="100000"/>
              <a:buFont typeface="Lora"/>
              <a:buChar char="-"/>
            </a:pPr>
            <a:r>
              <a:rPr lang="hr" sz="1600">
                <a:solidFill>
                  <a:srgbClr val="000000"/>
                </a:solidFill>
                <a:latin typeface="Lora"/>
                <a:ea typeface="Lora"/>
                <a:cs typeface="Lora"/>
                <a:sym typeface="Lora"/>
              </a:rPr>
              <a:t>klijent zapisuje ideje za koje misli da bi mogle pomoći.</a:t>
            </a:r>
            <a:endParaRPr sz="1600">
              <a:solidFill>
                <a:srgbClr val="000000"/>
              </a:solidFill>
              <a:latin typeface="Lora"/>
              <a:ea typeface="Lora"/>
              <a:cs typeface="Lora"/>
              <a:sym typeface="Lora"/>
            </a:endParaRPr>
          </a:p>
          <a:p>
            <a:pPr marL="0" lvl="0" indent="0" algn="l" rtl="0">
              <a:spcBef>
                <a:spcPts val="0"/>
              </a:spcBef>
              <a:spcAft>
                <a:spcPts val="1200"/>
              </a:spcAft>
              <a:buNone/>
            </a:pPr>
            <a:endParaRPr/>
          </a:p>
        </p:txBody>
      </p:sp>
      <p:sp>
        <p:nvSpPr>
          <p:cNvPr id="157" name="Google Shape;157;p25"/>
          <p:cNvSpPr/>
          <p:nvPr/>
        </p:nvSpPr>
        <p:spPr>
          <a:xfrm>
            <a:off x="5813375" y="1735050"/>
            <a:ext cx="3190200" cy="2156100"/>
          </a:xfrm>
          <a:prstGeom prst="wedgeRoundRectCallout">
            <a:avLst>
              <a:gd name="adj1" fmla="val -20833"/>
              <a:gd name="adj2" fmla="val 62500"/>
              <a:gd name="adj3" fmla="val 0"/>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hr" sz="1300" b="1">
                <a:solidFill>
                  <a:schemeClr val="dk2"/>
                </a:solidFill>
                <a:latin typeface="Lora"/>
                <a:ea typeface="Lora"/>
                <a:cs typeface="Lora"/>
                <a:sym typeface="Lora"/>
              </a:rPr>
              <a:t>Strategije kad sam anksiozan/a</a:t>
            </a:r>
            <a:endParaRPr sz="1300" b="1">
              <a:solidFill>
                <a:schemeClr val="dk2"/>
              </a:solidFill>
              <a:latin typeface="Lora"/>
              <a:ea typeface="Lora"/>
              <a:cs typeface="Lora"/>
              <a:sym typeface="Lora"/>
            </a:endParaRPr>
          </a:p>
          <a:p>
            <a:pPr marL="457200" lvl="0" indent="-311150" algn="l" rtl="0">
              <a:lnSpc>
                <a:spcPct val="150000"/>
              </a:lnSpc>
              <a:spcBef>
                <a:spcPts val="600"/>
              </a:spcBef>
              <a:spcAft>
                <a:spcPts val="0"/>
              </a:spcAft>
              <a:buClr>
                <a:schemeClr val="dk2"/>
              </a:buClr>
              <a:buSzPts val="1300"/>
              <a:buFont typeface="Lora"/>
              <a:buAutoNum type="arabicPeriod"/>
            </a:pPr>
            <a:r>
              <a:rPr lang="hr" sz="1300">
                <a:solidFill>
                  <a:schemeClr val="dk2"/>
                </a:solidFill>
                <a:latin typeface="Lora"/>
                <a:ea typeface="Lora"/>
                <a:cs typeface="Lora"/>
                <a:sym typeface="Lora"/>
              </a:rPr>
              <a:t>Zapiši (disfunkcionalne) misli</a:t>
            </a:r>
            <a:endParaRPr sz="1300">
              <a:solidFill>
                <a:schemeClr val="dk2"/>
              </a:solidFill>
              <a:latin typeface="Lora"/>
              <a:ea typeface="Lora"/>
              <a:cs typeface="Lora"/>
              <a:sym typeface="Lora"/>
            </a:endParaRPr>
          </a:p>
          <a:p>
            <a:pPr marL="457200" lvl="0" indent="-311150" algn="l" rtl="0">
              <a:lnSpc>
                <a:spcPct val="150000"/>
              </a:lnSpc>
              <a:spcBef>
                <a:spcPts val="0"/>
              </a:spcBef>
              <a:spcAft>
                <a:spcPts val="0"/>
              </a:spcAft>
              <a:buClr>
                <a:schemeClr val="dk2"/>
              </a:buClr>
              <a:buSzPts val="1300"/>
              <a:buFont typeface="Lora"/>
              <a:buAutoNum type="arabicPeriod"/>
            </a:pPr>
            <a:r>
              <a:rPr lang="hr" sz="1300">
                <a:solidFill>
                  <a:schemeClr val="dk2"/>
                </a:solidFill>
                <a:latin typeface="Lora"/>
                <a:ea typeface="Lora"/>
                <a:cs typeface="Lora"/>
                <a:sym typeface="Lora"/>
              </a:rPr>
              <a:t>Pročitaj karticu za suočavanje</a:t>
            </a:r>
            <a:endParaRPr sz="1300">
              <a:solidFill>
                <a:schemeClr val="dk2"/>
              </a:solidFill>
              <a:latin typeface="Lora"/>
              <a:ea typeface="Lora"/>
              <a:cs typeface="Lora"/>
              <a:sym typeface="Lora"/>
            </a:endParaRPr>
          </a:p>
          <a:p>
            <a:pPr marL="457200" lvl="0" indent="-311150" algn="l" rtl="0">
              <a:lnSpc>
                <a:spcPct val="150000"/>
              </a:lnSpc>
              <a:spcBef>
                <a:spcPts val="0"/>
              </a:spcBef>
              <a:spcAft>
                <a:spcPts val="0"/>
              </a:spcAft>
              <a:buClr>
                <a:schemeClr val="dk2"/>
              </a:buClr>
              <a:buSzPts val="1300"/>
              <a:buFont typeface="Lora"/>
              <a:buAutoNum type="arabicPeriod"/>
            </a:pPr>
            <a:r>
              <a:rPr lang="hr" sz="1300">
                <a:solidFill>
                  <a:schemeClr val="dk2"/>
                </a:solidFill>
                <a:latin typeface="Lora"/>
                <a:ea typeface="Lora"/>
                <a:cs typeface="Lora"/>
                <a:sym typeface="Lora"/>
              </a:rPr>
              <a:t>Nazovi prijatelja</a:t>
            </a:r>
            <a:endParaRPr sz="1300">
              <a:solidFill>
                <a:schemeClr val="dk2"/>
              </a:solidFill>
              <a:latin typeface="Lora"/>
              <a:ea typeface="Lora"/>
              <a:cs typeface="Lora"/>
              <a:sym typeface="Lora"/>
            </a:endParaRPr>
          </a:p>
          <a:p>
            <a:pPr marL="457200" lvl="0" indent="-311150" algn="l" rtl="0">
              <a:lnSpc>
                <a:spcPct val="150000"/>
              </a:lnSpc>
              <a:spcBef>
                <a:spcPts val="0"/>
              </a:spcBef>
              <a:spcAft>
                <a:spcPts val="0"/>
              </a:spcAft>
              <a:buClr>
                <a:schemeClr val="dk2"/>
              </a:buClr>
              <a:buSzPts val="1300"/>
              <a:buFont typeface="Lora"/>
              <a:buAutoNum type="arabicPeriod"/>
            </a:pPr>
            <a:r>
              <a:rPr lang="hr" sz="1300">
                <a:solidFill>
                  <a:schemeClr val="dk2"/>
                </a:solidFill>
                <a:latin typeface="Lora"/>
                <a:ea typeface="Lora"/>
                <a:cs typeface="Lora"/>
                <a:sym typeface="Lora"/>
              </a:rPr>
              <a:t>Otiđi u šetnju ili na trčanje</a:t>
            </a:r>
            <a:endParaRPr sz="1300">
              <a:solidFill>
                <a:schemeClr val="dk2"/>
              </a:solidFill>
              <a:latin typeface="Lora"/>
              <a:ea typeface="Lora"/>
              <a:cs typeface="Lora"/>
              <a:sym typeface="Lora"/>
            </a:endParaRPr>
          </a:p>
          <a:p>
            <a:pPr marL="457200" lvl="0" indent="0" algn="l" rtl="0">
              <a:lnSpc>
                <a:spcPct val="115000"/>
              </a:lnSpc>
              <a:spcBef>
                <a:spcPts val="600"/>
              </a:spcBef>
              <a:spcAft>
                <a:spcPts val="0"/>
              </a:spcAft>
              <a:buNone/>
            </a:pPr>
            <a:endParaRPr sz="1600">
              <a:latin typeface="Lora"/>
              <a:ea typeface="Lora"/>
              <a:cs typeface="Lora"/>
              <a:sym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p:nvPr/>
        </p:nvSpPr>
        <p:spPr>
          <a:xfrm>
            <a:off x="311700" y="3620700"/>
            <a:ext cx="5341800" cy="1170300"/>
          </a:xfrm>
          <a:prstGeom prst="rect">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hr" sz="1300" b="1">
                <a:solidFill>
                  <a:srgbClr val="3891A7"/>
                </a:solidFill>
                <a:latin typeface="Lora"/>
                <a:ea typeface="Lora"/>
                <a:cs typeface="Lora"/>
                <a:sym typeface="Lora"/>
              </a:rPr>
              <a:t>Prije primjene:</a:t>
            </a:r>
            <a:endParaRPr sz="1300" b="1">
              <a:solidFill>
                <a:srgbClr val="3891A7"/>
              </a:solidFill>
              <a:latin typeface="Lora"/>
              <a:ea typeface="Lora"/>
              <a:cs typeface="Lora"/>
              <a:sym typeface="Lora"/>
            </a:endParaRPr>
          </a:p>
          <a:p>
            <a:pPr marL="457200" lvl="0" indent="-304800" algn="l" rtl="0">
              <a:lnSpc>
                <a:spcPct val="150000"/>
              </a:lnSpc>
              <a:spcBef>
                <a:spcPts val="0"/>
              </a:spcBef>
              <a:spcAft>
                <a:spcPts val="0"/>
              </a:spcAft>
              <a:buClr>
                <a:srgbClr val="000000"/>
              </a:buClr>
              <a:buSzPts val="1200"/>
              <a:buFont typeface="Lora"/>
              <a:buChar char="●"/>
            </a:pPr>
            <a:r>
              <a:rPr lang="hr" sz="1200">
                <a:latin typeface="Lora"/>
                <a:ea typeface="Lora"/>
                <a:cs typeface="Lora"/>
                <a:sym typeface="Lora"/>
              </a:rPr>
              <a:t>provjeriti s klijentom prednosti i nedostataka čitanja kartice</a:t>
            </a:r>
            <a:endParaRPr sz="1200">
              <a:latin typeface="Lora"/>
              <a:ea typeface="Lora"/>
              <a:cs typeface="Lora"/>
              <a:sym typeface="Lora"/>
            </a:endParaRPr>
          </a:p>
          <a:p>
            <a:pPr marL="457200" lvl="0" indent="-304800" algn="l" rtl="0">
              <a:lnSpc>
                <a:spcPct val="150000"/>
              </a:lnSpc>
              <a:spcBef>
                <a:spcPts val="0"/>
              </a:spcBef>
              <a:spcAft>
                <a:spcPts val="0"/>
              </a:spcAft>
              <a:buClr>
                <a:srgbClr val="000000"/>
              </a:buClr>
              <a:buSzPts val="1200"/>
              <a:buFont typeface="Lora"/>
              <a:buChar char="●"/>
            </a:pPr>
            <a:r>
              <a:rPr lang="hr" sz="1200">
                <a:latin typeface="Lora"/>
                <a:ea typeface="Lora"/>
                <a:cs typeface="Lora"/>
                <a:sym typeface="Lora"/>
              </a:rPr>
              <a:t>odrediti kad treba čitati karticu</a:t>
            </a:r>
            <a:endParaRPr sz="1200">
              <a:latin typeface="Lora"/>
              <a:ea typeface="Lora"/>
              <a:cs typeface="Lora"/>
              <a:sym typeface="Lora"/>
            </a:endParaRPr>
          </a:p>
          <a:p>
            <a:pPr marL="457200" lvl="0" indent="-304800" algn="l" rtl="0">
              <a:lnSpc>
                <a:spcPct val="150000"/>
              </a:lnSpc>
              <a:spcBef>
                <a:spcPts val="0"/>
              </a:spcBef>
              <a:spcAft>
                <a:spcPts val="0"/>
              </a:spcAft>
              <a:buClr>
                <a:srgbClr val="000000"/>
              </a:buClr>
              <a:buSzPts val="1200"/>
              <a:buFont typeface="Lora"/>
              <a:buChar char="●"/>
            </a:pPr>
            <a:r>
              <a:rPr lang="hr" sz="1200">
                <a:latin typeface="Lora"/>
                <a:ea typeface="Lora"/>
                <a:cs typeface="Lora"/>
                <a:sym typeface="Lora"/>
              </a:rPr>
              <a:t>provjeriti i odgovoriti na ometajuće AM u vezi korištenja kartice</a:t>
            </a:r>
            <a:endParaRPr sz="1300"/>
          </a:p>
        </p:txBody>
      </p:sp>
      <p:sp>
        <p:nvSpPr>
          <p:cNvPr id="163" name="Google Shape;163;p26"/>
          <p:cNvSpPr/>
          <p:nvPr/>
        </p:nvSpPr>
        <p:spPr>
          <a:xfrm>
            <a:off x="4388500" y="245375"/>
            <a:ext cx="4313100" cy="3574500"/>
          </a:xfrm>
          <a:prstGeom prst="wedgeRoundRectCallout">
            <a:avLst>
              <a:gd name="adj1" fmla="val -20503"/>
              <a:gd name="adj2" fmla="val 59298"/>
              <a:gd name="adj3" fmla="val 0"/>
            </a:avLst>
          </a:prstGeom>
          <a:solidFill>
            <a:schemeClr val="lt1"/>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hr" sz="1200" b="1">
                <a:solidFill>
                  <a:schemeClr val="dk2"/>
                </a:solidFill>
                <a:latin typeface="Lora"/>
                <a:ea typeface="Lora"/>
                <a:cs typeface="Lora"/>
                <a:sym typeface="Lora"/>
              </a:rPr>
              <a:t>Kad želim profesora tražiti pomoć</a:t>
            </a:r>
            <a:endParaRPr sz="1200" b="1">
              <a:solidFill>
                <a:schemeClr val="dk2"/>
              </a:solidFill>
              <a:latin typeface="Lora"/>
              <a:ea typeface="Lora"/>
              <a:cs typeface="Lora"/>
              <a:sym typeface="Lora"/>
            </a:endParaRPr>
          </a:p>
          <a:p>
            <a:pPr marL="457200" lvl="0" indent="-304800" algn="l" rtl="0">
              <a:lnSpc>
                <a:spcPct val="150000"/>
              </a:lnSpc>
              <a:spcBef>
                <a:spcPts val="0"/>
              </a:spcBef>
              <a:spcAft>
                <a:spcPts val="0"/>
              </a:spcAft>
              <a:buClr>
                <a:schemeClr val="dk2"/>
              </a:buClr>
              <a:buSzPts val="1200"/>
              <a:buFont typeface="Lora"/>
              <a:buAutoNum type="arabicPeriod"/>
            </a:pPr>
            <a:r>
              <a:rPr lang="hr" sz="1200">
                <a:solidFill>
                  <a:schemeClr val="dk2"/>
                </a:solidFill>
                <a:latin typeface="Lora"/>
                <a:ea typeface="Lora"/>
                <a:cs typeface="Lora"/>
                <a:sym typeface="Lora"/>
              </a:rPr>
              <a:t>Podsjeti se da to nije ništa strašno. Najgore što se može dogoditi je da..</a:t>
            </a:r>
            <a:endParaRPr sz="1200">
              <a:solidFill>
                <a:schemeClr val="dk2"/>
              </a:solidFill>
              <a:latin typeface="Lora"/>
              <a:ea typeface="Lora"/>
              <a:cs typeface="Lora"/>
              <a:sym typeface="Lora"/>
            </a:endParaRPr>
          </a:p>
          <a:p>
            <a:pPr marL="457200" lvl="0" indent="-304800" algn="l" rtl="0">
              <a:lnSpc>
                <a:spcPct val="150000"/>
              </a:lnSpc>
              <a:spcBef>
                <a:spcPts val="0"/>
              </a:spcBef>
              <a:spcAft>
                <a:spcPts val="0"/>
              </a:spcAft>
              <a:buClr>
                <a:schemeClr val="dk2"/>
              </a:buClr>
              <a:buSzPts val="1200"/>
              <a:buFont typeface="Lora"/>
              <a:buAutoNum type="arabicPeriod"/>
            </a:pPr>
            <a:r>
              <a:rPr lang="hr" sz="1200">
                <a:solidFill>
                  <a:schemeClr val="dk2"/>
                </a:solidFill>
                <a:latin typeface="Lora"/>
                <a:ea typeface="Lora"/>
                <a:cs typeface="Lora"/>
                <a:sym typeface="Lora"/>
              </a:rPr>
              <a:t>Ovo je eksperiment. Čak i ako ne uspije, to je za mene dobra vježba.</a:t>
            </a:r>
            <a:endParaRPr sz="1200">
              <a:solidFill>
                <a:schemeClr val="dk2"/>
              </a:solidFill>
              <a:latin typeface="Lora"/>
              <a:ea typeface="Lora"/>
              <a:cs typeface="Lora"/>
              <a:sym typeface="Lora"/>
            </a:endParaRPr>
          </a:p>
          <a:p>
            <a:pPr marL="457200" lvl="0" indent="-304800" algn="l" rtl="0">
              <a:lnSpc>
                <a:spcPct val="150000"/>
              </a:lnSpc>
              <a:spcBef>
                <a:spcPts val="0"/>
              </a:spcBef>
              <a:spcAft>
                <a:spcPts val="0"/>
              </a:spcAft>
              <a:buClr>
                <a:schemeClr val="dk2"/>
              </a:buClr>
              <a:buSzPts val="1200"/>
              <a:buFont typeface="Lora"/>
              <a:buAutoNum type="arabicPeriod"/>
            </a:pPr>
            <a:r>
              <a:rPr lang="hr" sz="1200">
                <a:solidFill>
                  <a:schemeClr val="dk2"/>
                </a:solidFill>
                <a:latin typeface="Lora"/>
                <a:ea typeface="Lora"/>
                <a:cs typeface="Lora"/>
                <a:sym typeface="Lora"/>
              </a:rPr>
              <a:t>Ako je prof. grub, to vjerojatno nema veze sa mnom. Mogao ga je netko drugi naljutiti.</a:t>
            </a:r>
            <a:endParaRPr sz="1200">
              <a:solidFill>
                <a:schemeClr val="dk2"/>
              </a:solidFill>
              <a:latin typeface="Lora"/>
              <a:ea typeface="Lora"/>
              <a:cs typeface="Lora"/>
              <a:sym typeface="Lora"/>
            </a:endParaRPr>
          </a:p>
          <a:p>
            <a:pPr marL="457200" lvl="0" indent="-304800" algn="l" rtl="0">
              <a:lnSpc>
                <a:spcPct val="150000"/>
              </a:lnSpc>
              <a:spcBef>
                <a:spcPts val="0"/>
              </a:spcBef>
              <a:spcAft>
                <a:spcPts val="0"/>
              </a:spcAft>
              <a:buClr>
                <a:schemeClr val="dk2"/>
              </a:buClr>
              <a:buSzPts val="1200"/>
              <a:buFont typeface="Lora"/>
              <a:buAutoNum type="arabicPeriod"/>
            </a:pPr>
            <a:r>
              <a:rPr lang="hr" sz="1200">
                <a:solidFill>
                  <a:schemeClr val="dk2"/>
                </a:solidFill>
                <a:latin typeface="Lora"/>
                <a:ea typeface="Lora"/>
                <a:cs typeface="Lora"/>
                <a:sym typeface="Lora"/>
              </a:rPr>
              <a:t>Što onda ako mi i ne želi pomoći? To je njegov neuspjeh kao prof., a ne moj kao studenta. To znači da svoj posao ne radi kako treba.</a:t>
            </a:r>
            <a:endParaRPr sz="1200">
              <a:solidFill>
                <a:schemeClr val="dk2"/>
              </a:solidFill>
              <a:latin typeface="Lora"/>
              <a:ea typeface="Lora"/>
              <a:cs typeface="Lora"/>
              <a:sym typeface="Lora"/>
            </a:endParaRPr>
          </a:p>
          <a:p>
            <a:pPr marL="457200" lvl="0" indent="-304800" algn="l" rtl="0">
              <a:lnSpc>
                <a:spcPct val="150000"/>
              </a:lnSpc>
              <a:spcBef>
                <a:spcPts val="0"/>
              </a:spcBef>
              <a:spcAft>
                <a:spcPts val="0"/>
              </a:spcAft>
              <a:buClr>
                <a:schemeClr val="dk2"/>
              </a:buClr>
              <a:buSzPts val="1200"/>
              <a:buFont typeface="Lora"/>
              <a:buAutoNum type="arabicPeriod"/>
            </a:pPr>
            <a:r>
              <a:rPr lang="hr" sz="1200">
                <a:solidFill>
                  <a:schemeClr val="dk2"/>
                </a:solidFill>
                <a:latin typeface="Lora"/>
                <a:ea typeface="Lora"/>
                <a:cs typeface="Lora"/>
                <a:sym typeface="Lora"/>
              </a:rPr>
              <a:t>Trebam otići pokucati na njega vrata. Zapamti, u najgorem slučaju, to je dobra vježba.</a:t>
            </a:r>
            <a:endParaRPr sz="1200">
              <a:solidFill>
                <a:schemeClr val="dk2"/>
              </a:solidFill>
              <a:latin typeface="Lora"/>
              <a:ea typeface="Lora"/>
              <a:cs typeface="Lora"/>
              <a:sym typeface="Lora"/>
            </a:endParaRPr>
          </a:p>
        </p:txBody>
      </p:sp>
      <p:sp>
        <p:nvSpPr>
          <p:cNvPr id="164" name="Google Shape;164;p2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lnSpc>
                <a:spcPct val="85000"/>
              </a:lnSpc>
              <a:spcBef>
                <a:spcPts val="600"/>
              </a:spcBef>
              <a:spcAft>
                <a:spcPts val="0"/>
              </a:spcAft>
              <a:buNone/>
            </a:pPr>
            <a:r>
              <a:rPr lang="hr" sz="2200">
                <a:solidFill>
                  <a:srgbClr val="3891A7"/>
                </a:solidFill>
                <a:latin typeface="Lora"/>
                <a:ea typeface="Lora"/>
                <a:cs typeface="Lora"/>
                <a:sym typeface="Lora"/>
              </a:rPr>
              <a:t>3. Upute za aktiviranje </a:t>
            </a:r>
            <a:endParaRPr sz="2200">
              <a:solidFill>
                <a:srgbClr val="3891A7"/>
              </a:solidFill>
              <a:latin typeface="Lora"/>
              <a:ea typeface="Lora"/>
              <a:cs typeface="Lora"/>
              <a:sym typeface="Lora"/>
            </a:endParaRPr>
          </a:p>
        </p:txBody>
      </p:sp>
      <p:sp>
        <p:nvSpPr>
          <p:cNvPr id="165" name="Google Shape;165;p26"/>
          <p:cNvSpPr/>
          <p:nvPr/>
        </p:nvSpPr>
        <p:spPr>
          <a:xfrm>
            <a:off x="311700" y="1642288"/>
            <a:ext cx="2778300" cy="1442100"/>
          </a:xfrm>
          <a:prstGeom prst="rect">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40000"/>
              </a:lnSpc>
              <a:spcBef>
                <a:spcPts val="600"/>
              </a:spcBef>
              <a:spcAft>
                <a:spcPts val="0"/>
              </a:spcAft>
              <a:buNone/>
            </a:pPr>
            <a:r>
              <a:rPr lang="hr" sz="1300" b="1">
                <a:solidFill>
                  <a:srgbClr val="3891A7"/>
                </a:solidFill>
                <a:latin typeface="Lora"/>
                <a:ea typeface="Lora"/>
                <a:cs typeface="Lora"/>
                <a:sym typeface="Lora"/>
              </a:rPr>
              <a:t>Kada se koristi?</a:t>
            </a:r>
            <a:endParaRPr sz="1300" b="1">
              <a:solidFill>
                <a:srgbClr val="3891A7"/>
              </a:solidFill>
              <a:latin typeface="Lora"/>
              <a:ea typeface="Lora"/>
              <a:cs typeface="Lora"/>
              <a:sym typeface="Lora"/>
            </a:endParaRPr>
          </a:p>
          <a:p>
            <a:pPr marL="0" lvl="0" indent="0" algn="l" rtl="0">
              <a:lnSpc>
                <a:spcPct val="140000"/>
              </a:lnSpc>
              <a:spcBef>
                <a:spcPts val="600"/>
              </a:spcBef>
              <a:spcAft>
                <a:spcPts val="0"/>
              </a:spcAft>
              <a:buNone/>
            </a:pPr>
            <a:r>
              <a:rPr lang="hr" sz="1200">
                <a:latin typeface="Lora"/>
                <a:ea typeface="Lora"/>
                <a:cs typeface="Lora"/>
                <a:sym typeface="Lora"/>
              </a:rPr>
              <a:t>Kad klijent nije motiviran.</a:t>
            </a:r>
            <a:endParaRPr sz="1200">
              <a:latin typeface="Lora"/>
              <a:ea typeface="Lora"/>
              <a:cs typeface="Lora"/>
              <a:sym typeface="Lora"/>
            </a:endParaRPr>
          </a:p>
          <a:p>
            <a:pPr marL="0" lvl="0" indent="0" algn="l" rtl="0">
              <a:lnSpc>
                <a:spcPct val="140000"/>
              </a:lnSpc>
              <a:spcBef>
                <a:spcPts val="600"/>
              </a:spcBef>
              <a:spcAft>
                <a:spcPts val="0"/>
              </a:spcAft>
              <a:buNone/>
            </a:pPr>
            <a:r>
              <a:rPr lang="hr" sz="1200">
                <a:solidFill>
                  <a:srgbClr val="3891A7"/>
                </a:solidFill>
                <a:latin typeface="Lora"/>
                <a:ea typeface="Lora"/>
                <a:cs typeface="Lora"/>
                <a:sym typeface="Lora"/>
              </a:rPr>
              <a:t>Pomaže s </a:t>
            </a:r>
            <a:r>
              <a:rPr lang="hr" sz="1200">
                <a:solidFill>
                  <a:schemeClr val="dk2"/>
                </a:solidFill>
                <a:latin typeface="Lora"/>
                <a:ea typeface="Lora"/>
                <a:cs typeface="Lora"/>
                <a:sym typeface="Lora"/>
              </a:rPr>
              <a:t>a</a:t>
            </a:r>
            <a:r>
              <a:rPr lang="hr" sz="1200">
                <a:latin typeface="Lora"/>
                <a:ea typeface="Lora"/>
                <a:cs typeface="Lora"/>
                <a:sym typeface="Lora"/>
              </a:rPr>
              <a:t>ktiviranjem klijenta za ponašanje.</a:t>
            </a:r>
            <a:endParaRPr sz="1300">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11700" y="274925"/>
            <a:ext cx="8520600" cy="733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1200"/>
              </a:spcAft>
              <a:buNone/>
            </a:pPr>
            <a:r>
              <a:rPr lang="hr" sz="2400">
                <a:solidFill>
                  <a:srgbClr val="3891A7"/>
                </a:solidFill>
                <a:latin typeface="Lora"/>
                <a:ea typeface="Lora"/>
                <a:cs typeface="Lora"/>
                <a:sym typeface="Lora"/>
              </a:rPr>
              <a:t>Postupno izlaganje</a:t>
            </a:r>
            <a:r>
              <a:rPr lang="hr" sz="2400">
                <a:latin typeface="Lora"/>
                <a:ea typeface="Lora"/>
                <a:cs typeface="Lora"/>
                <a:sym typeface="Lora"/>
              </a:rPr>
              <a:t> </a:t>
            </a:r>
            <a:endParaRPr sz="2400">
              <a:highlight>
                <a:schemeClr val="accent1"/>
              </a:highlight>
              <a:latin typeface="Lora"/>
              <a:ea typeface="Lora"/>
              <a:cs typeface="Lora"/>
              <a:sym typeface="Lora"/>
            </a:endParaRPr>
          </a:p>
        </p:txBody>
      </p:sp>
      <p:sp>
        <p:nvSpPr>
          <p:cNvPr id="171" name="Google Shape;171;p27"/>
          <p:cNvSpPr/>
          <p:nvPr/>
        </p:nvSpPr>
        <p:spPr>
          <a:xfrm>
            <a:off x="4132400" y="979250"/>
            <a:ext cx="4687800" cy="412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txBox="1">
            <a:spLocks noGrp="1"/>
          </p:cNvSpPr>
          <p:nvPr>
            <p:ph type="body" idx="1"/>
          </p:nvPr>
        </p:nvSpPr>
        <p:spPr>
          <a:xfrm>
            <a:off x="311700" y="1468825"/>
            <a:ext cx="3929400" cy="2702700"/>
          </a:xfrm>
          <a:prstGeom prst="rect">
            <a:avLst/>
          </a:prstGeom>
          <a:ln w="28575" cap="flat" cmpd="sng">
            <a:solidFill>
              <a:srgbClr val="5B9BD5"/>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None/>
            </a:pPr>
            <a:r>
              <a:rPr lang="hr" sz="1300" b="1">
                <a:latin typeface="Lora"/>
                <a:ea typeface="Lora"/>
                <a:cs typeface="Lora"/>
                <a:sym typeface="Lora"/>
              </a:rPr>
              <a:t>Postupak</a:t>
            </a:r>
            <a:endParaRPr sz="1300" b="1">
              <a:latin typeface="Lora"/>
              <a:ea typeface="Lora"/>
              <a:cs typeface="Lora"/>
              <a:sym typeface="Lora"/>
            </a:endParaRPr>
          </a:p>
          <a:p>
            <a:pPr marL="457200" lvl="0" indent="-311150" algn="l" rtl="0">
              <a:lnSpc>
                <a:spcPct val="150000"/>
              </a:lnSpc>
              <a:spcBef>
                <a:spcPts val="1200"/>
              </a:spcBef>
              <a:spcAft>
                <a:spcPts val="0"/>
              </a:spcAft>
              <a:buSzPts val="1300"/>
              <a:buFont typeface="Lora"/>
              <a:buAutoNum type="arabicPeriod"/>
            </a:pPr>
            <a:r>
              <a:rPr lang="hr" sz="1300">
                <a:latin typeface="Lora"/>
                <a:ea typeface="Lora"/>
                <a:cs typeface="Lora"/>
                <a:sym typeface="Lora"/>
              </a:rPr>
              <a:t>Rastavljanje cilja na korake počevši od niske ili umjerene anksioznosti.</a:t>
            </a:r>
            <a:endParaRPr sz="1300">
              <a:latin typeface="Lora"/>
              <a:ea typeface="Lora"/>
              <a:cs typeface="Lora"/>
              <a:sym typeface="Lora"/>
            </a:endParaRPr>
          </a:p>
          <a:p>
            <a:pPr marL="457200" lvl="0" indent="-311150" algn="l" rtl="0">
              <a:lnSpc>
                <a:spcPct val="150000"/>
              </a:lnSpc>
              <a:spcBef>
                <a:spcPts val="0"/>
              </a:spcBef>
              <a:spcAft>
                <a:spcPts val="0"/>
              </a:spcAft>
              <a:buSzPts val="1300"/>
              <a:buFont typeface="Lora"/>
              <a:buAutoNum type="arabicPeriod"/>
            </a:pPr>
            <a:r>
              <a:rPr lang="hr" sz="1300">
                <a:latin typeface="Lora"/>
                <a:ea typeface="Lora"/>
                <a:cs typeface="Lora"/>
                <a:sym typeface="Lora"/>
              </a:rPr>
              <a:t>Grafički opis koraka.</a:t>
            </a:r>
            <a:endParaRPr sz="1300">
              <a:latin typeface="Lora"/>
              <a:ea typeface="Lora"/>
              <a:cs typeface="Lora"/>
              <a:sym typeface="Lora"/>
            </a:endParaRPr>
          </a:p>
          <a:p>
            <a:pPr marL="457200" lvl="0" indent="-311150" algn="l" rtl="0">
              <a:lnSpc>
                <a:spcPct val="150000"/>
              </a:lnSpc>
              <a:spcBef>
                <a:spcPts val="0"/>
              </a:spcBef>
              <a:spcAft>
                <a:spcPts val="0"/>
              </a:spcAft>
              <a:buSzPts val="1300"/>
              <a:buFont typeface="Lora"/>
              <a:buAutoNum type="arabicPeriod"/>
            </a:pPr>
            <a:r>
              <a:rPr lang="hr" sz="1300">
                <a:latin typeface="Lora"/>
                <a:ea typeface="Lora"/>
                <a:cs typeface="Lora"/>
                <a:sym typeface="Lora"/>
              </a:rPr>
              <a:t>Uvježbavanje koraka više puta</a:t>
            </a:r>
            <a:endParaRPr sz="1300">
              <a:latin typeface="Lora"/>
              <a:ea typeface="Lora"/>
              <a:cs typeface="Lora"/>
              <a:sym typeface="Lora"/>
            </a:endParaRPr>
          </a:p>
          <a:p>
            <a:pPr marL="457200" lvl="0" indent="-311150" algn="l" rtl="0">
              <a:lnSpc>
                <a:spcPct val="150000"/>
              </a:lnSpc>
              <a:spcBef>
                <a:spcPts val="0"/>
              </a:spcBef>
              <a:spcAft>
                <a:spcPts val="0"/>
              </a:spcAft>
              <a:buSzPts val="1300"/>
              <a:buFont typeface="Lora"/>
              <a:buAutoNum type="arabicPeriod"/>
            </a:pPr>
            <a:r>
              <a:rPr lang="hr" sz="1300">
                <a:latin typeface="Lora"/>
                <a:ea typeface="Lora"/>
                <a:cs typeface="Lora"/>
                <a:sym typeface="Lora"/>
              </a:rPr>
              <a:t>Koristiti tehnike za prije, tijekom i nakon suočavanja (zapis disfunkc. misli, kartice za s., vježbe relaksacije i sl.)</a:t>
            </a:r>
            <a:endParaRPr sz="1300">
              <a:latin typeface="Lora"/>
              <a:ea typeface="Lora"/>
              <a:cs typeface="Lora"/>
              <a:sym typeface="Lora"/>
            </a:endParaRPr>
          </a:p>
        </p:txBody>
      </p:sp>
      <p:cxnSp>
        <p:nvCxnSpPr>
          <p:cNvPr id="173" name="Google Shape;173;p27"/>
          <p:cNvCxnSpPr/>
          <p:nvPr/>
        </p:nvCxnSpPr>
        <p:spPr>
          <a:xfrm rot="10800000" flipH="1">
            <a:off x="8026400" y="2362850"/>
            <a:ext cx="585900" cy="9900"/>
          </a:xfrm>
          <a:prstGeom prst="straightConnector1">
            <a:avLst/>
          </a:prstGeom>
          <a:noFill/>
          <a:ln w="9525" cap="flat" cmpd="sng">
            <a:solidFill>
              <a:srgbClr val="3891A7"/>
            </a:solidFill>
            <a:prstDash val="solid"/>
            <a:round/>
            <a:headEnd type="none" w="med" len="med"/>
            <a:tailEnd type="none" w="med" len="med"/>
          </a:ln>
        </p:spPr>
      </p:cxnSp>
      <p:cxnSp>
        <p:nvCxnSpPr>
          <p:cNvPr id="174" name="Google Shape;174;p27"/>
          <p:cNvCxnSpPr/>
          <p:nvPr/>
        </p:nvCxnSpPr>
        <p:spPr>
          <a:xfrm rot="10800000" flipH="1">
            <a:off x="6854600" y="3571763"/>
            <a:ext cx="585900" cy="9900"/>
          </a:xfrm>
          <a:prstGeom prst="straightConnector1">
            <a:avLst/>
          </a:prstGeom>
          <a:noFill/>
          <a:ln w="9525" cap="flat" cmpd="sng">
            <a:solidFill>
              <a:srgbClr val="3891A7"/>
            </a:solidFill>
            <a:prstDash val="solid"/>
            <a:round/>
            <a:headEnd type="none" w="med" len="med"/>
            <a:tailEnd type="none" w="med" len="med"/>
          </a:ln>
        </p:spPr>
      </p:cxnSp>
      <p:cxnSp>
        <p:nvCxnSpPr>
          <p:cNvPr id="175" name="Google Shape;175;p27"/>
          <p:cNvCxnSpPr/>
          <p:nvPr/>
        </p:nvCxnSpPr>
        <p:spPr>
          <a:xfrm rot="10800000" flipH="1">
            <a:off x="6268700" y="4471550"/>
            <a:ext cx="585900" cy="9900"/>
          </a:xfrm>
          <a:prstGeom prst="straightConnector1">
            <a:avLst/>
          </a:prstGeom>
          <a:noFill/>
          <a:ln w="9525" cap="flat" cmpd="sng">
            <a:solidFill>
              <a:srgbClr val="3891A7"/>
            </a:solidFill>
            <a:prstDash val="solid"/>
            <a:round/>
            <a:headEnd type="none" w="med" len="med"/>
            <a:tailEnd type="none" w="med" len="med"/>
          </a:ln>
        </p:spPr>
      </p:cxnSp>
      <p:cxnSp>
        <p:nvCxnSpPr>
          <p:cNvPr id="176" name="Google Shape;176;p27"/>
          <p:cNvCxnSpPr/>
          <p:nvPr/>
        </p:nvCxnSpPr>
        <p:spPr>
          <a:xfrm rot="10800000" flipH="1">
            <a:off x="7440500" y="3034688"/>
            <a:ext cx="585900" cy="9900"/>
          </a:xfrm>
          <a:prstGeom prst="straightConnector1">
            <a:avLst/>
          </a:prstGeom>
          <a:noFill/>
          <a:ln w="9525" cap="flat" cmpd="sng">
            <a:solidFill>
              <a:srgbClr val="3891A7"/>
            </a:solidFill>
            <a:prstDash val="solid"/>
            <a:round/>
            <a:headEnd type="none" w="med" len="med"/>
            <a:tailEnd type="none" w="med" len="med"/>
          </a:ln>
        </p:spPr>
      </p:cxnSp>
      <p:sp>
        <p:nvSpPr>
          <p:cNvPr id="177" name="Google Shape;177;p27"/>
          <p:cNvSpPr txBox="1"/>
          <p:nvPr/>
        </p:nvSpPr>
        <p:spPr>
          <a:xfrm>
            <a:off x="4208600" y="4511625"/>
            <a:ext cx="2034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r" sz="1200">
                <a:solidFill>
                  <a:schemeClr val="dk2"/>
                </a:solidFill>
                <a:latin typeface="Lora"/>
                <a:ea typeface="Lora"/>
                <a:cs typeface="Lora"/>
                <a:sym typeface="Lora"/>
              </a:rPr>
              <a:t>Postaviti pitanje studentu nakon predavanja.</a:t>
            </a:r>
            <a:endParaRPr sz="1200">
              <a:solidFill>
                <a:schemeClr val="dk2"/>
              </a:solidFill>
              <a:latin typeface="Lora"/>
              <a:ea typeface="Lora"/>
              <a:cs typeface="Lora"/>
              <a:sym typeface="Lora"/>
            </a:endParaRPr>
          </a:p>
        </p:txBody>
      </p:sp>
      <p:sp>
        <p:nvSpPr>
          <p:cNvPr id="178" name="Google Shape;178;p27"/>
          <p:cNvSpPr txBox="1"/>
          <p:nvPr/>
        </p:nvSpPr>
        <p:spPr>
          <a:xfrm>
            <a:off x="7069850" y="1692588"/>
            <a:ext cx="85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79" name="Google Shape;179;p27"/>
          <p:cNvSpPr txBox="1"/>
          <p:nvPr/>
        </p:nvSpPr>
        <p:spPr>
          <a:xfrm>
            <a:off x="4741425" y="3754150"/>
            <a:ext cx="2093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r" sz="1200">
                <a:solidFill>
                  <a:schemeClr val="dk2"/>
                </a:solidFill>
                <a:latin typeface="Lora"/>
                <a:ea typeface="Lora"/>
                <a:cs typeface="Lora"/>
                <a:sym typeface="Lora"/>
              </a:rPr>
              <a:t>Postaviti pitanje profesoru nakon predavanja.</a:t>
            </a:r>
            <a:endParaRPr sz="1200">
              <a:solidFill>
                <a:schemeClr val="dk2"/>
              </a:solidFill>
              <a:latin typeface="Lora"/>
              <a:ea typeface="Lora"/>
              <a:cs typeface="Lora"/>
              <a:sym typeface="Lora"/>
            </a:endParaRPr>
          </a:p>
        </p:txBody>
      </p:sp>
      <p:sp>
        <p:nvSpPr>
          <p:cNvPr id="180" name="Google Shape;180;p27"/>
          <p:cNvSpPr txBox="1"/>
          <p:nvPr/>
        </p:nvSpPr>
        <p:spPr>
          <a:xfrm>
            <a:off x="5976500" y="2985563"/>
            <a:ext cx="1475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r" sz="1200">
                <a:solidFill>
                  <a:schemeClr val="dk2"/>
                </a:solidFill>
                <a:latin typeface="Lora"/>
                <a:ea typeface="Lora"/>
                <a:cs typeface="Lora"/>
                <a:sym typeface="Lora"/>
              </a:rPr>
              <a:t>Postaviti pitanje na predavanju.</a:t>
            </a:r>
            <a:endParaRPr sz="1200">
              <a:solidFill>
                <a:schemeClr val="dk2"/>
              </a:solidFill>
              <a:latin typeface="Lora"/>
              <a:ea typeface="Lora"/>
              <a:cs typeface="Lora"/>
              <a:sym typeface="Lora"/>
            </a:endParaRPr>
          </a:p>
        </p:txBody>
      </p:sp>
      <p:sp>
        <p:nvSpPr>
          <p:cNvPr id="181" name="Google Shape;181;p27"/>
          <p:cNvSpPr txBox="1"/>
          <p:nvPr/>
        </p:nvSpPr>
        <p:spPr>
          <a:xfrm>
            <a:off x="6508025" y="2377213"/>
            <a:ext cx="1475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r" sz="1200">
                <a:solidFill>
                  <a:schemeClr val="dk2"/>
                </a:solidFill>
                <a:latin typeface="Lora"/>
                <a:ea typeface="Lora"/>
                <a:cs typeface="Lora"/>
                <a:sym typeface="Lora"/>
              </a:rPr>
              <a:t>Postaviti pitanje na predavanju.</a:t>
            </a:r>
            <a:endParaRPr sz="1200">
              <a:solidFill>
                <a:schemeClr val="dk2"/>
              </a:solidFill>
              <a:latin typeface="Lora"/>
              <a:ea typeface="Lora"/>
              <a:cs typeface="Lora"/>
              <a:sym typeface="Lora"/>
            </a:endParaRPr>
          </a:p>
        </p:txBody>
      </p:sp>
      <p:sp>
        <p:nvSpPr>
          <p:cNvPr id="182" name="Google Shape;182;p27"/>
          <p:cNvSpPr txBox="1"/>
          <p:nvPr/>
        </p:nvSpPr>
        <p:spPr>
          <a:xfrm>
            <a:off x="6734900" y="1772325"/>
            <a:ext cx="182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r" sz="1200">
                <a:solidFill>
                  <a:schemeClr val="dk2"/>
                </a:solidFill>
                <a:latin typeface="Lora"/>
                <a:ea typeface="Lora"/>
                <a:cs typeface="Lora"/>
                <a:sym typeface="Lora"/>
              </a:rPr>
              <a:t>Odgovoriti na pitanje za vrijeme predavanja.</a:t>
            </a:r>
            <a:endParaRPr sz="1200">
              <a:solidFill>
                <a:schemeClr val="dk2"/>
              </a:solidFill>
              <a:latin typeface="Lora"/>
              <a:ea typeface="Lora"/>
              <a:cs typeface="Lora"/>
              <a:sym typeface="Lora"/>
            </a:endParaRPr>
          </a:p>
        </p:txBody>
      </p:sp>
      <p:sp>
        <p:nvSpPr>
          <p:cNvPr id="183" name="Google Shape;183;p27"/>
          <p:cNvSpPr txBox="1"/>
          <p:nvPr/>
        </p:nvSpPr>
        <p:spPr>
          <a:xfrm>
            <a:off x="7606250" y="1029400"/>
            <a:ext cx="1426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r" sz="1200">
                <a:solidFill>
                  <a:schemeClr val="dk2"/>
                </a:solidFill>
                <a:latin typeface="Lora"/>
                <a:ea typeface="Lora"/>
                <a:cs typeface="Lora"/>
                <a:sym typeface="Lora"/>
              </a:rPr>
              <a:t>Izraziti mišljenje na predavanju</a:t>
            </a:r>
            <a:endParaRPr sz="1200">
              <a:solidFill>
                <a:schemeClr val="dk2"/>
              </a:solidFill>
              <a:latin typeface="Lora"/>
              <a:ea typeface="Lora"/>
              <a:cs typeface="Lora"/>
              <a:sym typeface="Lora"/>
            </a:endParaRPr>
          </a:p>
        </p:txBody>
      </p:sp>
      <p:cxnSp>
        <p:nvCxnSpPr>
          <p:cNvPr id="184" name="Google Shape;184;p27"/>
          <p:cNvCxnSpPr/>
          <p:nvPr/>
        </p:nvCxnSpPr>
        <p:spPr>
          <a:xfrm rot="10800000" flipH="1">
            <a:off x="8612300" y="1604463"/>
            <a:ext cx="570600" cy="9900"/>
          </a:xfrm>
          <a:prstGeom prst="straightConnector1">
            <a:avLst/>
          </a:prstGeom>
          <a:noFill/>
          <a:ln w="9525" cap="flat" cmpd="sng">
            <a:solidFill>
              <a:srgbClr val="3891A7"/>
            </a:solidFill>
            <a:prstDash val="solid"/>
            <a:round/>
            <a:headEnd type="none" w="med" len="med"/>
            <a:tailEnd type="none" w="med" len="med"/>
          </a:ln>
        </p:spPr>
      </p:cxnSp>
      <p:cxnSp>
        <p:nvCxnSpPr>
          <p:cNvPr id="185" name="Google Shape;185;p27"/>
          <p:cNvCxnSpPr/>
          <p:nvPr/>
        </p:nvCxnSpPr>
        <p:spPr>
          <a:xfrm>
            <a:off x="8618850" y="1618525"/>
            <a:ext cx="0" cy="734700"/>
          </a:xfrm>
          <a:prstGeom prst="straightConnector1">
            <a:avLst/>
          </a:prstGeom>
          <a:noFill/>
          <a:ln w="9525" cap="flat" cmpd="sng">
            <a:solidFill>
              <a:srgbClr val="3891A7"/>
            </a:solidFill>
            <a:prstDash val="solid"/>
            <a:round/>
            <a:headEnd type="none" w="med" len="med"/>
            <a:tailEnd type="none" w="med" len="med"/>
          </a:ln>
        </p:spPr>
      </p:cxnSp>
      <p:cxnSp>
        <p:nvCxnSpPr>
          <p:cNvPr id="186" name="Google Shape;186;p27"/>
          <p:cNvCxnSpPr/>
          <p:nvPr/>
        </p:nvCxnSpPr>
        <p:spPr>
          <a:xfrm>
            <a:off x="8033000" y="2373150"/>
            <a:ext cx="9900" cy="675300"/>
          </a:xfrm>
          <a:prstGeom prst="straightConnector1">
            <a:avLst/>
          </a:prstGeom>
          <a:noFill/>
          <a:ln w="9525" cap="flat" cmpd="sng">
            <a:solidFill>
              <a:srgbClr val="3891A7"/>
            </a:solidFill>
            <a:prstDash val="solid"/>
            <a:round/>
            <a:headEnd type="none" w="med" len="med"/>
            <a:tailEnd type="none" w="med" len="med"/>
          </a:ln>
        </p:spPr>
      </p:cxnSp>
      <p:cxnSp>
        <p:nvCxnSpPr>
          <p:cNvPr id="187" name="Google Shape;187;p27"/>
          <p:cNvCxnSpPr/>
          <p:nvPr/>
        </p:nvCxnSpPr>
        <p:spPr>
          <a:xfrm>
            <a:off x="7447150" y="3058300"/>
            <a:ext cx="9900" cy="506700"/>
          </a:xfrm>
          <a:prstGeom prst="straightConnector1">
            <a:avLst/>
          </a:prstGeom>
          <a:noFill/>
          <a:ln w="9525" cap="flat" cmpd="sng">
            <a:solidFill>
              <a:srgbClr val="3891A7"/>
            </a:solidFill>
            <a:prstDash val="solid"/>
            <a:round/>
            <a:headEnd type="none" w="med" len="med"/>
            <a:tailEnd type="none" w="med" len="med"/>
          </a:ln>
        </p:spPr>
      </p:cxnSp>
      <p:cxnSp>
        <p:nvCxnSpPr>
          <p:cNvPr id="188" name="Google Shape;188;p27"/>
          <p:cNvCxnSpPr/>
          <p:nvPr/>
        </p:nvCxnSpPr>
        <p:spPr>
          <a:xfrm>
            <a:off x="6854600" y="3564850"/>
            <a:ext cx="6600" cy="923400"/>
          </a:xfrm>
          <a:prstGeom prst="straightConnector1">
            <a:avLst/>
          </a:prstGeom>
          <a:noFill/>
          <a:ln w="9525" cap="flat" cmpd="sng">
            <a:solidFill>
              <a:srgbClr val="3891A7"/>
            </a:solidFill>
            <a:prstDash val="solid"/>
            <a:round/>
            <a:headEnd type="none" w="med" len="med"/>
            <a:tailEnd type="none" w="med" len="med"/>
          </a:ln>
        </p:spPr>
      </p:cxnSp>
      <p:cxnSp>
        <p:nvCxnSpPr>
          <p:cNvPr id="189" name="Google Shape;189;p27"/>
          <p:cNvCxnSpPr/>
          <p:nvPr/>
        </p:nvCxnSpPr>
        <p:spPr>
          <a:xfrm flipH="1">
            <a:off x="6266600" y="4471550"/>
            <a:ext cx="2100" cy="634200"/>
          </a:xfrm>
          <a:prstGeom prst="straightConnector1">
            <a:avLst/>
          </a:prstGeom>
          <a:noFill/>
          <a:ln w="9525" cap="flat" cmpd="sng">
            <a:solidFill>
              <a:schemeClr val="accent4"/>
            </a:solidFill>
            <a:prstDash val="solid"/>
            <a:round/>
            <a:headEnd type="none" w="med" len="med"/>
            <a:tailEnd type="none" w="med" len="med"/>
          </a:ln>
        </p:spPr>
      </p:cxnSp>
      <p:cxnSp>
        <p:nvCxnSpPr>
          <p:cNvPr id="190" name="Google Shape;190;p27"/>
          <p:cNvCxnSpPr/>
          <p:nvPr/>
        </p:nvCxnSpPr>
        <p:spPr>
          <a:xfrm rot="10800000" flipH="1">
            <a:off x="4241025" y="5105725"/>
            <a:ext cx="2034900" cy="4200"/>
          </a:xfrm>
          <a:prstGeom prst="straightConnector1">
            <a:avLst/>
          </a:prstGeom>
          <a:noFill/>
          <a:ln w="9525" cap="flat" cmpd="sng">
            <a:solidFill>
              <a:srgbClr val="3891A7"/>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1200"/>
              </a:spcAft>
              <a:buNone/>
            </a:pPr>
            <a:r>
              <a:rPr lang="hr" sz="2400">
                <a:solidFill>
                  <a:srgbClr val="3891A7"/>
                </a:solidFill>
                <a:latin typeface="Lora"/>
                <a:ea typeface="Lora"/>
                <a:cs typeface="Lora"/>
                <a:sym typeface="Lora"/>
              </a:rPr>
              <a:t>Igranje uloga</a:t>
            </a:r>
            <a:endParaRPr sz="2400">
              <a:solidFill>
                <a:srgbClr val="3891A7"/>
              </a:solidFill>
              <a:latin typeface="Lora"/>
              <a:ea typeface="Lora"/>
              <a:cs typeface="Lora"/>
              <a:sym typeface="Lora"/>
            </a:endParaRPr>
          </a:p>
        </p:txBody>
      </p:sp>
      <p:sp>
        <p:nvSpPr>
          <p:cNvPr id="196" name="Google Shape;196;p28"/>
          <p:cNvSpPr/>
          <p:nvPr/>
        </p:nvSpPr>
        <p:spPr>
          <a:xfrm>
            <a:off x="424675" y="1481700"/>
            <a:ext cx="4379100" cy="1868700"/>
          </a:xfrm>
          <a:prstGeom prst="round1Rect">
            <a:avLst>
              <a:gd name="adj" fmla="val 19194"/>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600"/>
              </a:spcBef>
              <a:spcAft>
                <a:spcPts val="0"/>
              </a:spcAft>
              <a:buNone/>
            </a:pPr>
            <a:r>
              <a:rPr lang="hr">
                <a:solidFill>
                  <a:srgbClr val="3891A7"/>
                </a:solidFill>
                <a:latin typeface="Lora"/>
                <a:ea typeface="Lora"/>
                <a:cs typeface="Lora"/>
                <a:sym typeface="Lora"/>
              </a:rPr>
              <a:t>Kad se koristi?</a:t>
            </a:r>
            <a:endParaRPr>
              <a:solidFill>
                <a:srgbClr val="3891A7"/>
              </a:solidFill>
              <a:latin typeface="Lora"/>
              <a:ea typeface="Lora"/>
              <a:cs typeface="Lora"/>
              <a:sym typeface="Lora"/>
            </a:endParaRPr>
          </a:p>
          <a:p>
            <a:pPr marL="457200" lvl="0" indent="-311150" algn="l" rtl="0">
              <a:lnSpc>
                <a:spcPct val="150000"/>
              </a:lnSpc>
              <a:spcBef>
                <a:spcPts val="600"/>
              </a:spcBef>
              <a:spcAft>
                <a:spcPts val="0"/>
              </a:spcAft>
              <a:buClr>
                <a:srgbClr val="000000"/>
              </a:buClr>
              <a:buSzPts val="1300"/>
              <a:buFont typeface="Lora"/>
              <a:buChar char="●"/>
            </a:pPr>
            <a:r>
              <a:rPr lang="hr" sz="1300">
                <a:latin typeface="Lora"/>
                <a:ea typeface="Lora"/>
                <a:cs typeface="Lora"/>
                <a:sym typeface="Lora"/>
              </a:rPr>
              <a:t>otkrivanje automatskih misli</a:t>
            </a:r>
            <a:endParaRPr sz="1300">
              <a:latin typeface="Lora"/>
              <a:ea typeface="Lora"/>
              <a:cs typeface="Lora"/>
              <a:sym typeface="Lora"/>
            </a:endParaRPr>
          </a:p>
          <a:p>
            <a:pPr marL="457200" lvl="0" indent="-311150" algn="l" rtl="0">
              <a:lnSpc>
                <a:spcPct val="150000"/>
              </a:lnSpc>
              <a:spcBef>
                <a:spcPts val="0"/>
              </a:spcBef>
              <a:spcAft>
                <a:spcPts val="0"/>
              </a:spcAft>
              <a:buClr>
                <a:srgbClr val="000000"/>
              </a:buClr>
              <a:buSzPts val="1300"/>
              <a:buFont typeface="Lora"/>
              <a:buChar char="●"/>
            </a:pPr>
            <a:r>
              <a:rPr lang="hr" sz="1300">
                <a:latin typeface="Lora"/>
                <a:ea typeface="Lora"/>
                <a:cs typeface="Lora"/>
                <a:sym typeface="Lora"/>
              </a:rPr>
              <a:t>razvijanje racionalnog odgovora</a:t>
            </a:r>
            <a:endParaRPr sz="1300">
              <a:latin typeface="Lora"/>
              <a:ea typeface="Lora"/>
              <a:cs typeface="Lora"/>
              <a:sym typeface="Lora"/>
            </a:endParaRPr>
          </a:p>
          <a:p>
            <a:pPr marL="457200" lvl="0" indent="-311150" algn="l" rtl="0">
              <a:lnSpc>
                <a:spcPct val="150000"/>
              </a:lnSpc>
              <a:spcBef>
                <a:spcPts val="0"/>
              </a:spcBef>
              <a:spcAft>
                <a:spcPts val="0"/>
              </a:spcAft>
              <a:buClr>
                <a:srgbClr val="000000"/>
              </a:buClr>
              <a:buSzPts val="1300"/>
              <a:buFont typeface="Lora"/>
              <a:buChar char="●"/>
            </a:pPr>
            <a:r>
              <a:rPr lang="hr" sz="1300">
                <a:latin typeface="Lora"/>
                <a:ea typeface="Lora"/>
                <a:cs typeface="Lora"/>
                <a:sym typeface="Lora"/>
              </a:rPr>
              <a:t>mijenjanje posredujućih i bazičnih vjerovanja</a:t>
            </a:r>
            <a:endParaRPr sz="1300">
              <a:latin typeface="Lora"/>
              <a:ea typeface="Lora"/>
              <a:cs typeface="Lora"/>
              <a:sym typeface="Lora"/>
            </a:endParaRPr>
          </a:p>
          <a:p>
            <a:pPr marL="457200" lvl="0" indent="-311150" algn="l" rtl="0">
              <a:lnSpc>
                <a:spcPct val="150000"/>
              </a:lnSpc>
              <a:spcBef>
                <a:spcPts val="0"/>
              </a:spcBef>
              <a:spcAft>
                <a:spcPts val="0"/>
              </a:spcAft>
              <a:buClr>
                <a:srgbClr val="000000"/>
              </a:buClr>
              <a:buSzPts val="1300"/>
              <a:buFont typeface="Lora"/>
              <a:buChar char="●"/>
            </a:pPr>
            <a:r>
              <a:rPr lang="hr" sz="1300">
                <a:latin typeface="Lora"/>
                <a:ea typeface="Lora"/>
                <a:cs typeface="Lora"/>
                <a:sym typeface="Lora"/>
              </a:rPr>
              <a:t>učenje i uvježbavanje socijalnih vještina</a:t>
            </a:r>
            <a:endParaRPr sz="1300">
              <a:latin typeface="Lora"/>
              <a:ea typeface="Lora"/>
              <a:cs typeface="Lora"/>
              <a:sym typeface="Lora"/>
            </a:endParaRPr>
          </a:p>
          <a:p>
            <a:pPr marL="457200" lvl="0" indent="0" algn="l" rtl="0">
              <a:lnSpc>
                <a:spcPct val="115000"/>
              </a:lnSpc>
              <a:spcBef>
                <a:spcPts val="600"/>
              </a:spcBef>
              <a:spcAft>
                <a:spcPts val="0"/>
              </a:spcAft>
              <a:buNone/>
            </a:pPr>
            <a:endParaRPr>
              <a:latin typeface="Lora"/>
              <a:ea typeface="Lora"/>
              <a:cs typeface="Lora"/>
              <a:sym typeface="Lora"/>
            </a:endParaRPr>
          </a:p>
        </p:txBody>
      </p:sp>
      <p:sp>
        <p:nvSpPr>
          <p:cNvPr id="197" name="Google Shape;197;p28"/>
          <p:cNvSpPr/>
          <p:nvPr/>
        </p:nvSpPr>
        <p:spPr>
          <a:xfrm>
            <a:off x="4572000" y="2982275"/>
            <a:ext cx="4172100" cy="1925400"/>
          </a:xfrm>
          <a:prstGeom prst="snip1Rect">
            <a:avLst>
              <a:gd name="adj" fmla="val 21053"/>
            </a:avLst>
          </a:prstGeom>
          <a:solidFill>
            <a:schemeClr val="lt1"/>
          </a:solid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600"/>
              </a:spcBef>
              <a:spcAft>
                <a:spcPts val="0"/>
              </a:spcAft>
              <a:buNone/>
            </a:pPr>
            <a:r>
              <a:rPr lang="hr">
                <a:solidFill>
                  <a:srgbClr val="3891A7"/>
                </a:solidFill>
                <a:latin typeface="Lora"/>
                <a:ea typeface="Lora"/>
                <a:cs typeface="Lora"/>
                <a:sym typeface="Lora"/>
              </a:rPr>
              <a:t>Primjena</a:t>
            </a:r>
            <a:r>
              <a:rPr lang="hr" sz="1300">
                <a:solidFill>
                  <a:srgbClr val="3891A7"/>
                </a:solidFill>
                <a:latin typeface="Lora"/>
                <a:ea typeface="Lora"/>
                <a:cs typeface="Lora"/>
                <a:sym typeface="Lora"/>
              </a:rPr>
              <a:t>:</a:t>
            </a:r>
            <a:endParaRPr sz="1300">
              <a:solidFill>
                <a:srgbClr val="3891A7"/>
              </a:solidFill>
              <a:latin typeface="Lora"/>
              <a:ea typeface="Lora"/>
              <a:cs typeface="Lora"/>
              <a:sym typeface="Lora"/>
            </a:endParaRPr>
          </a:p>
          <a:p>
            <a:pPr marL="457200" lvl="0" indent="-311150" algn="l" rtl="0">
              <a:lnSpc>
                <a:spcPct val="150000"/>
              </a:lnSpc>
              <a:spcBef>
                <a:spcPts val="600"/>
              </a:spcBef>
              <a:spcAft>
                <a:spcPts val="0"/>
              </a:spcAft>
              <a:buClr>
                <a:srgbClr val="000000"/>
              </a:buClr>
              <a:buSzPts val="1300"/>
              <a:buFont typeface="Lora"/>
              <a:buChar char="●"/>
            </a:pPr>
            <a:r>
              <a:rPr lang="hr" sz="1300">
                <a:latin typeface="Lora"/>
                <a:ea typeface="Lora"/>
                <a:cs typeface="Lora"/>
                <a:sym typeface="Lora"/>
              </a:rPr>
              <a:t>Terapeut uvijek prvo igra ulogu klijenta, a zatim mijenjaju uloge</a:t>
            </a:r>
            <a:endParaRPr sz="1300">
              <a:latin typeface="Lora"/>
              <a:ea typeface="Lora"/>
              <a:cs typeface="Lora"/>
              <a:sym typeface="Lora"/>
            </a:endParaRPr>
          </a:p>
          <a:p>
            <a:pPr marL="457200" lvl="0" indent="-311150" algn="l" rtl="0">
              <a:lnSpc>
                <a:spcPct val="150000"/>
              </a:lnSpc>
              <a:spcBef>
                <a:spcPts val="0"/>
              </a:spcBef>
              <a:spcAft>
                <a:spcPts val="0"/>
              </a:spcAft>
              <a:buClr>
                <a:srgbClr val="000000"/>
              </a:buClr>
              <a:buSzPts val="1300"/>
              <a:buFont typeface="Lora"/>
              <a:buChar char="●"/>
            </a:pPr>
            <a:r>
              <a:rPr lang="hr" sz="1300">
                <a:latin typeface="Lora"/>
                <a:ea typeface="Lora"/>
                <a:cs typeface="Lora"/>
                <a:sym typeface="Lora"/>
              </a:rPr>
              <a:t>neki imaju soc. vještine, ali ih disfunkcionalne pretpostavke sprječavaju </a:t>
            </a:r>
            <a:endParaRPr sz="1300">
              <a:latin typeface="Lora"/>
              <a:ea typeface="Lora"/>
              <a:cs typeface="Lora"/>
              <a:sym typeface="Lora"/>
            </a:endParaRPr>
          </a:p>
          <a:p>
            <a:pPr marL="0" lvl="0" indent="0" algn="l" rtl="0">
              <a:lnSpc>
                <a:spcPct val="115000"/>
              </a:lnSpc>
              <a:spcBef>
                <a:spcPts val="600"/>
              </a:spcBef>
              <a:spcAft>
                <a:spcPts val="0"/>
              </a:spcAft>
              <a:buNone/>
            </a:pPr>
            <a:endParaRPr>
              <a:latin typeface="Lora"/>
              <a:ea typeface="Lora"/>
              <a:cs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1200"/>
              </a:spcAft>
              <a:buNone/>
            </a:pPr>
            <a:r>
              <a:rPr lang="hr" sz="2400">
                <a:solidFill>
                  <a:srgbClr val="3891A7"/>
                </a:solidFill>
                <a:latin typeface="Lora"/>
                <a:ea typeface="Lora"/>
                <a:cs typeface="Lora"/>
                <a:sym typeface="Lora"/>
              </a:rPr>
              <a:t>Igranje uloga</a:t>
            </a:r>
            <a:endParaRPr sz="2400">
              <a:solidFill>
                <a:srgbClr val="3891A7"/>
              </a:solidFill>
              <a:latin typeface="Lora"/>
              <a:ea typeface="Lora"/>
              <a:cs typeface="Lora"/>
              <a:sym typeface="Lora"/>
            </a:endParaRPr>
          </a:p>
        </p:txBody>
      </p:sp>
      <p:sp>
        <p:nvSpPr>
          <p:cNvPr id="203" name="Google Shape;203;p29"/>
          <p:cNvSpPr txBox="1">
            <a:spLocks noGrp="1"/>
          </p:cNvSpPr>
          <p:nvPr>
            <p:ph type="body" idx="1"/>
          </p:nvPr>
        </p:nvSpPr>
        <p:spPr>
          <a:xfrm>
            <a:off x="471900" y="4488850"/>
            <a:ext cx="8520600" cy="494100"/>
          </a:xfrm>
          <a:prstGeom prst="rect">
            <a:avLst/>
          </a:prstGeom>
        </p:spPr>
        <p:txBody>
          <a:bodyPr spcFirstLastPara="1" wrap="square" lIns="91425" tIns="91425" rIns="91425" bIns="91425" anchor="t" anchorCtr="0">
            <a:normAutofit fontScale="85000" lnSpcReduction="10000"/>
          </a:bodyPr>
          <a:lstStyle/>
          <a:p>
            <a:pPr marL="457200" lvl="0" indent="-311150" algn="l" rtl="0">
              <a:lnSpc>
                <a:spcPct val="150000"/>
              </a:lnSpc>
              <a:spcBef>
                <a:spcPts val="600"/>
              </a:spcBef>
              <a:spcAft>
                <a:spcPts val="0"/>
              </a:spcAft>
              <a:buClr>
                <a:srgbClr val="000000"/>
              </a:buClr>
              <a:buSzPts val="1300"/>
              <a:buFont typeface="Lora"/>
              <a:buChar char="●"/>
            </a:pPr>
            <a:r>
              <a:rPr lang="hr" sz="1300">
                <a:solidFill>
                  <a:srgbClr val="000000"/>
                </a:solidFill>
                <a:latin typeface="Lora"/>
                <a:ea typeface="Lora"/>
                <a:cs typeface="Lora"/>
                <a:sym typeface="Lora"/>
              </a:rPr>
              <a:t>Ako nema deficita socijalnih vještina, tehnika se </a:t>
            </a:r>
            <a:r>
              <a:rPr lang="hr" sz="1300" u="sng">
                <a:solidFill>
                  <a:srgbClr val="000000"/>
                </a:solidFill>
                <a:latin typeface="Lora"/>
                <a:ea typeface="Lora"/>
                <a:cs typeface="Lora"/>
                <a:sym typeface="Lora"/>
              </a:rPr>
              <a:t>ne treba </a:t>
            </a:r>
            <a:r>
              <a:rPr lang="hr" sz="1300">
                <a:solidFill>
                  <a:srgbClr val="000000"/>
                </a:solidFill>
                <a:latin typeface="Lora"/>
                <a:ea typeface="Lora"/>
                <a:cs typeface="Lora"/>
                <a:sym typeface="Lora"/>
              </a:rPr>
              <a:t>koristiti! </a:t>
            </a:r>
            <a:endParaRPr sz="1300">
              <a:latin typeface="Lora"/>
              <a:ea typeface="Lora"/>
              <a:cs typeface="Lora"/>
              <a:sym typeface="Lora"/>
            </a:endParaRPr>
          </a:p>
        </p:txBody>
      </p:sp>
      <p:sp>
        <p:nvSpPr>
          <p:cNvPr id="204" name="Google Shape;204;p29"/>
          <p:cNvSpPr/>
          <p:nvPr/>
        </p:nvSpPr>
        <p:spPr>
          <a:xfrm>
            <a:off x="1685400" y="1421275"/>
            <a:ext cx="5773200" cy="2869800"/>
          </a:xfrm>
          <a:prstGeom prst="foldedCorner">
            <a:avLst>
              <a:gd name="adj" fmla="val 16667"/>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hr" b="1">
                <a:solidFill>
                  <a:srgbClr val="3891A7"/>
                </a:solidFill>
                <a:latin typeface="Lora"/>
                <a:ea typeface="Lora"/>
                <a:cs typeface="Lora"/>
                <a:sym typeface="Lora"/>
              </a:rPr>
              <a:t>Kako procijeniti socijalne vještine?</a:t>
            </a:r>
            <a:endParaRPr b="1">
              <a:latin typeface="Lora"/>
              <a:ea typeface="Lora"/>
              <a:cs typeface="Lora"/>
              <a:sym typeface="Lora"/>
            </a:endParaRPr>
          </a:p>
          <a:p>
            <a:pPr marL="457200" lvl="0" indent="-311150" algn="l" rtl="0">
              <a:lnSpc>
                <a:spcPct val="150000"/>
              </a:lnSpc>
              <a:spcBef>
                <a:spcPts val="600"/>
              </a:spcBef>
              <a:spcAft>
                <a:spcPts val="0"/>
              </a:spcAft>
              <a:buClr>
                <a:srgbClr val="000000"/>
              </a:buClr>
              <a:buSzPts val="1300"/>
              <a:buFont typeface="Lora"/>
              <a:buChar char="-"/>
            </a:pPr>
            <a:r>
              <a:rPr lang="hr" sz="1300">
                <a:latin typeface="Lora"/>
                <a:ea typeface="Lora"/>
                <a:cs typeface="Lora"/>
                <a:sym typeface="Lora"/>
              </a:rPr>
              <a:t>koristi li klijent vještine u drugom kontekstu? Npr. asertivnost na poslu, ali ne s prijateljima (provjeriti disfunkcionalne pretpostavke)</a:t>
            </a:r>
            <a:endParaRPr sz="1300">
              <a:latin typeface="Lora"/>
              <a:ea typeface="Lora"/>
              <a:cs typeface="Lora"/>
              <a:sym typeface="Lora"/>
            </a:endParaRPr>
          </a:p>
          <a:p>
            <a:pPr marL="457200" lvl="0" indent="-311150" algn="l" rtl="0">
              <a:lnSpc>
                <a:spcPct val="150000"/>
              </a:lnSpc>
              <a:spcBef>
                <a:spcPts val="0"/>
              </a:spcBef>
              <a:spcAft>
                <a:spcPts val="0"/>
              </a:spcAft>
              <a:buClr>
                <a:srgbClr val="000000"/>
              </a:buClr>
              <a:buSzPts val="1300"/>
              <a:buFont typeface="Lora"/>
              <a:buChar char="-"/>
            </a:pPr>
            <a:r>
              <a:rPr lang="hr" sz="1300">
                <a:latin typeface="Lora"/>
                <a:ea typeface="Lora"/>
                <a:cs typeface="Lora"/>
                <a:sym typeface="Lora"/>
              </a:rPr>
              <a:t>pitanja koja možete postaviti, a traže izricanje pozitivne posljedice: </a:t>
            </a:r>
            <a:endParaRPr sz="1300">
              <a:latin typeface="Lora"/>
              <a:ea typeface="Lora"/>
              <a:cs typeface="Lora"/>
              <a:sym typeface="Lora"/>
            </a:endParaRPr>
          </a:p>
          <a:p>
            <a:pPr marL="457200" lvl="0" indent="0" algn="l" rtl="0">
              <a:lnSpc>
                <a:spcPct val="150000"/>
              </a:lnSpc>
              <a:spcBef>
                <a:spcPts val="600"/>
              </a:spcBef>
              <a:spcAft>
                <a:spcPts val="0"/>
              </a:spcAft>
              <a:buNone/>
            </a:pPr>
            <a:r>
              <a:rPr lang="hr" sz="1300" i="1">
                <a:latin typeface="Lora"/>
                <a:ea typeface="Lora"/>
                <a:cs typeface="Lora"/>
                <a:sym typeface="Lora"/>
              </a:rPr>
              <a:t>“Da ste sa sigurnosti znali da će netko s vama rado razgovarati, što biste rekli? </a:t>
            </a:r>
            <a:endParaRPr sz="1300" i="1">
              <a:latin typeface="Lora"/>
              <a:ea typeface="Lora"/>
              <a:cs typeface="Lora"/>
              <a:sym typeface="Lora"/>
            </a:endParaRPr>
          </a:p>
          <a:p>
            <a:pPr marL="457200" lvl="0" indent="0" algn="l" rtl="0">
              <a:lnSpc>
                <a:spcPct val="150000"/>
              </a:lnSpc>
              <a:spcBef>
                <a:spcPts val="600"/>
              </a:spcBef>
              <a:spcAft>
                <a:spcPts val="0"/>
              </a:spcAft>
              <a:buNone/>
            </a:pPr>
            <a:r>
              <a:rPr lang="hr" sz="1300" i="1">
                <a:latin typeface="Lora"/>
                <a:ea typeface="Lora"/>
                <a:cs typeface="Lora"/>
                <a:sym typeface="Lora"/>
              </a:rPr>
              <a:t>Da ste stvarno vjerovali kako je vaše pravo dobiti pomoć, što biste rekli?”</a:t>
            </a:r>
            <a:endParaRPr sz="1300" i="1">
              <a:latin typeface="Lora"/>
              <a:ea typeface="Lora"/>
              <a:cs typeface="Lora"/>
              <a:sym typeface="Lor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1200"/>
              </a:spcAft>
              <a:buNone/>
            </a:pPr>
            <a:r>
              <a:rPr lang="hr" sz="2400">
                <a:solidFill>
                  <a:srgbClr val="3891A7"/>
                </a:solidFill>
                <a:latin typeface="Lora"/>
                <a:ea typeface="Lora"/>
                <a:cs typeface="Lora"/>
                <a:sym typeface="Lora"/>
              </a:rPr>
              <a:t>Pita tehnika</a:t>
            </a:r>
            <a:endParaRPr sz="2400">
              <a:solidFill>
                <a:srgbClr val="3891A7"/>
              </a:solidFill>
              <a:latin typeface="Lora"/>
              <a:ea typeface="Lora"/>
              <a:cs typeface="Lora"/>
              <a:sym typeface="Lora"/>
            </a:endParaRPr>
          </a:p>
        </p:txBody>
      </p:sp>
      <p:sp>
        <p:nvSpPr>
          <p:cNvPr id="210" name="Google Shape;210;p30"/>
          <p:cNvSpPr/>
          <p:nvPr/>
        </p:nvSpPr>
        <p:spPr>
          <a:xfrm>
            <a:off x="2194050" y="1608650"/>
            <a:ext cx="4755900" cy="2779500"/>
          </a:xfrm>
          <a:prstGeom prst="snip1Rect">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hr" b="1">
                <a:solidFill>
                  <a:srgbClr val="3891A7"/>
                </a:solidFill>
                <a:latin typeface="Lora"/>
                <a:ea typeface="Lora"/>
                <a:cs typeface="Lora"/>
                <a:sym typeface="Lora"/>
              </a:rPr>
              <a:t>Za što se koristi?</a:t>
            </a:r>
            <a:endParaRPr b="1">
              <a:solidFill>
                <a:srgbClr val="3891A7"/>
              </a:solidFill>
              <a:latin typeface="Lora"/>
              <a:ea typeface="Lora"/>
              <a:cs typeface="Lora"/>
              <a:sym typeface="Lora"/>
            </a:endParaRPr>
          </a:p>
          <a:p>
            <a:pPr marL="457200" lvl="0" indent="-311150" algn="l" rtl="0">
              <a:lnSpc>
                <a:spcPct val="150000"/>
              </a:lnSpc>
              <a:spcBef>
                <a:spcPts val="1200"/>
              </a:spcBef>
              <a:spcAft>
                <a:spcPts val="0"/>
              </a:spcAft>
              <a:buClr>
                <a:schemeClr val="dk2"/>
              </a:buClr>
              <a:buSzPts val="1300"/>
              <a:buFont typeface="Lora"/>
              <a:buAutoNum type="arabicPeriod"/>
            </a:pPr>
            <a:r>
              <a:rPr lang="hr" sz="1300" b="1">
                <a:solidFill>
                  <a:schemeClr val="dk2"/>
                </a:solidFill>
                <a:latin typeface="Lora"/>
                <a:ea typeface="Lora"/>
                <a:cs typeface="Lora"/>
                <a:sym typeface="Lora"/>
              </a:rPr>
              <a:t>određivanje ciljeva</a:t>
            </a:r>
            <a:r>
              <a:rPr lang="hr" sz="1300">
                <a:solidFill>
                  <a:schemeClr val="dk2"/>
                </a:solidFill>
                <a:latin typeface="Lora"/>
                <a:ea typeface="Lora"/>
                <a:cs typeface="Lora"/>
                <a:sym typeface="Lora"/>
              </a:rPr>
              <a:t> - kada klijent nije siguran što promijeniti u životu </a:t>
            </a:r>
            <a:endParaRPr sz="1300">
              <a:solidFill>
                <a:schemeClr val="dk2"/>
              </a:solidFill>
              <a:latin typeface="Lora"/>
              <a:ea typeface="Lora"/>
              <a:cs typeface="Lora"/>
              <a:sym typeface="Lora"/>
            </a:endParaRPr>
          </a:p>
          <a:p>
            <a:pPr marL="457200" lvl="0" indent="-311150" algn="l" rtl="0">
              <a:lnSpc>
                <a:spcPct val="150000"/>
              </a:lnSpc>
              <a:spcBef>
                <a:spcPts val="0"/>
              </a:spcBef>
              <a:spcAft>
                <a:spcPts val="0"/>
              </a:spcAft>
              <a:buClr>
                <a:schemeClr val="dk2"/>
              </a:buClr>
              <a:buSzPts val="1300"/>
              <a:buFont typeface="Lora"/>
              <a:buAutoNum type="arabicPeriod"/>
            </a:pPr>
            <a:r>
              <a:rPr lang="hr" sz="1300" b="1">
                <a:solidFill>
                  <a:schemeClr val="dk2"/>
                </a:solidFill>
                <a:latin typeface="Lora"/>
                <a:ea typeface="Lora"/>
                <a:cs typeface="Lora"/>
                <a:sym typeface="Lora"/>
              </a:rPr>
              <a:t>određivanje odgovornosti za posljedice</a:t>
            </a:r>
            <a:r>
              <a:rPr lang="hr" sz="1300">
                <a:solidFill>
                  <a:schemeClr val="dk2"/>
                </a:solidFill>
                <a:latin typeface="Lora"/>
                <a:ea typeface="Lora"/>
                <a:cs typeface="Lora"/>
                <a:sym typeface="Lora"/>
              </a:rPr>
              <a:t> - za uviđanje uzroka trenutnih teškoća (npr. nizak uspjeh na ispitu)</a:t>
            </a:r>
            <a:endParaRPr sz="1300">
              <a:solidFill>
                <a:schemeClr val="dk2"/>
              </a:solidFill>
              <a:latin typeface="Lora"/>
              <a:ea typeface="Lora"/>
              <a:cs typeface="Lora"/>
              <a:sym typeface="Lor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311700" y="169875"/>
            <a:ext cx="8520600" cy="488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200"/>
              </a:spcAft>
              <a:buNone/>
            </a:pPr>
            <a:r>
              <a:rPr lang="hr" sz="2200">
                <a:solidFill>
                  <a:srgbClr val="3891A7"/>
                </a:solidFill>
                <a:latin typeface="Lora"/>
                <a:ea typeface="Lora"/>
                <a:cs typeface="Lora"/>
                <a:sym typeface="Lora"/>
              </a:rPr>
              <a:t>Pita tehnika - određivanje ciljeva</a:t>
            </a:r>
            <a:endParaRPr sz="2200">
              <a:solidFill>
                <a:srgbClr val="3891A7"/>
              </a:solidFill>
            </a:endParaRPr>
          </a:p>
        </p:txBody>
      </p:sp>
      <p:sp>
        <p:nvSpPr>
          <p:cNvPr id="216" name="Google Shape;216;p31"/>
          <p:cNvSpPr/>
          <p:nvPr/>
        </p:nvSpPr>
        <p:spPr>
          <a:xfrm>
            <a:off x="445175" y="864700"/>
            <a:ext cx="3824100" cy="4182900"/>
          </a:xfrm>
          <a:prstGeom prst="foldedCorner">
            <a:avLst>
              <a:gd name="adj" fmla="val 16667"/>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457200" lvl="0" indent="-311150" algn="l" rtl="0">
              <a:lnSpc>
                <a:spcPct val="150000"/>
              </a:lnSpc>
              <a:spcBef>
                <a:spcPts val="1000"/>
              </a:spcBef>
              <a:spcAft>
                <a:spcPts val="0"/>
              </a:spcAft>
              <a:buClr>
                <a:schemeClr val="dk2"/>
              </a:buClr>
              <a:buSzPts val="1300"/>
              <a:buFont typeface="Lora"/>
              <a:buAutoNum type="arabicPeriod"/>
            </a:pPr>
            <a:r>
              <a:rPr lang="hr" sz="1300">
                <a:solidFill>
                  <a:schemeClr val="dk2"/>
                </a:solidFill>
                <a:latin typeface="Lora"/>
                <a:ea typeface="Lora"/>
                <a:cs typeface="Lora"/>
                <a:sym typeface="Lora"/>
              </a:rPr>
              <a:t>Terapeut potiče klijenta da razmisli koliko vremena provodi za: posao/školu; prijatelje, zabavu, obitelj, druge interese, brigu o svom zdravlju, o kućanstvu, o svojoj intelektualnoj, duhovnoj strani</a:t>
            </a:r>
            <a:endParaRPr sz="1300">
              <a:solidFill>
                <a:schemeClr val="dk2"/>
              </a:solidFill>
              <a:latin typeface="Lora"/>
              <a:ea typeface="Lora"/>
              <a:cs typeface="Lora"/>
              <a:sym typeface="Lora"/>
            </a:endParaRPr>
          </a:p>
          <a:p>
            <a:pPr marL="457200" lvl="0" indent="-311150" algn="l" rtl="0">
              <a:lnSpc>
                <a:spcPct val="150000"/>
              </a:lnSpc>
              <a:spcBef>
                <a:spcPts val="1200"/>
              </a:spcBef>
              <a:spcAft>
                <a:spcPts val="0"/>
              </a:spcAft>
              <a:buClr>
                <a:schemeClr val="dk2"/>
              </a:buClr>
              <a:buSzPts val="1300"/>
              <a:buFont typeface="Lora"/>
              <a:buAutoNum type="arabicPeriod"/>
            </a:pPr>
            <a:r>
              <a:rPr lang="hr" sz="1300">
                <a:solidFill>
                  <a:schemeClr val="dk2"/>
                </a:solidFill>
                <a:latin typeface="Lora"/>
                <a:ea typeface="Lora"/>
                <a:cs typeface="Lora"/>
                <a:sym typeface="Lora"/>
              </a:rPr>
              <a:t>Klijent i terapeut prvo crtaju prikaz sadašnjeg života</a:t>
            </a:r>
            <a:endParaRPr sz="1300">
              <a:solidFill>
                <a:schemeClr val="dk2"/>
              </a:solidFill>
              <a:latin typeface="Lora"/>
              <a:ea typeface="Lora"/>
              <a:cs typeface="Lora"/>
              <a:sym typeface="Lora"/>
            </a:endParaRPr>
          </a:p>
          <a:p>
            <a:pPr marL="457200" lvl="0" indent="-311150" algn="l" rtl="0">
              <a:lnSpc>
                <a:spcPct val="150000"/>
              </a:lnSpc>
              <a:spcBef>
                <a:spcPts val="0"/>
              </a:spcBef>
              <a:spcAft>
                <a:spcPts val="0"/>
              </a:spcAft>
              <a:buClr>
                <a:schemeClr val="dk2"/>
              </a:buClr>
              <a:buSzPts val="1300"/>
              <a:buFont typeface="Lora"/>
              <a:buAutoNum type="arabicPeriod"/>
            </a:pPr>
            <a:r>
              <a:rPr lang="hr" sz="1300">
                <a:solidFill>
                  <a:schemeClr val="dk2"/>
                </a:solidFill>
                <a:latin typeface="Lora"/>
                <a:ea typeface="Lora"/>
                <a:cs typeface="Lora"/>
                <a:sym typeface="Lora"/>
              </a:rPr>
              <a:t>Terapeut pita klijenta što bi promijenio u vezi toga u idealnom svijetu</a:t>
            </a:r>
            <a:endParaRPr sz="1300">
              <a:solidFill>
                <a:schemeClr val="dk2"/>
              </a:solidFill>
              <a:latin typeface="Lora"/>
              <a:ea typeface="Lora"/>
              <a:cs typeface="Lora"/>
              <a:sym typeface="Lora"/>
            </a:endParaRPr>
          </a:p>
          <a:p>
            <a:pPr marL="457200" lvl="0" indent="-311150" algn="l" rtl="0">
              <a:lnSpc>
                <a:spcPct val="150000"/>
              </a:lnSpc>
              <a:spcBef>
                <a:spcPts val="0"/>
              </a:spcBef>
              <a:spcAft>
                <a:spcPts val="0"/>
              </a:spcAft>
              <a:buClr>
                <a:schemeClr val="dk2"/>
              </a:buClr>
              <a:buSzPts val="1300"/>
              <a:buFont typeface="Lora"/>
              <a:buAutoNum type="arabicPeriod"/>
            </a:pPr>
            <a:r>
              <a:rPr lang="hr" sz="1300">
                <a:solidFill>
                  <a:schemeClr val="dk2"/>
                </a:solidFill>
                <a:latin typeface="Lora"/>
                <a:ea typeface="Lora"/>
                <a:cs typeface="Lora"/>
                <a:sym typeface="Lora"/>
              </a:rPr>
              <a:t>Terapeut i klijent određuju specifične ciljeve za približavanje sadašnje potrošnje vremena idealnoj</a:t>
            </a:r>
            <a:endParaRPr sz="1300">
              <a:solidFill>
                <a:schemeClr val="dk2"/>
              </a:solidFill>
              <a:latin typeface="Lora"/>
              <a:ea typeface="Lora"/>
              <a:cs typeface="Lora"/>
              <a:sym typeface="Lora"/>
            </a:endParaRPr>
          </a:p>
        </p:txBody>
      </p:sp>
      <p:pic>
        <p:nvPicPr>
          <p:cNvPr id="217" name="Google Shape;217;p31" title="Points scored"/>
          <p:cNvPicPr preferRelativeResize="0"/>
          <p:nvPr/>
        </p:nvPicPr>
        <p:blipFill>
          <a:blip r:embed="rId3">
            <a:alphaModFix/>
          </a:blip>
          <a:stretch>
            <a:fillRect/>
          </a:stretch>
        </p:blipFill>
        <p:spPr>
          <a:xfrm>
            <a:off x="4824925" y="235025"/>
            <a:ext cx="3854574" cy="2383425"/>
          </a:xfrm>
          <a:prstGeom prst="rect">
            <a:avLst/>
          </a:prstGeom>
          <a:noFill/>
          <a:ln>
            <a:noFill/>
          </a:ln>
        </p:spPr>
      </p:pic>
      <p:pic>
        <p:nvPicPr>
          <p:cNvPr id="218" name="Google Shape;218;p31" title="Points scored"/>
          <p:cNvPicPr preferRelativeResize="0"/>
          <p:nvPr/>
        </p:nvPicPr>
        <p:blipFill>
          <a:blip r:embed="rId4">
            <a:alphaModFix/>
          </a:blip>
          <a:stretch>
            <a:fillRect/>
          </a:stretch>
        </p:blipFill>
        <p:spPr>
          <a:xfrm>
            <a:off x="4824923" y="2713375"/>
            <a:ext cx="3930114" cy="24301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8" y="2526176"/>
            <a:ext cx="1071000" cy="874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p:txBody>
      </p:sp>
      <p:sp>
        <p:nvSpPr>
          <p:cNvPr id="69" name="Google Shape;69;p14"/>
          <p:cNvSpPr/>
          <p:nvPr/>
        </p:nvSpPr>
        <p:spPr>
          <a:xfrm>
            <a:off x="1044750" y="356675"/>
            <a:ext cx="7054500" cy="1868700"/>
          </a:xfrm>
          <a:prstGeom prst="flowChartAlternateProcess">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just" rtl="0">
              <a:lnSpc>
                <a:spcPct val="150000"/>
              </a:lnSpc>
              <a:spcBef>
                <a:spcPts val="0"/>
              </a:spcBef>
              <a:spcAft>
                <a:spcPts val="0"/>
              </a:spcAft>
              <a:buSzPts val="1400"/>
              <a:buFont typeface="Lora"/>
              <a:buAutoNum type="arabicPeriod"/>
            </a:pPr>
            <a:r>
              <a:rPr lang="hr" b="1">
                <a:latin typeface="Lora"/>
                <a:ea typeface="Lora"/>
                <a:cs typeface="Lora"/>
                <a:sym typeface="Lora"/>
              </a:rPr>
              <a:t>Kognitivne tehnike:</a:t>
            </a:r>
            <a:r>
              <a:rPr lang="hr">
                <a:latin typeface="Lora"/>
                <a:ea typeface="Lora"/>
                <a:cs typeface="Lora"/>
                <a:sym typeface="Lora"/>
              </a:rPr>
              <a:t> sokratovski dijalog, obrazac bazičnih vjerovanja, tehnika silazne strelice, bihevioralni eksperiment</a:t>
            </a:r>
            <a:endParaRPr>
              <a:latin typeface="Lora"/>
              <a:ea typeface="Lora"/>
              <a:cs typeface="Lora"/>
              <a:sym typeface="Lora"/>
            </a:endParaRPr>
          </a:p>
          <a:p>
            <a:pPr marL="457200" lvl="0" indent="-317500" algn="just" rtl="0">
              <a:lnSpc>
                <a:spcPct val="150000"/>
              </a:lnSpc>
              <a:spcBef>
                <a:spcPts val="0"/>
              </a:spcBef>
              <a:spcAft>
                <a:spcPts val="0"/>
              </a:spcAft>
              <a:buSzPts val="1400"/>
              <a:buFont typeface="Lora"/>
              <a:buAutoNum type="arabicPeriod"/>
            </a:pPr>
            <a:r>
              <a:rPr lang="hr" b="1">
                <a:latin typeface="Lora"/>
                <a:ea typeface="Lora"/>
                <a:cs typeface="Lora"/>
                <a:sym typeface="Lora"/>
              </a:rPr>
              <a:t>Bihevioralne tehnike:</a:t>
            </a:r>
            <a:r>
              <a:rPr lang="hr">
                <a:latin typeface="Lora"/>
                <a:ea typeface="Lora"/>
                <a:cs typeface="Lora"/>
                <a:sym typeface="Lora"/>
              </a:rPr>
              <a:t> sistematska desenzitizacija, relaksacija, rješavanje problema, bihevioralna aktivacija, racionalno - emocionalno igranje uloga</a:t>
            </a:r>
            <a:endParaRPr/>
          </a:p>
        </p:txBody>
      </p:sp>
      <p:sp>
        <p:nvSpPr>
          <p:cNvPr id="70" name="Google Shape;70;p14"/>
          <p:cNvSpPr/>
          <p:nvPr/>
        </p:nvSpPr>
        <p:spPr>
          <a:xfrm>
            <a:off x="618925" y="3166250"/>
            <a:ext cx="3756600" cy="1524000"/>
          </a:xfrm>
          <a:prstGeom prst="roundRect">
            <a:avLst>
              <a:gd name="adj" fmla="val 16667"/>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2"/>
              </a:buClr>
              <a:buSzPts val="1400"/>
              <a:buFont typeface="Lora"/>
              <a:buChar char="●"/>
            </a:pPr>
            <a:r>
              <a:rPr lang="hr">
                <a:solidFill>
                  <a:schemeClr val="dk2"/>
                </a:solidFill>
                <a:latin typeface="Lora"/>
                <a:ea typeface="Lora"/>
                <a:cs typeface="Lora"/>
                <a:sym typeface="Lora"/>
              </a:rPr>
              <a:t>Donošenje odluke</a:t>
            </a:r>
            <a:endParaRPr>
              <a:solidFill>
                <a:schemeClr val="dk2"/>
              </a:solidFill>
              <a:latin typeface="Lora"/>
              <a:ea typeface="Lora"/>
              <a:cs typeface="Lora"/>
              <a:sym typeface="Lora"/>
            </a:endParaRPr>
          </a:p>
          <a:p>
            <a:pPr marL="457200" lvl="0" indent="-317500" algn="l" rtl="0">
              <a:lnSpc>
                <a:spcPct val="150000"/>
              </a:lnSpc>
              <a:spcBef>
                <a:spcPts val="0"/>
              </a:spcBef>
              <a:spcAft>
                <a:spcPts val="0"/>
              </a:spcAft>
              <a:buClr>
                <a:schemeClr val="dk2"/>
              </a:buClr>
              <a:buSzPts val="1400"/>
              <a:buFont typeface="Lora"/>
              <a:buChar char="●"/>
            </a:pPr>
            <a:r>
              <a:rPr lang="hr">
                <a:solidFill>
                  <a:schemeClr val="dk2"/>
                </a:solidFill>
                <a:latin typeface="Lora"/>
                <a:ea typeface="Lora"/>
                <a:cs typeface="Lora"/>
                <a:sym typeface="Lora"/>
              </a:rPr>
              <a:t>Opažanje i planiranje aktivnosti</a:t>
            </a:r>
            <a:endParaRPr>
              <a:solidFill>
                <a:schemeClr val="dk2"/>
              </a:solidFill>
              <a:latin typeface="Lora"/>
              <a:ea typeface="Lora"/>
              <a:cs typeface="Lora"/>
              <a:sym typeface="Lora"/>
            </a:endParaRPr>
          </a:p>
          <a:p>
            <a:pPr marL="457200" lvl="0" indent="-317500" algn="l" rtl="0">
              <a:lnSpc>
                <a:spcPct val="150000"/>
              </a:lnSpc>
              <a:spcBef>
                <a:spcPts val="0"/>
              </a:spcBef>
              <a:spcAft>
                <a:spcPts val="0"/>
              </a:spcAft>
              <a:buClr>
                <a:schemeClr val="dk2"/>
              </a:buClr>
              <a:buSzPts val="1400"/>
              <a:buFont typeface="Lora"/>
              <a:buChar char="●"/>
            </a:pPr>
            <a:r>
              <a:rPr lang="hr">
                <a:solidFill>
                  <a:schemeClr val="dk2"/>
                </a:solidFill>
                <a:latin typeface="Lora"/>
                <a:ea typeface="Lora"/>
                <a:cs typeface="Lora"/>
                <a:sym typeface="Lora"/>
              </a:rPr>
              <a:t>Distrakcije i preusmjeravanje pažnje</a:t>
            </a:r>
            <a:endParaRPr/>
          </a:p>
        </p:txBody>
      </p:sp>
      <p:sp>
        <p:nvSpPr>
          <p:cNvPr id="71" name="Google Shape;71;p14"/>
          <p:cNvSpPr/>
          <p:nvPr/>
        </p:nvSpPr>
        <p:spPr>
          <a:xfrm>
            <a:off x="4856025" y="3166250"/>
            <a:ext cx="3756600" cy="1524000"/>
          </a:xfrm>
          <a:prstGeom prst="roundRect">
            <a:avLst>
              <a:gd name="adj" fmla="val 16667"/>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dk2"/>
              </a:buClr>
              <a:buSzPts val="1400"/>
              <a:buFont typeface="Lora"/>
              <a:buChar char="●"/>
            </a:pPr>
            <a:r>
              <a:rPr lang="hr">
                <a:solidFill>
                  <a:schemeClr val="dk2"/>
                </a:solidFill>
                <a:latin typeface="Lora"/>
                <a:ea typeface="Lora"/>
                <a:cs typeface="Lora"/>
                <a:sym typeface="Lora"/>
              </a:rPr>
              <a:t>Kartice za suočavanje</a:t>
            </a:r>
            <a:endParaRPr/>
          </a:p>
          <a:p>
            <a:pPr marL="457200" lvl="0" indent="-317500" algn="l" rtl="0">
              <a:lnSpc>
                <a:spcPct val="150000"/>
              </a:lnSpc>
              <a:spcBef>
                <a:spcPts val="0"/>
              </a:spcBef>
              <a:spcAft>
                <a:spcPts val="0"/>
              </a:spcAft>
              <a:buClr>
                <a:schemeClr val="dk2"/>
              </a:buClr>
              <a:buSzPts val="1400"/>
              <a:buFont typeface="Lora"/>
              <a:buChar char="●"/>
            </a:pPr>
            <a:r>
              <a:rPr lang="hr">
                <a:solidFill>
                  <a:schemeClr val="dk2"/>
                </a:solidFill>
                <a:latin typeface="Lora"/>
                <a:ea typeface="Lora"/>
                <a:cs typeface="Lora"/>
                <a:sym typeface="Lora"/>
              </a:rPr>
              <a:t>Pita tehnika</a:t>
            </a:r>
            <a:endParaRPr>
              <a:solidFill>
                <a:schemeClr val="dk2"/>
              </a:solidFill>
              <a:latin typeface="Lora"/>
              <a:ea typeface="Lora"/>
              <a:cs typeface="Lora"/>
              <a:sym typeface="Lora"/>
            </a:endParaRPr>
          </a:p>
          <a:p>
            <a:pPr marL="457200" lvl="0" indent="-317500" algn="l" rtl="0">
              <a:lnSpc>
                <a:spcPct val="150000"/>
              </a:lnSpc>
              <a:spcBef>
                <a:spcPts val="0"/>
              </a:spcBef>
              <a:spcAft>
                <a:spcPts val="0"/>
              </a:spcAft>
              <a:buClr>
                <a:schemeClr val="dk2"/>
              </a:buClr>
              <a:buSzPts val="1400"/>
              <a:buFont typeface="Lora"/>
              <a:buChar char="●"/>
            </a:pPr>
            <a:r>
              <a:rPr lang="hr">
                <a:solidFill>
                  <a:schemeClr val="dk2"/>
                </a:solidFill>
                <a:latin typeface="Lora"/>
                <a:ea typeface="Lora"/>
                <a:cs typeface="Lora"/>
                <a:sym typeface="Lora"/>
              </a:rPr>
              <a:t>Funkcionalne usporedbe zabilješki o sebi i pozitivnih izjava o sebi</a:t>
            </a:r>
            <a:endParaRPr/>
          </a:p>
        </p:txBody>
      </p:sp>
      <p:sp>
        <p:nvSpPr>
          <p:cNvPr id="72" name="Google Shape;72;p14"/>
          <p:cNvSpPr txBox="1"/>
          <p:nvPr/>
        </p:nvSpPr>
        <p:spPr>
          <a:xfrm>
            <a:off x="2934450" y="2495713"/>
            <a:ext cx="3275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hr" b="1">
                <a:latin typeface="Lora"/>
                <a:ea typeface="Lora"/>
                <a:cs typeface="Lora"/>
                <a:sym typeface="Lora"/>
              </a:rPr>
              <a:t>Dodatne BKT tehnike</a:t>
            </a:r>
            <a:endParaRPr b="1">
              <a:latin typeface="Lora"/>
              <a:ea typeface="Lora"/>
              <a:cs typeface="Lora"/>
              <a:sym typeface="Lor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lnSpc>
                <a:spcPct val="115000"/>
              </a:lnSpc>
              <a:spcBef>
                <a:spcPts val="0"/>
              </a:spcBef>
              <a:spcAft>
                <a:spcPts val="1200"/>
              </a:spcAft>
              <a:buNone/>
            </a:pPr>
            <a:r>
              <a:rPr lang="hr" sz="2200">
                <a:solidFill>
                  <a:srgbClr val="3891A7"/>
                </a:solidFill>
                <a:latin typeface="Lora"/>
                <a:ea typeface="Lora"/>
                <a:cs typeface="Lora"/>
                <a:sym typeface="Lora"/>
              </a:rPr>
              <a:t>Pita tehnika - određivanje odgovornosti za posljedice</a:t>
            </a:r>
            <a:endParaRPr sz="2200">
              <a:solidFill>
                <a:srgbClr val="3891A7"/>
              </a:solidFill>
              <a:latin typeface="Lora"/>
              <a:ea typeface="Lora"/>
              <a:cs typeface="Lora"/>
              <a:sym typeface="Lora"/>
            </a:endParaRPr>
          </a:p>
        </p:txBody>
      </p:sp>
      <p:sp>
        <p:nvSpPr>
          <p:cNvPr id="224" name="Google Shape;224;p32"/>
          <p:cNvSpPr/>
          <p:nvPr/>
        </p:nvSpPr>
        <p:spPr>
          <a:xfrm>
            <a:off x="311700" y="1635625"/>
            <a:ext cx="3874800" cy="3271500"/>
          </a:xfrm>
          <a:prstGeom prst="foldedCorner">
            <a:avLst>
              <a:gd name="adj" fmla="val 16667"/>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457200" lvl="0" indent="-311150" algn="l" rtl="0">
              <a:lnSpc>
                <a:spcPct val="150000"/>
              </a:lnSpc>
              <a:spcBef>
                <a:spcPts val="1000"/>
              </a:spcBef>
              <a:spcAft>
                <a:spcPts val="0"/>
              </a:spcAft>
              <a:buClr>
                <a:schemeClr val="dk2"/>
              </a:buClr>
              <a:buSzPts val="1300"/>
              <a:buFont typeface="Lora"/>
              <a:buAutoNum type="arabicPeriod"/>
            </a:pPr>
            <a:r>
              <a:rPr lang="hr" sz="1300">
                <a:solidFill>
                  <a:schemeClr val="dk2"/>
                </a:solidFill>
                <a:latin typeface="Lora"/>
                <a:ea typeface="Lora"/>
                <a:cs typeface="Lora"/>
                <a:sym typeface="Lora"/>
              </a:rPr>
              <a:t>traženje drugih razloga i uzroka od prvotne ideje</a:t>
            </a:r>
            <a:endParaRPr sz="1300">
              <a:solidFill>
                <a:schemeClr val="dk2"/>
              </a:solidFill>
              <a:latin typeface="Lora"/>
              <a:ea typeface="Lora"/>
              <a:cs typeface="Lora"/>
              <a:sym typeface="Lora"/>
            </a:endParaRPr>
          </a:p>
          <a:p>
            <a:pPr marL="457200" lvl="0" indent="-311150" algn="l" rtl="0">
              <a:lnSpc>
                <a:spcPct val="150000"/>
              </a:lnSpc>
              <a:spcBef>
                <a:spcPts val="1200"/>
              </a:spcBef>
              <a:spcAft>
                <a:spcPts val="0"/>
              </a:spcAft>
              <a:buClr>
                <a:schemeClr val="dk2"/>
              </a:buClr>
              <a:buSzPts val="1300"/>
              <a:buFont typeface="Lora"/>
              <a:buAutoNum type="arabicPeriod"/>
            </a:pPr>
            <a:r>
              <a:rPr lang="hr" sz="1300">
                <a:solidFill>
                  <a:schemeClr val="dk2"/>
                </a:solidFill>
                <a:latin typeface="Lora"/>
                <a:ea typeface="Lora"/>
                <a:cs typeface="Lora"/>
                <a:sym typeface="Lora"/>
              </a:rPr>
              <a:t>slaganje pite tako da klijent prvo razmotri ostale razlike, a na kraju disfunkcionalnu misao (npr. ja sam neadekvatna)</a:t>
            </a:r>
            <a:endParaRPr sz="1300">
              <a:solidFill>
                <a:schemeClr val="dk2"/>
              </a:solidFill>
              <a:latin typeface="Lora"/>
              <a:ea typeface="Lora"/>
              <a:cs typeface="Lora"/>
              <a:sym typeface="Lora"/>
            </a:endParaRPr>
          </a:p>
          <a:p>
            <a:pPr marL="457200" lvl="0" indent="0" algn="l" rtl="0">
              <a:lnSpc>
                <a:spcPct val="150000"/>
              </a:lnSpc>
              <a:spcBef>
                <a:spcPts val="1200"/>
              </a:spcBef>
              <a:spcAft>
                <a:spcPts val="0"/>
              </a:spcAft>
              <a:buNone/>
            </a:pPr>
            <a:endParaRPr sz="1300">
              <a:solidFill>
                <a:schemeClr val="dk2"/>
              </a:solidFill>
              <a:latin typeface="Lora"/>
              <a:ea typeface="Lora"/>
              <a:cs typeface="Lora"/>
              <a:sym typeface="Lora"/>
            </a:endParaRPr>
          </a:p>
          <a:p>
            <a:pPr marL="457200" lvl="0" indent="-311150" algn="l" rtl="0">
              <a:lnSpc>
                <a:spcPct val="121090"/>
              </a:lnSpc>
              <a:spcBef>
                <a:spcPts val="1200"/>
              </a:spcBef>
              <a:spcAft>
                <a:spcPts val="0"/>
              </a:spcAft>
              <a:buClr>
                <a:schemeClr val="dk2"/>
              </a:buClr>
              <a:buSzPts val="1300"/>
              <a:buFont typeface="Lora"/>
              <a:buChar char="-"/>
            </a:pPr>
            <a:r>
              <a:rPr lang="hr" sz="1300">
                <a:solidFill>
                  <a:srgbClr val="595959"/>
                </a:solidFill>
                <a:latin typeface="Lora"/>
                <a:ea typeface="Lora"/>
                <a:cs typeface="Lora"/>
                <a:sym typeface="Lora"/>
              </a:rPr>
              <a:t>korisno u identificiranju i promjeni kognitivnih distorzija (primjerice kod depresivnog atribucijskog stila)</a:t>
            </a:r>
            <a:endParaRPr sz="1300">
              <a:solidFill>
                <a:schemeClr val="dk2"/>
              </a:solidFill>
              <a:latin typeface="Lora"/>
              <a:ea typeface="Lora"/>
              <a:cs typeface="Lora"/>
              <a:sym typeface="Lora"/>
            </a:endParaRPr>
          </a:p>
        </p:txBody>
      </p:sp>
      <p:pic>
        <p:nvPicPr>
          <p:cNvPr id="225" name="Google Shape;225;p32" title="Points scored"/>
          <p:cNvPicPr preferRelativeResize="0"/>
          <p:nvPr/>
        </p:nvPicPr>
        <p:blipFill>
          <a:blip r:embed="rId3">
            <a:alphaModFix/>
          </a:blip>
          <a:stretch>
            <a:fillRect/>
          </a:stretch>
        </p:blipFill>
        <p:spPr>
          <a:xfrm>
            <a:off x="4382125" y="1635625"/>
            <a:ext cx="4652700" cy="28769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1113350" y="383300"/>
            <a:ext cx="6495900" cy="7335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1200"/>
              </a:spcAft>
              <a:buNone/>
            </a:pPr>
            <a:r>
              <a:rPr lang="hr" sz="2200">
                <a:solidFill>
                  <a:srgbClr val="3891A7"/>
                </a:solidFill>
                <a:latin typeface="Lora"/>
                <a:ea typeface="Lora"/>
                <a:cs typeface="Lora"/>
                <a:sym typeface="Lora"/>
              </a:rPr>
              <a:t>Funkcionalne usporedbe zabilješki o sebi i pozitivnih izjava o sebi</a:t>
            </a:r>
            <a:endParaRPr sz="2200">
              <a:solidFill>
                <a:srgbClr val="3891A7"/>
              </a:solidFill>
              <a:latin typeface="Lora"/>
              <a:ea typeface="Lora"/>
              <a:cs typeface="Lora"/>
              <a:sym typeface="Lora"/>
            </a:endParaRPr>
          </a:p>
        </p:txBody>
      </p:sp>
      <p:sp>
        <p:nvSpPr>
          <p:cNvPr id="231" name="Google Shape;231;p33"/>
          <p:cNvSpPr/>
          <p:nvPr/>
        </p:nvSpPr>
        <p:spPr>
          <a:xfrm>
            <a:off x="4870750" y="2180680"/>
            <a:ext cx="3603000" cy="1873800"/>
          </a:xfrm>
          <a:prstGeom prst="foldedCorner">
            <a:avLst>
              <a:gd name="adj" fmla="val 16667"/>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600"/>
              </a:spcBef>
              <a:spcAft>
                <a:spcPts val="0"/>
              </a:spcAft>
              <a:buNone/>
            </a:pPr>
            <a:r>
              <a:rPr lang="hr">
                <a:solidFill>
                  <a:srgbClr val="3891A7"/>
                </a:solidFill>
                <a:latin typeface="Lora"/>
                <a:ea typeface="Lora"/>
                <a:cs typeface="Lora"/>
                <a:sym typeface="Lora"/>
              </a:rPr>
              <a:t>U ovakvim slučajevima može se koristiti:</a:t>
            </a:r>
            <a:endParaRPr>
              <a:solidFill>
                <a:srgbClr val="3891A7"/>
              </a:solidFill>
              <a:latin typeface="Lora"/>
              <a:ea typeface="Lora"/>
              <a:cs typeface="Lora"/>
              <a:sym typeface="Lora"/>
            </a:endParaRPr>
          </a:p>
          <a:p>
            <a:pPr marL="457200" lvl="0" indent="-311150" algn="l" rtl="0">
              <a:lnSpc>
                <a:spcPct val="150000"/>
              </a:lnSpc>
              <a:spcBef>
                <a:spcPts val="600"/>
              </a:spcBef>
              <a:spcAft>
                <a:spcPts val="0"/>
              </a:spcAft>
              <a:buClr>
                <a:srgbClr val="000000"/>
              </a:buClr>
              <a:buSzPts val="1300"/>
              <a:buFont typeface="Lora"/>
              <a:buChar char="●"/>
            </a:pPr>
            <a:r>
              <a:rPr lang="hr" sz="1300" b="1">
                <a:latin typeface="Lora"/>
                <a:ea typeface="Lora"/>
                <a:cs typeface="Lora"/>
                <a:sym typeface="Lora"/>
              </a:rPr>
              <a:t>Mijenjanje samousporedbe</a:t>
            </a:r>
            <a:endParaRPr sz="1300" b="1">
              <a:latin typeface="Lora"/>
              <a:ea typeface="Lora"/>
              <a:cs typeface="Lora"/>
              <a:sym typeface="Lora"/>
            </a:endParaRPr>
          </a:p>
          <a:p>
            <a:pPr marL="457200" lvl="0" indent="-311150" algn="l" rtl="0">
              <a:lnSpc>
                <a:spcPct val="150000"/>
              </a:lnSpc>
              <a:spcBef>
                <a:spcPts val="0"/>
              </a:spcBef>
              <a:spcAft>
                <a:spcPts val="0"/>
              </a:spcAft>
              <a:buClr>
                <a:srgbClr val="000000"/>
              </a:buClr>
              <a:buSzPts val="1300"/>
              <a:buFont typeface="Lora"/>
              <a:buChar char="●"/>
            </a:pPr>
            <a:r>
              <a:rPr lang="hr" sz="1300" b="1">
                <a:latin typeface="Lora"/>
                <a:ea typeface="Lora"/>
                <a:cs typeface="Lora"/>
                <a:sym typeface="Lora"/>
              </a:rPr>
              <a:t>Pozitivne izjave o sebi</a:t>
            </a:r>
            <a:endParaRPr sz="1300" b="1">
              <a:latin typeface="Lora"/>
              <a:ea typeface="Lora"/>
              <a:cs typeface="Lora"/>
              <a:sym typeface="Lora"/>
            </a:endParaRPr>
          </a:p>
        </p:txBody>
      </p:sp>
      <p:sp>
        <p:nvSpPr>
          <p:cNvPr id="232" name="Google Shape;232;p33"/>
          <p:cNvSpPr txBox="1"/>
          <p:nvPr/>
        </p:nvSpPr>
        <p:spPr>
          <a:xfrm>
            <a:off x="637700" y="1902300"/>
            <a:ext cx="3653400" cy="28629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600"/>
              </a:spcBef>
              <a:spcAft>
                <a:spcPts val="0"/>
              </a:spcAft>
              <a:buNone/>
            </a:pPr>
            <a:r>
              <a:rPr lang="hr" b="1">
                <a:solidFill>
                  <a:srgbClr val="3891A7"/>
                </a:solidFill>
                <a:latin typeface="Lora"/>
                <a:ea typeface="Lora"/>
                <a:cs typeface="Lora"/>
                <a:sym typeface="Lora"/>
              </a:rPr>
              <a:t>Česte pogreške kod osoba s psihičkim teškoćama</a:t>
            </a:r>
            <a:endParaRPr b="1">
              <a:solidFill>
                <a:srgbClr val="3891A7"/>
              </a:solidFill>
              <a:latin typeface="Lora"/>
              <a:ea typeface="Lora"/>
              <a:cs typeface="Lora"/>
              <a:sym typeface="Lora"/>
            </a:endParaRPr>
          </a:p>
          <a:p>
            <a:pPr marL="457200" lvl="0" indent="-304800" algn="l" rtl="0">
              <a:lnSpc>
                <a:spcPct val="150000"/>
              </a:lnSpc>
              <a:spcBef>
                <a:spcPts val="600"/>
              </a:spcBef>
              <a:spcAft>
                <a:spcPts val="0"/>
              </a:spcAft>
              <a:buClr>
                <a:srgbClr val="000000"/>
              </a:buClr>
              <a:buSzPts val="1200"/>
              <a:buFont typeface="Lora"/>
              <a:buChar char="-"/>
            </a:pPr>
            <a:r>
              <a:rPr lang="hr" sz="1200">
                <a:latin typeface="Lora"/>
                <a:ea typeface="Lora"/>
                <a:cs typeface="Lora"/>
                <a:sym typeface="Lora"/>
              </a:rPr>
              <a:t>selektivno percipiranje, ignoriranje ili zaboravljanje pozitivnog</a:t>
            </a:r>
            <a:endParaRPr sz="1200" i="1">
              <a:latin typeface="Lora"/>
              <a:ea typeface="Lora"/>
              <a:cs typeface="Lora"/>
              <a:sym typeface="Lora"/>
            </a:endParaRPr>
          </a:p>
          <a:p>
            <a:pPr marL="457200" lvl="0" indent="-304800" algn="l" rtl="0">
              <a:lnSpc>
                <a:spcPct val="150000"/>
              </a:lnSpc>
              <a:spcBef>
                <a:spcPts val="0"/>
              </a:spcBef>
              <a:spcAft>
                <a:spcPts val="0"/>
              </a:spcAft>
              <a:buClr>
                <a:srgbClr val="000000"/>
              </a:buClr>
              <a:buSzPts val="1200"/>
              <a:buFont typeface="Lora"/>
              <a:buChar char="-"/>
            </a:pPr>
            <a:r>
              <a:rPr lang="hr" sz="1200">
                <a:latin typeface="Lora"/>
                <a:ea typeface="Lora"/>
                <a:cs typeface="Lora"/>
                <a:sym typeface="Lora"/>
              </a:rPr>
              <a:t>uspoređivanje sa stanjem </a:t>
            </a:r>
            <a:r>
              <a:rPr lang="hr" sz="1200" u="sng">
                <a:latin typeface="Lora"/>
                <a:ea typeface="Lora"/>
                <a:cs typeface="Lora"/>
                <a:sym typeface="Lora"/>
              </a:rPr>
              <a:t>prije</a:t>
            </a:r>
            <a:r>
              <a:rPr lang="hr" sz="1200">
                <a:latin typeface="Lora"/>
                <a:ea typeface="Lora"/>
                <a:cs typeface="Lora"/>
                <a:sym typeface="Lora"/>
              </a:rPr>
              <a:t> nastanka poremećaja ili s </a:t>
            </a:r>
            <a:r>
              <a:rPr lang="hr" sz="1200" u="sng">
                <a:latin typeface="Lora"/>
                <a:ea typeface="Lora"/>
                <a:cs typeface="Lora"/>
                <a:sym typeface="Lora"/>
              </a:rPr>
              <a:t>drugima koji nemaju psihičkih teškoća</a:t>
            </a:r>
            <a:endParaRPr sz="1200" u="sng">
              <a:latin typeface="Lora"/>
              <a:ea typeface="Lora"/>
              <a:cs typeface="Lora"/>
              <a:sym typeface="Lora"/>
            </a:endParaRPr>
          </a:p>
          <a:p>
            <a:pPr marL="0" lvl="0" indent="0" algn="l" rtl="0">
              <a:lnSpc>
                <a:spcPct val="150000"/>
              </a:lnSpc>
              <a:spcBef>
                <a:spcPts val="600"/>
              </a:spcBef>
              <a:spcAft>
                <a:spcPts val="0"/>
              </a:spcAft>
              <a:buNone/>
            </a:pPr>
            <a:r>
              <a:rPr lang="hr" sz="1200">
                <a:latin typeface="Lora"/>
                <a:ea typeface="Lora"/>
                <a:cs typeface="Lora"/>
                <a:sym typeface="Lora"/>
              </a:rPr>
              <a:t>Pomažu u održavanju ili pogoršanju teškoća!</a:t>
            </a:r>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233" name="Google Shape;233;p33"/>
          <p:cNvSpPr/>
          <p:nvPr/>
        </p:nvSpPr>
        <p:spPr>
          <a:xfrm>
            <a:off x="443050" y="1701725"/>
            <a:ext cx="259500" cy="2831700"/>
          </a:xfrm>
          <a:prstGeom prst="leftBracket">
            <a:avLst>
              <a:gd name="adj" fmla="val 83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3"/>
          <p:cNvSpPr/>
          <p:nvPr/>
        </p:nvSpPr>
        <p:spPr>
          <a:xfrm>
            <a:off x="4291100" y="1701725"/>
            <a:ext cx="140400" cy="2831700"/>
          </a:xfrm>
          <a:prstGeom prst="rightBracket">
            <a:avLst>
              <a:gd name="adj" fmla="val 8333"/>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457200" lvl="0" indent="-374650" algn="l" rtl="0">
              <a:spcBef>
                <a:spcPts val="0"/>
              </a:spcBef>
              <a:spcAft>
                <a:spcPts val="0"/>
              </a:spcAft>
              <a:buClr>
                <a:srgbClr val="3891A7"/>
              </a:buClr>
              <a:buSzPts val="2300"/>
              <a:buFont typeface="Lora"/>
              <a:buAutoNum type="arabicPeriod"/>
            </a:pPr>
            <a:r>
              <a:rPr lang="hr" sz="2300">
                <a:solidFill>
                  <a:srgbClr val="3891A7"/>
                </a:solidFill>
                <a:latin typeface="Lora"/>
                <a:ea typeface="Lora"/>
                <a:cs typeface="Lora"/>
                <a:sym typeface="Lora"/>
              </a:rPr>
              <a:t>Mijenjanje samousporedbe</a:t>
            </a:r>
            <a:endParaRPr sz="2300">
              <a:solidFill>
                <a:srgbClr val="3891A7"/>
              </a:solidFill>
              <a:latin typeface="Lora"/>
              <a:ea typeface="Lora"/>
              <a:cs typeface="Lora"/>
              <a:sym typeface="Lora"/>
            </a:endParaRPr>
          </a:p>
        </p:txBody>
      </p:sp>
      <p:sp>
        <p:nvSpPr>
          <p:cNvPr id="240" name="Google Shape;240;p34"/>
          <p:cNvSpPr txBox="1">
            <a:spLocks noGrp="1"/>
          </p:cNvSpPr>
          <p:nvPr>
            <p:ph type="body" idx="1"/>
          </p:nvPr>
        </p:nvSpPr>
        <p:spPr>
          <a:xfrm>
            <a:off x="1457700" y="1580700"/>
            <a:ext cx="6228600" cy="1475700"/>
          </a:xfrm>
          <a:prstGeom prst="rect">
            <a:avLst/>
          </a:prstGeom>
          <a:ln w="28575"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hr" sz="1400" b="1">
                <a:solidFill>
                  <a:srgbClr val="3891A7"/>
                </a:solidFill>
                <a:latin typeface="Lora"/>
                <a:ea typeface="Lora"/>
                <a:cs typeface="Lora"/>
                <a:sym typeface="Lora"/>
              </a:rPr>
              <a:t>Primjena</a:t>
            </a:r>
            <a:endParaRPr sz="1400" b="1">
              <a:solidFill>
                <a:srgbClr val="3891A7"/>
              </a:solidFill>
              <a:latin typeface="Lora"/>
              <a:ea typeface="Lora"/>
              <a:cs typeface="Lora"/>
              <a:sym typeface="Lora"/>
            </a:endParaRPr>
          </a:p>
          <a:p>
            <a:pPr marL="0" lvl="0" indent="0" algn="l" rtl="0">
              <a:lnSpc>
                <a:spcPct val="150000"/>
              </a:lnSpc>
              <a:spcBef>
                <a:spcPts val="600"/>
              </a:spcBef>
              <a:spcAft>
                <a:spcPts val="0"/>
              </a:spcAft>
              <a:buNone/>
            </a:pPr>
            <a:r>
              <a:rPr lang="hr" sz="1300" b="1">
                <a:solidFill>
                  <a:srgbClr val="000000"/>
                </a:solidFill>
                <a:latin typeface="Lora"/>
                <a:ea typeface="Lora"/>
                <a:cs typeface="Lora"/>
                <a:sym typeface="Lora"/>
              </a:rPr>
              <a:t>Terapeut</a:t>
            </a:r>
            <a:r>
              <a:rPr lang="hr" sz="1300">
                <a:solidFill>
                  <a:srgbClr val="000000"/>
                </a:solidFill>
                <a:latin typeface="Lora"/>
                <a:ea typeface="Lora"/>
                <a:cs typeface="Lora"/>
                <a:sym typeface="Lora"/>
              </a:rPr>
              <a:t> pomaže klijentu da shvati da su njegove usporedbe disfunkcionalne  i </a:t>
            </a:r>
            <a:r>
              <a:rPr lang="hr" sz="1300" b="1">
                <a:solidFill>
                  <a:srgbClr val="000000"/>
                </a:solidFill>
                <a:latin typeface="Lora"/>
                <a:ea typeface="Lora"/>
                <a:cs typeface="Lora"/>
                <a:sym typeface="Lora"/>
              </a:rPr>
              <a:t>podučava</a:t>
            </a:r>
            <a:r>
              <a:rPr lang="hr" sz="1300">
                <a:solidFill>
                  <a:srgbClr val="000000"/>
                </a:solidFill>
                <a:latin typeface="Lora"/>
                <a:ea typeface="Lora"/>
                <a:cs typeface="Lora"/>
                <a:sym typeface="Lora"/>
              </a:rPr>
              <a:t> ga u </a:t>
            </a:r>
            <a:r>
              <a:rPr lang="hr" sz="1300" b="1">
                <a:solidFill>
                  <a:srgbClr val="000000"/>
                </a:solidFill>
                <a:latin typeface="Lora"/>
                <a:ea typeface="Lora"/>
                <a:cs typeface="Lora"/>
                <a:sym typeface="Lora"/>
              </a:rPr>
              <a:t>stvaranju funkcionalnijih usporedbi </a:t>
            </a:r>
            <a:r>
              <a:rPr lang="hr" sz="1300">
                <a:solidFill>
                  <a:srgbClr val="000000"/>
                </a:solidFill>
                <a:latin typeface="Lora"/>
                <a:ea typeface="Lora"/>
                <a:cs typeface="Lora"/>
                <a:sym typeface="Lora"/>
              </a:rPr>
              <a:t>(npr. sa sobom u najgorem izdanju) i </a:t>
            </a:r>
            <a:r>
              <a:rPr lang="hr" sz="1300" b="1">
                <a:solidFill>
                  <a:srgbClr val="000000"/>
                </a:solidFill>
                <a:latin typeface="Lora"/>
                <a:ea typeface="Lora"/>
                <a:cs typeface="Lora"/>
                <a:sym typeface="Lora"/>
              </a:rPr>
              <a:t>održavanju pozitivnih izjava o sebi.</a:t>
            </a:r>
            <a:endParaRPr sz="1300" b="1">
              <a:solidFill>
                <a:srgbClr val="000000"/>
              </a:solidFill>
              <a:latin typeface="Lora"/>
              <a:ea typeface="Lora"/>
              <a:cs typeface="Lora"/>
              <a:sym typeface="Lora"/>
            </a:endParaRPr>
          </a:p>
          <a:p>
            <a:pPr marL="0" lvl="0" indent="0" algn="l" rtl="0">
              <a:lnSpc>
                <a:spcPct val="150000"/>
              </a:lnSpc>
              <a:spcBef>
                <a:spcPts val="600"/>
              </a:spcBef>
              <a:spcAft>
                <a:spcPts val="0"/>
              </a:spcAft>
              <a:buNone/>
            </a:pPr>
            <a:endParaRPr sz="1300">
              <a:solidFill>
                <a:srgbClr val="3891A7"/>
              </a:solidFill>
              <a:latin typeface="Lora"/>
              <a:ea typeface="Lora"/>
              <a:cs typeface="Lora"/>
              <a:sym typeface="Lora"/>
            </a:endParaRPr>
          </a:p>
          <a:p>
            <a:pPr marL="0" lvl="0" indent="0" algn="l" rtl="0">
              <a:lnSpc>
                <a:spcPct val="150000"/>
              </a:lnSpc>
              <a:spcBef>
                <a:spcPts val="600"/>
              </a:spcBef>
              <a:spcAft>
                <a:spcPts val="0"/>
              </a:spcAft>
              <a:buNone/>
            </a:pPr>
            <a:endParaRPr sz="1300">
              <a:solidFill>
                <a:srgbClr val="000000"/>
              </a:solidFill>
              <a:latin typeface="Lora"/>
              <a:ea typeface="Lora"/>
              <a:cs typeface="Lora"/>
              <a:sym typeface="Lora"/>
            </a:endParaRPr>
          </a:p>
          <a:p>
            <a:pPr marL="0" lvl="0" indent="0" algn="l" rtl="0">
              <a:lnSpc>
                <a:spcPct val="150000"/>
              </a:lnSpc>
              <a:spcBef>
                <a:spcPts val="600"/>
              </a:spcBef>
              <a:spcAft>
                <a:spcPts val="0"/>
              </a:spcAft>
              <a:buNone/>
            </a:pPr>
            <a:endParaRPr sz="1300">
              <a:solidFill>
                <a:srgbClr val="3891A7"/>
              </a:solidFill>
              <a:latin typeface="Lora"/>
              <a:ea typeface="Lora"/>
              <a:cs typeface="Lora"/>
              <a:sym typeface="Lora"/>
            </a:endParaRPr>
          </a:p>
          <a:p>
            <a:pPr marL="0" lvl="0" indent="0" algn="l" rtl="0">
              <a:lnSpc>
                <a:spcPct val="150000"/>
              </a:lnSpc>
              <a:spcBef>
                <a:spcPts val="600"/>
              </a:spcBef>
              <a:spcAft>
                <a:spcPts val="0"/>
              </a:spcAft>
              <a:buNone/>
            </a:pPr>
            <a:endParaRPr>
              <a:latin typeface="Lora"/>
              <a:ea typeface="Lora"/>
              <a:cs typeface="Lora"/>
              <a:sym typeface="Lora"/>
            </a:endParaRPr>
          </a:p>
        </p:txBody>
      </p:sp>
      <p:sp>
        <p:nvSpPr>
          <p:cNvPr id="241" name="Google Shape;241;p34"/>
          <p:cNvSpPr/>
          <p:nvPr/>
        </p:nvSpPr>
        <p:spPr>
          <a:xfrm>
            <a:off x="1457700" y="3212075"/>
            <a:ext cx="6228600" cy="1777700"/>
          </a:xfrm>
          <a:prstGeom prst="flowChartProcess">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600"/>
              </a:spcBef>
              <a:spcAft>
                <a:spcPts val="0"/>
              </a:spcAft>
              <a:buNone/>
            </a:pPr>
            <a:r>
              <a:rPr lang="hr" b="1">
                <a:solidFill>
                  <a:srgbClr val="3891A7"/>
                </a:solidFill>
                <a:latin typeface="Lora"/>
                <a:ea typeface="Lora"/>
                <a:cs typeface="Lora"/>
                <a:sym typeface="Lora"/>
              </a:rPr>
              <a:t>Pogreške</a:t>
            </a:r>
            <a:endParaRPr b="1">
              <a:solidFill>
                <a:srgbClr val="3891A7"/>
              </a:solidFill>
              <a:latin typeface="Lora"/>
              <a:ea typeface="Lora"/>
              <a:cs typeface="Lora"/>
              <a:sym typeface="Lora"/>
            </a:endParaRPr>
          </a:p>
          <a:p>
            <a:pPr marL="0" lvl="0" indent="0" algn="l" rtl="0">
              <a:lnSpc>
                <a:spcPct val="150000"/>
              </a:lnSpc>
              <a:spcBef>
                <a:spcPts val="600"/>
              </a:spcBef>
              <a:spcAft>
                <a:spcPts val="0"/>
              </a:spcAft>
              <a:buNone/>
            </a:pPr>
            <a:r>
              <a:rPr lang="hr" sz="1300">
                <a:latin typeface="Lora"/>
                <a:ea typeface="Lora"/>
                <a:cs typeface="Lora"/>
                <a:sym typeface="Lora"/>
              </a:rPr>
              <a:t>Usporedbe s onim što bi klijent </a:t>
            </a:r>
            <a:r>
              <a:rPr lang="hr" sz="1300" b="1">
                <a:latin typeface="Lora"/>
                <a:ea typeface="Lora"/>
                <a:cs typeface="Lora"/>
                <a:sym typeface="Lora"/>
              </a:rPr>
              <a:t>trebao biti </a:t>
            </a:r>
            <a:r>
              <a:rPr lang="hr" sz="1300">
                <a:latin typeface="Lora"/>
                <a:ea typeface="Lora"/>
                <a:cs typeface="Lora"/>
                <a:sym typeface="Lora"/>
              </a:rPr>
              <a:t>(“Trebao bih vrlo lako pročitati ovo poglavlje”) ili sa sobom </a:t>
            </a:r>
            <a:r>
              <a:rPr lang="hr" sz="1300" b="1">
                <a:latin typeface="Lora"/>
                <a:ea typeface="Lora"/>
                <a:cs typeface="Lora"/>
                <a:sym typeface="Lora"/>
              </a:rPr>
              <a:t>prije poremećaja </a:t>
            </a:r>
            <a:r>
              <a:rPr lang="hr" sz="1300">
                <a:latin typeface="Lora"/>
                <a:ea typeface="Lora"/>
                <a:cs typeface="Lora"/>
                <a:sym typeface="Lora"/>
              </a:rPr>
              <a:t>(“To mi je nekad bilo tako lako”).</a:t>
            </a:r>
            <a:endParaRPr sz="1300">
              <a:latin typeface="Lora"/>
              <a:ea typeface="Lora"/>
              <a:cs typeface="Lora"/>
              <a:sym typeface="Lora"/>
            </a:endParaRPr>
          </a:p>
          <a:p>
            <a:pPr marL="0" lvl="0" indent="0" algn="l" rtl="0">
              <a:lnSpc>
                <a:spcPct val="150000"/>
              </a:lnSpc>
              <a:spcBef>
                <a:spcPts val="600"/>
              </a:spcBef>
              <a:spcAft>
                <a:spcPts val="0"/>
              </a:spcAft>
              <a:buNone/>
            </a:pPr>
            <a:r>
              <a:rPr lang="hr" b="1">
                <a:solidFill>
                  <a:srgbClr val="3891A7"/>
                </a:solidFill>
                <a:latin typeface="Lora"/>
                <a:ea typeface="Lora"/>
                <a:cs typeface="Lora"/>
                <a:sym typeface="Lora"/>
              </a:rPr>
              <a:t>Zamjena</a:t>
            </a:r>
            <a:endParaRPr b="1">
              <a:solidFill>
                <a:srgbClr val="3891A7"/>
              </a:solidFill>
              <a:latin typeface="Lora"/>
              <a:ea typeface="Lora"/>
              <a:cs typeface="Lora"/>
              <a:sym typeface="Lora"/>
            </a:endParaRPr>
          </a:p>
          <a:p>
            <a:pPr marL="0" lvl="0" indent="0" algn="l" rtl="0">
              <a:lnSpc>
                <a:spcPct val="150000"/>
              </a:lnSpc>
              <a:spcBef>
                <a:spcPts val="600"/>
              </a:spcBef>
              <a:spcAft>
                <a:spcPts val="0"/>
              </a:spcAft>
              <a:buNone/>
            </a:pPr>
            <a:r>
              <a:rPr lang="hr" sz="1300">
                <a:latin typeface="Lora"/>
                <a:ea typeface="Lora"/>
                <a:cs typeface="Lora"/>
                <a:sym typeface="Lora"/>
              </a:rPr>
              <a:t>Usmjeravanje pažnje na </a:t>
            </a:r>
            <a:r>
              <a:rPr lang="hr" sz="1300" u="sng">
                <a:latin typeface="Lora"/>
                <a:ea typeface="Lora"/>
                <a:cs typeface="Lora"/>
                <a:sym typeface="Lora"/>
              </a:rPr>
              <a:t>napredak </a:t>
            </a:r>
            <a:r>
              <a:rPr lang="hr" sz="1300">
                <a:latin typeface="Lora"/>
                <a:ea typeface="Lora"/>
                <a:cs typeface="Lora"/>
                <a:sym typeface="Lora"/>
              </a:rPr>
              <a:t>u odnosu na svoje najgore razdoblje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457200" lvl="0" indent="-374650" algn="l" rtl="0">
              <a:spcBef>
                <a:spcPts val="0"/>
              </a:spcBef>
              <a:spcAft>
                <a:spcPts val="0"/>
              </a:spcAft>
              <a:buClr>
                <a:srgbClr val="3891A7"/>
              </a:buClr>
              <a:buSzPts val="2300"/>
              <a:buFont typeface="Lora"/>
              <a:buAutoNum type="arabicPeriod"/>
            </a:pPr>
            <a:r>
              <a:rPr lang="hr" sz="2300">
                <a:solidFill>
                  <a:srgbClr val="3891A7"/>
                </a:solidFill>
                <a:latin typeface="Lora"/>
                <a:ea typeface="Lora"/>
                <a:cs typeface="Lora"/>
                <a:sym typeface="Lora"/>
              </a:rPr>
              <a:t>Mijenjanje samousporedbe</a:t>
            </a:r>
            <a:endParaRPr/>
          </a:p>
        </p:txBody>
      </p:sp>
      <p:sp>
        <p:nvSpPr>
          <p:cNvPr id="247" name="Google Shape;247;p35"/>
          <p:cNvSpPr txBox="1">
            <a:spLocks noGrp="1"/>
          </p:cNvSpPr>
          <p:nvPr>
            <p:ph type="body" idx="1"/>
          </p:nvPr>
        </p:nvSpPr>
        <p:spPr>
          <a:xfrm>
            <a:off x="354950" y="2595925"/>
            <a:ext cx="2790300" cy="845700"/>
          </a:xfrm>
          <a:prstGeom prst="rect">
            <a:avLst/>
          </a:prstGeom>
        </p:spPr>
        <p:txBody>
          <a:bodyPr spcFirstLastPara="1" wrap="square" lIns="91425" tIns="91425" rIns="91425" bIns="91425" anchor="t" anchorCtr="0">
            <a:noAutofit/>
          </a:bodyPr>
          <a:lstStyle/>
          <a:p>
            <a:pPr marL="0" lvl="0" indent="0" algn="l" rtl="0">
              <a:lnSpc>
                <a:spcPct val="150000"/>
              </a:lnSpc>
              <a:spcBef>
                <a:spcPts val="600"/>
              </a:spcBef>
              <a:spcAft>
                <a:spcPts val="0"/>
              </a:spcAft>
              <a:buNone/>
            </a:pPr>
            <a:r>
              <a:rPr lang="hr" sz="1400">
                <a:solidFill>
                  <a:srgbClr val="000000"/>
                </a:solidFill>
                <a:latin typeface="Lora"/>
                <a:ea typeface="Lora"/>
                <a:cs typeface="Lora"/>
                <a:sym typeface="Lora"/>
              </a:rPr>
              <a:t>Klijent može smatrati da mu je upravo sada najgore razdoblje; motivirati:</a:t>
            </a:r>
            <a:endParaRPr sz="1400">
              <a:latin typeface="Lora"/>
              <a:ea typeface="Lora"/>
              <a:cs typeface="Lora"/>
              <a:sym typeface="Lora"/>
            </a:endParaRPr>
          </a:p>
        </p:txBody>
      </p:sp>
      <p:sp>
        <p:nvSpPr>
          <p:cNvPr id="248" name="Google Shape;248;p35"/>
          <p:cNvSpPr/>
          <p:nvPr/>
        </p:nvSpPr>
        <p:spPr>
          <a:xfrm>
            <a:off x="3145250" y="1394300"/>
            <a:ext cx="5793300" cy="3275100"/>
          </a:xfrm>
          <a:prstGeom prst="wedgeRoundRectCallout">
            <a:avLst>
              <a:gd name="adj1" fmla="val -20833"/>
              <a:gd name="adj2" fmla="val 62500"/>
              <a:gd name="adj3" fmla="val 0"/>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600"/>
              </a:spcBef>
              <a:spcAft>
                <a:spcPts val="0"/>
              </a:spcAft>
              <a:buNone/>
            </a:pPr>
            <a:r>
              <a:rPr lang="hr" sz="1300">
                <a:latin typeface="Lora"/>
                <a:ea typeface="Lora"/>
                <a:cs typeface="Lora"/>
                <a:sym typeface="Lora"/>
              </a:rPr>
              <a:t>“</a:t>
            </a:r>
            <a:r>
              <a:rPr lang="hr" sz="1300">
                <a:solidFill>
                  <a:srgbClr val="595959"/>
                </a:solidFill>
                <a:highlight>
                  <a:srgbClr val="FFFFFF"/>
                </a:highlight>
                <a:latin typeface="Lora"/>
                <a:ea typeface="Lora"/>
                <a:cs typeface="Lora"/>
                <a:sym typeface="Lora"/>
              </a:rPr>
              <a:t>Čini se da ste prilično razočarani sobom. Postoji li nešto što ste ovog tjedna napravili a da zaslužuje pohvalu?</a:t>
            </a:r>
            <a:endParaRPr sz="1300">
              <a:solidFill>
                <a:srgbClr val="595959"/>
              </a:solidFill>
              <a:highlight>
                <a:srgbClr val="FFFFFF"/>
              </a:highlight>
              <a:latin typeface="Lora"/>
              <a:ea typeface="Lora"/>
              <a:cs typeface="Lora"/>
              <a:sym typeface="Lora"/>
            </a:endParaRPr>
          </a:p>
          <a:p>
            <a:pPr marL="0" lvl="0" indent="0" algn="l" rtl="0">
              <a:lnSpc>
                <a:spcPct val="115000"/>
              </a:lnSpc>
              <a:spcBef>
                <a:spcPts val="1200"/>
              </a:spcBef>
              <a:spcAft>
                <a:spcPts val="0"/>
              </a:spcAft>
              <a:buNone/>
            </a:pPr>
            <a:r>
              <a:rPr lang="hr" sz="1300">
                <a:solidFill>
                  <a:srgbClr val="595959"/>
                </a:solidFill>
                <a:highlight>
                  <a:srgbClr val="FFFFFF"/>
                </a:highlight>
                <a:latin typeface="Lora"/>
                <a:ea typeface="Lora"/>
                <a:cs typeface="Lora"/>
                <a:sym typeface="Lora"/>
              </a:rPr>
              <a:t>Izgleda kako se ponovno uspoređujete s drugim ljudima. Radite li to često?</a:t>
            </a:r>
            <a:endParaRPr sz="1300">
              <a:solidFill>
                <a:srgbClr val="595959"/>
              </a:solidFill>
              <a:highlight>
                <a:srgbClr val="FFFFFF"/>
              </a:highlight>
              <a:latin typeface="Lora"/>
              <a:ea typeface="Lora"/>
              <a:cs typeface="Lora"/>
              <a:sym typeface="Lora"/>
            </a:endParaRPr>
          </a:p>
          <a:p>
            <a:pPr marL="0" lvl="0" indent="0" algn="l" rtl="0">
              <a:lnSpc>
                <a:spcPct val="115000"/>
              </a:lnSpc>
              <a:spcBef>
                <a:spcPts val="1200"/>
              </a:spcBef>
              <a:spcAft>
                <a:spcPts val="0"/>
              </a:spcAft>
              <a:buNone/>
            </a:pPr>
            <a:r>
              <a:rPr lang="hr" sz="1300">
                <a:solidFill>
                  <a:srgbClr val="595959"/>
                </a:solidFill>
                <a:highlight>
                  <a:srgbClr val="FFFFFF"/>
                </a:highlight>
                <a:latin typeface="Lora"/>
                <a:ea typeface="Lora"/>
                <a:cs typeface="Lora"/>
                <a:sym typeface="Lora"/>
              </a:rPr>
              <a:t>Što se događa s vašim raspoloženjem kad sebe nepravedno usporedite s drugima?</a:t>
            </a:r>
            <a:endParaRPr sz="1300">
              <a:solidFill>
                <a:srgbClr val="595959"/>
              </a:solidFill>
              <a:highlight>
                <a:srgbClr val="FFFFFF"/>
              </a:highlight>
              <a:latin typeface="Lora"/>
              <a:ea typeface="Lora"/>
              <a:cs typeface="Lora"/>
              <a:sym typeface="Lora"/>
            </a:endParaRPr>
          </a:p>
          <a:p>
            <a:pPr marL="0" lvl="0" indent="0" algn="l" rtl="0">
              <a:lnSpc>
                <a:spcPct val="115000"/>
              </a:lnSpc>
              <a:spcBef>
                <a:spcPts val="1200"/>
              </a:spcBef>
              <a:spcAft>
                <a:spcPts val="1200"/>
              </a:spcAft>
              <a:buNone/>
            </a:pPr>
            <a:r>
              <a:rPr lang="hr" sz="1300">
                <a:solidFill>
                  <a:srgbClr val="595959"/>
                </a:solidFill>
                <a:highlight>
                  <a:srgbClr val="FFFFFF"/>
                </a:highlight>
                <a:latin typeface="Lora"/>
                <a:ea typeface="Lora"/>
                <a:cs typeface="Lora"/>
                <a:sym typeface="Lora"/>
              </a:rPr>
              <a:t>Što bi se dogodilo kad bi sebi rekli da to nije razumna usporedba? Biste li tu usporedbu pokušali za domaću zadaću kad se situacija ponovi?</a:t>
            </a:r>
            <a:endParaRPr sz="1300">
              <a:latin typeface="Lora"/>
              <a:ea typeface="Lora"/>
              <a:cs typeface="Lora"/>
              <a:sym typeface="Lor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hr" sz="2300">
                <a:solidFill>
                  <a:srgbClr val="3891A7"/>
                </a:solidFill>
                <a:latin typeface="Lora"/>
                <a:ea typeface="Lora"/>
                <a:cs typeface="Lora"/>
                <a:sym typeface="Lora"/>
              </a:rPr>
              <a:t>2. Pozitivne izjave o sebi</a:t>
            </a:r>
            <a:endParaRPr sz="2300">
              <a:solidFill>
                <a:srgbClr val="3891A7"/>
              </a:solidFill>
              <a:latin typeface="Lora"/>
              <a:ea typeface="Lora"/>
              <a:cs typeface="Lora"/>
              <a:sym typeface="Lora"/>
            </a:endParaRPr>
          </a:p>
        </p:txBody>
      </p:sp>
      <p:sp>
        <p:nvSpPr>
          <p:cNvPr id="254" name="Google Shape;254;p36"/>
          <p:cNvSpPr txBox="1">
            <a:spLocks noGrp="1"/>
          </p:cNvSpPr>
          <p:nvPr>
            <p:ph type="body" idx="1"/>
          </p:nvPr>
        </p:nvSpPr>
        <p:spPr>
          <a:xfrm>
            <a:off x="257650" y="1543700"/>
            <a:ext cx="4186500" cy="3099900"/>
          </a:xfrm>
          <a:prstGeom prst="rect">
            <a:avLst/>
          </a:prstGeom>
        </p:spPr>
        <p:txBody>
          <a:bodyPr spcFirstLastPara="1" wrap="square" lIns="91425" tIns="91425" rIns="91425" bIns="91425" anchor="t" anchorCtr="0">
            <a:normAutofit lnSpcReduction="10000"/>
          </a:bodyPr>
          <a:lstStyle/>
          <a:p>
            <a:pPr marL="457200" lvl="0" indent="-311150" algn="l" rtl="0">
              <a:lnSpc>
                <a:spcPct val="150000"/>
              </a:lnSpc>
              <a:spcBef>
                <a:spcPts val="600"/>
              </a:spcBef>
              <a:spcAft>
                <a:spcPts val="0"/>
              </a:spcAft>
              <a:buClr>
                <a:srgbClr val="000000"/>
              </a:buClr>
              <a:buSzPts val="1300"/>
              <a:buFont typeface="Lora"/>
              <a:buAutoNum type="arabicPeriod"/>
            </a:pPr>
            <a:r>
              <a:rPr lang="hr" sz="1300">
                <a:solidFill>
                  <a:srgbClr val="000000"/>
                </a:solidFill>
                <a:latin typeface="Lora"/>
                <a:ea typeface="Lora"/>
                <a:cs typeface="Lora"/>
                <a:sym typeface="Lora"/>
              </a:rPr>
              <a:t>propitivanje klijentovih disfunkcionalnih misli o sebi: </a:t>
            </a:r>
            <a:endParaRPr sz="1300">
              <a:solidFill>
                <a:srgbClr val="000000"/>
              </a:solidFill>
              <a:latin typeface="Lora"/>
              <a:ea typeface="Lora"/>
              <a:cs typeface="Lora"/>
              <a:sym typeface="Lora"/>
            </a:endParaRPr>
          </a:p>
          <a:p>
            <a:pPr marL="457200" lvl="0" indent="0" algn="l" rtl="0">
              <a:lnSpc>
                <a:spcPct val="150000"/>
              </a:lnSpc>
              <a:spcBef>
                <a:spcPts val="600"/>
              </a:spcBef>
              <a:spcAft>
                <a:spcPts val="0"/>
              </a:spcAft>
              <a:buNone/>
            </a:pPr>
            <a:r>
              <a:rPr lang="hr" sz="1300">
                <a:solidFill>
                  <a:srgbClr val="000000"/>
                </a:solidFill>
                <a:latin typeface="Lora"/>
                <a:ea typeface="Lora"/>
                <a:cs typeface="Lora"/>
                <a:sym typeface="Lora"/>
              </a:rPr>
              <a:t>“Kako negativne misli o sebi utječu na tvoje raspoloženje?”</a:t>
            </a:r>
            <a:endParaRPr sz="1300">
              <a:solidFill>
                <a:srgbClr val="000000"/>
              </a:solidFill>
              <a:latin typeface="Lora"/>
              <a:ea typeface="Lora"/>
              <a:cs typeface="Lora"/>
              <a:sym typeface="Lora"/>
            </a:endParaRPr>
          </a:p>
          <a:p>
            <a:pPr marL="457200" lvl="0" indent="-311150" algn="l" rtl="0">
              <a:lnSpc>
                <a:spcPct val="150000"/>
              </a:lnSpc>
              <a:spcBef>
                <a:spcPts val="600"/>
              </a:spcBef>
              <a:spcAft>
                <a:spcPts val="0"/>
              </a:spcAft>
              <a:buClr>
                <a:srgbClr val="000000"/>
              </a:buClr>
              <a:buSzPts val="1300"/>
              <a:buFont typeface="Lora"/>
              <a:buAutoNum type="arabicPeriod"/>
            </a:pPr>
            <a:r>
              <a:rPr lang="hr" sz="1300">
                <a:solidFill>
                  <a:srgbClr val="000000"/>
                </a:solidFill>
                <a:latin typeface="Lora"/>
                <a:ea typeface="Lora"/>
                <a:cs typeface="Lora"/>
                <a:sym typeface="Lora"/>
              </a:rPr>
              <a:t>izrada liste pozitivnih stvari (koje klijent radi ili koje zaslužuju pohvalu) kako bi klijentu bilo lakše primijeniti je izvan seanse</a:t>
            </a:r>
            <a:endParaRPr sz="1300">
              <a:solidFill>
                <a:srgbClr val="000000"/>
              </a:solidFill>
              <a:latin typeface="Lora"/>
              <a:ea typeface="Lora"/>
              <a:cs typeface="Lora"/>
              <a:sym typeface="Lora"/>
            </a:endParaRPr>
          </a:p>
          <a:p>
            <a:pPr marL="457200" lvl="0" indent="0" algn="l" rtl="0">
              <a:lnSpc>
                <a:spcPct val="150000"/>
              </a:lnSpc>
              <a:spcBef>
                <a:spcPts val="600"/>
              </a:spcBef>
              <a:spcAft>
                <a:spcPts val="0"/>
              </a:spcAft>
              <a:buNone/>
            </a:pPr>
            <a:r>
              <a:rPr lang="hr" sz="1300">
                <a:solidFill>
                  <a:srgbClr val="000000"/>
                </a:solidFill>
                <a:latin typeface="Lora"/>
                <a:ea typeface="Lora"/>
                <a:cs typeface="Lora"/>
                <a:sym typeface="Lora"/>
              </a:rPr>
              <a:t>“Što si danas napravila što je bilo barem malo teško, ali si ipak napravila?”</a:t>
            </a:r>
            <a:endParaRPr sz="1300">
              <a:solidFill>
                <a:srgbClr val="000000"/>
              </a:solidFill>
              <a:latin typeface="Lora"/>
              <a:ea typeface="Lora"/>
              <a:cs typeface="Lora"/>
              <a:sym typeface="Lora"/>
            </a:endParaRPr>
          </a:p>
          <a:p>
            <a:pPr marL="0" lvl="0" indent="0" algn="l" rtl="0">
              <a:spcBef>
                <a:spcPts val="0"/>
              </a:spcBef>
              <a:spcAft>
                <a:spcPts val="1200"/>
              </a:spcAft>
              <a:buNone/>
            </a:pPr>
            <a:endParaRPr/>
          </a:p>
        </p:txBody>
      </p:sp>
      <p:pic>
        <p:nvPicPr>
          <p:cNvPr id="255" name="Google Shape;255;p36"/>
          <p:cNvPicPr preferRelativeResize="0"/>
          <p:nvPr/>
        </p:nvPicPr>
        <p:blipFill>
          <a:blip r:embed="rId3">
            <a:alphaModFix/>
          </a:blip>
          <a:stretch>
            <a:fillRect/>
          </a:stretch>
        </p:blipFill>
        <p:spPr>
          <a:xfrm>
            <a:off x="4444150" y="1552575"/>
            <a:ext cx="4600575" cy="2038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hr" sz="2400">
                <a:solidFill>
                  <a:srgbClr val="3891A7"/>
                </a:solidFill>
                <a:latin typeface="Lora"/>
                <a:ea typeface="Lora"/>
                <a:cs typeface="Lora"/>
                <a:sym typeface="Lora"/>
              </a:rPr>
              <a:t>Literatura</a:t>
            </a:r>
            <a:endParaRPr sz="2400">
              <a:solidFill>
                <a:srgbClr val="3891A7"/>
              </a:solidFill>
              <a:latin typeface="Lora"/>
              <a:ea typeface="Lora"/>
              <a:cs typeface="Lora"/>
              <a:sym typeface="Lora"/>
            </a:endParaRPr>
          </a:p>
        </p:txBody>
      </p:sp>
      <p:sp>
        <p:nvSpPr>
          <p:cNvPr id="261" name="Google Shape;261;p3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0" lvl="0" indent="0" algn="l" rtl="0">
              <a:lnSpc>
                <a:spcPct val="121090"/>
              </a:lnSpc>
              <a:spcBef>
                <a:spcPts val="900"/>
              </a:spcBef>
              <a:spcAft>
                <a:spcPts val="0"/>
              </a:spcAft>
              <a:buNone/>
            </a:pPr>
            <a:r>
              <a:rPr lang="hr">
                <a:solidFill>
                  <a:srgbClr val="000000"/>
                </a:solidFill>
                <a:latin typeface="Lora"/>
                <a:ea typeface="Lora"/>
                <a:cs typeface="Lora"/>
                <a:sym typeface="Lora"/>
              </a:rPr>
              <a:t>Beck, J. S. (2011). </a:t>
            </a:r>
            <a:r>
              <a:rPr lang="hr" i="1">
                <a:solidFill>
                  <a:srgbClr val="000000"/>
                </a:solidFill>
                <a:latin typeface="Lora"/>
                <a:ea typeface="Lora"/>
                <a:cs typeface="Lora"/>
                <a:sym typeface="Lora"/>
              </a:rPr>
              <a:t>Kognitivna terapija</a:t>
            </a:r>
            <a:r>
              <a:rPr lang="hr">
                <a:solidFill>
                  <a:srgbClr val="000000"/>
                </a:solidFill>
                <a:latin typeface="Lora"/>
                <a:ea typeface="Lora"/>
                <a:cs typeface="Lora"/>
                <a:sym typeface="Lora"/>
              </a:rPr>
              <a:t>. Jastrebarsko: Naklada Slap (12. poglavlje).</a:t>
            </a:r>
            <a:endParaRPr>
              <a:solidFill>
                <a:srgbClr val="000000"/>
              </a:solidFill>
              <a:latin typeface="Lora"/>
              <a:ea typeface="Lora"/>
              <a:cs typeface="Lora"/>
              <a:sym typeface="Lora"/>
            </a:endParaRPr>
          </a:p>
          <a:p>
            <a:pPr marL="0" lvl="0" indent="0" algn="l" rtl="0">
              <a:lnSpc>
                <a:spcPct val="121090"/>
              </a:lnSpc>
              <a:spcBef>
                <a:spcPts val="900"/>
              </a:spcBef>
              <a:spcAft>
                <a:spcPts val="0"/>
              </a:spcAft>
              <a:buNone/>
            </a:pPr>
            <a:endParaRPr>
              <a:solidFill>
                <a:srgbClr val="000000"/>
              </a:solidFill>
              <a:latin typeface="Lora"/>
              <a:ea typeface="Lora"/>
              <a:cs typeface="Lora"/>
              <a:sym typeface="Lora"/>
            </a:endParaRPr>
          </a:p>
          <a:p>
            <a:pPr marL="0" lvl="0" indent="0" algn="ctr" rtl="0">
              <a:lnSpc>
                <a:spcPct val="121090"/>
              </a:lnSpc>
              <a:spcBef>
                <a:spcPts val="900"/>
              </a:spcBef>
              <a:spcAft>
                <a:spcPts val="0"/>
              </a:spcAft>
              <a:buNone/>
            </a:pPr>
            <a:endParaRPr b="1">
              <a:solidFill>
                <a:srgbClr val="000000"/>
              </a:solidFill>
              <a:latin typeface="Lora"/>
              <a:ea typeface="Lora"/>
              <a:cs typeface="Lora"/>
              <a:sym typeface="Lora"/>
            </a:endParaRPr>
          </a:p>
          <a:p>
            <a:pPr marL="0" lvl="0" indent="0" algn="ctr" rtl="0">
              <a:lnSpc>
                <a:spcPct val="121090"/>
              </a:lnSpc>
              <a:spcBef>
                <a:spcPts val="900"/>
              </a:spcBef>
              <a:spcAft>
                <a:spcPts val="0"/>
              </a:spcAft>
              <a:buNone/>
            </a:pPr>
            <a:r>
              <a:rPr lang="hr" b="1">
                <a:solidFill>
                  <a:srgbClr val="000000"/>
                </a:solidFill>
                <a:latin typeface="Lora"/>
                <a:ea typeface="Lora"/>
                <a:cs typeface="Lora"/>
                <a:sym typeface="Lora"/>
              </a:rPr>
              <a:t>Hvala na pažnji!</a:t>
            </a:r>
            <a:endParaRPr b="1">
              <a:solidFill>
                <a:srgbClr val="000000"/>
              </a:solidFill>
              <a:latin typeface="Lora"/>
              <a:ea typeface="Lora"/>
              <a:cs typeface="Lora"/>
              <a:sym typeface="Lora"/>
            </a:endParaRPr>
          </a:p>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153825"/>
            <a:ext cx="8520600" cy="73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hr" sz="2400">
                <a:solidFill>
                  <a:srgbClr val="3891A7"/>
                </a:solidFill>
                <a:latin typeface="Lora"/>
                <a:ea typeface="Lora"/>
                <a:cs typeface="Lora"/>
                <a:sym typeface="Lora"/>
              </a:rPr>
              <a:t>Rješavanje problema</a:t>
            </a:r>
            <a:endParaRPr sz="2400">
              <a:solidFill>
                <a:srgbClr val="3891A7"/>
              </a:solidFill>
              <a:latin typeface="Lora"/>
              <a:ea typeface="Lora"/>
              <a:cs typeface="Lora"/>
              <a:sym typeface="Lora"/>
            </a:endParaRPr>
          </a:p>
        </p:txBody>
      </p:sp>
      <p:sp>
        <p:nvSpPr>
          <p:cNvPr id="78" name="Google Shape;78;p15"/>
          <p:cNvSpPr txBox="1">
            <a:spLocks noGrp="1"/>
          </p:cNvSpPr>
          <p:nvPr>
            <p:ph type="body" idx="1"/>
          </p:nvPr>
        </p:nvSpPr>
        <p:spPr>
          <a:xfrm>
            <a:off x="311700" y="1329450"/>
            <a:ext cx="3540900" cy="3814200"/>
          </a:xfrm>
          <a:prstGeom prst="rect">
            <a:avLst/>
          </a:prstGeom>
        </p:spPr>
        <p:txBody>
          <a:bodyPr spcFirstLastPara="1" wrap="square" lIns="91425" tIns="91425" rIns="91425" bIns="91425" anchor="t" anchorCtr="0">
            <a:normAutofit/>
          </a:bodyPr>
          <a:lstStyle/>
          <a:p>
            <a:pPr marL="457200" lvl="0" indent="-317500" algn="l" rtl="0">
              <a:lnSpc>
                <a:spcPct val="150000"/>
              </a:lnSpc>
              <a:spcBef>
                <a:spcPts val="1200"/>
              </a:spcBef>
              <a:spcAft>
                <a:spcPts val="0"/>
              </a:spcAft>
              <a:buClr>
                <a:srgbClr val="595959"/>
              </a:buClr>
              <a:buSzPts val="1400"/>
              <a:buFont typeface="Lora"/>
              <a:buAutoNum type="arabicPeriod"/>
            </a:pPr>
            <a:r>
              <a:rPr lang="hr" sz="1400" b="1">
                <a:solidFill>
                  <a:srgbClr val="595959"/>
                </a:solidFill>
                <a:latin typeface="Lora"/>
                <a:ea typeface="Lora"/>
                <a:cs typeface="Lora"/>
                <a:sym typeface="Lora"/>
              </a:rPr>
              <a:t>seansa</a:t>
            </a:r>
            <a:endParaRPr sz="1400" b="1">
              <a:solidFill>
                <a:srgbClr val="595959"/>
              </a:solidFill>
              <a:latin typeface="Lora"/>
              <a:ea typeface="Lora"/>
              <a:cs typeface="Lora"/>
              <a:sym typeface="Lora"/>
            </a:endParaRPr>
          </a:p>
          <a:p>
            <a:pPr marL="0" lvl="0" indent="0" algn="l" rtl="0">
              <a:lnSpc>
                <a:spcPct val="150000"/>
              </a:lnSpc>
              <a:spcBef>
                <a:spcPts val="0"/>
              </a:spcBef>
              <a:spcAft>
                <a:spcPts val="0"/>
              </a:spcAft>
              <a:buNone/>
            </a:pPr>
            <a:r>
              <a:rPr lang="hr" sz="1300">
                <a:solidFill>
                  <a:srgbClr val="595959"/>
                </a:solidFill>
                <a:latin typeface="Lora"/>
                <a:ea typeface="Lora"/>
                <a:cs typeface="Lora"/>
                <a:sym typeface="Lora"/>
              </a:rPr>
              <a:t>Stvara se „lista problema” ili se isti prevode u ciljeve.</a:t>
            </a:r>
            <a:endParaRPr sz="1300">
              <a:solidFill>
                <a:srgbClr val="595959"/>
              </a:solidFill>
              <a:latin typeface="Lora"/>
              <a:ea typeface="Lora"/>
              <a:cs typeface="Lora"/>
              <a:sym typeface="Lora"/>
            </a:endParaRPr>
          </a:p>
          <a:p>
            <a:pPr marL="0" lvl="0" indent="0" algn="l" rtl="0">
              <a:lnSpc>
                <a:spcPct val="150000"/>
              </a:lnSpc>
              <a:spcBef>
                <a:spcPts val="1200"/>
              </a:spcBef>
              <a:spcAft>
                <a:spcPts val="0"/>
              </a:spcAft>
              <a:buSzPts val="440"/>
              <a:buNone/>
            </a:pPr>
            <a:r>
              <a:rPr lang="hr" sz="1400" b="1">
                <a:solidFill>
                  <a:srgbClr val="595959"/>
                </a:solidFill>
                <a:latin typeface="Lora"/>
                <a:ea typeface="Lora"/>
                <a:cs typeface="Lora"/>
                <a:sym typeface="Lora"/>
              </a:rPr>
              <a:t>Na svakoj seansi</a:t>
            </a:r>
            <a:endParaRPr sz="1400" b="1">
              <a:solidFill>
                <a:srgbClr val="595959"/>
              </a:solidFill>
              <a:latin typeface="Lora"/>
              <a:ea typeface="Lora"/>
              <a:cs typeface="Lora"/>
              <a:sym typeface="Lora"/>
            </a:endParaRPr>
          </a:p>
          <a:p>
            <a:pPr marL="457200" lvl="0" indent="-311150" algn="l" rtl="0">
              <a:lnSpc>
                <a:spcPct val="150000"/>
              </a:lnSpc>
              <a:spcBef>
                <a:spcPts val="0"/>
              </a:spcBef>
              <a:spcAft>
                <a:spcPts val="0"/>
              </a:spcAft>
              <a:buClr>
                <a:srgbClr val="595959"/>
              </a:buClr>
              <a:buSzPts val="1300"/>
              <a:buFont typeface="Lora"/>
              <a:buChar char="-"/>
            </a:pPr>
            <a:r>
              <a:rPr lang="hr" sz="1300">
                <a:solidFill>
                  <a:srgbClr val="595959"/>
                </a:solidFill>
                <a:latin typeface="Lora"/>
                <a:ea typeface="Lora"/>
                <a:cs typeface="Lora"/>
                <a:sym typeface="Lora"/>
              </a:rPr>
              <a:t>obrađuju se problemi iz proteklog tjedna ili oni koje pacijent predviđa da bi mogao susresti u sljedećem</a:t>
            </a:r>
            <a:endParaRPr sz="1300">
              <a:solidFill>
                <a:srgbClr val="595959"/>
              </a:solidFill>
              <a:latin typeface="Lora"/>
              <a:ea typeface="Lora"/>
              <a:cs typeface="Lora"/>
              <a:sym typeface="Lora"/>
            </a:endParaRPr>
          </a:p>
          <a:p>
            <a:pPr marL="0" lvl="0" indent="0" algn="l" rtl="0">
              <a:lnSpc>
                <a:spcPct val="150000"/>
              </a:lnSpc>
              <a:spcBef>
                <a:spcPts val="1200"/>
              </a:spcBef>
              <a:spcAft>
                <a:spcPts val="1200"/>
              </a:spcAft>
              <a:buNone/>
            </a:pPr>
            <a:r>
              <a:rPr lang="hr" sz="1300">
                <a:solidFill>
                  <a:srgbClr val="595959"/>
                </a:solidFill>
                <a:latin typeface="Lora"/>
                <a:ea typeface="Lora"/>
                <a:cs typeface="Lora"/>
                <a:sym typeface="Lora"/>
              </a:rPr>
              <a:t>Na početku je terapeut aktivniji u nuđenju rješenja no, postupno ohrabruje pacijenta na što aktivnije rješavanje problema.</a:t>
            </a:r>
            <a:endParaRPr sz="1300">
              <a:solidFill>
                <a:srgbClr val="595959"/>
              </a:solidFill>
              <a:latin typeface="Arial"/>
              <a:ea typeface="Arial"/>
              <a:cs typeface="Arial"/>
              <a:sym typeface="Arial"/>
            </a:endParaRPr>
          </a:p>
        </p:txBody>
      </p:sp>
      <p:sp>
        <p:nvSpPr>
          <p:cNvPr id="79" name="Google Shape;79;p15"/>
          <p:cNvSpPr txBox="1"/>
          <p:nvPr/>
        </p:nvSpPr>
        <p:spPr>
          <a:xfrm>
            <a:off x="6370400" y="1329450"/>
            <a:ext cx="2778300" cy="35634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0"/>
              </a:spcAft>
              <a:buNone/>
            </a:pPr>
            <a:r>
              <a:rPr lang="hr" b="1">
                <a:solidFill>
                  <a:schemeClr val="dk2"/>
                </a:solidFill>
                <a:latin typeface="Lora"/>
                <a:ea typeface="Lora"/>
                <a:cs typeface="Lora"/>
                <a:sym typeface="Lora"/>
              </a:rPr>
              <a:t>2 vrste klijenta: </a:t>
            </a:r>
            <a:endParaRPr b="1">
              <a:solidFill>
                <a:schemeClr val="dk2"/>
              </a:solidFill>
              <a:latin typeface="Lora"/>
              <a:ea typeface="Lora"/>
              <a:cs typeface="Lora"/>
              <a:sym typeface="Lora"/>
            </a:endParaRPr>
          </a:p>
          <a:p>
            <a:pPr marL="457200" lvl="0" indent="-311150" algn="just" rtl="0">
              <a:lnSpc>
                <a:spcPct val="150000"/>
              </a:lnSpc>
              <a:spcBef>
                <a:spcPts val="0"/>
              </a:spcBef>
              <a:spcAft>
                <a:spcPts val="0"/>
              </a:spcAft>
              <a:buClr>
                <a:schemeClr val="dk2"/>
              </a:buClr>
              <a:buSzPts val="1300"/>
              <a:buFont typeface="Lora"/>
              <a:buAutoNum type="arabicPeriod"/>
            </a:pPr>
            <a:r>
              <a:rPr lang="hr" sz="1300" b="1">
                <a:solidFill>
                  <a:schemeClr val="dk2"/>
                </a:solidFill>
                <a:latin typeface="Lora"/>
                <a:ea typeface="Lora"/>
                <a:cs typeface="Lora"/>
                <a:sym typeface="Lora"/>
              </a:rPr>
              <a:t>imaju razvijene vještine RP </a:t>
            </a:r>
            <a:r>
              <a:rPr lang="hr" sz="1300">
                <a:solidFill>
                  <a:schemeClr val="dk2"/>
                </a:solidFill>
                <a:latin typeface="Lora"/>
                <a:ea typeface="Lora"/>
                <a:cs typeface="Lora"/>
                <a:sym typeface="Lora"/>
              </a:rPr>
              <a:t>- trebaju pomoć u testiranju disfunkcionalnih vjerovanja</a:t>
            </a:r>
            <a:endParaRPr sz="1300">
              <a:solidFill>
                <a:schemeClr val="dk2"/>
              </a:solidFill>
              <a:latin typeface="Lora"/>
              <a:ea typeface="Lora"/>
              <a:cs typeface="Lora"/>
              <a:sym typeface="Lora"/>
            </a:endParaRPr>
          </a:p>
          <a:p>
            <a:pPr marL="457200" lvl="0" indent="-311150" algn="l" rtl="0">
              <a:lnSpc>
                <a:spcPct val="150000"/>
              </a:lnSpc>
              <a:spcBef>
                <a:spcPts val="1200"/>
              </a:spcBef>
              <a:spcAft>
                <a:spcPts val="0"/>
              </a:spcAft>
              <a:buClr>
                <a:schemeClr val="dk2"/>
              </a:buClr>
              <a:buSzPts val="1300"/>
              <a:buFont typeface="Lora"/>
              <a:buAutoNum type="arabicPeriod"/>
            </a:pPr>
            <a:r>
              <a:rPr lang="hr" sz="1300" b="1">
                <a:solidFill>
                  <a:schemeClr val="dk2"/>
                </a:solidFill>
                <a:latin typeface="Lora"/>
                <a:ea typeface="Lora"/>
                <a:cs typeface="Lora"/>
                <a:sym typeface="Lora"/>
              </a:rPr>
              <a:t>nemaju razvijene vještine RP</a:t>
            </a:r>
            <a:r>
              <a:rPr lang="hr" sz="1300">
                <a:solidFill>
                  <a:schemeClr val="dk2"/>
                </a:solidFill>
                <a:latin typeface="Lora"/>
                <a:ea typeface="Lora"/>
                <a:cs typeface="Lora"/>
                <a:sym typeface="Lora"/>
              </a:rPr>
              <a:t> - trebaju izravne instrukcije u rješavanju problema, nabrajanju, odabiru i primjeni rješenja i vrednovanju njihove efikasnosti </a:t>
            </a:r>
            <a:endParaRPr sz="1300">
              <a:solidFill>
                <a:schemeClr val="dk2"/>
              </a:solidFill>
              <a:latin typeface="Lora"/>
              <a:ea typeface="Lora"/>
              <a:cs typeface="Lora"/>
              <a:sym typeface="Lora"/>
            </a:endParaRPr>
          </a:p>
        </p:txBody>
      </p:sp>
      <p:pic>
        <p:nvPicPr>
          <p:cNvPr id="80" name="Google Shape;80;p15"/>
          <p:cNvPicPr preferRelativeResize="0"/>
          <p:nvPr/>
        </p:nvPicPr>
        <p:blipFill>
          <a:blip r:embed="rId3">
            <a:alphaModFix/>
          </a:blip>
          <a:stretch>
            <a:fillRect/>
          </a:stretch>
        </p:blipFill>
        <p:spPr>
          <a:xfrm>
            <a:off x="4304000" y="3259912"/>
            <a:ext cx="2036525" cy="1345725"/>
          </a:xfrm>
          <a:prstGeom prst="rect">
            <a:avLst/>
          </a:prstGeom>
          <a:noFill/>
          <a:ln>
            <a:noFill/>
          </a:ln>
        </p:spPr>
      </p:pic>
      <p:pic>
        <p:nvPicPr>
          <p:cNvPr id="81" name="Google Shape;81;p15"/>
          <p:cNvPicPr preferRelativeResize="0"/>
          <p:nvPr/>
        </p:nvPicPr>
        <p:blipFill>
          <a:blip r:embed="rId4">
            <a:alphaModFix/>
          </a:blip>
          <a:stretch>
            <a:fillRect/>
          </a:stretch>
        </p:blipFill>
        <p:spPr>
          <a:xfrm>
            <a:off x="4274125" y="1434587"/>
            <a:ext cx="2096274" cy="1398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1479200" y="281650"/>
            <a:ext cx="2760600" cy="7335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200"/>
              </a:spcAft>
              <a:buNone/>
            </a:pPr>
            <a:r>
              <a:rPr lang="hr" sz="2400">
                <a:solidFill>
                  <a:srgbClr val="3891A7"/>
                </a:solidFill>
                <a:latin typeface="Lora"/>
                <a:ea typeface="Lora"/>
                <a:cs typeface="Lora"/>
                <a:sym typeface="Lora"/>
              </a:rPr>
              <a:t>Donošenje odluke</a:t>
            </a:r>
            <a:endParaRPr sz="2400">
              <a:solidFill>
                <a:srgbClr val="3891A7"/>
              </a:solidFill>
              <a:latin typeface="Lora"/>
              <a:ea typeface="Lora"/>
              <a:cs typeface="Lora"/>
              <a:sym typeface="Lora"/>
            </a:endParaRPr>
          </a:p>
        </p:txBody>
      </p:sp>
      <p:sp>
        <p:nvSpPr>
          <p:cNvPr id="87" name="Google Shape;87;p16"/>
          <p:cNvSpPr txBox="1">
            <a:spLocks noGrp="1"/>
          </p:cNvSpPr>
          <p:nvPr>
            <p:ph type="body" idx="1"/>
          </p:nvPr>
        </p:nvSpPr>
        <p:spPr>
          <a:xfrm>
            <a:off x="381600" y="1455975"/>
            <a:ext cx="4794600" cy="3159300"/>
          </a:xfrm>
          <a:prstGeom prst="rect">
            <a:avLst/>
          </a:prstGeom>
        </p:spPr>
        <p:txBody>
          <a:bodyPr spcFirstLastPara="1" wrap="square" lIns="91425" tIns="91425" rIns="91425" bIns="91425" anchor="t" anchorCtr="0">
            <a:normAutofit fontScale="70000" lnSpcReduction="20000"/>
          </a:bodyPr>
          <a:lstStyle/>
          <a:p>
            <a:pPr marL="0" lvl="0" indent="0" algn="l" rtl="0">
              <a:lnSpc>
                <a:spcPct val="150000"/>
              </a:lnSpc>
              <a:spcBef>
                <a:spcPts val="1000"/>
              </a:spcBef>
              <a:spcAft>
                <a:spcPts val="0"/>
              </a:spcAft>
              <a:buNone/>
            </a:pPr>
            <a:r>
              <a:rPr lang="hr" b="1">
                <a:latin typeface="Lora"/>
                <a:ea typeface="Lora"/>
                <a:cs typeface="Lora"/>
                <a:sym typeface="Lora"/>
              </a:rPr>
              <a:t>Postupak</a:t>
            </a:r>
            <a:endParaRPr b="1">
              <a:latin typeface="Lora"/>
              <a:ea typeface="Lora"/>
              <a:cs typeface="Lora"/>
              <a:sym typeface="Lora"/>
            </a:endParaRPr>
          </a:p>
          <a:p>
            <a:pPr marL="457200" lvl="0" indent="-320357" algn="l" rtl="0">
              <a:lnSpc>
                <a:spcPct val="150000"/>
              </a:lnSpc>
              <a:spcBef>
                <a:spcPts val="1000"/>
              </a:spcBef>
              <a:spcAft>
                <a:spcPts val="0"/>
              </a:spcAft>
              <a:buSzPct val="100000"/>
              <a:buFont typeface="Lora"/>
              <a:buAutoNum type="arabicPeriod"/>
            </a:pPr>
            <a:r>
              <a:rPr lang="hr" sz="1700">
                <a:latin typeface="Lora"/>
                <a:ea typeface="Lora"/>
                <a:cs typeface="Lora"/>
                <a:sym typeface="Lora"/>
              </a:rPr>
              <a:t>Izrada liste prednosti i nedostataka</a:t>
            </a:r>
            <a:endParaRPr sz="1700">
              <a:latin typeface="Lora"/>
              <a:ea typeface="Lora"/>
              <a:cs typeface="Lora"/>
              <a:sym typeface="Lora"/>
            </a:endParaRPr>
          </a:p>
          <a:p>
            <a:pPr marL="457200" lvl="0" indent="-320357" algn="l" rtl="0">
              <a:lnSpc>
                <a:spcPct val="150000"/>
              </a:lnSpc>
              <a:spcBef>
                <a:spcPts val="1200"/>
              </a:spcBef>
              <a:spcAft>
                <a:spcPts val="0"/>
              </a:spcAft>
              <a:buSzPct val="100000"/>
              <a:buFont typeface="Lora"/>
              <a:buAutoNum type="arabicPeriod"/>
            </a:pPr>
            <a:r>
              <a:rPr lang="hr" sz="1700">
                <a:latin typeface="Lora"/>
                <a:ea typeface="Lora"/>
                <a:cs typeface="Lora"/>
                <a:sym typeface="Lora"/>
              </a:rPr>
              <a:t>Vaganje opcija</a:t>
            </a:r>
            <a:endParaRPr sz="1700">
              <a:latin typeface="Lora"/>
              <a:ea typeface="Lora"/>
              <a:cs typeface="Lora"/>
              <a:sym typeface="Lora"/>
            </a:endParaRPr>
          </a:p>
          <a:p>
            <a:pPr marL="457200" lvl="0" indent="-320357" algn="l" rtl="0">
              <a:lnSpc>
                <a:spcPct val="150000"/>
              </a:lnSpc>
              <a:spcBef>
                <a:spcPts val="1000"/>
              </a:spcBef>
              <a:spcAft>
                <a:spcPts val="0"/>
              </a:spcAft>
              <a:buSzPct val="100000"/>
              <a:buFont typeface="Lora"/>
              <a:buAutoNum type="arabicPeriod"/>
            </a:pPr>
            <a:r>
              <a:rPr lang="hr" sz="1700">
                <a:latin typeface="Lora"/>
                <a:ea typeface="Lora"/>
                <a:cs typeface="Lora"/>
                <a:sym typeface="Lora"/>
              </a:rPr>
              <a:t>Biranje najpovoljnije opcije</a:t>
            </a:r>
            <a:endParaRPr sz="1700">
              <a:latin typeface="Lora"/>
              <a:ea typeface="Lora"/>
              <a:cs typeface="Lora"/>
              <a:sym typeface="Lora"/>
            </a:endParaRPr>
          </a:p>
          <a:p>
            <a:pPr marL="457200" lvl="0" indent="-320357" algn="l" rtl="0">
              <a:lnSpc>
                <a:spcPct val="150000"/>
              </a:lnSpc>
              <a:spcBef>
                <a:spcPts val="1000"/>
              </a:spcBef>
              <a:spcAft>
                <a:spcPts val="0"/>
              </a:spcAft>
              <a:buSzPct val="100000"/>
              <a:buFont typeface="Lora"/>
              <a:buAutoNum type="arabicPeriod"/>
            </a:pPr>
            <a:r>
              <a:rPr lang="hr" sz="1700">
                <a:latin typeface="Lora"/>
                <a:ea typeface="Lora"/>
                <a:cs typeface="Lora"/>
                <a:sym typeface="Lora"/>
              </a:rPr>
              <a:t>Provjera korisnosti tehnike kako bi se povećala vjerojatnost ponovnog korištenja; </a:t>
            </a:r>
            <a:endParaRPr sz="1700">
              <a:latin typeface="Lora"/>
              <a:ea typeface="Lora"/>
              <a:cs typeface="Lora"/>
              <a:sym typeface="Lora"/>
            </a:endParaRPr>
          </a:p>
          <a:p>
            <a:pPr marL="457200" lvl="0" indent="0" algn="l" rtl="0">
              <a:lnSpc>
                <a:spcPct val="150000"/>
              </a:lnSpc>
              <a:spcBef>
                <a:spcPts val="1000"/>
              </a:spcBef>
              <a:spcAft>
                <a:spcPts val="1200"/>
              </a:spcAft>
              <a:buNone/>
            </a:pPr>
            <a:r>
              <a:rPr lang="hr" sz="1700">
                <a:latin typeface="Lora"/>
                <a:ea typeface="Lora"/>
                <a:cs typeface="Lora"/>
                <a:sym typeface="Lora"/>
              </a:rPr>
              <a:t>Za koju još odluku bi klijent mogao koristiti ovu tehniku?</a:t>
            </a:r>
            <a:endParaRPr sz="1700">
              <a:latin typeface="Lora"/>
              <a:ea typeface="Lora"/>
              <a:cs typeface="Lora"/>
              <a:sym typeface="Lora"/>
            </a:endParaRPr>
          </a:p>
        </p:txBody>
      </p:sp>
      <p:pic>
        <p:nvPicPr>
          <p:cNvPr id="88" name="Google Shape;88;p16"/>
          <p:cNvPicPr preferRelativeResize="0"/>
          <p:nvPr/>
        </p:nvPicPr>
        <p:blipFill>
          <a:blip r:embed="rId3">
            <a:alphaModFix/>
          </a:blip>
          <a:stretch>
            <a:fillRect/>
          </a:stretch>
        </p:blipFill>
        <p:spPr>
          <a:xfrm>
            <a:off x="5452713" y="2982550"/>
            <a:ext cx="3010375" cy="2008350"/>
          </a:xfrm>
          <a:prstGeom prst="rect">
            <a:avLst/>
          </a:prstGeom>
          <a:noFill/>
          <a:ln>
            <a:noFill/>
          </a:ln>
        </p:spPr>
      </p:pic>
      <p:grpSp>
        <p:nvGrpSpPr>
          <p:cNvPr id="89" name="Google Shape;89;p16"/>
          <p:cNvGrpSpPr/>
          <p:nvPr/>
        </p:nvGrpSpPr>
        <p:grpSpPr>
          <a:xfrm>
            <a:off x="5176209" y="131718"/>
            <a:ext cx="1827900" cy="2399700"/>
            <a:chOff x="2744034" y="1146343"/>
            <a:chExt cx="1827900" cy="2399700"/>
          </a:xfrm>
        </p:grpSpPr>
        <p:sp>
          <p:nvSpPr>
            <p:cNvPr id="90" name="Google Shape;90;p16"/>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flipH="1">
              <a:off x="2832600" y="1686400"/>
              <a:ext cx="1649400" cy="1769700"/>
            </a:xfrm>
            <a:prstGeom prst="snip1Rect">
              <a:avLst>
                <a:gd name="adj" fmla="val 0"/>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txBox="1"/>
            <p:nvPr/>
          </p:nvSpPr>
          <p:spPr>
            <a:xfrm>
              <a:off x="2832600" y="1795525"/>
              <a:ext cx="1624800" cy="14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hr" sz="1200" b="1">
                  <a:solidFill>
                    <a:srgbClr val="FFFFFF"/>
                  </a:solidFill>
                  <a:latin typeface="Lora"/>
                  <a:ea typeface="Lora"/>
                  <a:cs typeface="Lora"/>
                  <a:sym typeface="Lora"/>
                </a:rPr>
                <a:t>Prednosti posla</a:t>
              </a:r>
              <a:endParaRPr sz="1200" b="1">
                <a:solidFill>
                  <a:srgbClr val="FFFFFF"/>
                </a:solidFill>
                <a:latin typeface="Lora"/>
                <a:ea typeface="Lora"/>
                <a:cs typeface="Lora"/>
                <a:sym typeface="Lora"/>
              </a:endParaRPr>
            </a:p>
            <a:p>
              <a:pPr marL="0" lvl="0" indent="0" algn="ctr" rtl="0">
                <a:lnSpc>
                  <a:spcPct val="115000"/>
                </a:lnSpc>
                <a:spcBef>
                  <a:spcPts val="0"/>
                </a:spcBef>
                <a:spcAft>
                  <a:spcPts val="0"/>
                </a:spcAft>
                <a:buNone/>
              </a:pPr>
              <a:endParaRPr sz="800">
                <a:solidFill>
                  <a:srgbClr val="FFFFFF"/>
                </a:solidFill>
                <a:latin typeface="Lora"/>
                <a:ea typeface="Lora"/>
                <a:cs typeface="Lora"/>
                <a:sym typeface="Lora"/>
              </a:endParaRPr>
            </a:p>
            <a:p>
              <a:pPr marL="0" lvl="0" indent="0" algn="ctr" rtl="0">
                <a:lnSpc>
                  <a:spcPct val="115000"/>
                </a:lnSpc>
                <a:spcBef>
                  <a:spcPts val="0"/>
                </a:spcBef>
                <a:spcAft>
                  <a:spcPts val="0"/>
                </a:spcAft>
                <a:buNone/>
              </a:pPr>
              <a:r>
                <a:rPr lang="hr" sz="1100">
                  <a:solidFill>
                    <a:srgbClr val="FFFFFF"/>
                  </a:solidFill>
                  <a:latin typeface="Lora"/>
                  <a:ea typeface="Lora"/>
                  <a:cs typeface="Lora"/>
                  <a:sym typeface="Lora"/>
                </a:rPr>
                <a:t>Zarada</a:t>
              </a:r>
              <a:endParaRPr sz="1100">
                <a:solidFill>
                  <a:srgbClr val="FFFFFF"/>
                </a:solidFill>
                <a:latin typeface="Lora"/>
                <a:ea typeface="Lora"/>
                <a:cs typeface="Lora"/>
                <a:sym typeface="Lora"/>
              </a:endParaRPr>
            </a:p>
            <a:p>
              <a:pPr marL="0" lvl="0" indent="0" algn="ctr" rtl="0">
                <a:lnSpc>
                  <a:spcPct val="150000"/>
                </a:lnSpc>
                <a:spcBef>
                  <a:spcPts val="0"/>
                </a:spcBef>
                <a:spcAft>
                  <a:spcPts val="0"/>
                </a:spcAft>
                <a:buNone/>
              </a:pPr>
              <a:r>
                <a:rPr lang="hr" sz="1100">
                  <a:solidFill>
                    <a:srgbClr val="FFFFFF"/>
                  </a:solidFill>
                  <a:latin typeface="Lora"/>
                  <a:ea typeface="Lora"/>
                  <a:cs typeface="Lora"/>
                  <a:sym typeface="Lora"/>
                </a:rPr>
                <a:t>Učenje novih vještina</a:t>
              </a:r>
              <a:endParaRPr sz="1100">
                <a:solidFill>
                  <a:srgbClr val="FFFFFF"/>
                </a:solidFill>
                <a:latin typeface="Lora"/>
                <a:ea typeface="Lora"/>
                <a:cs typeface="Lora"/>
                <a:sym typeface="Lora"/>
              </a:endParaRPr>
            </a:p>
            <a:p>
              <a:pPr marL="0" lvl="0" indent="0" algn="ctr" rtl="0">
                <a:lnSpc>
                  <a:spcPct val="150000"/>
                </a:lnSpc>
                <a:spcBef>
                  <a:spcPts val="0"/>
                </a:spcBef>
                <a:spcAft>
                  <a:spcPts val="0"/>
                </a:spcAft>
                <a:buNone/>
              </a:pPr>
              <a:r>
                <a:rPr lang="hr" sz="1100">
                  <a:solidFill>
                    <a:srgbClr val="FFFFFF"/>
                  </a:solidFill>
                  <a:latin typeface="Lora"/>
                  <a:ea typeface="Lora"/>
                  <a:cs typeface="Lora"/>
                  <a:sym typeface="Lora"/>
                </a:rPr>
                <a:t>Sretanje različitih ljudi.</a:t>
              </a:r>
              <a:endParaRPr sz="1100">
                <a:solidFill>
                  <a:srgbClr val="FFFFFF"/>
                </a:solidFill>
                <a:latin typeface="Lora"/>
                <a:ea typeface="Lora"/>
                <a:cs typeface="Lora"/>
                <a:sym typeface="Lora"/>
              </a:endParaRPr>
            </a:p>
            <a:p>
              <a:pPr marL="0" lvl="0" indent="0" algn="ctr" rtl="0">
                <a:lnSpc>
                  <a:spcPct val="150000"/>
                </a:lnSpc>
                <a:spcBef>
                  <a:spcPts val="0"/>
                </a:spcBef>
                <a:spcAft>
                  <a:spcPts val="0"/>
                </a:spcAft>
                <a:buNone/>
              </a:pPr>
              <a:r>
                <a:rPr lang="hr" sz="1100">
                  <a:solidFill>
                    <a:srgbClr val="FFFFFF"/>
                  </a:solidFill>
                  <a:latin typeface="Lora"/>
                  <a:ea typeface="Lora"/>
                  <a:cs typeface="Lora"/>
                  <a:sym typeface="Lora"/>
                </a:rPr>
                <a:t>Veća produktivnost.</a:t>
              </a:r>
              <a:endParaRPr sz="1100">
                <a:solidFill>
                  <a:srgbClr val="FFFFFF"/>
                </a:solidFill>
                <a:latin typeface="Lora"/>
                <a:ea typeface="Lora"/>
                <a:cs typeface="Lora"/>
                <a:sym typeface="Lora"/>
              </a:endParaRPr>
            </a:p>
          </p:txBody>
        </p:sp>
      </p:grpSp>
      <p:grpSp>
        <p:nvGrpSpPr>
          <p:cNvPr id="93" name="Google Shape;93;p16"/>
          <p:cNvGrpSpPr/>
          <p:nvPr/>
        </p:nvGrpSpPr>
        <p:grpSpPr>
          <a:xfrm>
            <a:off x="7004259" y="582844"/>
            <a:ext cx="1827900" cy="2399700"/>
            <a:chOff x="4572084" y="1597469"/>
            <a:chExt cx="1827900" cy="2399700"/>
          </a:xfrm>
        </p:grpSpPr>
        <p:sp>
          <p:nvSpPr>
            <p:cNvPr id="94" name="Google Shape;94;p16"/>
            <p:cNvSpPr/>
            <p:nvPr/>
          </p:nvSpPr>
          <p:spPr>
            <a:xfrm rot="5400000">
              <a:off x="4286184" y="1883369"/>
              <a:ext cx="2399700" cy="1827900"/>
            </a:xfrm>
            <a:prstGeom prst="rightArrowCallout">
              <a:avLst>
                <a:gd name="adj1" fmla="val 9283"/>
                <a:gd name="adj2" fmla="val 13570"/>
                <a:gd name="adj3" fmla="val 16082"/>
                <a:gd name="adj4" fmla="val 81236"/>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rot="10800000" flipH="1">
              <a:off x="4662018" y="1687411"/>
              <a:ext cx="1649400" cy="1769700"/>
            </a:xfrm>
            <a:prstGeom prst="snip1Rect">
              <a:avLst>
                <a:gd name="adj" fmla="val 0"/>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txBox="1"/>
            <p:nvPr/>
          </p:nvSpPr>
          <p:spPr>
            <a:xfrm>
              <a:off x="4712250" y="1795525"/>
              <a:ext cx="1599300" cy="14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hr" sz="1200" b="1">
                  <a:solidFill>
                    <a:srgbClr val="FFFFFF"/>
                  </a:solidFill>
                  <a:latin typeface="Lora"/>
                  <a:ea typeface="Lora"/>
                  <a:cs typeface="Lora"/>
                  <a:sym typeface="Lora"/>
                </a:rPr>
                <a:t>Nedostaci posla</a:t>
              </a:r>
              <a:endParaRPr sz="1200" b="1">
                <a:solidFill>
                  <a:srgbClr val="FFFFFF"/>
                </a:solidFill>
                <a:latin typeface="Lora"/>
                <a:ea typeface="Lora"/>
                <a:cs typeface="Lora"/>
                <a:sym typeface="Lora"/>
              </a:endParaRPr>
            </a:p>
            <a:p>
              <a:pPr marL="0" lvl="0" indent="0" algn="ctr" rtl="0">
                <a:lnSpc>
                  <a:spcPct val="115000"/>
                </a:lnSpc>
                <a:spcBef>
                  <a:spcPts val="0"/>
                </a:spcBef>
                <a:spcAft>
                  <a:spcPts val="0"/>
                </a:spcAft>
                <a:buNone/>
              </a:pPr>
              <a:endParaRPr sz="800">
                <a:solidFill>
                  <a:srgbClr val="FFFFFF"/>
                </a:solidFill>
                <a:latin typeface="Lora"/>
                <a:ea typeface="Lora"/>
                <a:cs typeface="Lora"/>
                <a:sym typeface="Lora"/>
              </a:endParaRPr>
            </a:p>
            <a:p>
              <a:pPr marL="0" lvl="0" indent="0" algn="ctr" rtl="0">
                <a:lnSpc>
                  <a:spcPct val="115000"/>
                </a:lnSpc>
                <a:spcBef>
                  <a:spcPts val="0"/>
                </a:spcBef>
                <a:spcAft>
                  <a:spcPts val="0"/>
                </a:spcAft>
                <a:buNone/>
              </a:pPr>
              <a:r>
                <a:rPr lang="hr" sz="1100">
                  <a:solidFill>
                    <a:srgbClr val="FFFFFF"/>
                  </a:solidFill>
                  <a:latin typeface="Lora"/>
                  <a:ea typeface="Lora"/>
                  <a:cs typeface="Lora"/>
                  <a:sym typeface="Lora"/>
                </a:rPr>
                <a:t>Teško je pronaći posao.</a:t>
              </a:r>
              <a:endParaRPr sz="1100">
                <a:solidFill>
                  <a:srgbClr val="FFFFFF"/>
                </a:solidFill>
                <a:latin typeface="Lora"/>
                <a:ea typeface="Lora"/>
                <a:cs typeface="Lora"/>
                <a:sym typeface="Lora"/>
              </a:endParaRPr>
            </a:p>
            <a:p>
              <a:pPr marL="0" lvl="0" indent="0" algn="ctr" rtl="0">
                <a:lnSpc>
                  <a:spcPct val="150000"/>
                </a:lnSpc>
                <a:spcBef>
                  <a:spcPts val="0"/>
                </a:spcBef>
                <a:spcAft>
                  <a:spcPts val="0"/>
                </a:spcAft>
                <a:buNone/>
              </a:pPr>
              <a:r>
                <a:rPr lang="hr" sz="1100">
                  <a:solidFill>
                    <a:srgbClr val="FFFFFF"/>
                  </a:solidFill>
                  <a:latin typeface="Lora"/>
                  <a:ea typeface="Lora"/>
                  <a:cs typeface="Lora"/>
                  <a:sym typeface="Lora"/>
                </a:rPr>
                <a:t>Manje slobodnog vremena.</a:t>
              </a:r>
              <a:endParaRPr sz="1100">
                <a:solidFill>
                  <a:srgbClr val="FFFFFF"/>
                </a:solidFill>
                <a:latin typeface="Lora"/>
                <a:ea typeface="Lora"/>
                <a:cs typeface="Lora"/>
                <a:sym typeface="Lora"/>
              </a:endParaRPr>
            </a:p>
            <a:p>
              <a:pPr marL="0" lvl="0" indent="0" algn="ctr" rtl="0">
                <a:lnSpc>
                  <a:spcPct val="150000"/>
                </a:lnSpc>
                <a:spcBef>
                  <a:spcPts val="0"/>
                </a:spcBef>
                <a:spcAft>
                  <a:spcPts val="0"/>
                </a:spcAft>
                <a:buNone/>
              </a:pPr>
              <a:r>
                <a:rPr lang="hr" sz="1100">
                  <a:solidFill>
                    <a:srgbClr val="FFFFFF"/>
                  </a:solidFill>
                  <a:latin typeface="Lora"/>
                  <a:ea typeface="Lora"/>
                  <a:cs typeface="Lora"/>
                  <a:sym typeface="Lora"/>
                </a:rPr>
                <a:t>Možda mi se ne svidi.</a:t>
              </a:r>
              <a:endParaRPr sz="1100">
                <a:solidFill>
                  <a:srgbClr val="FFFFFF"/>
                </a:solidFill>
                <a:latin typeface="Lora"/>
                <a:ea typeface="Lora"/>
                <a:cs typeface="Lora"/>
                <a:sym typeface="Lor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1200"/>
              </a:spcAft>
              <a:buNone/>
            </a:pPr>
            <a:r>
              <a:rPr lang="hr" sz="2400">
                <a:solidFill>
                  <a:srgbClr val="3891A7"/>
                </a:solidFill>
                <a:latin typeface="Lora"/>
                <a:ea typeface="Lora"/>
                <a:cs typeface="Lora"/>
                <a:sym typeface="Lora"/>
              </a:rPr>
              <a:t>Bihevioralni eksperiment</a:t>
            </a:r>
            <a:endParaRPr sz="2400">
              <a:solidFill>
                <a:srgbClr val="3891A7"/>
              </a:solidFill>
              <a:latin typeface="Lora"/>
              <a:ea typeface="Lora"/>
              <a:cs typeface="Lora"/>
              <a:sym typeface="Lora"/>
            </a:endParaRPr>
          </a:p>
        </p:txBody>
      </p:sp>
      <p:sp>
        <p:nvSpPr>
          <p:cNvPr id="102" name="Google Shape;102;p17"/>
          <p:cNvSpPr txBox="1">
            <a:spLocks noGrp="1"/>
          </p:cNvSpPr>
          <p:nvPr>
            <p:ph type="body" idx="1"/>
          </p:nvPr>
        </p:nvSpPr>
        <p:spPr>
          <a:xfrm>
            <a:off x="311700" y="1354900"/>
            <a:ext cx="8520600" cy="1524300"/>
          </a:xfrm>
          <a:prstGeom prst="rect">
            <a:avLst/>
          </a:prstGeom>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SzPts val="1018"/>
              <a:buNone/>
            </a:pPr>
            <a:r>
              <a:rPr lang="hr" sz="1400" b="1">
                <a:latin typeface="Lora"/>
                <a:ea typeface="Lora"/>
                <a:cs typeface="Lora"/>
                <a:sym typeface="Lora"/>
              </a:rPr>
              <a:t>Postupak primjene</a:t>
            </a:r>
            <a:endParaRPr sz="1400" b="1">
              <a:latin typeface="Lora"/>
              <a:ea typeface="Lora"/>
              <a:cs typeface="Lora"/>
              <a:sym typeface="Lora"/>
            </a:endParaRPr>
          </a:p>
          <a:p>
            <a:pPr marL="457200" lvl="0" indent="-309880" algn="l" rtl="0">
              <a:lnSpc>
                <a:spcPct val="150000"/>
              </a:lnSpc>
              <a:spcBef>
                <a:spcPts val="1200"/>
              </a:spcBef>
              <a:spcAft>
                <a:spcPts val="0"/>
              </a:spcAft>
              <a:buSzPts val="1280"/>
              <a:buFont typeface="Lora"/>
              <a:buChar char="●"/>
            </a:pPr>
            <a:r>
              <a:rPr lang="hr" sz="1280">
                <a:latin typeface="Lora"/>
                <a:ea typeface="Lora"/>
                <a:cs typeface="Lora"/>
                <a:sym typeface="Lora"/>
              </a:rPr>
              <a:t>pažljivo </a:t>
            </a:r>
            <a:r>
              <a:rPr lang="hr" sz="1280" b="1">
                <a:latin typeface="Lora"/>
                <a:ea typeface="Lora"/>
                <a:cs typeface="Lora"/>
                <a:sym typeface="Lora"/>
              </a:rPr>
              <a:t>isplanirati kako, kad i gdje testirati</a:t>
            </a:r>
            <a:r>
              <a:rPr lang="hr" sz="1280">
                <a:latin typeface="Lora"/>
                <a:ea typeface="Lora"/>
                <a:cs typeface="Lora"/>
                <a:sym typeface="Lora"/>
              </a:rPr>
              <a:t> izvan seanse kako bi se povećala šansa za uspjeh.</a:t>
            </a:r>
            <a:endParaRPr sz="1280">
              <a:latin typeface="Lora"/>
              <a:ea typeface="Lora"/>
              <a:cs typeface="Lora"/>
              <a:sym typeface="Lora"/>
            </a:endParaRPr>
          </a:p>
          <a:p>
            <a:pPr marL="457200" lvl="0" indent="-309880" algn="l" rtl="0">
              <a:lnSpc>
                <a:spcPct val="150000"/>
              </a:lnSpc>
              <a:spcBef>
                <a:spcPts val="0"/>
              </a:spcBef>
              <a:spcAft>
                <a:spcPts val="0"/>
              </a:spcAft>
              <a:buSzPts val="1280"/>
              <a:buFont typeface="Lora"/>
              <a:buChar char="●"/>
            </a:pPr>
            <a:r>
              <a:rPr lang="hr" sz="1280">
                <a:latin typeface="Lora"/>
                <a:ea typeface="Lora"/>
                <a:cs typeface="Lora"/>
                <a:sym typeface="Lora"/>
              </a:rPr>
              <a:t>pitati klijenta </a:t>
            </a:r>
            <a:r>
              <a:rPr lang="hr" sz="1280" b="1">
                <a:latin typeface="Lora"/>
                <a:ea typeface="Lora"/>
                <a:cs typeface="Lora"/>
                <a:sym typeface="Lora"/>
              </a:rPr>
              <a:t>kako će reagirati</a:t>
            </a:r>
            <a:r>
              <a:rPr lang="hr" sz="1280">
                <a:latin typeface="Lora"/>
                <a:ea typeface="Lora"/>
                <a:cs typeface="Lora"/>
                <a:sym typeface="Lora"/>
              </a:rPr>
              <a:t> u slučaju </a:t>
            </a:r>
            <a:r>
              <a:rPr lang="hr" sz="1280" b="1">
                <a:latin typeface="Lora"/>
                <a:ea typeface="Lora"/>
                <a:cs typeface="Lora"/>
                <a:sym typeface="Lora"/>
              </a:rPr>
              <a:t>ako</a:t>
            </a:r>
            <a:r>
              <a:rPr lang="hr" sz="1280">
                <a:latin typeface="Lora"/>
                <a:ea typeface="Lora"/>
                <a:cs typeface="Lora"/>
                <a:sym typeface="Lora"/>
              </a:rPr>
              <a:t> eksperiment </a:t>
            </a:r>
            <a:r>
              <a:rPr lang="hr" sz="1280" b="1">
                <a:latin typeface="Lora"/>
                <a:ea typeface="Lora"/>
                <a:cs typeface="Lora"/>
                <a:sym typeface="Lora"/>
              </a:rPr>
              <a:t>potvrdi strah</a:t>
            </a:r>
            <a:r>
              <a:rPr lang="hr" sz="1280">
                <a:latin typeface="Lora"/>
                <a:ea typeface="Lora"/>
                <a:cs typeface="Lora"/>
                <a:sym typeface="Lora"/>
              </a:rPr>
              <a:t> kako bi unaprijed pripremili odgovor (npr. karticu za suočavanje)</a:t>
            </a:r>
            <a:endParaRPr sz="1280">
              <a:latin typeface="Lora"/>
              <a:ea typeface="Lora"/>
              <a:cs typeface="Lora"/>
              <a:sym typeface="Lora"/>
            </a:endParaRPr>
          </a:p>
        </p:txBody>
      </p:sp>
      <p:graphicFrame>
        <p:nvGraphicFramePr>
          <p:cNvPr id="103" name="Google Shape;103;p17"/>
          <p:cNvGraphicFramePr/>
          <p:nvPr/>
        </p:nvGraphicFramePr>
        <p:xfrm>
          <a:off x="2146300" y="2964750"/>
          <a:ext cx="3000000" cy="3000000"/>
        </p:xfrm>
        <a:graphic>
          <a:graphicData uri="http://schemas.openxmlformats.org/drawingml/2006/table">
            <a:tbl>
              <a:tblPr>
                <a:noFill/>
                <a:tableStyleId>{B6D661F7-5A5F-4284-94E7-2A1654EE3347}</a:tableStyleId>
              </a:tblPr>
              <a:tblGrid>
                <a:gridCol w="2319575">
                  <a:extLst>
                    <a:ext uri="{9D8B030D-6E8A-4147-A177-3AD203B41FA5}">
                      <a16:colId xmlns:a16="http://schemas.microsoft.com/office/drawing/2014/main" val="20000"/>
                    </a:ext>
                  </a:extLst>
                </a:gridCol>
                <a:gridCol w="2531800">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hr" b="1">
                          <a:latin typeface="Lora"/>
                          <a:ea typeface="Lora"/>
                          <a:cs typeface="Lora"/>
                          <a:sym typeface="Lora"/>
                        </a:rPr>
                        <a:t>AM</a:t>
                      </a:r>
                      <a:endParaRPr b="1">
                        <a:latin typeface="Lora"/>
                        <a:ea typeface="Lora"/>
                        <a:cs typeface="Lora"/>
                        <a:sym typeface="Lora"/>
                      </a:endParaRPr>
                    </a:p>
                  </a:txBody>
                  <a:tcPr marL="91425" marR="91425" marT="91425" marB="91425">
                    <a:lnL w="19050" cap="flat" cmpd="sng">
                      <a:solidFill>
                        <a:srgbClr val="3891A7"/>
                      </a:solidFill>
                      <a:prstDash val="solid"/>
                      <a:round/>
                      <a:headEnd type="none" w="sm" len="sm"/>
                      <a:tailEnd type="none" w="sm" len="sm"/>
                    </a:lnL>
                    <a:lnR w="19050" cap="flat" cmpd="sng">
                      <a:solidFill>
                        <a:srgbClr val="3891A7"/>
                      </a:solidFill>
                      <a:prstDash val="solid"/>
                      <a:round/>
                      <a:headEnd type="none" w="sm" len="sm"/>
                      <a:tailEnd type="none" w="sm" len="sm"/>
                    </a:lnR>
                    <a:lnT w="19050" cap="flat" cmpd="sng">
                      <a:solidFill>
                        <a:srgbClr val="3891A7"/>
                      </a:solidFill>
                      <a:prstDash val="solid"/>
                      <a:round/>
                      <a:headEnd type="none" w="sm" len="sm"/>
                      <a:tailEnd type="none" w="sm" len="sm"/>
                    </a:lnT>
                    <a:lnB w="19050" cap="flat" cmpd="sng">
                      <a:solidFill>
                        <a:srgbClr val="3891A7"/>
                      </a:solidFill>
                      <a:prstDash val="solid"/>
                      <a:round/>
                      <a:headEnd type="none" w="sm" len="sm"/>
                      <a:tailEnd type="none" w="sm" len="sm"/>
                    </a:lnB>
                  </a:tcPr>
                </a:tc>
                <a:tc>
                  <a:txBody>
                    <a:bodyPr/>
                    <a:lstStyle/>
                    <a:p>
                      <a:pPr marL="0" lvl="0" indent="0" algn="l" rtl="0">
                        <a:spcBef>
                          <a:spcPts val="0"/>
                        </a:spcBef>
                        <a:spcAft>
                          <a:spcPts val="0"/>
                        </a:spcAft>
                        <a:buNone/>
                      </a:pPr>
                      <a:r>
                        <a:rPr lang="hr" b="1">
                          <a:latin typeface="Lora"/>
                          <a:ea typeface="Lora"/>
                          <a:cs typeface="Lora"/>
                          <a:sym typeface="Lora"/>
                        </a:rPr>
                        <a:t>BE</a:t>
                      </a:r>
                      <a:endParaRPr b="1">
                        <a:latin typeface="Lora"/>
                        <a:ea typeface="Lora"/>
                        <a:cs typeface="Lora"/>
                        <a:sym typeface="Lora"/>
                      </a:endParaRPr>
                    </a:p>
                  </a:txBody>
                  <a:tcPr marL="91425" marR="91425" marT="91425" marB="91425">
                    <a:lnL w="19050" cap="flat" cmpd="sng">
                      <a:solidFill>
                        <a:srgbClr val="3891A7"/>
                      </a:solidFill>
                      <a:prstDash val="solid"/>
                      <a:round/>
                      <a:headEnd type="none" w="sm" len="sm"/>
                      <a:tailEnd type="none" w="sm" len="sm"/>
                    </a:lnL>
                    <a:lnR w="19050" cap="flat" cmpd="sng">
                      <a:solidFill>
                        <a:srgbClr val="3891A7"/>
                      </a:solidFill>
                      <a:prstDash val="solid"/>
                      <a:round/>
                      <a:headEnd type="none" w="sm" len="sm"/>
                      <a:tailEnd type="none" w="sm" len="sm"/>
                    </a:lnR>
                    <a:lnT w="19050" cap="flat" cmpd="sng">
                      <a:solidFill>
                        <a:srgbClr val="3891A7"/>
                      </a:solidFill>
                      <a:prstDash val="solid"/>
                      <a:round/>
                      <a:headEnd type="none" w="sm" len="sm"/>
                      <a:tailEnd type="none" w="sm" len="sm"/>
                    </a:lnT>
                    <a:lnB w="19050" cap="flat" cmpd="sng">
                      <a:solidFill>
                        <a:srgbClr val="3891A7"/>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hr" sz="1200">
                          <a:latin typeface="Lora"/>
                          <a:ea typeface="Lora"/>
                          <a:cs typeface="Lora"/>
                          <a:sym typeface="Lora"/>
                        </a:rPr>
                        <a:t>Ne znam što mu reći </a:t>
                      </a:r>
                      <a:endParaRPr sz="1200">
                        <a:latin typeface="Lora"/>
                        <a:ea typeface="Lora"/>
                        <a:cs typeface="Lora"/>
                        <a:sym typeface="Lora"/>
                      </a:endParaRPr>
                    </a:p>
                  </a:txBody>
                  <a:tcPr marL="91425" marR="91425" marT="91425" marB="91425">
                    <a:lnL w="9525" cap="flat" cmpd="sng">
                      <a:solidFill>
                        <a:srgbClr val="3891A7"/>
                      </a:solidFill>
                      <a:prstDash val="solid"/>
                      <a:round/>
                      <a:headEnd type="none" w="sm" len="sm"/>
                      <a:tailEnd type="none" w="sm" len="sm"/>
                    </a:lnL>
                    <a:lnR w="9525" cap="flat" cmpd="sng">
                      <a:solidFill>
                        <a:srgbClr val="3891A7"/>
                      </a:solidFill>
                      <a:prstDash val="solid"/>
                      <a:round/>
                      <a:headEnd type="none" w="sm" len="sm"/>
                      <a:tailEnd type="none" w="sm" len="sm"/>
                    </a:lnR>
                    <a:lnT w="19050" cap="flat" cmpd="sng">
                      <a:solidFill>
                        <a:srgbClr val="3891A7"/>
                      </a:solidFill>
                      <a:prstDash val="solid"/>
                      <a:round/>
                      <a:headEnd type="none" w="sm" len="sm"/>
                      <a:tailEnd type="none" w="sm" len="sm"/>
                    </a:lnT>
                    <a:lnB w="9525" cap="flat" cmpd="sng">
                      <a:solidFill>
                        <a:srgbClr val="3891A7"/>
                      </a:solidFill>
                      <a:prstDash val="solid"/>
                      <a:round/>
                      <a:headEnd type="none" w="sm" len="sm"/>
                      <a:tailEnd type="none" w="sm" len="sm"/>
                    </a:lnB>
                  </a:tcPr>
                </a:tc>
                <a:tc>
                  <a:txBody>
                    <a:bodyPr/>
                    <a:lstStyle/>
                    <a:p>
                      <a:pPr marL="0" lvl="0" indent="0" algn="l" rtl="0">
                        <a:spcBef>
                          <a:spcPts val="0"/>
                        </a:spcBef>
                        <a:spcAft>
                          <a:spcPts val="0"/>
                        </a:spcAft>
                        <a:buNone/>
                      </a:pPr>
                      <a:r>
                        <a:rPr lang="hr" sz="1200">
                          <a:latin typeface="Lora"/>
                          <a:ea typeface="Lora"/>
                          <a:cs typeface="Lora"/>
                          <a:sym typeface="Lora"/>
                        </a:rPr>
                        <a:t>Klijent i terapeut igraju uloge.</a:t>
                      </a:r>
                      <a:endParaRPr sz="1200">
                        <a:latin typeface="Lora"/>
                        <a:ea typeface="Lora"/>
                        <a:cs typeface="Lora"/>
                        <a:sym typeface="Lora"/>
                      </a:endParaRPr>
                    </a:p>
                  </a:txBody>
                  <a:tcPr marL="91425" marR="91425" marT="91425" marB="91425">
                    <a:lnL w="9525" cap="flat" cmpd="sng">
                      <a:solidFill>
                        <a:srgbClr val="3891A7"/>
                      </a:solidFill>
                      <a:prstDash val="solid"/>
                      <a:round/>
                      <a:headEnd type="none" w="sm" len="sm"/>
                      <a:tailEnd type="none" w="sm" len="sm"/>
                    </a:lnL>
                    <a:lnR w="9525" cap="flat" cmpd="sng">
                      <a:solidFill>
                        <a:srgbClr val="3891A7"/>
                      </a:solidFill>
                      <a:prstDash val="solid"/>
                      <a:round/>
                      <a:headEnd type="none" w="sm" len="sm"/>
                      <a:tailEnd type="none" w="sm" len="sm"/>
                    </a:lnR>
                    <a:lnT w="19050" cap="flat" cmpd="sng">
                      <a:solidFill>
                        <a:srgbClr val="3891A7"/>
                      </a:solidFill>
                      <a:prstDash val="solid"/>
                      <a:round/>
                      <a:headEnd type="none" w="sm" len="sm"/>
                      <a:tailEnd type="none" w="sm" len="sm"/>
                    </a:lnT>
                    <a:lnB w="9525" cap="flat" cmpd="sng">
                      <a:solidFill>
                        <a:srgbClr val="3891A7"/>
                      </a:solidFill>
                      <a:prstDash val="solid"/>
                      <a:round/>
                      <a:headEnd type="none" w="sm" len="sm"/>
                      <a:tailEnd type="none" w="sm" len="sm"/>
                    </a:lnB>
                  </a:tcPr>
                </a:tc>
                <a:extLst>
                  <a:ext uri="{0D108BD9-81ED-4DB2-BD59-A6C34878D82A}">
                    <a16:rowId xmlns:a16="http://schemas.microsoft.com/office/drawing/2014/main" val="10001"/>
                  </a:ext>
                </a:extLst>
              </a:tr>
              <a:tr h="533525">
                <a:tc>
                  <a:txBody>
                    <a:bodyPr/>
                    <a:lstStyle/>
                    <a:p>
                      <a:pPr marL="0" lvl="0" indent="0" algn="l" rtl="0">
                        <a:spcBef>
                          <a:spcPts val="0"/>
                        </a:spcBef>
                        <a:spcAft>
                          <a:spcPts val="0"/>
                        </a:spcAft>
                        <a:buNone/>
                      </a:pPr>
                      <a:r>
                        <a:rPr lang="hr" sz="1200">
                          <a:latin typeface="Lora"/>
                          <a:ea typeface="Lora"/>
                          <a:cs typeface="Lora"/>
                          <a:sym typeface="Lora"/>
                        </a:rPr>
                        <a:t>Ne mogu se prisiliti ugovoriti posjet doktoru.</a:t>
                      </a:r>
                      <a:endParaRPr sz="1200">
                        <a:latin typeface="Lora"/>
                        <a:ea typeface="Lora"/>
                        <a:cs typeface="Lora"/>
                        <a:sym typeface="Lora"/>
                      </a:endParaRPr>
                    </a:p>
                  </a:txBody>
                  <a:tcPr marL="91425" marR="91425" marT="91425" marB="91425">
                    <a:lnL w="9525" cap="flat" cmpd="sng">
                      <a:solidFill>
                        <a:srgbClr val="3891A7"/>
                      </a:solidFill>
                      <a:prstDash val="solid"/>
                      <a:round/>
                      <a:headEnd type="none" w="sm" len="sm"/>
                      <a:tailEnd type="none" w="sm" len="sm"/>
                    </a:lnL>
                    <a:lnR w="9525" cap="flat" cmpd="sng">
                      <a:solidFill>
                        <a:srgbClr val="3891A7"/>
                      </a:solidFill>
                      <a:prstDash val="solid"/>
                      <a:round/>
                      <a:headEnd type="none" w="sm" len="sm"/>
                      <a:tailEnd type="none" w="sm" len="sm"/>
                    </a:lnR>
                    <a:lnT w="9525" cap="flat" cmpd="sng">
                      <a:solidFill>
                        <a:srgbClr val="3891A7"/>
                      </a:solidFill>
                      <a:prstDash val="solid"/>
                      <a:round/>
                      <a:headEnd type="none" w="sm" len="sm"/>
                      <a:tailEnd type="none" w="sm" len="sm"/>
                    </a:lnT>
                    <a:lnB w="9525" cap="flat" cmpd="sng">
                      <a:solidFill>
                        <a:srgbClr val="3891A7"/>
                      </a:solidFill>
                      <a:prstDash val="solid"/>
                      <a:round/>
                      <a:headEnd type="none" w="sm" len="sm"/>
                      <a:tailEnd type="none" w="sm" len="sm"/>
                    </a:lnB>
                  </a:tcPr>
                </a:tc>
                <a:tc>
                  <a:txBody>
                    <a:bodyPr/>
                    <a:lstStyle/>
                    <a:p>
                      <a:pPr marL="0" lvl="0" indent="0" algn="l" rtl="0">
                        <a:spcBef>
                          <a:spcPts val="0"/>
                        </a:spcBef>
                        <a:spcAft>
                          <a:spcPts val="0"/>
                        </a:spcAft>
                        <a:buNone/>
                      </a:pPr>
                      <a:r>
                        <a:rPr lang="hr" sz="1200">
                          <a:latin typeface="Lora"/>
                          <a:ea typeface="Lora"/>
                          <a:cs typeface="Lora"/>
                          <a:sym typeface="Lora"/>
                        </a:rPr>
                        <a:t>Klijent zove odmah iz prostorije terapeuta.</a:t>
                      </a:r>
                      <a:endParaRPr sz="1200">
                        <a:latin typeface="Lora"/>
                        <a:ea typeface="Lora"/>
                        <a:cs typeface="Lora"/>
                        <a:sym typeface="Lora"/>
                      </a:endParaRPr>
                    </a:p>
                  </a:txBody>
                  <a:tcPr marL="91425" marR="91425" marT="91425" marB="91425">
                    <a:lnL w="9525" cap="flat" cmpd="sng">
                      <a:solidFill>
                        <a:srgbClr val="3891A7"/>
                      </a:solidFill>
                      <a:prstDash val="solid"/>
                      <a:round/>
                      <a:headEnd type="none" w="sm" len="sm"/>
                      <a:tailEnd type="none" w="sm" len="sm"/>
                    </a:lnL>
                    <a:lnR w="9525" cap="flat" cmpd="sng">
                      <a:solidFill>
                        <a:srgbClr val="3891A7"/>
                      </a:solidFill>
                      <a:prstDash val="solid"/>
                      <a:round/>
                      <a:headEnd type="none" w="sm" len="sm"/>
                      <a:tailEnd type="none" w="sm" len="sm"/>
                    </a:lnR>
                    <a:lnT w="9525" cap="flat" cmpd="sng">
                      <a:solidFill>
                        <a:srgbClr val="3891A7"/>
                      </a:solidFill>
                      <a:prstDash val="solid"/>
                      <a:round/>
                      <a:headEnd type="none" w="sm" len="sm"/>
                      <a:tailEnd type="none" w="sm" len="sm"/>
                    </a:lnT>
                    <a:lnB w="9525" cap="flat" cmpd="sng">
                      <a:solidFill>
                        <a:srgbClr val="3891A7"/>
                      </a:solidFill>
                      <a:prstDash val="solid"/>
                      <a:round/>
                      <a:headEnd type="none" w="sm" len="sm"/>
                      <a:tailEnd type="none" w="sm" len="sm"/>
                    </a:lnB>
                  </a:tcPr>
                </a:tc>
                <a:extLst>
                  <a:ext uri="{0D108BD9-81ED-4DB2-BD59-A6C34878D82A}">
                    <a16:rowId xmlns:a16="http://schemas.microsoft.com/office/drawing/2014/main" val="10002"/>
                  </a:ext>
                </a:extLst>
              </a:tr>
              <a:tr h="533500">
                <a:tc>
                  <a:txBody>
                    <a:bodyPr/>
                    <a:lstStyle/>
                    <a:p>
                      <a:pPr marL="0" lvl="0" indent="0" algn="l" rtl="0">
                        <a:spcBef>
                          <a:spcPts val="0"/>
                        </a:spcBef>
                        <a:spcAft>
                          <a:spcPts val="0"/>
                        </a:spcAft>
                        <a:buNone/>
                      </a:pPr>
                      <a:r>
                        <a:rPr lang="hr" sz="1200">
                          <a:latin typeface="Lora"/>
                          <a:ea typeface="Lora"/>
                          <a:cs typeface="Lora"/>
                          <a:sym typeface="Lora"/>
                        </a:rPr>
                        <a:t>Ako mi se bude vrtjelo sve više, onesvijestit ću se.</a:t>
                      </a:r>
                      <a:endParaRPr sz="1200">
                        <a:latin typeface="Lora"/>
                        <a:ea typeface="Lora"/>
                        <a:cs typeface="Lora"/>
                        <a:sym typeface="Lora"/>
                      </a:endParaRPr>
                    </a:p>
                  </a:txBody>
                  <a:tcPr marL="91425" marR="91425" marT="91425" marB="91425">
                    <a:lnL w="9525" cap="flat" cmpd="sng">
                      <a:solidFill>
                        <a:srgbClr val="3891A7"/>
                      </a:solidFill>
                      <a:prstDash val="solid"/>
                      <a:round/>
                      <a:headEnd type="none" w="sm" len="sm"/>
                      <a:tailEnd type="none" w="sm" len="sm"/>
                    </a:lnL>
                    <a:lnR w="9525" cap="flat" cmpd="sng">
                      <a:solidFill>
                        <a:srgbClr val="3891A7"/>
                      </a:solidFill>
                      <a:prstDash val="solid"/>
                      <a:round/>
                      <a:headEnd type="none" w="sm" len="sm"/>
                      <a:tailEnd type="none" w="sm" len="sm"/>
                    </a:lnR>
                    <a:lnT w="9525" cap="flat" cmpd="sng">
                      <a:solidFill>
                        <a:srgbClr val="3891A7"/>
                      </a:solidFill>
                      <a:prstDash val="solid"/>
                      <a:round/>
                      <a:headEnd type="none" w="sm" len="sm"/>
                      <a:tailEnd type="none" w="sm" len="sm"/>
                    </a:lnT>
                    <a:lnB w="9525" cap="flat" cmpd="sng">
                      <a:solidFill>
                        <a:srgbClr val="3891A7"/>
                      </a:solidFill>
                      <a:prstDash val="solid"/>
                      <a:round/>
                      <a:headEnd type="none" w="sm" len="sm"/>
                      <a:tailEnd type="none" w="sm" len="sm"/>
                    </a:lnB>
                  </a:tcPr>
                </a:tc>
                <a:tc>
                  <a:txBody>
                    <a:bodyPr/>
                    <a:lstStyle/>
                    <a:p>
                      <a:pPr marL="0" lvl="0" indent="0" algn="l" rtl="0">
                        <a:spcBef>
                          <a:spcPts val="0"/>
                        </a:spcBef>
                        <a:spcAft>
                          <a:spcPts val="0"/>
                        </a:spcAft>
                        <a:buNone/>
                      </a:pPr>
                      <a:r>
                        <a:rPr lang="hr" sz="1200">
                          <a:latin typeface="Lora"/>
                          <a:ea typeface="Lora"/>
                          <a:cs typeface="Lora"/>
                          <a:sym typeface="Lora"/>
                        </a:rPr>
                        <a:t>Klijent stvara vrtoglavicu hiperventilacijom.</a:t>
                      </a:r>
                      <a:endParaRPr sz="1200">
                        <a:latin typeface="Lora"/>
                        <a:ea typeface="Lora"/>
                        <a:cs typeface="Lora"/>
                        <a:sym typeface="Lora"/>
                      </a:endParaRPr>
                    </a:p>
                  </a:txBody>
                  <a:tcPr marL="91425" marR="91425" marT="91425" marB="91425">
                    <a:lnL w="9525" cap="flat" cmpd="sng">
                      <a:solidFill>
                        <a:srgbClr val="3891A7"/>
                      </a:solidFill>
                      <a:prstDash val="solid"/>
                      <a:round/>
                      <a:headEnd type="none" w="sm" len="sm"/>
                      <a:tailEnd type="none" w="sm" len="sm"/>
                    </a:lnL>
                    <a:lnR w="9525" cap="flat" cmpd="sng">
                      <a:solidFill>
                        <a:srgbClr val="3891A7"/>
                      </a:solidFill>
                      <a:prstDash val="solid"/>
                      <a:round/>
                      <a:headEnd type="none" w="sm" len="sm"/>
                      <a:tailEnd type="none" w="sm" len="sm"/>
                    </a:lnR>
                    <a:lnT w="9525" cap="flat" cmpd="sng">
                      <a:solidFill>
                        <a:srgbClr val="3891A7"/>
                      </a:solidFill>
                      <a:prstDash val="solid"/>
                      <a:round/>
                      <a:headEnd type="none" w="sm" len="sm"/>
                      <a:tailEnd type="none" w="sm" len="sm"/>
                    </a:lnT>
                    <a:lnB w="9525" cap="flat" cmpd="sng">
                      <a:solidFill>
                        <a:srgbClr val="3891A7"/>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11700" y="228175"/>
            <a:ext cx="8520600" cy="5640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1200"/>
              </a:spcAft>
              <a:buNone/>
            </a:pPr>
            <a:r>
              <a:rPr lang="hr" sz="2400">
                <a:solidFill>
                  <a:srgbClr val="3891A7"/>
                </a:solidFill>
                <a:latin typeface="Lora"/>
                <a:ea typeface="Lora"/>
                <a:cs typeface="Lora"/>
                <a:sym typeface="Lora"/>
              </a:rPr>
              <a:t>Opažanje i planiranje aktivnosti</a:t>
            </a:r>
            <a:endParaRPr sz="2400">
              <a:solidFill>
                <a:srgbClr val="3891A7"/>
              </a:solidFill>
            </a:endParaRPr>
          </a:p>
        </p:txBody>
      </p:sp>
      <p:sp>
        <p:nvSpPr>
          <p:cNvPr id="109" name="Google Shape;109;p18"/>
          <p:cNvSpPr txBox="1">
            <a:spLocks noGrp="1"/>
          </p:cNvSpPr>
          <p:nvPr>
            <p:ph type="body" idx="1"/>
          </p:nvPr>
        </p:nvSpPr>
        <p:spPr>
          <a:xfrm>
            <a:off x="311700" y="1372675"/>
            <a:ext cx="5354700" cy="35994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hr" sz="1500" b="1">
                <a:latin typeface="Lora"/>
                <a:ea typeface="Lora"/>
                <a:cs typeface="Lora"/>
                <a:sym typeface="Lora"/>
              </a:rPr>
              <a:t>Kad je korisno opažanje i/ili planiranje?</a:t>
            </a:r>
            <a:endParaRPr sz="1500" b="1">
              <a:latin typeface="Lora"/>
              <a:ea typeface="Lora"/>
              <a:cs typeface="Lora"/>
              <a:sym typeface="Lora"/>
            </a:endParaRPr>
          </a:p>
          <a:p>
            <a:pPr marL="457200" lvl="0" indent="-317500" algn="l" rtl="0">
              <a:lnSpc>
                <a:spcPct val="150000"/>
              </a:lnSpc>
              <a:spcBef>
                <a:spcPts val="1200"/>
              </a:spcBef>
              <a:spcAft>
                <a:spcPts val="0"/>
              </a:spcAft>
              <a:buSzPts val="1400"/>
              <a:buFont typeface="Lora"/>
              <a:buChar char="●"/>
            </a:pPr>
            <a:r>
              <a:rPr lang="hr" sz="1400">
                <a:latin typeface="Lora"/>
                <a:ea typeface="Lora"/>
                <a:cs typeface="Lora"/>
                <a:sym typeface="Lora"/>
              </a:rPr>
              <a:t>za ugodne/naporne aktivnosti</a:t>
            </a:r>
            <a:endParaRPr sz="1400">
              <a:latin typeface="Lora"/>
              <a:ea typeface="Lora"/>
              <a:cs typeface="Lora"/>
              <a:sym typeface="Lora"/>
            </a:endParaRPr>
          </a:p>
          <a:p>
            <a:pPr marL="457200" lvl="0" indent="-317500" algn="l" rtl="0">
              <a:lnSpc>
                <a:spcPct val="150000"/>
              </a:lnSpc>
              <a:spcBef>
                <a:spcPts val="0"/>
              </a:spcBef>
              <a:spcAft>
                <a:spcPts val="0"/>
              </a:spcAft>
              <a:buSzPts val="1400"/>
              <a:buFont typeface="Lora"/>
              <a:buChar char="●"/>
            </a:pPr>
            <a:r>
              <a:rPr lang="hr" sz="1400">
                <a:latin typeface="Lora"/>
                <a:ea typeface="Lora"/>
                <a:cs typeface="Lora"/>
                <a:sym typeface="Lora"/>
              </a:rPr>
              <a:t>za mjerenje i analiziranje zadovoljstva i/ili postignuća</a:t>
            </a:r>
            <a:endParaRPr sz="1400">
              <a:latin typeface="Lora"/>
              <a:ea typeface="Lora"/>
              <a:cs typeface="Lora"/>
              <a:sym typeface="Lora"/>
            </a:endParaRPr>
          </a:p>
          <a:p>
            <a:pPr marL="457200" lvl="0" indent="-317500" algn="l" rtl="0">
              <a:lnSpc>
                <a:spcPct val="150000"/>
              </a:lnSpc>
              <a:spcBef>
                <a:spcPts val="0"/>
              </a:spcBef>
              <a:spcAft>
                <a:spcPts val="0"/>
              </a:spcAft>
              <a:buSzPts val="1400"/>
              <a:buFont typeface="Lora"/>
              <a:buChar char="●"/>
            </a:pPr>
            <a:r>
              <a:rPr lang="hr" sz="1400">
                <a:latin typeface="Lora"/>
                <a:ea typeface="Lora"/>
                <a:cs typeface="Lora"/>
                <a:sym typeface="Lora"/>
              </a:rPr>
              <a:t>provjeravanje predviđanja razine raspoloženja (i bilježenje stvarnih procjena)</a:t>
            </a:r>
            <a:endParaRPr sz="1400">
              <a:latin typeface="Lora"/>
              <a:ea typeface="Lora"/>
              <a:cs typeface="Lora"/>
              <a:sym typeface="Lora"/>
            </a:endParaRPr>
          </a:p>
          <a:p>
            <a:pPr marL="457200" lvl="0" indent="0" algn="l" rtl="0">
              <a:lnSpc>
                <a:spcPct val="150000"/>
              </a:lnSpc>
              <a:spcBef>
                <a:spcPts val="1200"/>
              </a:spcBef>
              <a:spcAft>
                <a:spcPts val="0"/>
              </a:spcAft>
              <a:buNone/>
            </a:pPr>
            <a:endParaRPr sz="1400">
              <a:latin typeface="Lora"/>
              <a:ea typeface="Lora"/>
              <a:cs typeface="Lora"/>
              <a:sym typeface="Lora"/>
            </a:endParaRPr>
          </a:p>
          <a:p>
            <a:pPr marL="457200" lvl="0" indent="-317500" algn="l" rtl="0">
              <a:lnSpc>
                <a:spcPct val="150000"/>
              </a:lnSpc>
              <a:spcBef>
                <a:spcPts val="1200"/>
              </a:spcBef>
              <a:spcAft>
                <a:spcPts val="0"/>
              </a:spcAft>
              <a:buSzPts val="1400"/>
              <a:buFont typeface="Lora"/>
              <a:buChar char="●"/>
            </a:pPr>
            <a:r>
              <a:rPr lang="hr" sz="1400">
                <a:latin typeface="Lora"/>
                <a:ea typeface="Lora"/>
                <a:cs typeface="Lora"/>
                <a:sym typeface="Lora"/>
              </a:rPr>
              <a:t>tijekom prvih par seansi </a:t>
            </a:r>
            <a:endParaRPr sz="1400">
              <a:latin typeface="Lora"/>
              <a:ea typeface="Lora"/>
              <a:cs typeface="Lora"/>
              <a:sym typeface="Lora"/>
            </a:endParaRPr>
          </a:p>
          <a:p>
            <a:pPr marL="457200" lvl="0" indent="-317500" algn="l" rtl="0">
              <a:lnSpc>
                <a:spcPct val="150000"/>
              </a:lnSpc>
              <a:spcBef>
                <a:spcPts val="0"/>
              </a:spcBef>
              <a:spcAft>
                <a:spcPts val="0"/>
              </a:spcAft>
              <a:buSzPts val="1400"/>
              <a:buFont typeface="Lora"/>
              <a:buChar char="●"/>
            </a:pPr>
            <a:r>
              <a:rPr lang="hr" sz="1400">
                <a:latin typeface="Lora"/>
                <a:ea typeface="Lora"/>
                <a:cs typeface="Lora"/>
                <a:sym typeface="Lora"/>
              </a:rPr>
              <a:t>podaci doprinose poboljšanju raspoloženja</a:t>
            </a:r>
            <a:endParaRPr sz="1400">
              <a:latin typeface="Lora"/>
              <a:ea typeface="Lora"/>
              <a:cs typeface="Lora"/>
              <a:sym typeface="Lora"/>
            </a:endParaRPr>
          </a:p>
        </p:txBody>
      </p:sp>
      <p:pic>
        <p:nvPicPr>
          <p:cNvPr id="110" name="Google Shape;110;p18"/>
          <p:cNvPicPr preferRelativeResize="0"/>
          <p:nvPr/>
        </p:nvPicPr>
        <p:blipFill>
          <a:blip r:embed="rId3">
            <a:alphaModFix/>
          </a:blip>
          <a:stretch>
            <a:fillRect/>
          </a:stretch>
        </p:blipFill>
        <p:spPr>
          <a:xfrm>
            <a:off x="5732951" y="858725"/>
            <a:ext cx="2711276" cy="40679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9"/>
          <p:cNvPicPr preferRelativeResize="0"/>
          <p:nvPr/>
        </p:nvPicPr>
        <p:blipFill>
          <a:blip r:embed="rId3">
            <a:alphaModFix amt="65000"/>
          </a:blip>
          <a:stretch>
            <a:fillRect/>
          </a:stretch>
        </p:blipFill>
        <p:spPr>
          <a:xfrm>
            <a:off x="3691123" y="802012"/>
            <a:ext cx="5215124" cy="3911324"/>
          </a:xfrm>
          <a:prstGeom prst="rect">
            <a:avLst/>
          </a:prstGeom>
          <a:noFill/>
          <a:ln>
            <a:noFill/>
          </a:ln>
        </p:spPr>
      </p:pic>
      <p:sp>
        <p:nvSpPr>
          <p:cNvPr id="116" name="Google Shape;116;p19"/>
          <p:cNvSpPr txBox="1">
            <a:spLocks noGrp="1"/>
          </p:cNvSpPr>
          <p:nvPr>
            <p:ph type="body" idx="1"/>
          </p:nvPr>
        </p:nvSpPr>
        <p:spPr>
          <a:xfrm>
            <a:off x="335450" y="758775"/>
            <a:ext cx="5706600" cy="3997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hr" sz="1400" b="1">
                <a:latin typeface="Lora"/>
                <a:ea typeface="Lora"/>
                <a:cs typeface="Lora"/>
                <a:sym typeface="Lora"/>
              </a:rPr>
              <a:t>Kako se primjenjuje?</a:t>
            </a:r>
            <a:endParaRPr sz="1400" b="1">
              <a:latin typeface="Lora"/>
              <a:ea typeface="Lora"/>
              <a:cs typeface="Lora"/>
              <a:sym typeface="Lora"/>
            </a:endParaRPr>
          </a:p>
          <a:p>
            <a:pPr marL="457200" lvl="0" indent="-311150" algn="l" rtl="0">
              <a:lnSpc>
                <a:spcPct val="150000"/>
              </a:lnSpc>
              <a:spcBef>
                <a:spcPts val="1200"/>
              </a:spcBef>
              <a:spcAft>
                <a:spcPts val="0"/>
              </a:spcAft>
              <a:buSzPts val="1300"/>
              <a:buFont typeface="Lora"/>
              <a:buChar char="●"/>
            </a:pPr>
            <a:r>
              <a:rPr lang="hr" sz="1300" b="1">
                <a:highlight>
                  <a:schemeClr val="lt1"/>
                </a:highlight>
                <a:latin typeface="Lora"/>
                <a:ea typeface="Lora"/>
                <a:cs typeface="Lora"/>
                <a:sym typeface="Lora"/>
              </a:rPr>
              <a:t>zapisivati u tablicu </a:t>
            </a:r>
            <a:r>
              <a:rPr lang="hr" sz="1300">
                <a:highlight>
                  <a:schemeClr val="lt1"/>
                </a:highlight>
                <a:latin typeface="Lora"/>
                <a:ea typeface="Lora"/>
                <a:cs typeface="Lora"/>
                <a:sym typeface="Lora"/>
              </a:rPr>
              <a:t>s označenim danima u tjednu i satima</a:t>
            </a:r>
            <a:endParaRPr sz="1300">
              <a:highlight>
                <a:schemeClr val="lt1"/>
              </a:highlight>
              <a:latin typeface="Lora"/>
              <a:ea typeface="Lora"/>
              <a:cs typeface="Lora"/>
              <a:sym typeface="Lora"/>
            </a:endParaRPr>
          </a:p>
          <a:p>
            <a:pPr marL="457200" lvl="0" indent="-311150" algn="l" rtl="0">
              <a:lnSpc>
                <a:spcPct val="150000"/>
              </a:lnSpc>
              <a:spcBef>
                <a:spcPts val="0"/>
              </a:spcBef>
              <a:spcAft>
                <a:spcPts val="0"/>
              </a:spcAft>
              <a:buSzPts val="1300"/>
              <a:buFont typeface="Lora"/>
              <a:buChar char="●"/>
            </a:pPr>
            <a:r>
              <a:rPr lang="hr" sz="1300">
                <a:highlight>
                  <a:schemeClr val="lt1"/>
                </a:highlight>
                <a:latin typeface="Lora"/>
                <a:ea typeface="Lora"/>
                <a:cs typeface="Lora"/>
                <a:sym typeface="Lora"/>
              </a:rPr>
              <a:t>pacijent može prvo motriti aktivnosti i skupljati podatke, pa s terapeutom na seansi počet zapisivati u tablicu</a:t>
            </a:r>
            <a:endParaRPr sz="1300">
              <a:highlight>
                <a:schemeClr val="lt1"/>
              </a:highlight>
              <a:latin typeface="Lora"/>
              <a:ea typeface="Lora"/>
              <a:cs typeface="Lora"/>
              <a:sym typeface="Lora"/>
            </a:endParaRPr>
          </a:p>
          <a:p>
            <a:pPr marL="0" lvl="0" indent="0" algn="l" rtl="0">
              <a:lnSpc>
                <a:spcPct val="150000"/>
              </a:lnSpc>
              <a:spcBef>
                <a:spcPts val="1200"/>
              </a:spcBef>
              <a:spcAft>
                <a:spcPts val="0"/>
              </a:spcAft>
              <a:buNone/>
            </a:pPr>
            <a:endParaRPr sz="1300">
              <a:highlight>
                <a:schemeClr val="lt1"/>
              </a:highlight>
              <a:latin typeface="Lora"/>
              <a:ea typeface="Lora"/>
              <a:cs typeface="Lora"/>
              <a:sym typeface="Lora"/>
            </a:endParaRPr>
          </a:p>
          <a:p>
            <a:pPr marL="0" lvl="0" indent="0" algn="l" rtl="0">
              <a:lnSpc>
                <a:spcPct val="150000"/>
              </a:lnSpc>
              <a:spcBef>
                <a:spcPts val="1200"/>
              </a:spcBef>
              <a:spcAft>
                <a:spcPts val="0"/>
              </a:spcAft>
              <a:buNone/>
            </a:pPr>
            <a:r>
              <a:rPr lang="hr" sz="1300" b="1">
                <a:highlight>
                  <a:schemeClr val="lt1"/>
                </a:highlight>
                <a:latin typeface="Lora"/>
                <a:ea typeface="Lora"/>
                <a:cs typeface="Lora"/>
                <a:sym typeface="Lora"/>
              </a:rPr>
              <a:t>Na skali od 0 do 10 označavati razinu zadovoljstva i/ili postignuća </a:t>
            </a:r>
            <a:endParaRPr sz="1300" b="1">
              <a:highlight>
                <a:schemeClr val="lt1"/>
              </a:highlight>
              <a:latin typeface="Lora"/>
              <a:ea typeface="Lora"/>
              <a:cs typeface="Lora"/>
              <a:sym typeface="Lora"/>
            </a:endParaRPr>
          </a:p>
          <a:p>
            <a:pPr marL="457200" lvl="0" indent="-311150" algn="l" rtl="0">
              <a:lnSpc>
                <a:spcPct val="150000"/>
              </a:lnSpc>
              <a:spcBef>
                <a:spcPts val="0"/>
              </a:spcBef>
              <a:spcAft>
                <a:spcPts val="0"/>
              </a:spcAft>
              <a:buSzPts val="1300"/>
              <a:buFont typeface="Lora"/>
              <a:buChar char="●"/>
            </a:pPr>
            <a:r>
              <a:rPr lang="hr" sz="1300">
                <a:highlight>
                  <a:schemeClr val="lt1"/>
                </a:highlight>
                <a:latin typeface="Lora"/>
                <a:ea typeface="Lora"/>
                <a:cs typeface="Lora"/>
                <a:sym typeface="Lora"/>
              </a:rPr>
              <a:t>dovoljno je da klijent procijeni bar 5 vrijednosti (ekstremne i srednje) s terapeutom, a ostalo sam</a:t>
            </a:r>
            <a:endParaRPr sz="1300">
              <a:highlight>
                <a:schemeClr val="lt1"/>
              </a:highlight>
              <a:latin typeface="Lora"/>
              <a:ea typeface="Lora"/>
              <a:cs typeface="Lora"/>
              <a:sym typeface="Lora"/>
            </a:endParaRPr>
          </a:p>
          <a:p>
            <a:pPr marL="457200" lvl="0" indent="-311150" algn="l" rtl="0">
              <a:lnSpc>
                <a:spcPct val="150000"/>
              </a:lnSpc>
              <a:spcBef>
                <a:spcPts val="0"/>
              </a:spcBef>
              <a:spcAft>
                <a:spcPts val="0"/>
              </a:spcAft>
              <a:buSzPts val="1300"/>
              <a:buFont typeface="Lora"/>
              <a:buChar char="●"/>
            </a:pPr>
            <a:r>
              <a:rPr lang="hr" sz="1300">
                <a:highlight>
                  <a:schemeClr val="lt1"/>
                </a:highlight>
                <a:latin typeface="Lora"/>
                <a:ea typeface="Lora"/>
                <a:cs typeface="Lora"/>
                <a:sym typeface="Lora"/>
              </a:rPr>
              <a:t>u slučaju da klijent ima poteškoća s mjerenjem zadovoljstva, onda se skala završava na seansi</a:t>
            </a:r>
            <a:endParaRPr sz="1300">
              <a:highlight>
                <a:schemeClr val="lt1"/>
              </a:highlight>
              <a:latin typeface="Lora"/>
              <a:ea typeface="Lora"/>
              <a:cs typeface="Lora"/>
              <a:sym typeface="Lora"/>
            </a:endParaRPr>
          </a:p>
          <a:p>
            <a:pPr marL="457200" lvl="0" indent="-311150" algn="l" rtl="0">
              <a:lnSpc>
                <a:spcPct val="150000"/>
              </a:lnSpc>
              <a:spcBef>
                <a:spcPts val="0"/>
              </a:spcBef>
              <a:spcAft>
                <a:spcPts val="0"/>
              </a:spcAft>
              <a:buSzPts val="1300"/>
              <a:buFont typeface="Lora"/>
              <a:buChar char="●"/>
            </a:pPr>
            <a:r>
              <a:rPr lang="hr" sz="1300">
                <a:highlight>
                  <a:schemeClr val="lt1"/>
                </a:highlight>
                <a:latin typeface="Lora"/>
                <a:ea typeface="Lora"/>
                <a:cs typeface="Lora"/>
                <a:sym typeface="Lora"/>
              </a:rPr>
              <a:t>najbolje je da klijent sam bilježi</a:t>
            </a:r>
            <a:r>
              <a:rPr lang="hr" sz="1300" b="1">
                <a:highlight>
                  <a:schemeClr val="lt1"/>
                </a:highlight>
                <a:latin typeface="Lora"/>
                <a:ea typeface="Lora"/>
                <a:cs typeface="Lora"/>
                <a:sym typeface="Lora"/>
              </a:rPr>
              <a:t> odmah nakon </a:t>
            </a:r>
            <a:r>
              <a:rPr lang="hr" sz="1300">
                <a:highlight>
                  <a:schemeClr val="lt1"/>
                </a:highlight>
                <a:latin typeface="Lora"/>
                <a:ea typeface="Lora"/>
                <a:cs typeface="Lora"/>
                <a:sym typeface="Lora"/>
              </a:rPr>
              <a:t>aktivnosti</a:t>
            </a:r>
            <a:endParaRPr sz="1300">
              <a:highlight>
                <a:schemeClr val="lt1"/>
              </a:highlight>
              <a:latin typeface="Lora"/>
              <a:ea typeface="Lora"/>
              <a:cs typeface="Lora"/>
              <a:sym typeface="Lora"/>
            </a:endParaRPr>
          </a:p>
          <a:p>
            <a:pPr marL="457200" lvl="0" indent="-311150" algn="l" rtl="0">
              <a:lnSpc>
                <a:spcPct val="150000"/>
              </a:lnSpc>
              <a:spcBef>
                <a:spcPts val="0"/>
              </a:spcBef>
              <a:spcAft>
                <a:spcPts val="0"/>
              </a:spcAft>
              <a:buSzPts val="1300"/>
              <a:buFont typeface="Lora"/>
              <a:buChar char="●"/>
            </a:pPr>
            <a:r>
              <a:rPr lang="hr" sz="1300">
                <a:highlight>
                  <a:schemeClr val="lt1"/>
                </a:highlight>
                <a:latin typeface="Lora"/>
                <a:ea typeface="Lora"/>
                <a:cs typeface="Lora"/>
                <a:sym typeface="Lora"/>
              </a:rPr>
              <a:t>provjeriti što klijent misli zašto je vrijedno da radi ove bilješke</a:t>
            </a:r>
            <a:endParaRPr sz="1300">
              <a:highlight>
                <a:schemeClr val="lt1"/>
              </a:highlight>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hr" sz="2500">
                <a:solidFill>
                  <a:schemeClr val="accent4"/>
                </a:solidFill>
                <a:latin typeface="Lora"/>
                <a:ea typeface="Lora"/>
                <a:cs typeface="Lora"/>
                <a:sym typeface="Lora"/>
              </a:rPr>
              <a:t>Pregled tablice aktivnosti</a:t>
            </a:r>
            <a:endParaRPr sz="2500">
              <a:solidFill>
                <a:schemeClr val="accent4"/>
              </a:solidFill>
              <a:latin typeface="Lora"/>
              <a:ea typeface="Lora"/>
              <a:cs typeface="Lora"/>
              <a:sym typeface="Lora"/>
            </a:endParaRPr>
          </a:p>
        </p:txBody>
      </p:sp>
      <p:sp>
        <p:nvSpPr>
          <p:cNvPr id="122" name="Google Shape;122;p20"/>
          <p:cNvSpPr txBox="1">
            <a:spLocks noGrp="1"/>
          </p:cNvSpPr>
          <p:nvPr>
            <p:ph type="body" idx="1"/>
          </p:nvPr>
        </p:nvSpPr>
        <p:spPr>
          <a:xfrm>
            <a:off x="311700" y="1468825"/>
            <a:ext cx="8032500" cy="3099900"/>
          </a:xfrm>
          <a:prstGeom prst="rect">
            <a:avLst/>
          </a:prstGeom>
        </p:spPr>
        <p:txBody>
          <a:bodyPr spcFirstLastPara="1" wrap="square" lIns="91425" tIns="91425" rIns="91425" bIns="91425" anchor="t" anchorCtr="0">
            <a:normAutofit fontScale="85000" lnSpcReduction="10000"/>
          </a:bodyPr>
          <a:lstStyle/>
          <a:p>
            <a:pPr marL="457200" lvl="0" indent="-328453" algn="l" rtl="0">
              <a:lnSpc>
                <a:spcPct val="150000"/>
              </a:lnSpc>
              <a:spcBef>
                <a:spcPts val="1200"/>
              </a:spcBef>
              <a:spcAft>
                <a:spcPts val="0"/>
              </a:spcAft>
              <a:buClr>
                <a:srgbClr val="595959"/>
              </a:buClr>
              <a:buSzPct val="100000"/>
              <a:buFont typeface="Lora"/>
              <a:buAutoNum type="arabicPeriod"/>
            </a:pPr>
            <a:r>
              <a:rPr lang="hr" sz="1700" i="1">
                <a:solidFill>
                  <a:srgbClr val="595959"/>
                </a:solidFill>
                <a:latin typeface="Lora"/>
                <a:ea typeface="Lora"/>
                <a:cs typeface="Lora"/>
                <a:sym typeface="Lora"/>
              </a:rPr>
              <a:t>Koje su aktivnosti previše/premalo zastupljene u terminima vođenja uravnoteženog života? </a:t>
            </a:r>
            <a:endParaRPr sz="1700" i="1">
              <a:solidFill>
                <a:srgbClr val="595959"/>
              </a:solidFill>
              <a:latin typeface="Lora"/>
              <a:ea typeface="Lora"/>
              <a:cs typeface="Lora"/>
              <a:sym typeface="Lora"/>
            </a:endParaRPr>
          </a:p>
          <a:p>
            <a:pPr marL="457200" lvl="0" indent="-328453" algn="l" rtl="0">
              <a:lnSpc>
                <a:spcPct val="150000"/>
              </a:lnSpc>
              <a:spcBef>
                <a:spcPts val="1200"/>
              </a:spcBef>
              <a:spcAft>
                <a:spcPts val="0"/>
              </a:spcAft>
              <a:buSzPct val="100000"/>
              <a:buFont typeface="Lora"/>
              <a:buAutoNum type="arabicPeriod"/>
            </a:pPr>
            <a:r>
              <a:rPr lang="hr" sz="1700" i="1">
                <a:solidFill>
                  <a:srgbClr val="595959"/>
                </a:solidFill>
                <a:latin typeface="Lora"/>
                <a:ea typeface="Lora"/>
                <a:cs typeface="Lora"/>
                <a:sym typeface="Lora"/>
              </a:rPr>
              <a:t>Koje aktivnosti imaju najviše postignuća i/ili zadovoljstva? </a:t>
            </a:r>
            <a:endParaRPr sz="1700" i="1">
              <a:solidFill>
                <a:srgbClr val="595959"/>
              </a:solidFill>
              <a:latin typeface="Lora"/>
              <a:ea typeface="Lora"/>
              <a:cs typeface="Lora"/>
              <a:sym typeface="Lora"/>
            </a:endParaRPr>
          </a:p>
          <a:p>
            <a:pPr marL="457200" lvl="0" indent="0" algn="l" rtl="0">
              <a:lnSpc>
                <a:spcPct val="150000"/>
              </a:lnSpc>
              <a:spcBef>
                <a:spcPts val="0"/>
              </a:spcBef>
              <a:spcAft>
                <a:spcPts val="0"/>
              </a:spcAft>
              <a:buNone/>
            </a:pPr>
            <a:r>
              <a:rPr lang="hr" sz="1700" i="1">
                <a:solidFill>
                  <a:srgbClr val="595959"/>
                </a:solidFill>
                <a:latin typeface="Lora"/>
                <a:ea typeface="Lora"/>
                <a:cs typeface="Lora"/>
                <a:sym typeface="Lora"/>
              </a:rPr>
              <a:t>Treba li pacijent planirati povećanje takvih aktivnosti?</a:t>
            </a:r>
            <a:endParaRPr sz="1700" i="1">
              <a:solidFill>
                <a:srgbClr val="595959"/>
              </a:solidFill>
              <a:latin typeface="Lora"/>
              <a:ea typeface="Lora"/>
              <a:cs typeface="Lora"/>
              <a:sym typeface="Lora"/>
            </a:endParaRPr>
          </a:p>
          <a:p>
            <a:pPr marL="457200" lvl="0" indent="-328453" algn="l" rtl="0">
              <a:lnSpc>
                <a:spcPct val="150000"/>
              </a:lnSpc>
              <a:spcBef>
                <a:spcPts val="1200"/>
              </a:spcBef>
              <a:spcAft>
                <a:spcPts val="0"/>
              </a:spcAft>
              <a:buSzPct val="100000"/>
              <a:buFont typeface="Lora"/>
              <a:buAutoNum type="arabicPeriod"/>
            </a:pPr>
            <a:r>
              <a:rPr lang="hr" sz="1700" i="1">
                <a:solidFill>
                  <a:srgbClr val="595959"/>
                </a:solidFill>
                <a:latin typeface="Lora"/>
                <a:ea typeface="Lora"/>
                <a:cs typeface="Lora"/>
                <a:sym typeface="Lora"/>
              </a:rPr>
              <a:t>Koje aktivnosti imaju najniže P i/ili Z? </a:t>
            </a:r>
            <a:endParaRPr sz="1700" i="1">
              <a:solidFill>
                <a:srgbClr val="595959"/>
              </a:solidFill>
              <a:latin typeface="Lora"/>
              <a:ea typeface="Lora"/>
              <a:cs typeface="Lora"/>
              <a:sym typeface="Lora"/>
            </a:endParaRPr>
          </a:p>
          <a:p>
            <a:pPr marL="457200" lvl="0" indent="0" algn="l" rtl="0">
              <a:lnSpc>
                <a:spcPct val="150000"/>
              </a:lnSpc>
              <a:spcBef>
                <a:spcPts val="0"/>
              </a:spcBef>
              <a:spcAft>
                <a:spcPts val="1200"/>
              </a:spcAft>
              <a:buNone/>
            </a:pPr>
            <a:r>
              <a:rPr lang="hr" sz="1700" i="1">
                <a:solidFill>
                  <a:srgbClr val="595959"/>
                </a:solidFill>
                <a:latin typeface="Lora"/>
                <a:ea typeface="Lora"/>
                <a:cs typeface="Lora"/>
                <a:sym typeface="Lora"/>
              </a:rPr>
              <a:t>Treba li ih pokušati smanjiti? Ili je li pacijent deprimiran zbog negativnih automatskih misli za vrijeme njihova trajanja? – u tom slučaju bolje se umjeriti na NAM nego na smanjiti frekvenciju tih aktivnosti</a:t>
            </a:r>
            <a:endParaRPr sz="1700" i="1">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311700" y="193125"/>
            <a:ext cx="8520600" cy="733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1200"/>
              </a:spcAft>
              <a:buNone/>
            </a:pPr>
            <a:r>
              <a:rPr lang="hr" sz="2400">
                <a:solidFill>
                  <a:srgbClr val="3891A7"/>
                </a:solidFill>
                <a:latin typeface="Lora"/>
                <a:ea typeface="Lora"/>
                <a:cs typeface="Lora"/>
                <a:sym typeface="Lora"/>
              </a:rPr>
              <a:t>Distrakcije i preusmjeravanje pažnje</a:t>
            </a:r>
            <a:endParaRPr sz="2400">
              <a:solidFill>
                <a:srgbClr val="3891A7"/>
              </a:solidFill>
              <a:latin typeface="Lora"/>
              <a:ea typeface="Lora"/>
              <a:cs typeface="Lora"/>
              <a:sym typeface="Lora"/>
            </a:endParaRPr>
          </a:p>
        </p:txBody>
      </p:sp>
      <p:sp>
        <p:nvSpPr>
          <p:cNvPr id="128" name="Google Shape;128;p21"/>
          <p:cNvSpPr/>
          <p:nvPr/>
        </p:nvSpPr>
        <p:spPr>
          <a:xfrm>
            <a:off x="311700" y="1426125"/>
            <a:ext cx="4638000" cy="2975700"/>
          </a:xfrm>
          <a:prstGeom prst="round2DiagRect">
            <a:avLst>
              <a:gd name="adj1" fmla="val 16667"/>
              <a:gd name="adj2" fmla="val 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600"/>
              </a:spcBef>
              <a:spcAft>
                <a:spcPts val="0"/>
              </a:spcAft>
              <a:buNone/>
            </a:pPr>
            <a:r>
              <a:rPr lang="hr" sz="1408" b="1">
                <a:latin typeface="Lora"/>
                <a:ea typeface="Lora"/>
                <a:cs typeface="Lora"/>
                <a:sym typeface="Lora"/>
              </a:rPr>
              <a:t>Kada se preporuča?</a:t>
            </a:r>
            <a:endParaRPr sz="1408" b="1">
              <a:latin typeface="Lora"/>
              <a:ea typeface="Lora"/>
              <a:cs typeface="Lora"/>
              <a:sym typeface="Lora"/>
            </a:endParaRPr>
          </a:p>
          <a:p>
            <a:pPr marL="457200" lvl="0" indent="-311665" algn="l" rtl="0">
              <a:lnSpc>
                <a:spcPct val="150000"/>
              </a:lnSpc>
              <a:spcBef>
                <a:spcPts val="600"/>
              </a:spcBef>
              <a:spcAft>
                <a:spcPts val="0"/>
              </a:spcAft>
              <a:buSzPts val="1308"/>
              <a:buFont typeface="Lora"/>
              <a:buChar char="●"/>
            </a:pPr>
            <a:r>
              <a:rPr lang="hr" sz="1308">
                <a:latin typeface="Lora"/>
                <a:ea typeface="Lora"/>
                <a:cs typeface="Lora"/>
                <a:sym typeface="Lora"/>
              </a:rPr>
              <a:t>kad klijent ne može odmah vrednovati svoje AM i mijenjati mišljenje</a:t>
            </a:r>
            <a:endParaRPr sz="1308">
              <a:latin typeface="Lora"/>
              <a:ea typeface="Lora"/>
              <a:cs typeface="Lora"/>
              <a:sym typeface="Lora"/>
            </a:endParaRPr>
          </a:p>
          <a:p>
            <a:pPr marL="457200" lvl="0" indent="-311665" algn="l" rtl="0">
              <a:lnSpc>
                <a:spcPct val="150000"/>
              </a:lnSpc>
              <a:spcBef>
                <a:spcPts val="0"/>
              </a:spcBef>
              <a:spcAft>
                <a:spcPts val="0"/>
              </a:spcAft>
              <a:buSzPts val="1308"/>
              <a:buFont typeface="Lora"/>
              <a:buChar char="●"/>
            </a:pPr>
            <a:r>
              <a:rPr lang="hr" sz="1208">
                <a:latin typeface="Lora"/>
                <a:ea typeface="Lora"/>
                <a:cs typeface="Lora"/>
                <a:sym typeface="Lora"/>
              </a:rPr>
              <a:t>kad ne postoji trenutna aktivnost, a klijent je preplavljen osjećajima</a:t>
            </a:r>
            <a:endParaRPr sz="1208">
              <a:latin typeface="Lora"/>
              <a:ea typeface="Lora"/>
              <a:cs typeface="Lora"/>
              <a:sym typeface="Lora"/>
            </a:endParaRPr>
          </a:p>
          <a:p>
            <a:pPr marL="0" lvl="0" indent="0" algn="l" rtl="0">
              <a:lnSpc>
                <a:spcPct val="150000"/>
              </a:lnSpc>
              <a:spcBef>
                <a:spcPts val="600"/>
              </a:spcBef>
              <a:spcAft>
                <a:spcPts val="0"/>
              </a:spcAft>
              <a:buNone/>
            </a:pPr>
            <a:r>
              <a:rPr lang="hr" sz="1408" b="1">
                <a:latin typeface="Lora"/>
                <a:ea typeface="Lora"/>
                <a:cs typeface="Lora"/>
                <a:sym typeface="Lora"/>
              </a:rPr>
              <a:t>Kad nije preporučljivo i na što paziti:</a:t>
            </a:r>
            <a:endParaRPr sz="1408" b="1">
              <a:latin typeface="Lora"/>
              <a:ea typeface="Lora"/>
              <a:cs typeface="Lora"/>
              <a:sym typeface="Lora"/>
            </a:endParaRPr>
          </a:p>
          <a:p>
            <a:pPr marL="457200" lvl="0" indent="-311665" algn="l" rtl="0">
              <a:lnSpc>
                <a:spcPct val="150000"/>
              </a:lnSpc>
              <a:spcBef>
                <a:spcPts val="600"/>
              </a:spcBef>
              <a:spcAft>
                <a:spcPts val="0"/>
              </a:spcAft>
              <a:buSzPts val="1308"/>
              <a:buFont typeface="Lora"/>
              <a:buChar char="●"/>
            </a:pPr>
            <a:r>
              <a:rPr lang="hr" sz="1308" u="sng">
                <a:latin typeface="Lora"/>
                <a:ea typeface="Lora"/>
                <a:cs typeface="Lora"/>
                <a:sym typeface="Lora"/>
              </a:rPr>
              <a:t>pretjerano</a:t>
            </a:r>
            <a:r>
              <a:rPr lang="hr" sz="1308">
                <a:latin typeface="Lora"/>
                <a:ea typeface="Lora"/>
                <a:cs typeface="Lora"/>
                <a:sym typeface="Lora"/>
              </a:rPr>
              <a:t> usmjeravanje na distrakciju i refokusiranje – izbjegavanje (nema kog. restrukturiranja) </a:t>
            </a:r>
            <a:endParaRPr sz="1100">
              <a:latin typeface="Lora"/>
              <a:ea typeface="Lora"/>
              <a:cs typeface="Lora"/>
              <a:sym typeface="Lora"/>
            </a:endParaRPr>
          </a:p>
        </p:txBody>
      </p:sp>
      <p:sp>
        <p:nvSpPr>
          <p:cNvPr id="129" name="Google Shape;129;p21"/>
          <p:cNvSpPr/>
          <p:nvPr/>
        </p:nvSpPr>
        <p:spPr>
          <a:xfrm>
            <a:off x="4236675" y="2844725"/>
            <a:ext cx="4638000" cy="2089800"/>
          </a:xfrm>
          <a:prstGeom prst="parallelogram">
            <a:avLst>
              <a:gd name="adj" fmla="val 25000"/>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600"/>
              </a:spcBef>
              <a:spcAft>
                <a:spcPts val="0"/>
              </a:spcAft>
              <a:buNone/>
            </a:pPr>
            <a:r>
              <a:rPr lang="hr" b="1">
                <a:latin typeface="Lora"/>
                <a:ea typeface="Lora"/>
                <a:cs typeface="Lora"/>
                <a:sym typeface="Lora"/>
              </a:rPr>
              <a:t>Na što preusmjeriti pažnju?</a:t>
            </a:r>
            <a:endParaRPr b="1">
              <a:latin typeface="Lora"/>
              <a:ea typeface="Lora"/>
              <a:cs typeface="Lora"/>
              <a:sym typeface="Lora"/>
            </a:endParaRPr>
          </a:p>
          <a:p>
            <a:pPr marL="457200" lvl="0" indent="-304800" algn="l" rtl="0">
              <a:lnSpc>
                <a:spcPct val="150000"/>
              </a:lnSpc>
              <a:spcBef>
                <a:spcPts val="600"/>
              </a:spcBef>
              <a:spcAft>
                <a:spcPts val="0"/>
              </a:spcAft>
              <a:buSzPts val="1200"/>
              <a:buFont typeface="Lora"/>
              <a:buChar char="●"/>
            </a:pPr>
            <a:r>
              <a:rPr lang="hr" sz="1200">
                <a:latin typeface="Lora"/>
                <a:ea typeface="Lora"/>
                <a:cs typeface="Lora"/>
                <a:sym typeface="Lora"/>
              </a:rPr>
              <a:t>Provjeriti na koji način je klijent prije preusmjeravao pažnju i da li mu je pomoglo</a:t>
            </a:r>
            <a:endParaRPr sz="1200">
              <a:latin typeface="Lora"/>
              <a:ea typeface="Lora"/>
              <a:cs typeface="Lora"/>
              <a:sym typeface="Lora"/>
            </a:endParaRPr>
          </a:p>
          <a:p>
            <a:pPr marL="457200" lvl="0" indent="-304800" algn="l" rtl="0">
              <a:lnSpc>
                <a:spcPct val="150000"/>
              </a:lnSpc>
              <a:spcBef>
                <a:spcPts val="0"/>
              </a:spcBef>
              <a:spcAft>
                <a:spcPts val="0"/>
              </a:spcAft>
              <a:buSzPts val="1200"/>
              <a:buFont typeface="Lora"/>
              <a:buChar char="●"/>
            </a:pPr>
            <a:r>
              <a:rPr lang="hr" sz="1200">
                <a:latin typeface="Lora"/>
                <a:ea typeface="Lora"/>
                <a:cs typeface="Lora"/>
                <a:sym typeface="Lora"/>
              </a:rPr>
              <a:t>Refokusiranje na trenutni zadatak (npr. vožnja, pisanje, nečiji govor) - kad je potrebna potpuna koncentracija </a:t>
            </a:r>
            <a:endParaRPr sz="1200">
              <a:latin typeface="Lora"/>
              <a:ea typeface="Lora"/>
              <a:cs typeface="Lora"/>
              <a:sym typeface="Lora"/>
            </a:endParaRPr>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1858</Words>
  <Application>Microsoft Office PowerPoint</Application>
  <PresentationFormat>On-screen Show (16:9)</PresentationFormat>
  <Paragraphs>207</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Source Code Pro</vt:lpstr>
      <vt:lpstr>Lora</vt:lpstr>
      <vt:lpstr>Arial</vt:lpstr>
      <vt:lpstr>Oswald</vt:lpstr>
      <vt:lpstr>Modern Writer</vt:lpstr>
      <vt:lpstr> Ostale BKT tehnike 20. radionica</vt:lpstr>
      <vt:lpstr>PowerPoint Presentation</vt:lpstr>
      <vt:lpstr>Rješavanje problema</vt:lpstr>
      <vt:lpstr>Donošenje odluke</vt:lpstr>
      <vt:lpstr>Bihevioralni eksperiment</vt:lpstr>
      <vt:lpstr>Opažanje i planiranje aktivnosti</vt:lpstr>
      <vt:lpstr>PowerPoint Presentation</vt:lpstr>
      <vt:lpstr>Pregled tablice aktivnosti</vt:lpstr>
      <vt:lpstr>Distrakcije i preusmjeravanje pažnje</vt:lpstr>
      <vt:lpstr>Relaksacija</vt:lpstr>
      <vt:lpstr>Kartice za suočavanje</vt:lpstr>
      <vt:lpstr>Automatska misao – adaptivni sadržaj</vt:lpstr>
      <vt:lpstr>2. Strategije suočavanja</vt:lpstr>
      <vt:lpstr>3. Upute za aktiviranje </vt:lpstr>
      <vt:lpstr>Postupno izlaganje </vt:lpstr>
      <vt:lpstr>Igranje uloga</vt:lpstr>
      <vt:lpstr>Igranje uloga</vt:lpstr>
      <vt:lpstr>Pita tehnika</vt:lpstr>
      <vt:lpstr>Pita tehnika - određivanje ciljeva</vt:lpstr>
      <vt:lpstr>Pita tehnika - određivanje odgovornosti za posljedice</vt:lpstr>
      <vt:lpstr>Funkcionalne usporedbe zabilješki o sebi i pozitivnih izjava o sebi</vt:lpstr>
      <vt:lpstr>Mijenjanje samousporedbe</vt:lpstr>
      <vt:lpstr>Mijenjanje samousporedbe</vt:lpstr>
      <vt:lpstr>2. Pozitivne izjave o sebi</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Ostale BKT tehnike 20. radionica</dc:title>
  <dc:creator>hubik</dc:creator>
  <cp:lastModifiedBy>hubikotvr@outlook.com</cp:lastModifiedBy>
  <cp:revision>2</cp:revision>
  <dcterms:modified xsi:type="dcterms:W3CDTF">2022-09-09T08:09:04Z</dcterms:modified>
</cp:coreProperties>
</file>