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3" r:id="rId1"/>
  </p:sldMasterIdLst>
  <p:notesMasterIdLst>
    <p:notesMasterId r:id="rId21"/>
  </p:notesMasterIdLst>
  <p:sldIdLst>
    <p:sldId id="256" r:id="rId2"/>
    <p:sldId id="274" r:id="rId3"/>
    <p:sldId id="269" r:id="rId4"/>
    <p:sldId id="258" r:id="rId5"/>
    <p:sldId id="259" r:id="rId6"/>
    <p:sldId id="260" r:id="rId7"/>
    <p:sldId id="261" r:id="rId8"/>
    <p:sldId id="262" r:id="rId9"/>
    <p:sldId id="265" r:id="rId10"/>
    <p:sldId id="271" r:id="rId11"/>
    <p:sldId id="275" r:id="rId12"/>
    <p:sldId id="276" r:id="rId13"/>
    <p:sldId id="277" r:id="rId14"/>
    <p:sldId id="278" r:id="rId15"/>
    <p:sldId id="266" r:id="rId16"/>
    <p:sldId id="279" r:id="rId17"/>
    <p:sldId id="267" r:id="rId18"/>
    <p:sldId id="263"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BC447-CDC9-4091-913C-A99F3230AD73}"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ED5AE-F00A-4538-8EE6-E510898D9557}" type="slidenum">
              <a:rPr lang="en-US" smtClean="0"/>
              <a:t>‹#›</a:t>
            </a:fld>
            <a:endParaRPr lang="en-US"/>
          </a:p>
        </p:txBody>
      </p:sp>
    </p:spTree>
    <p:extLst>
      <p:ext uri="{BB962C8B-B14F-4D97-AF65-F5344CB8AC3E}">
        <p14:creationId xmlns:p14="http://schemas.microsoft.com/office/powerpoint/2010/main" val="1800056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ED5AE-F00A-4538-8EE6-E510898D9557}" type="slidenum">
              <a:rPr lang="en-US" smtClean="0"/>
              <a:t>1</a:t>
            </a:fld>
            <a:endParaRPr lang="en-US"/>
          </a:p>
        </p:txBody>
      </p:sp>
    </p:spTree>
    <p:extLst>
      <p:ext uri="{BB962C8B-B14F-4D97-AF65-F5344CB8AC3E}">
        <p14:creationId xmlns:p14="http://schemas.microsoft.com/office/powerpoint/2010/main" val="424258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ED5AE-F00A-4538-8EE6-E510898D9557}" type="slidenum">
              <a:rPr lang="en-US" smtClean="0"/>
              <a:t>4</a:t>
            </a:fld>
            <a:endParaRPr lang="en-US"/>
          </a:p>
        </p:txBody>
      </p:sp>
    </p:spTree>
    <p:extLst>
      <p:ext uri="{BB962C8B-B14F-4D97-AF65-F5344CB8AC3E}">
        <p14:creationId xmlns:p14="http://schemas.microsoft.com/office/powerpoint/2010/main" val="53217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ED5AE-F00A-4538-8EE6-E510898D9557}" type="slidenum">
              <a:rPr lang="en-US" smtClean="0"/>
              <a:t>9</a:t>
            </a:fld>
            <a:endParaRPr lang="en-US"/>
          </a:p>
        </p:txBody>
      </p:sp>
    </p:spTree>
    <p:extLst>
      <p:ext uri="{BB962C8B-B14F-4D97-AF65-F5344CB8AC3E}">
        <p14:creationId xmlns:p14="http://schemas.microsoft.com/office/powerpoint/2010/main" val="189572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1BA0DD89-89EB-4D83-A0F5-EC605F756173}" type="datetimeFigureOut">
              <a:rPr lang="en-US" smtClean="0"/>
              <a:t>10/10/2022</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A64D4FF3-FA98-4FD6-B3F1-AA24288C9FAC}"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18147378"/>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A0DD89-89EB-4D83-A0F5-EC605F756173}"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D4FF3-FA98-4FD6-B3F1-AA24288C9FAC}" type="slidenum">
              <a:rPr lang="en-US" smtClean="0"/>
              <a:t>‹#›</a:t>
            </a:fld>
            <a:endParaRPr lang="en-US"/>
          </a:p>
        </p:txBody>
      </p:sp>
    </p:spTree>
    <p:extLst>
      <p:ext uri="{BB962C8B-B14F-4D97-AF65-F5344CB8AC3E}">
        <p14:creationId xmlns:p14="http://schemas.microsoft.com/office/powerpoint/2010/main" val="103198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1BA0DD89-89EB-4D83-A0F5-EC605F756173}" type="datetimeFigureOut">
              <a:rPr lang="en-US" smtClean="0"/>
              <a:t>10/10/2022</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A64D4FF3-FA98-4FD6-B3F1-AA24288C9FAC}"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36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A0DD89-89EB-4D83-A0F5-EC605F756173}"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D4FF3-FA98-4FD6-B3F1-AA24288C9FAC}" type="slidenum">
              <a:rPr lang="en-US" smtClean="0"/>
              <a:t>‹#›</a:t>
            </a:fld>
            <a:endParaRPr lang="en-US"/>
          </a:p>
        </p:txBody>
      </p:sp>
    </p:spTree>
    <p:extLst>
      <p:ext uri="{BB962C8B-B14F-4D97-AF65-F5344CB8AC3E}">
        <p14:creationId xmlns:p14="http://schemas.microsoft.com/office/powerpoint/2010/main" val="63411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1BA0DD89-89EB-4D83-A0F5-EC605F756173}" type="datetimeFigureOut">
              <a:rPr lang="en-US" smtClean="0"/>
              <a:t>10/10/2022</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A64D4FF3-FA98-4FD6-B3F1-AA24288C9FAC}"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34790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A0DD89-89EB-4D83-A0F5-EC605F756173}"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D4FF3-FA98-4FD6-B3F1-AA24288C9FAC}" type="slidenum">
              <a:rPr lang="en-US" smtClean="0"/>
              <a:t>‹#›</a:t>
            </a:fld>
            <a:endParaRPr lang="en-US"/>
          </a:p>
        </p:txBody>
      </p:sp>
    </p:spTree>
    <p:extLst>
      <p:ext uri="{BB962C8B-B14F-4D97-AF65-F5344CB8AC3E}">
        <p14:creationId xmlns:p14="http://schemas.microsoft.com/office/powerpoint/2010/main" val="349225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0DD89-89EB-4D83-A0F5-EC605F756173}"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D4FF3-FA98-4FD6-B3F1-AA24288C9FAC}" type="slidenum">
              <a:rPr lang="en-US" smtClean="0"/>
              <a:t>‹#›</a:t>
            </a:fld>
            <a:endParaRPr lang="en-US"/>
          </a:p>
        </p:txBody>
      </p:sp>
    </p:spTree>
    <p:extLst>
      <p:ext uri="{BB962C8B-B14F-4D97-AF65-F5344CB8AC3E}">
        <p14:creationId xmlns:p14="http://schemas.microsoft.com/office/powerpoint/2010/main" val="338500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A0DD89-89EB-4D83-A0F5-EC605F756173}"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D4FF3-FA98-4FD6-B3F1-AA24288C9FAC}" type="slidenum">
              <a:rPr lang="en-US" smtClean="0"/>
              <a:t>‹#›</a:t>
            </a:fld>
            <a:endParaRPr lang="en-US"/>
          </a:p>
        </p:txBody>
      </p:sp>
    </p:spTree>
    <p:extLst>
      <p:ext uri="{BB962C8B-B14F-4D97-AF65-F5344CB8AC3E}">
        <p14:creationId xmlns:p14="http://schemas.microsoft.com/office/powerpoint/2010/main" val="75325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1BA0DD89-89EB-4D83-A0F5-EC605F756173}"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D4FF3-FA98-4FD6-B3F1-AA24288C9FAC}" type="slidenum">
              <a:rPr lang="en-US" smtClean="0"/>
              <a:t>‹#›</a:t>
            </a:fld>
            <a:endParaRPr lang="en-US"/>
          </a:p>
        </p:txBody>
      </p:sp>
    </p:spTree>
    <p:extLst>
      <p:ext uri="{BB962C8B-B14F-4D97-AF65-F5344CB8AC3E}">
        <p14:creationId xmlns:p14="http://schemas.microsoft.com/office/powerpoint/2010/main" val="42053095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1BA0DD89-89EB-4D83-A0F5-EC605F756173}" type="datetimeFigureOut">
              <a:rPr lang="en-US" smtClean="0"/>
              <a:t>10/10/2022</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A64D4FF3-FA98-4FD6-B3F1-AA24288C9FAC}" type="slidenum">
              <a:rPr lang="en-US" smtClean="0"/>
              <a:t>‹#›</a:t>
            </a:fld>
            <a:endParaRPr lang="en-US"/>
          </a:p>
        </p:txBody>
      </p:sp>
    </p:spTree>
    <p:extLst>
      <p:ext uri="{BB962C8B-B14F-4D97-AF65-F5344CB8AC3E}">
        <p14:creationId xmlns:p14="http://schemas.microsoft.com/office/powerpoint/2010/main" val="406465087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1BA0DD89-89EB-4D83-A0F5-EC605F756173}" type="datetimeFigureOut">
              <a:rPr lang="en-US" smtClean="0"/>
              <a:t>10/10/2022</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A64D4FF3-FA98-4FD6-B3F1-AA24288C9FAC}" type="slidenum">
              <a:rPr lang="en-US" smtClean="0"/>
              <a:t>‹#›</a:t>
            </a:fld>
            <a:endParaRPr lang="en-US"/>
          </a:p>
        </p:txBody>
      </p:sp>
    </p:spTree>
    <p:extLst>
      <p:ext uri="{BB962C8B-B14F-4D97-AF65-F5344CB8AC3E}">
        <p14:creationId xmlns:p14="http://schemas.microsoft.com/office/powerpoint/2010/main" val="395844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1BA0DD89-89EB-4D83-A0F5-EC605F756173}" type="datetimeFigureOut">
              <a:rPr lang="en-US" smtClean="0"/>
              <a:t>10/10/2022</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A64D4FF3-FA98-4FD6-B3F1-AA24288C9FAC}"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201681"/>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816" y="1122363"/>
            <a:ext cx="9644184" cy="2387600"/>
          </a:xfrm>
        </p:spPr>
        <p:txBody>
          <a:bodyPr>
            <a:normAutofit/>
          </a:bodyPr>
          <a:lstStyle/>
          <a:p>
            <a:r>
              <a:rPr lang="hr-HR" dirty="0" smtClean="0"/>
              <a:t/>
            </a:r>
            <a:br>
              <a:rPr lang="hr-HR" dirty="0" smtClean="0"/>
            </a:br>
            <a:r>
              <a:rPr lang="hr-HR" dirty="0" smtClean="0">
                <a:solidFill>
                  <a:srgbClr val="002060"/>
                </a:solidFill>
              </a:rPr>
              <a:t> </a:t>
            </a:r>
            <a:endParaRPr lang="en-US" dirty="0">
              <a:solidFill>
                <a:srgbClr val="002060"/>
              </a:solidFill>
            </a:endParaRPr>
          </a:p>
        </p:txBody>
      </p:sp>
      <p:sp>
        <p:nvSpPr>
          <p:cNvPr id="3" name="Subtitle 2"/>
          <p:cNvSpPr>
            <a:spLocks noGrp="1"/>
          </p:cNvSpPr>
          <p:nvPr>
            <p:ph type="subTitle" idx="1"/>
          </p:nvPr>
        </p:nvSpPr>
        <p:spPr>
          <a:xfrm>
            <a:off x="211015" y="1659988"/>
            <a:ext cx="10456983" cy="3505737"/>
          </a:xfrm>
        </p:spPr>
        <p:txBody>
          <a:bodyPr>
            <a:noAutofit/>
          </a:bodyPr>
          <a:lstStyle/>
          <a:p>
            <a:r>
              <a:rPr lang="hr-HR" sz="4800" dirty="0" smtClean="0">
                <a:solidFill>
                  <a:srgbClr val="002060"/>
                </a:solidFill>
              </a:rPr>
              <a:t>  </a:t>
            </a:r>
            <a:r>
              <a:rPr lang="en-US" sz="4800" dirty="0" smtClean="0">
                <a:solidFill>
                  <a:srgbClr val="002060"/>
                </a:solidFill>
              </a:rPr>
              <a:t> </a:t>
            </a:r>
            <a:r>
              <a:rPr lang="en-US" sz="4800" dirty="0">
                <a:solidFill>
                  <a:srgbClr val="002060"/>
                </a:solidFill>
              </a:rPr>
              <a:t/>
            </a:r>
            <a:br>
              <a:rPr lang="en-US" sz="4800" dirty="0">
                <a:solidFill>
                  <a:srgbClr val="002060"/>
                </a:solidFill>
              </a:rPr>
            </a:br>
            <a:r>
              <a:rPr lang="hr-HR" sz="4800" dirty="0" smtClean="0">
                <a:solidFill>
                  <a:srgbClr val="002060"/>
                </a:solidFill>
              </a:rPr>
              <a:t>         </a:t>
            </a:r>
            <a:r>
              <a:rPr lang="en-US" sz="4800" dirty="0" smtClean="0">
                <a:solidFill>
                  <a:srgbClr val="002060"/>
                </a:solidFill>
              </a:rPr>
              <a:t>PROCJENA</a:t>
            </a:r>
            <a:endParaRPr lang="hr-HR" sz="4800" dirty="0" smtClean="0">
              <a:solidFill>
                <a:srgbClr val="002060"/>
              </a:solidFill>
            </a:endParaRPr>
          </a:p>
          <a:p>
            <a:r>
              <a:rPr lang="hr-HR" sz="4800" dirty="0" smtClean="0">
                <a:solidFill>
                  <a:srgbClr val="002060"/>
                </a:solidFill>
              </a:rPr>
              <a:t>(evaluacijska seansa) </a:t>
            </a:r>
            <a:r>
              <a:rPr lang="en-US" sz="4800" dirty="0" smtClean="0">
                <a:solidFill>
                  <a:srgbClr val="002060"/>
                </a:solidFill>
              </a:rPr>
              <a:t> </a:t>
            </a:r>
            <a:r>
              <a:rPr lang="en-US" sz="4800" dirty="0">
                <a:solidFill>
                  <a:srgbClr val="002060"/>
                </a:solidFill>
              </a:rPr>
              <a:t/>
            </a:r>
            <a:br>
              <a:rPr lang="en-US" sz="4800" dirty="0">
                <a:solidFill>
                  <a:srgbClr val="002060"/>
                </a:solidFill>
              </a:rPr>
            </a:br>
            <a:endParaRPr lang="en-US" sz="4800" dirty="0">
              <a:solidFill>
                <a:srgbClr val="002060"/>
              </a:solidFill>
            </a:endParaRPr>
          </a:p>
        </p:txBody>
      </p:sp>
      <p:pic>
        <p:nvPicPr>
          <p:cNvPr id="6" name="Picture 5"/>
          <p:cNvPicPr>
            <a:picLocks noChangeAspect="1"/>
          </p:cNvPicPr>
          <p:nvPr/>
        </p:nvPicPr>
        <p:blipFill>
          <a:blip r:embed="rId3"/>
          <a:stretch>
            <a:fillRect/>
          </a:stretch>
        </p:blipFill>
        <p:spPr>
          <a:xfrm>
            <a:off x="6462344" y="0"/>
            <a:ext cx="5729655" cy="6858000"/>
          </a:xfrm>
          <a:prstGeom prst="rect">
            <a:avLst/>
          </a:prstGeom>
        </p:spPr>
      </p:pic>
    </p:spTree>
    <p:extLst>
      <p:ext uri="{BB962C8B-B14F-4D97-AF65-F5344CB8AC3E}">
        <p14:creationId xmlns:p14="http://schemas.microsoft.com/office/powerpoint/2010/main" val="4014826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33046"/>
            <a:ext cx="9905999" cy="5158155"/>
          </a:xfrm>
        </p:spPr>
        <p:txBody>
          <a:bodyPr>
            <a:normAutofit/>
          </a:bodyPr>
          <a:lstStyle/>
          <a:p>
            <a:pPr marL="0" indent="0" algn="ctr">
              <a:buNone/>
            </a:pPr>
            <a:r>
              <a:rPr lang="hr-HR" sz="3600" dirty="0" smtClean="0">
                <a:solidFill>
                  <a:srgbClr val="002060"/>
                </a:solidFill>
                <a:latin typeface="+mj-lt"/>
              </a:rPr>
              <a:t>TIJEKOM FAZE PROCJENE </a:t>
            </a:r>
          </a:p>
          <a:p>
            <a:pPr marL="0" indent="0" algn="just">
              <a:buNone/>
            </a:pPr>
            <a:endParaRPr lang="hr-HR" dirty="0" smtClean="0">
              <a:solidFill>
                <a:srgbClr val="002060"/>
              </a:solidFill>
            </a:endParaRPr>
          </a:p>
          <a:p>
            <a:pPr marL="0" indent="0" algn="just">
              <a:buNone/>
            </a:pPr>
            <a:endParaRPr lang="hr-HR" dirty="0" smtClean="0">
              <a:solidFill>
                <a:srgbClr val="002060"/>
              </a:solidFill>
            </a:endParaRPr>
          </a:p>
          <a:p>
            <a:pPr algn="just">
              <a:buFont typeface="Wingdings" panose="05000000000000000000" pitchFamily="2" charset="2"/>
              <a:buChar char="Ø"/>
            </a:pPr>
            <a:r>
              <a:rPr lang="hr-HR" b="1" dirty="0" smtClean="0">
                <a:solidFill>
                  <a:srgbClr val="002060"/>
                </a:solidFill>
              </a:rPr>
              <a:t>Obratiti pažnju na indikacije koje ukazuju da klijent nije siguran da će se posvetiti terapiji</a:t>
            </a:r>
          </a:p>
          <a:p>
            <a:pPr marL="0" indent="0" algn="just">
              <a:buNone/>
            </a:pPr>
            <a:r>
              <a:rPr lang="hr-HR" sz="1800" i="1" dirty="0" smtClean="0">
                <a:solidFill>
                  <a:srgbClr val="002060"/>
                </a:solidFill>
              </a:rPr>
              <a:t>Npr</a:t>
            </a:r>
            <a:r>
              <a:rPr lang="hr-HR" sz="1800" i="1" dirty="0">
                <a:solidFill>
                  <a:srgbClr val="002060"/>
                </a:solidFill>
              </a:rPr>
              <a:t>. kada klijent opisuje trenutne </a:t>
            </a:r>
            <a:r>
              <a:rPr lang="hr-HR" sz="1800" i="1" dirty="0" smtClean="0">
                <a:solidFill>
                  <a:srgbClr val="002060"/>
                </a:solidFill>
              </a:rPr>
              <a:t>simptome pri čemu </a:t>
            </a:r>
            <a:r>
              <a:rPr lang="hr-HR" sz="1800" i="1" dirty="0">
                <a:solidFill>
                  <a:srgbClr val="002060"/>
                </a:solidFill>
              </a:rPr>
              <a:t>izražava beznadnost. Terapeut tada koristi </a:t>
            </a:r>
            <a:r>
              <a:rPr lang="hr-HR" sz="1800" i="1" dirty="0" smtClean="0">
                <a:solidFill>
                  <a:srgbClr val="002060"/>
                </a:solidFill>
              </a:rPr>
              <a:t>njegovu automatsku </a:t>
            </a:r>
            <a:r>
              <a:rPr lang="hr-HR" sz="1800" i="1" dirty="0">
                <a:solidFill>
                  <a:srgbClr val="002060"/>
                </a:solidFill>
              </a:rPr>
              <a:t>misao kako bi je povezao s kognitivnim modelom te naglašava kako će rad na automatskim mislima biti cilj tretmana u </a:t>
            </a:r>
            <a:r>
              <a:rPr lang="hr-HR" sz="1800" i="1" dirty="0" smtClean="0">
                <a:solidFill>
                  <a:srgbClr val="002060"/>
                </a:solidFill>
              </a:rPr>
              <a:t>budućnosti</a:t>
            </a:r>
          </a:p>
          <a:p>
            <a:pPr algn="just">
              <a:buClr>
                <a:srgbClr val="002060"/>
              </a:buClr>
              <a:buFont typeface="Wingdings" panose="05000000000000000000" pitchFamily="2" charset="2"/>
              <a:buChar char="Ø"/>
            </a:pPr>
            <a:r>
              <a:rPr lang="hr-HR" b="1" dirty="0" smtClean="0">
                <a:solidFill>
                  <a:srgbClr val="002060"/>
                </a:solidFill>
              </a:rPr>
              <a:t>Strukturirati klijentove odgovore kako bi se prikupili potrebni podaci</a:t>
            </a:r>
            <a:endParaRPr lang="hr-HR" b="1" dirty="0">
              <a:solidFill>
                <a:srgbClr val="002060"/>
              </a:solidFill>
            </a:endParaRPr>
          </a:p>
          <a:p>
            <a:pPr marL="0" indent="0" algn="just">
              <a:buClr>
                <a:srgbClr val="002060"/>
              </a:buClr>
              <a:buNone/>
            </a:pPr>
            <a:r>
              <a:rPr lang="hr-HR" sz="2000" dirty="0" smtClean="0">
                <a:solidFill>
                  <a:schemeClr val="accent2">
                    <a:lumMod val="50000"/>
                  </a:schemeClr>
                </a:solidFill>
              </a:rPr>
              <a:t> „</a:t>
            </a:r>
            <a:r>
              <a:rPr lang="hr-HR" sz="1800" i="1" dirty="0" smtClean="0">
                <a:solidFill>
                  <a:srgbClr val="002060"/>
                </a:solidFill>
              </a:rPr>
              <a:t>Molim </a:t>
            </a:r>
            <a:r>
              <a:rPr lang="hr-HR" sz="1800" i="1" dirty="0">
                <a:solidFill>
                  <a:srgbClr val="002060"/>
                </a:solidFill>
              </a:rPr>
              <a:t>vas da na iduća pitanja odgovorite kratkim odgovorima </a:t>
            </a:r>
            <a:r>
              <a:rPr lang="hr-HR" sz="1800" i="1" dirty="0" smtClean="0">
                <a:solidFill>
                  <a:srgbClr val="002060"/>
                </a:solidFill>
              </a:rPr>
              <a:t>da/ne/nisam </a:t>
            </a:r>
            <a:r>
              <a:rPr lang="hr-HR" sz="1800" i="1" dirty="0">
                <a:solidFill>
                  <a:srgbClr val="002060"/>
                </a:solidFill>
              </a:rPr>
              <a:t>siguran ili odgovorite jednom ili dvije rečenice</a:t>
            </a:r>
            <a:r>
              <a:rPr lang="hr-HR" sz="1800" i="1" dirty="0" smtClean="0">
                <a:solidFill>
                  <a:srgbClr val="002060"/>
                </a:solidFill>
              </a:rPr>
              <a:t>.”</a:t>
            </a:r>
            <a:endParaRPr lang="hr-HR" sz="1800" i="1" dirty="0">
              <a:solidFill>
                <a:srgbClr val="002060"/>
              </a:solidFill>
            </a:endParaRPr>
          </a:p>
        </p:txBody>
      </p:sp>
    </p:spTree>
    <p:extLst>
      <p:ext uri="{BB962C8B-B14F-4D97-AF65-F5344CB8AC3E}">
        <p14:creationId xmlns:p14="http://schemas.microsoft.com/office/powerpoint/2010/main" val="19261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954" y="568345"/>
            <a:ext cx="9289317" cy="1560716"/>
          </a:xfrm>
        </p:spPr>
        <p:txBody>
          <a:bodyPr>
            <a:normAutofit fontScale="90000"/>
          </a:bodyPr>
          <a:lstStyle/>
          <a:p>
            <a:r>
              <a:rPr lang="hr-HR" dirty="0" smtClean="0">
                <a:solidFill>
                  <a:srgbClr val="002060"/>
                </a:solidFill>
              </a:rPr>
              <a:t/>
            </a:r>
            <a:br>
              <a:rPr lang="hr-HR" dirty="0" smtClean="0">
                <a:solidFill>
                  <a:srgbClr val="002060"/>
                </a:solidFill>
              </a:rPr>
            </a:br>
            <a:r>
              <a:rPr lang="hr-HR" dirty="0" smtClean="0">
                <a:solidFill>
                  <a:srgbClr val="002060"/>
                </a:solidFill>
              </a:rPr>
              <a:t>UKLJUČIVANJE ČLANA OBITELJI</a:t>
            </a:r>
            <a:br>
              <a:rPr lang="hr-HR" dirty="0" smtClean="0">
                <a:solidFill>
                  <a:srgbClr val="002060"/>
                </a:solidFill>
              </a:rPr>
            </a:br>
            <a:endParaRPr lang="en-US" dirty="0">
              <a:solidFill>
                <a:srgbClr val="002060"/>
              </a:solidFill>
            </a:endParaRPr>
          </a:p>
        </p:txBody>
      </p:sp>
      <p:sp>
        <p:nvSpPr>
          <p:cNvPr id="3" name="Content Placeholder 2"/>
          <p:cNvSpPr>
            <a:spLocks noGrp="1"/>
          </p:cNvSpPr>
          <p:nvPr>
            <p:ph idx="1"/>
          </p:nvPr>
        </p:nvSpPr>
        <p:spPr/>
        <p:txBody>
          <a:bodyPr>
            <a:normAutofit/>
          </a:bodyPr>
          <a:lstStyle/>
          <a:p>
            <a:r>
              <a:rPr lang="hr-HR" dirty="0" smtClean="0">
                <a:solidFill>
                  <a:srgbClr val="002060"/>
                </a:solidFill>
              </a:rPr>
              <a:t>Ukoliko </a:t>
            </a:r>
            <a:r>
              <a:rPr lang="hr-HR" dirty="0">
                <a:solidFill>
                  <a:srgbClr val="002060"/>
                </a:solidFill>
              </a:rPr>
              <a:t>je klijent došao u pratnji člana obitelji na kraju seanse </a:t>
            </a:r>
            <a:r>
              <a:rPr lang="hr-HR" dirty="0" smtClean="0">
                <a:solidFill>
                  <a:srgbClr val="002060"/>
                </a:solidFill>
              </a:rPr>
              <a:t>provjeriti želi li  ga pozvati </a:t>
            </a:r>
            <a:r>
              <a:rPr lang="hr-HR" dirty="0">
                <a:solidFill>
                  <a:srgbClr val="002060"/>
                </a:solidFill>
              </a:rPr>
              <a:t>na seansu </a:t>
            </a:r>
            <a:r>
              <a:rPr lang="hr-HR" dirty="0" smtClean="0">
                <a:solidFill>
                  <a:srgbClr val="002060"/>
                </a:solidFill>
              </a:rPr>
              <a:t>(ukoliko </a:t>
            </a:r>
            <a:r>
              <a:rPr lang="hr-HR" dirty="0">
                <a:solidFill>
                  <a:srgbClr val="002060"/>
                </a:solidFill>
              </a:rPr>
              <a:t>član obitelji nije od početka prisutan</a:t>
            </a:r>
            <a:r>
              <a:rPr lang="hr-HR" dirty="0" smtClean="0">
                <a:solidFill>
                  <a:srgbClr val="002060"/>
                </a:solidFill>
              </a:rPr>
              <a:t>)</a:t>
            </a:r>
          </a:p>
          <a:p>
            <a:r>
              <a:rPr lang="hr-HR" dirty="0" smtClean="0">
                <a:solidFill>
                  <a:srgbClr val="002060"/>
                </a:solidFill>
              </a:rPr>
              <a:t>Provjeriti da li postoji </a:t>
            </a:r>
            <a:r>
              <a:rPr lang="hr-HR" dirty="0">
                <a:solidFill>
                  <a:srgbClr val="002060"/>
                </a:solidFill>
              </a:rPr>
              <a:t>nešto što </a:t>
            </a:r>
            <a:r>
              <a:rPr lang="hr-HR" dirty="0" smtClean="0">
                <a:solidFill>
                  <a:srgbClr val="002060"/>
                </a:solidFill>
              </a:rPr>
              <a:t>klijent ne želi podijeliti/prešutjeti </a:t>
            </a:r>
            <a:r>
              <a:rPr lang="hr-HR" dirty="0">
                <a:solidFill>
                  <a:srgbClr val="002060"/>
                </a:solidFill>
              </a:rPr>
              <a:t>pred članom </a:t>
            </a:r>
            <a:r>
              <a:rPr lang="hr-HR" dirty="0" smtClean="0">
                <a:solidFill>
                  <a:srgbClr val="002060"/>
                </a:solidFill>
              </a:rPr>
              <a:t>obitelji </a:t>
            </a:r>
            <a:endParaRPr lang="en-US" dirty="0">
              <a:solidFill>
                <a:srgbClr val="002060"/>
              </a:solidFill>
            </a:endParaRPr>
          </a:p>
          <a:p>
            <a:r>
              <a:rPr lang="hr-HR" dirty="0">
                <a:solidFill>
                  <a:srgbClr val="002060"/>
                </a:solidFill>
              </a:rPr>
              <a:t>Raspitajte se što član obitelji smatra </a:t>
            </a:r>
            <a:r>
              <a:rPr lang="hr-HR" dirty="0" smtClean="0">
                <a:solidFill>
                  <a:srgbClr val="002060"/>
                </a:solidFill>
              </a:rPr>
              <a:t>da je najvažnije da </a:t>
            </a:r>
            <a:r>
              <a:rPr lang="hr-HR" dirty="0">
                <a:solidFill>
                  <a:srgbClr val="002060"/>
                </a:solidFill>
              </a:rPr>
              <a:t>znate, ukoliko se fokusira samo na negativno pitajte ga o </a:t>
            </a:r>
            <a:r>
              <a:rPr lang="hr-HR" dirty="0" err="1" smtClean="0">
                <a:solidFill>
                  <a:srgbClr val="002060"/>
                </a:solidFill>
              </a:rPr>
              <a:t>klijentovim</a:t>
            </a:r>
            <a:r>
              <a:rPr lang="hr-HR" dirty="0" smtClean="0">
                <a:solidFill>
                  <a:srgbClr val="002060"/>
                </a:solidFill>
              </a:rPr>
              <a:t> pozitivnim </a:t>
            </a:r>
            <a:r>
              <a:rPr lang="hr-HR" dirty="0">
                <a:solidFill>
                  <a:srgbClr val="002060"/>
                </a:solidFill>
              </a:rPr>
              <a:t>kvalitetama, snagama i načinima suočavanja </a:t>
            </a:r>
            <a:endParaRPr lang="en-US" dirty="0">
              <a:solidFill>
                <a:srgbClr val="002060"/>
              </a:solidFill>
            </a:endParaRPr>
          </a:p>
          <a:p>
            <a:r>
              <a:rPr lang="hr-HR" dirty="0">
                <a:solidFill>
                  <a:srgbClr val="002060"/>
                </a:solidFill>
              </a:rPr>
              <a:t>Iznesite svoje početne dojmove</a:t>
            </a:r>
            <a:endParaRPr lang="en-US" dirty="0">
              <a:solidFill>
                <a:srgbClr val="002060"/>
              </a:solidFill>
            </a:endParaRPr>
          </a:p>
          <a:p>
            <a:r>
              <a:rPr lang="hr-HR" dirty="0">
                <a:solidFill>
                  <a:srgbClr val="002060"/>
                </a:solidFill>
              </a:rPr>
              <a:t>Predstavite okvirni plan terapije </a:t>
            </a:r>
            <a:endParaRPr lang="en-US" dirty="0">
              <a:solidFill>
                <a:srgbClr val="002060"/>
              </a:solidFill>
            </a:endParaRPr>
          </a:p>
          <a:p>
            <a:pPr marL="0" indent="0">
              <a:buNone/>
            </a:pPr>
            <a:endParaRPr lang="hr-HR" sz="2000" i="1" dirty="0" smtClean="0">
              <a:solidFill>
                <a:srgbClr val="002060"/>
              </a:solidFill>
            </a:endParaRPr>
          </a:p>
          <a:p>
            <a:pPr marL="0" indent="0">
              <a:buNone/>
            </a:pPr>
            <a:endParaRPr lang="hr-HR" sz="2000" i="1" dirty="0" smtClean="0">
              <a:solidFill>
                <a:srgbClr val="002060"/>
              </a:solidFill>
            </a:endParaRPr>
          </a:p>
        </p:txBody>
      </p:sp>
    </p:spTree>
    <p:extLst>
      <p:ext uri="{BB962C8B-B14F-4D97-AF65-F5344CB8AC3E}">
        <p14:creationId xmlns:p14="http://schemas.microsoft.com/office/powerpoint/2010/main" val="891836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2800" dirty="0" smtClean="0">
                <a:solidFill>
                  <a:srgbClr val="002060"/>
                </a:solidFill>
              </a:rPr>
              <a:t>POVEZIVANJE DIJAGNOSTIČKIH DOJMOVA, POSTAVLJANJE OKVIRNIH CILJEVA I POVEZIVANJE  S OPĆIM PLANOM TRETMANA</a:t>
            </a:r>
            <a:br>
              <a:rPr lang="hr-HR" sz="2800" dirty="0" smtClean="0">
                <a:solidFill>
                  <a:srgbClr val="002060"/>
                </a:solidFill>
              </a:rPr>
            </a:br>
            <a:endParaRPr lang="en-US" sz="2800" dirty="0">
              <a:solidFill>
                <a:srgbClr val="002060"/>
              </a:solidFill>
            </a:endParaRPr>
          </a:p>
        </p:txBody>
      </p:sp>
      <p:sp>
        <p:nvSpPr>
          <p:cNvPr id="3" name="Content Placeholder 2"/>
          <p:cNvSpPr>
            <a:spLocks noGrp="1"/>
          </p:cNvSpPr>
          <p:nvPr>
            <p:ph idx="1"/>
          </p:nvPr>
        </p:nvSpPr>
        <p:spPr>
          <a:xfrm>
            <a:off x="2808654" y="2516554"/>
            <a:ext cx="8770571" cy="3651504"/>
          </a:xfrm>
        </p:spPr>
        <p:txBody>
          <a:bodyPr/>
          <a:lstStyle/>
          <a:p>
            <a:pPr marL="0" indent="0">
              <a:buNone/>
            </a:pPr>
            <a:r>
              <a:rPr lang="hr-HR" b="1" dirty="0" smtClean="0">
                <a:solidFill>
                  <a:srgbClr val="002060"/>
                </a:solidFill>
              </a:rPr>
              <a:t>DIJAGNOSTIČKI DOJMOVI </a:t>
            </a:r>
          </a:p>
          <a:p>
            <a:pPr marL="0" indent="0">
              <a:buNone/>
            </a:pPr>
            <a:r>
              <a:rPr lang="hr-HR" sz="1800" dirty="0" smtClean="0">
                <a:solidFill>
                  <a:srgbClr val="002060"/>
                </a:solidFill>
              </a:rPr>
              <a:t>Objasniti kako je potrebno vrijeme </a:t>
            </a:r>
            <a:r>
              <a:rPr lang="hr-HR" sz="1800" dirty="0">
                <a:solidFill>
                  <a:srgbClr val="002060"/>
                </a:solidFill>
              </a:rPr>
              <a:t>za pregled bilješki, testova i prijašnjih </a:t>
            </a:r>
            <a:r>
              <a:rPr lang="hr-HR" sz="1800" dirty="0" smtClean="0">
                <a:solidFill>
                  <a:srgbClr val="002060"/>
                </a:solidFill>
              </a:rPr>
              <a:t>izvještaja/nalaza </a:t>
            </a:r>
            <a:r>
              <a:rPr lang="hr-HR" sz="1800" dirty="0">
                <a:solidFill>
                  <a:srgbClr val="002060"/>
                </a:solidFill>
              </a:rPr>
              <a:t>kako biste postavili dijagnozu. </a:t>
            </a:r>
            <a:endParaRPr lang="hr-HR" sz="1800" dirty="0" smtClean="0">
              <a:solidFill>
                <a:srgbClr val="002060"/>
              </a:solidFill>
            </a:endParaRPr>
          </a:p>
          <a:p>
            <a:pPr marL="0" indent="0">
              <a:buNone/>
            </a:pPr>
            <a:r>
              <a:rPr lang="hr-HR" sz="1800" dirty="0" smtClean="0">
                <a:solidFill>
                  <a:srgbClr val="002060"/>
                </a:solidFill>
              </a:rPr>
              <a:t>Za </a:t>
            </a:r>
            <a:r>
              <a:rPr lang="hr-HR" sz="1800" dirty="0">
                <a:solidFill>
                  <a:srgbClr val="002060"/>
                </a:solidFill>
              </a:rPr>
              <a:t>većinu slučajeva depresivnosti i anksioznosti </a:t>
            </a:r>
            <a:r>
              <a:rPr lang="hr-HR" sz="1800" dirty="0" smtClean="0">
                <a:solidFill>
                  <a:srgbClr val="002060"/>
                </a:solidFill>
              </a:rPr>
              <a:t>prikladno  je dati </a:t>
            </a:r>
            <a:r>
              <a:rPr lang="hr-HR" sz="1800" dirty="0">
                <a:solidFill>
                  <a:srgbClr val="002060"/>
                </a:solidFill>
              </a:rPr>
              <a:t>svoj početni dojam o </a:t>
            </a:r>
            <a:r>
              <a:rPr lang="hr-HR" sz="1800" dirty="0" smtClean="0">
                <a:solidFill>
                  <a:srgbClr val="002060"/>
                </a:solidFill>
              </a:rPr>
              <a:t>dijagnozi  </a:t>
            </a:r>
            <a:r>
              <a:rPr lang="hr-HR" sz="1800" dirty="0">
                <a:solidFill>
                  <a:srgbClr val="002060"/>
                </a:solidFill>
              </a:rPr>
              <a:t>i pokazati </a:t>
            </a:r>
            <a:r>
              <a:rPr lang="hr-HR" sz="1800" dirty="0" smtClean="0">
                <a:solidFill>
                  <a:srgbClr val="002060"/>
                </a:solidFill>
              </a:rPr>
              <a:t>kako </a:t>
            </a:r>
            <a:r>
              <a:rPr lang="hr-HR" sz="1800" dirty="0">
                <a:solidFill>
                  <a:srgbClr val="002060"/>
                </a:solidFill>
              </a:rPr>
              <a:t>ćete putem DSM potvrditi </a:t>
            </a:r>
            <a:r>
              <a:rPr lang="hr-HR" sz="1800" dirty="0" smtClean="0">
                <a:solidFill>
                  <a:srgbClr val="002060"/>
                </a:solidFill>
              </a:rPr>
              <a:t>dijagnozu. </a:t>
            </a:r>
          </a:p>
          <a:p>
            <a:pPr marL="0" indent="0">
              <a:buNone/>
            </a:pPr>
            <a:r>
              <a:rPr lang="hr-HR" sz="1800" dirty="0" smtClean="0">
                <a:solidFill>
                  <a:srgbClr val="002060"/>
                </a:solidFill>
              </a:rPr>
              <a:t>Tijekom </a:t>
            </a:r>
            <a:r>
              <a:rPr lang="hr-HR" sz="1800" dirty="0">
                <a:solidFill>
                  <a:srgbClr val="002060"/>
                </a:solidFill>
              </a:rPr>
              <a:t>početnog susreta može i ne mora biti korisno reći  klijentima da imaju težu mentalnu bolest ili poremećaj ličnosti. </a:t>
            </a:r>
            <a:r>
              <a:rPr lang="hr-HR" sz="1800" dirty="0" smtClean="0">
                <a:solidFill>
                  <a:srgbClr val="002060"/>
                </a:solidFill>
              </a:rPr>
              <a:t>Razboritije </a:t>
            </a:r>
            <a:r>
              <a:rPr lang="hr-HR" sz="1800" dirty="0">
                <a:solidFill>
                  <a:srgbClr val="002060"/>
                </a:solidFill>
              </a:rPr>
              <a:t>je rezimirati probleme i simptome koje pacijent </a:t>
            </a:r>
            <a:r>
              <a:rPr lang="hr-HR" sz="1800" dirty="0" smtClean="0">
                <a:solidFill>
                  <a:srgbClr val="002060"/>
                </a:solidFill>
              </a:rPr>
              <a:t>doživljava.</a:t>
            </a:r>
            <a:endParaRPr lang="en-US" sz="1800" dirty="0">
              <a:solidFill>
                <a:srgbClr val="002060"/>
              </a:solidFill>
            </a:endParaRPr>
          </a:p>
        </p:txBody>
      </p:sp>
    </p:spTree>
    <p:extLst>
      <p:ext uri="{BB962C8B-B14F-4D97-AF65-F5344CB8AC3E}">
        <p14:creationId xmlns:p14="http://schemas.microsoft.com/office/powerpoint/2010/main" val="309701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solidFill>
                  <a:srgbClr val="002060"/>
                </a:solidFill>
              </a:rPr>
              <a:t>POSTAVLJANJE OKVIRNIH CILJEVA I POVEZIVANJE  S OPĆIM PLANOM TRETMANA</a:t>
            </a:r>
            <a:br>
              <a:rPr lang="hr-HR" sz="2800" dirty="0" smtClean="0">
                <a:solidFill>
                  <a:srgbClr val="002060"/>
                </a:solidFill>
              </a:rPr>
            </a:br>
            <a:endParaRPr lang="en-US" sz="2800" dirty="0">
              <a:solidFill>
                <a:srgbClr val="002060"/>
              </a:solidFill>
            </a:endParaRPr>
          </a:p>
        </p:txBody>
      </p:sp>
      <p:sp>
        <p:nvSpPr>
          <p:cNvPr id="3" name="Content Placeholder 2"/>
          <p:cNvSpPr>
            <a:spLocks noGrp="1"/>
          </p:cNvSpPr>
          <p:nvPr>
            <p:ph idx="1"/>
          </p:nvPr>
        </p:nvSpPr>
        <p:spPr>
          <a:xfrm>
            <a:off x="2808654" y="2516554"/>
            <a:ext cx="8770571" cy="3651504"/>
          </a:xfrm>
        </p:spPr>
        <p:txBody>
          <a:bodyPr/>
          <a:lstStyle/>
          <a:p>
            <a:pPr marL="0" indent="0">
              <a:buNone/>
            </a:pPr>
            <a:endParaRPr lang="hr-HR" dirty="0" smtClean="0">
              <a:solidFill>
                <a:srgbClr val="002060"/>
              </a:solidFill>
            </a:endParaRPr>
          </a:p>
          <a:p>
            <a:pPr>
              <a:buFont typeface="Wingdings" panose="05000000000000000000" pitchFamily="2" charset="2"/>
              <a:buChar char="ü"/>
            </a:pPr>
            <a:r>
              <a:rPr lang="hr-HR" dirty="0" smtClean="0">
                <a:solidFill>
                  <a:srgbClr val="002060"/>
                </a:solidFill>
              </a:rPr>
              <a:t>Postavljanje </a:t>
            </a:r>
            <a:r>
              <a:rPr lang="hr-HR" dirty="0">
                <a:solidFill>
                  <a:srgbClr val="002060"/>
                </a:solidFill>
              </a:rPr>
              <a:t>ciljeva i </a:t>
            </a:r>
            <a:r>
              <a:rPr lang="hr-HR" dirty="0" smtClean="0">
                <a:solidFill>
                  <a:srgbClr val="002060"/>
                </a:solidFill>
              </a:rPr>
              <a:t>opisivanje plana tretmana klijentima </a:t>
            </a:r>
            <a:r>
              <a:rPr lang="hr-HR" dirty="0">
                <a:solidFill>
                  <a:srgbClr val="002060"/>
                </a:solidFill>
              </a:rPr>
              <a:t>pruža nadu </a:t>
            </a:r>
            <a:endParaRPr lang="hr-HR" dirty="0" smtClean="0">
              <a:solidFill>
                <a:srgbClr val="002060"/>
              </a:solidFill>
            </a:endParaRPr>
          </a:p>
          <a:p>
            <a:pPr>
              <a:buFont typeface="Wingdings" panose="05000000000000000000" pitchFamily="2" charset="2"/>
              <a:buChar char="ü"/>
            </a:pPr>
            <a:r>
              <a:rPr lang="hr-HR" dirty="0" smtClean="0">
                <a:solidFill>
                  <a:srgbClr val="002060"/>
                </a:solidFill>
              </a:rPr>
              <a:t>Nakon iznošenja plana </a:t>
            </a:r>
            <a:r>
              <a:rPr lang="hr-HR" dirty="0">
                <a:solidFill>
                  <a:srgbClr val="002060"/>
                </a:solidFill>
              </a:rPr>
              <a:t>tretmana </a:t>
            </a:r>
            <a:r>
              <a:rPr lang="hr-HR" dirty="0" smtClean="0">
                <a:solidFill>
                  <a:srgbClr val="002060"/>
                </a:solidFill>
              </a:rPr>
              <a:t>potrebno tražiti povratnu informaciju  </a:t>
            </a:r>
            <a:endParaRPr lang="en-US" dirty="0">
              <a:solidFill>
                <a:srgbClr val="002060"/>
              </a:solidFill>
            </a:endParaRPr>
          </a:p>
          <a:p>
            <a:pPr>
              <a:buFont typeface="Wingdings" panose="05000000000000000000" pitchFamily="2" charset="2"/>
              <a:buChar char="ü"/>
            </a:pPr>
            <a:endParaRPr lang="en-US" b="1" dirty="0">
              <a:solidFill>
                <a:srgbClr val="002060"/>
              </a:solidFill>
            </a:endParaRPr>
          </a:p>
        </p:txBody>
      </p:sp>
      <p:pic>
        <p:nvPicPr>
          <p:cNvPr id="4" name="Picture 3"/>
          <p:cNvPicPr>
            <a:picLocks noChangeAspect="1"/>
          </p:cNvPicPr>
          <p:nvPr/>
        </p:nvPicPr>
        <p:blipFill>
          <a:blip r:embed="rId2"/>
          <a:stretch>
            <a:fillRect/>
          </a:stretch>
        </p:blipFill>
        <p:spPr>
          <a:xfrm>
            <a:off x="4791563" y="4342305"/>
            <a:ext cx="3385745" cy="1769325"/>
          </a:xfrm>
          <a:prstGeom prst="rect">
            <a:avLst/>
          </a:prstGeom>
        </p:spPr>
      </p:pic>
    </p:spTree>
    <p:extLst>
      <p:ext uri="{BB962C8B-B14F-4D97-AF65-F5344CB8AC3E}">
        <p14:creationId xmlns:p14="http://schemas.microsoft.com/office/powerpoint/2010/main" val="1415732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0" dirty="0" smtClean="0">
                <a:solidFill>
                  <a:srgbClr val="002060"/>
                </a:solidFill>
              </a:rPr>
              <a:t>IZRADA JEDNOSTAVNOG AKCIJSKOG PLANA</a:t>
            </a:r>
            <a:endParaRPr lang="en-US" sz="3600" dirty="0">
              <a:solidFill>
                <a:srgbClr val="002060"/>
              </a:solidFill>
            </a:endParaRPr>
          </a:p>
        </p:txBody>
      </p:sp>
      <p:sp>
        <p:nvSpPr>
          <p:cNvPr id="3" name="Content Placeholder 2"/>
          <p:cNvSpPr>
            <a:spLocks noGrp="1"/>
          </p:cNvSpPr>
          <p:nvPr>
            <p:ph idx="1"/>
          </p:nvPr>
        </p:nvSpPr>
        <p:spPr>
          <a:xfrm>
            <a:off x="3097823" y="2446215"/>
            <a:ext cx="8770571" cy="3651504"/>
          </a:xfrm>
        </p:spPr>
        <p:txBody>
          <a:bodyPr/>
          <a:lstStyle/>
          <a:p>
            <a:pPr marL="0" indent="0">
              <a:buNone/>
            </a:pPr>
            <a:r>
              <a:rPr lang="hr-HR" dirty="0" smtClean="0">
                <a:solidFill>
                  <a:srgbClr val="002060"/>
                </a:solidFill>
              </a:rPr>
              <a:t>Tijekom procjene se izrađuje jednostavan akcijski plan koji klijente navikava na  važnost  samostalnog rada tijekom cijelog tjedna </a:t>
            </a:r>
          </a:p>
          <a:p>
            <a:pPr marL="0" indent="0">
              <a:buNone/>
            </a:pPr>
            <a:endParaRPr lang="hr-HR" dirty="0">
              <a:solidFill>
                <a:srgbClr val="002060"/>
              </a:solidFill>
            </a:endParaRPr>
          </a:p>
        </p:txBody>
      </p:sp>
      <p:sp>
        <p:nvSpPr>
          <p:cNvPr id="5" name="TextBox 4"/>
          <p:cNvSpPr txBox="1"/>
          <p:nvPr/>
        </p:nvSpPr>
        <p:spPr>
          <a:xfrm>
            <a:off x="3243385" y="3256304"/>
            <a:ext cx="7852017" cy="2585323"/>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hr-HR" dirty="0">
                <a:solidFill>
                  <a:srgbClr val="002060"/>
                </a:solidFill>
              </a:rPr>
              <a:t>AKCIJSKI PLAN</a:t>
            </a:r>
          </a:p>
          <a:p>
            <a:r>
              <a:rPr lang="hr-HR" dirty="0">
                <a:solidFill>
                  <a:srgbClr val="002060"/>
                </a:solidFill>
              </a:rPr>
              <a:t>Stavite akcijski plan u blizinu aparata za </a:t>
            </a:r>
            <a:r>
              <a:rPr lang="hr-HR" dirty="0" smtClean="0">
                <a:solidFill>
                  <a:srgbClr val="002060"/>
                </a:solidFill>
              </a:rPr>
              <a:t>kavu, pročitajte </a:t>
            </a:r>
            <a:r>
              <a:rPr lang="hr-HR" dirty="0">
                <a:solidFill>
                  <a:srgbClr val="002060"/>
                </a:solidFill>
              </a:rPr>
              <a:t>ga ujutro i tijekom dana</a:t>
            </a:r>
            <a:r>
              <a:rPr lang="hr-HR" dirty="0" smtClean="0">
                <a:solidFill>
                  <a:srgbClr val="002060"/>
                </a:solidFill>
              </a:rPr>
              <a:t>.</a:t>
            </a:r>
          </a:p>
          <a:p>
            <a:pPr marL="342900" indent="-342900">
              <a:buAutoNum type="arabicPeriod"/>
            </a:pPr>
            <a:r>
              <a:rPr lang="hr-HR" sz="1600" dirty="0" smtClean="0">
                <a:solidFill>
                  <a:srgbClr val="002060"/>
                </a:solidFill>
              </a:rPr>
              <a:t>TERAPIJSKE BILJEŠKE</a:t>
            </a:r>
            <a:r>
              <a:rPr lang="hr-HR" dirty="0" smtClean="0">
                <a:solidFill>
                  <a:srgbClr val="002060"/>
                </a:solidFill>
              </a:rPr>
              <a:t>: </a:t>
            </a:r>
            <a:r>
              <a:rPr lang="hr-HR" sz="1400" dirty="0">
                <a:solidFill>
                  <a:srgbClr val="002060"/>
                </a:solidFill>
              </a:rPr>
              <a:t>Kada se počnem osjećati depresivno, sjetiti ću se kako terapijski plan ima smisla. Svaki tjedan ću raditi na postizanju ciljeva, korak po korak. Naučiti ću kako procijeniti misli, koje mogu biti 100% točne, 0% točne ili negdje u sredini. </a:t>
            </a:r>
            <a:r>
              <a:rPr lang="hr-HR" sz="1400" dirty="0" smtClean="0">
                <a:solidFill>
                  <a:srgbClr val="002060"/>
                </a:solidFill>
              </a:rPr>
              <a:t>Male promjene </a:t>
            </a:r>
            <a:r>
              <a:rPr lang="hr-HR" sz="1400" dirty="0">
                <a:solidFill>
                  <a:srgbClr val="002060"/>
                </a:solidFill>
              </a:rPr>
              <a:t>u mišljenju i </a:t>
            </a:r>
            <a:r>
              <a:rPr lang="hr-HR" sz="1400" dirty="0" smtClean="0">
                <a:solidFill>
                  <a:srgbClr val="002060"/>
                </a:solidFill>
              </a:rPr>
              <a:t>ponašanju će mi pomoći da se osjećam bolje.   </a:t>
            </a:r>
          </a:p>
          <a:p>
            <a:pPr marL="342900" indent="-342900">
              <a:buAutoNum type="arabicPeriod"/>
            </a:pPr>
            <a:r>
              <a:rPr lang="hr-HR" sz="1600" dirty="0" smtClean="0">
                <a:solidFill>
                  <a:srgbClr val="002060"/>
                </a:solidFill>
              </a:rPr>
              <a:t>Izvesti unuke na sladoled.</a:t>
            </a:r>
          </a:p>
          <a:p>
            <a:pPr marL="342900" indent="-342900">
              <a:buAutoNum type="arabicPeriod"/>
            </a:pPr>
            <a:r>
              <a:rPr lang="hr-HR" sz="1600" dirty="0" smtClean="0">
                <a:solidFill>
                  <a:srgbClr val="002060"/>
                </a:solidFill>
              </a:rPr>
              <a:t>Odati ću sebi priznanje za obavljanje navedenog i svega što je čak i malo teško-jer ja to ipak radim. </a:t>
            </a:r>
          </a:p>
          <a:p>
            <a:pPr marL="342900" indent="-342900">
              <a:buAutoNum type="arabicPeriod"/>
            </a:pPr>
            <a:endParaRPr lang="hr-HR" dirty="0">
              <a:solidFill>
                <a:srgbClr val="002060"/>
              </a:solidFill>
            </a:endParaRPr>
          </a:p>
        </p:txBody>
      </p:sp>
    </p:spTree>
    <p:extLst>
      <p:ext uri="{BB962C8B-B14F-4D97-AF65-F5344CB8AC3E}">
        <p14:creationId xmlns:p14="http://schemas.microsoft.com/office/powerpoint/2010/main" val="211156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solidFill>
                  <a:srgbClr val="002060"/>
                </a:solidFill>
              </a:rPr>
              <a:t/>
            </a:r>
            <a:br>
              <a:rPr lang="hr-HR" dirty="0" smtClean="0">
                <a:solidFill>
                  <a:srgbClr val="002060"/>
                </a:solidFill>
              </a:rPr>
            </a:br>
            <a:r>
              <a:rPr lang="hr-HR" dirty="0" smtClean="0">
                <a:solidFill>
                  <a:srgbClr val="002060"/>
                </a:solidFill>
              </a:rPr>
              <a:t>OČEKIVANJA OD TRETMANA </a:t>
            </a:r>
            <a:endParaRPr lang="en-US" dirty="0">
              <a:solidFill>
                <a:srgbClr val="002060"/>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hr-HR" dirty="0" smtClean="0">
                <a:solidFill>
                  <a:srgbClr val="002060"/>
                </a:solidFill>
              </a:rPr>
              <a:t>DATI INFORMACIJE O OČEKIVANOM TRAJANJU TRETMANA </a:t>
            </a:r>
          </a:p>
          <a:p>
            <a:pPr marL="0" indent="0">
              <a:buNone/>
            </a:pPr>
            <a:r>
              <a:rPr lang="hr-HR" dirty="0" smtClean="0">
                <a:solidFill>
                  <a:srgbClr val="002060"/>
                </a:solidFill>
              </a:rPr>
              <a:t>     (najčešći raspon od 2-4 mjeseca)</a:t>
            </a:r>
          </a:p>
          <a:p>
            <a:pPr marL="0" indent="0">
              <a:buNone/>
            </a:pPr>
            <a:endParaRPr lang="hr-HR" dirty="0" smtClean="0">
              <a:solidFill>
                <a:srgbClr val="002060"/>
              </a:solidFill>
            </a:endParaRPr>
          </a:p>
          <a:p>
            <a:pPr>
              <a:buFont typeface="Wingdings" panose="05000000000000000000" pitchFamily="2" charset="2"/>
              <a:buChar char="Ø"/>
            </a:pPr>
            <a:r>
              <a:rPr lang="hr-HR" dirty="0" smtClean="0">
                <a:solidFill>
                  <a:srgbClr val="002060"/>
                </a:solidFill>
              </a:rPr>
              <a:t>INFORMIRATI O UČESTALOSTI TRETMANA </a:t>
            </a:r>
          </a:p>
          <a:p>
            <a:pPr marL="0" indent="0">
              <a:buNone/>
            </a:pPr>
            <a:r>
              <a:rPr lang="hr-HR" dirty="0" smtClean="0">
                <a:solidFill>
                  <a:srgbClr val="002060"/>
                </a:solidFill>
              </a:rPr>
              <a:t>     (u početku tjedne seanse, prorjeđivanje, praćenje)</a:t>
            </a:r>
          </a:p>
          <a:p>
            <a:endParaRPr lang="en-US" dirty="0"/>
          </a:p>
        </p:txBody>
      </p:sp>
    </p:spTree>
    <p:extLst>
      <p:ext uri="{BB962C8B-B14F-4D97-AF65-F5344CB8AC3E}">
        <p14:creationId xmlns:p14="http://schemas.microsoft.com/office/powerpoint/2010/main" val="123852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002060"/>
                </a:solidFill>
              </a:rPr>
              <a:t/>
            </a:r>
            <a:br>
              <a:rPr lang="hr-HR" sz="3200" dirty="0" smtClean="0">
                <a:solidFill>
                  <a:srgbClr val="002060"/>
                </a:solidFill>
              </a:rPr>
            </a:br>
            <a:r>
              <a:rPr lang="hr-HR" sz="3200" dirty="0" smtClean="0">
                <a:solidFill>
                  <a:srgbClr val="002060"/>
                </a:solidFill>
              </a:rPr>
              <a:t>SAŽIMANJE  I POVRATNA INFORMACIJA</a:t>
            </a:r>
            <a:endParaRPr lang="en-US" sz="3200" dirty="0"/>
          </a:p>
        </p:txBody>
      </p:sp>
      <p:sp>
        <p:nvSpPr>
          <p:cNvPr id="3" name="Content Placeholder 2"/>
          <p:cNvSpPr>
            <a:spLocks noGrp="1"/>
          </p:cNvSpPr>
          <p:nvPr>
            <p:ph idx="1"/>
          </p:nvPr>
        </p:nvSpPr>
        <p:spPr/>
        <p:txBody>
          <a:bodyPr/>
          <a:lstStyle/>
          <a:p>
            <a:r>
              <a:rPr lang="hr-HR" dirty="0" smtClean="0">
                <a:solidFill>
                  <a:srgbClr val="002060"/>
                </a:solidFill>
              </a:rPr>
              <a:t>Sažeti seansu kako bi klijent dobio jasnu sliku o postignutom </a:t>
            </a:r>
          </a:p>
          <a:p>
            <a:r>
              <a:rPr lang="hr-HR" dirty="0" smtClean="0">
                <a:solidFill>
                  <a:srgbClr val="002060"/>
                </a:solidFill>
              </a:rPr>
              <a:t>Podsjetiti kako tretman počinje idući tjedan </a:t>
            </a:r>
          </a:p>
          <a:p>
            <a:r>
              <a:rPr lang="hr-HR" dirty="0" smtClean="0">
                <a:solidFill>
                  <a:srgbClr val="002060"/>
                </a:solidFill>
              </a:rPr>
              <a:t>Zatražiti povratnu informaciju</a:t>
            </a:r>
            <a:endParaRPr lang="en-US" dirty="0">
              <a:solidFill>
                <a:srgbClr val="002060"/>
              </a:solidFill>
            </a:endParaRPr>
          </a:p>
        </p:txBody>
      </p:sp>
      <p:pic>
        <p:nvPicPr>
          <p:cNvPr id="8" name="Picture 7"/>
          <p:cNvPicPr>
            <a:picLocks noChangeAspect="1"/>
          </p:cNvPicPr>
          <p:nvPr/>
        </p:nvPicPr>
        <p:blipFill>
          <a:blip r:embed="rId2"/>
          <a:stretch>
            <a:fillRect/>
          </a:stretch>
        </p:blipFill>
        <p:spPr>
          <a:xfrm>
            <a:off x="9589477" y="2199401"/>
            <a:ext cx="2114794" cy="4658600"/>
          </a:xfrm>
          <a:prstGeom prst="rect">
            <a:avLst/>
          </a:prstGeom>
        </p:spPr>
      </p:pic>
    </p:spTree>
    <p:extLst>
      <p:ext uri="{BB962C8B-B14F-4D97-AF65-F5344CB8AC3E}">
        <p14:creationId xmlns:p14="http://schemas.microsoft.com/office/powerpoint/2010/main" val="932764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solidFill>
                  <a:srgbClr val="002060"/>
                </a:solidFill>
              </a:rPr>
              <a:t/>
            </a:r>
            <a:br>
              <a:rPr lang="hr-HR" sz="2800" dirty="0" smtClean="0">
                <a:solidFill>
                  <a:srgbClr val="002060"/>
                </a:solidFill>
              </a:rPr>
            </a:br>
            <a:r>
              <a:rPr lang="hr-HR" sz="2800" dirty="0" smtClean="0">
                <a:solidFill>
                  <a:srgbClr val="002060"/>
                </a:solidFill>
              </a:rPr>
              <a:t>  AKTIVNOSTI IZMEĐU PROCJENE I </a:t>
            </a:r>
            <a:br>
              <a:rPr lang="hr-HR" sz="2800" dirty="0" smtClean="0">
                <a:solidFill>
                  <a:srgbClr val="002060"/>
                </a:solidFill>
              </a:rPr>
            </a:br>
            <a:r>
              <a:rPr lang="hr-HR" sz="2800" dirty="0">
                <a:solidFill>
                  <a:srgbClr val="002060"/>
                </a:solidFill>
              </a:rPr>
              <a:t> </a:t>
            </a:r>
            <a:r>
              <a:rPr lang="hr-HR" sz="2800" dirty="0" smtClean="0">
                <a:solidFill>
                  <a:srgbClr val="002060"/>
                </a:solidFill>
              </a:rPr>
              <a:t> PRVE TERAPIJSKE SEANSE </a:t>
            </a:r>
            <a:endParaRPr lang="en-US" sz="2800" dirty="0">
              <a:solidFill>
                <a:srgbClr val="00206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hr-HR" dirty="0" smtClean="0">
                <a:solidFill>
                  <a:srgbClr val="002060"/>
                </a:solidFill>
              </a:rPr>
              <a:t>priprema izvješća </a:t>
            </a:r>
            <a:r>
              <a:rPr lang="hr-HR" dirty="0">
                <a:solidFill>
                  <a:srgbClr val="002060"/>
                </a:solidFill>
              </a:rPr>
              <a:t>o procjeni </a:t>
            </a:r>
            <a:r>
              <a:rPr lang="hr-HR" dirty="0" smtClean="0">
                <a:solidFill>
                  <a:srgbClr val="002060"/>
                </a:solidFill>
              </a:rPr>
              <a:t>i izrada početnog plana tretmana</a:t>
            </a:r>
          </a:p>
          <a:p>
            <a:pPr>
              <a:buFont typeface="Wingdings" panose="05000000000000000000" pitchFamily="2" charset="2"/>
              <a:buChar char="Ø"/>
            </a:pPr>
            <a:r>
              <a:rPr lang="hr-HR" dirty="0" smtClean="0">
                <a:solidFill>
                  <a:srgbClr val="002060"/>
                </a:solidFill>
              </a:rPr>
              <a:t>pregled izvješća prethodnih </a:t>
            </a:r>
            <a:r>
              <a:rPr lang="hr-HR" dirty="0">
                <a:solidFill>
                  <a:srgbClr val="002060"/>
                </a:solidFill>
              </a:rPr>
              <a:t>terapeuta i liječnika </a:t>
            </a:r>
            <a:r>
              <a:rPr lang="hr-HR" dirty="0" smtClean="0">
                <a:solidFill>
                  <a:srgbClr val="002060"/>
                </a:solidFill>
              </a:rPr>
              <a:t>(uz klijentov pristanak)</a:t>
            </a:r>
          </a:p>
          <a:p>
            <a:pPr>
              <a:buFont typeface="Wingdings" panose="05000000000000000000" pitchFamily="2" charset="2"/>
              <a:buChar char="Ø"/>
            </a:pPr>
            <a:r>
              <a:rPr lang="hr-HR" dirty="0" smtClean="0">
                <a:solidFill>
                  <a:srgbClr val="002060"/>
                </a:solidFill>
              </a:rPr>
              <a:t>razvijanje početne kognitivne konceptualizacije</a:t>
            </a:r>
            <a:endParaRPr lang="en-US" dirty="0">
              <a:solidFill>
                <a:srgbClr val="002060"/>
              </a:solidFill>
            </a:endParaRPr>
          </a:p>
        </p:txBody>
      </p:sp>
    </p:spTree>
    <p:extLst>
      <p:ext uri="{BB962C8B-B14F-4D97-AF65-F5344CB8AC3E}">
        <p14:creationId xmlns:p14="http://schemas.microsoft.com/office/powerpoint/2010/main" val="1388696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solidFill>
                  <a:srgbClr val="002060"/>
                </a:solidFill>
              </a:rPr>
              <a:t/>
            </a:r>
            <a:br>
              <a:rPr lang="hr-HR" dirty="0" smtClean="0">
                <a:solidFill>
                  <a:srgbClr val="002060"/>
                </a:solidFill>
              </a:rPr>
            </a:br>
            <a:r>
              <a:rPr lang="hr-HR" dirty="0" smtClean="0">
                <a:solidFill>
                  <a:srgbClr val="002060"/>
                </a:solidFill>
              </a:rPr>
              <a:t>SAŽETAK</a:t>
            </a:r>
            <a:endParaRPr lang="en-US" sz="4000" dirty="0">
              <a:solidFill>
                <a:srgbClr val="00206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hr-HR" sz="2000" dirty="0" smtClean="0">
                <a:solidFill>
                  <a:srgbClr val="002060"/>
                </a:solidFill>
              </a:rPr>
              <a:t>Tijekom inicijalne seanse provodimo temeljitu procjenu kako bismo prikupili podatke, postavili točnu konceptualizaciju, dijagnosticirali poremećaj i planirali tretman.</a:t>
            </a:r>
          </a:p>
          <a:p>
            <a:pPr marL="0" indent="0">
              <a:buNone/>
            </a:pPr>
            <a:endParaRPr lang="hr-HR" dirty="0" smtClean="0">
              <a:solidFill>
                <a:srgbClr val="002060"/>
              </a:solidFill>
            </a:endParaRPr>
          </a:p>
          <a:p>
            <a:pPr marL="0" indent="0">
              <a:buNone/>
            </a:pPr>
            <a:r>
              <a:rPr lang="hr-HR" b="1" dirty="0" smtClean="0">
                <a:solidFill>
                  <a:srgbClr val="002060"/>
                </a:solidFill>
              </a:rPr>
              <a:t>CILJEVI : </a:t>
            </a:r>
          </a:p>
          <a:p>
            <a:pPr marL="0" indent="0">
              <a:buNone/>
            </a:pPr>
            <a:r>
              <a:rPr lang="hr-HR" sz="2000" dirty="0" smtClean="0">
                <a:solidFill>
                  <a:srgbClr val="002060"/>
                </a:solidFill>
              </a:rPr>
              <a:t>Razvijanje terapijskog odnosa i povećanje nade</a:t>
            </a:r>
          </a:p>
          <a:p>
            <a:pPr marL="0" indent="0">
              <a:buNone/>
            </a:pPr>
            <a:r>
              <a:rPr lang="hr-HR" sz="2000" dirty="0" smtClean="0">
                <a:solidFill>
                  <a:srgbClr val="002060"/>
                </a:solidFill>
              </a:rPr>
              <a:t>Educiranje o KBT- u i kognitivnom modelu rješavanja beznađa i skepticizma</a:t>
            </a:r>
          </a:p>
          <a:p>
            <a:pPr marL="0" indent="0">
              <a:buNone/>
            </a:pPr>
            <a:r>
              <a:rPr lang="hr-HR" sz="2000" dirty="0" smtClean="0">
                <a:solidFill>
                  <a:srgbClr val="002060"/>
                </a:solidFill>
              </a:rPr>
              <a:t>Postavljanje općih ciljeva tretmana i povezivanje s općim planom tretmana</a:t>
            </a:r>
          </a:p>
          <a:p>
            <a:pPr marL="0" indent="0">
              <a:buNone/>
            </a:pPr>
            <a:r>
              <a:rPr lang="hr-HR" sz="2000" dirty="0" smtClean="0">
                <a:solidFill>
                  <a:srgbClr val="002060"/>
                </a:solidFill>
              </a:rPr>
              <a:t>Izrada akcijskog plana</a:t>
            </a:r>
          </a:p>
          <a:p>
            <a:pPr marL="0" indent="0">
              <a:buNone/>
            </a:pPr>
            <a:r>
              <a:rPr lang="hr-HR" sz="2000" dirty="0" smtClean="0">
                <a:solidFill>
                  <a:srgbClr val="002060"/>
                </a:solidFill>
              </a:rPr>
              <a:t>Sažimanje i dobivanje povratnih informacija. </a:t>
            </a:r>
          </a:p>
          <a:p>
            <a:pPr marL="0" indent="0">
              <a:buNone/>
            </a:pPr>
            <a:endParaRPr lang="hr-HR" sz="2000" dirty="0" smtClean="0">
              <a:solidFill>
                <a:srgbClr val="002060"/>
              </a:solidFill>
            </a:endParaRPr>
          </a:p>
          <a:p>
            <a:pPr marL="0" indent="0">
              <a:buNone/>
            </a:pPr>
            <a:r>
              <a:rPr lang="hr-HR" dirty="0" smtClean="0">
                <a:solidFill>
                  <a:srgbClr val="002060"/>
                </a:solidFill>
              </a:rPr>
              <a:t>Procjena se nastavlja na svakoj seansi kako bismo bili potvrdili postavljenu dijagnozu, nadopunili konceptualizaciju i pratili napredak.</a:t>
            </a:r>
            <a:r>
              <a:rPr lang="hr-HR" sz="2000" dirty="0" smtClean="0">
                <a:solidFill>
                  <a:srgbClr val="002060"/>
                </a:solidFill>
              </a:rPr>
              <a:t>   </a:t>
            </a:r>
          </a:p>
        </p:txBody>
      </p:sp>
    </p:spTree>
    <p:extLst>
      <p:ext uri="{BB962C8B-B14F-4D97-AF65-F5344CB8AC3E}">
        <p14:creationId xmlns:p14="http://schemas.microsoft.com/office/powerpoint/2010/main" val="3055138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002060"/>
                </a:solidFill>
              </a:rPr>
              <a:t>Literatura </a:t>
            </a:r>
            <a:endParaRPr lang="hr-HR" dirty="0">
              <a:solidFill>
                <a:srgbClr val="002060"/>
              </a:solidFill>
            </a:endParaRPr>
          </a:p>
        </p:txBody>
      </p:sp>
      <p:sp>
        <p:nvSpPr>
          <p:cNvPr id="3" name="Content Placeholder 2"/>
          <p:cNvSpPr>
            <a:spLocks noGrp="1"/>
          </p:cNvSpPr>
          <p:nvPr>
            <p:ph idx="1"/>
          </p:nvPr>
        </p:nvSpPr>
        <p:spPr/>
        <p:txBody>
          <a:bodyPr/>
          <a:lstStyle/>
          <a:p>
            <a:pPr marL="0" indent="0">
              <a:buNone/>
            </a:pPr>
            <a:r>
              <a:rPr lang="hr-HR" dirty="0" smtClean="0">
                <a:solidFill>
                  <a:srgbClr val="002060"/>
                </a:solidFill>
              </a:rPr>
              <a:t>Beck, J.S. (2021.) </a:t>
            </a:r>
            <a:r>
              <a:rPr lang="hr-HR" i="1" dirty="0" smtClean="0">
                <a:solidFill>
                  <a:srgbClr val="002060"/>
                </a:solidFill>
              </a:rPr>
              <a:t>Cognitive Behavior Theraphy : Basic and beyond</a:t>
            </a:r>
            <a:r>
              <a:rPr lang="hr-HR" dirty="0" smtClean="0">
                <a:solidFill>
                  <a:srgbClr val="002060"/>
                </a:solidFill>
              </a:rPr>
              <a:t>. The Guilford Press.</a:t>
            </a:r>
            <a:endParaRPr lang="hr-HR" dirty="0">
              <a:solidFill>
                <a:srgbClr val="002060"/>
              </a:solidFill>
            </a:endParaRPr>
          </a:p>
        </p:txBody>
      </p:sp>
    </p:spTree>
    <p:extLst>
      <p:ext uri="{BB962C8B-B14F-4D97-AF65-F5344CB8AC3E}">
        <p14:creationId xmlns:p14="http://schemas.microsoft.com/office/powerpoint/2010/main" val="3970041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002060"/>
                </a:solidFill>
              </a:rPr>
              <a:t>FAZE PROCJENE</a:t>
            </a:r>
            <a:endParaRPr lang="en-US" dirty="0">
              <a:solidFill>
                <a:srgbClr val="002060"/>
              </a:solidFill>
            </a:endParaRPr>
          </a:p>
        </p:txBody>
      </p:sp>
      <p:sp>
        <p:nvSpPr>
          <p:cNvPr id="3" name="Content Placeholder 2"/>
          <p:cNvSpPr>
            <a:spLocks noGrp="1"/>
          </p:cNvSpPr>
          <p:nvPr>
            <p:ph idx="1"/>
          </p:nvPr>
        </p:nvSpPr>
        <p:spPr>
          <a:xfrm>
            <a:off x="2933700" y="2438400"/>
            <a:ext cx="8770571" cy="3651504"/>
          </a:xfrm>
        </p:spPr>
        <p:txBody>
          <a:bodyPr>
            <a:normAutofit fontScale="85000" lnSpcReduction="20000"/>
          </a:bodyPr>
          <a:lstStyle/>
          <a:p>
            <a:pPr>
              <a:buFont typeface="Wingdings" panose="05000000000000000000" pitchFamily="2" charset="2"/>
              <a:buChar char="ü"/>
            </a:pPr>
            <a:r>
              <a:rPr lang="hr-HR" dirty="0" smtClean="0">
                <a:solidFill>
                  <a:srgbClr val="002060"/>
                </a:solidFill>
              </a:rPr>
              <a:t>Početak seanse – upoznavanje klijenta</a:t>
            </a:r>
          </a:p>
          <a:p>
            <a:pPr>
              <a:buFont typeface="Wingdings" panose="05000000000000000000" pitchFamily="2" charset="2"/>
              <a:buChar char="ü"/>
            </a:pPr>
            <a:r>
              <a:rPr lang="hr-HR" dirty="0" smtClean="0">
                <a:solidFill>
                  <a:srgbClr val="002060"/>
                </a:solidFill>
              </a:rPr>
              <a:t>Provođenje procjene</a:t>
            </a:r>
          </a:p>
          <a:p>
            <a:pPr>
              <a:buFont typeface="Wingdings" panose="05000000000000000000" pitchFamily="2" charset="2"/>
              <a:buChar char="ü"/>
            </a:pPr>
            <a:r>
              <a:rPr lang="hr-HR" dirty="0" smtClean="0">
                <a:solidFill>
                  <a:srgbClr val="002060"/>
                </a:solidFill>
              </a:rPr>
              <a:t>Definiranje općih ciljeva i povezivanje s okvirnim planom tretmana </a:t>
            </a:r>
          </a:p>
          <a:p>
            <a:pPr>
              <a:buFont typeface="Wingdings" panose="05000000000000000000" pitchFamily="2" charset="2"/>
              <a:buChar char="ü"/>
            </a:pPr>
            <a:r>
              <a:rPr lang="hr-HR" dirty="0" smtClean="0">
                <a:solidFill>
                  <a:srgbClr val="002060"/>
                </a:solidFill>
              </a:rPr>
              <a:t>Postavljanje akcijskog plana</a:t>
            </a:r>
          </a:p>
          <a:p>
            <a:pPr>
              <a:buFont typeface="Wingdings" panose="05000000000000000000" pitchFamily="2" charset="2"/>
              <a:buChar char="ü"/>
            </a:pPr>
            <a:r>
              <a:rPr lang="hr-HR" dirty="0" smtClean="0">
                <a:solidFill>
                  <a:srgbClr val="002060"/>
                </a:solidFill>
              </a:rPr>
              <a:t>Utvrđivanje očekivanja od tretmana </a:t>
            </a:r>
          </a:p>
          <a:p>
            <a:pPr>
              <a:buFont typeface="Wingdings" panose="05000000000000000000" pitchFamily="2" charset="2"/>
              <a:buChar char="ü"/>
            </a:pPr>
            <a:r>
              <a:rPr lang="hr-HR" dirty="0" smtClean="0">
                <a:solidFill>
                  <a:srgbClr val="002060"/>
                </a:solidFill>
              </a:rPr>
              <a:t>Sažimanje procjene i traženje povratne informacije</a:t>
            </a:r>
          </a:p>
          <a:p>
            <a:pPr>
              <a:buFont typeface="Wingdings" panose="05000000000000000000" pitchFamily="2" charset="2"/>
              <a:buChar char="ü"/>
            </a:pPr>
            <a:endParaRPr lang="hr-HR" dirty="0">
              <a:solidFill>
                <a:srgbClr val="002060"/>
              </a:solidFill>
            </a:endParaRPr>
          </a:p>
          <a:p>
            <a:pPr>
              <a:buFont typeface="Wingdings" panose="05000000000000000000" pitchFamily="2" charset="2"/>
              <a:buChar char="ü"/>
            </a:pPr>
            <a:endParaRPr lang="hr-HR" dirty="0" smtClean="0">
              <a:solidFill>
                <a:srgbClr val="002060"/>
              </a:solidFill>
            </a:endParaRPr>
          </a:p>
          <a:p>
            <a:pPr>
              <a:buFont typeface="Wingdings" panose="05000000000000000000" pitchFamily="2" charset="2"/>
              <a:buChar char="ü"/>
            </a:pPr>
            <a:endParaRPr lang="hr-HR" dirty="0" smtClean="0">
              <a:solidFill>
                <a:srgbClr val="002060"/>
              </a:solidFill>
            </a:endParaRPr>
          </a:p>
          <a:p>
            <a:pPr marL="0" indent="0">
              <a:buNone/>
            </a:pPr>
            <a:r>
              <a:rPr lang="hr-HR" dirty="0" smtClean="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1579835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002060"/>
                </a:solidFill>
              </a:rPr>
              <a:t>PROCJENA </a:t>
            </a:r>
            <a:endParaRPr lang="en-US" dirty="0">
              <a:solidFill>
                <a:srgbClr val="002060"/>
              </a:solidFill>
            </a:endParaRPr>
          </a:p>
        </p:txBody>
      </p:sp>
      <p:sp>
        <p:nvSpPr>
          <p:cNvPr id="3" name="Content Placeholder 2"/>
          <p:cNvSpPr>
            <a:spLocks noGrp="1"/>
          </p:cNvSpPr>
          <p:nvPr>
            <p:ph idx="1"/>
          </p:nvPr>
        </p:nvSpPr>
        <p:spPr>
          <a:xfrm>
            <a:off x="2933700" y="2438400"/>
            <a:ext cx="8770571" cy="3651504"/>
          </a:xfrm>
        </p:spPr>
        <p:txBody>
          <a:bodyPr>
            <a:normAutofit/>
          </a:bodyPr>
          <a:lstStyle/>
          <a:p>
            <a:pPr>
              <a:buFont typeface="Wingdings" panose="05000000000000000000" pitchFamily="2" charset="2"/>
              <a:buChar char="ü"/>
            </a:pPr>
            <a:r>
              <a:rPr lang="hr-HR" dirty="0" smtClean="0">
                <a:solidFill>
                  <a:srgbClr val="002060"/>
                </a:solidFill>
              </a:rPr>
              <a:t>očekivano trajanje - između 60-120 minuta</a:t>
            </a:r>
          </a:p>
          <a:p>
            <a:pPr>
              <a:buFont typeface="Wingdings" panose="05000000000000000000" pitchFamily="2" charset="2"/>
              <a:buChar char="ü"/>
            </a:pPr>
            <a:r>
              <a:rPr lang="hr-HR" dirty="0" smtClean="0">
                <a:solidFill>
                  <a:srgbClr val="002060"/>
                </a:solidFill>
              </a:rPr>
              <a:t>nije limitirana na prvi sastanak s pacijentom, podaci se prikupljaju na svakoj seansi kako bi potvrdili, promijenili ili nadopunili dijagnozu i konceptualizaciju </a:t>
            </a:r>
          </a:p>
          <a:p>
            <a:pPr>
              <a:buFont typeface="Wingdings" panose="05000000000000000000" pitchFamily="2" charset="2"/>
              <a:buChar char="ü"/>
            </a:pPr>
            <a:r>
              <a:rPr lang="hr-HR" dirty="0" smtClean="0">
                <a:solidFill>
                  <a:srgbClr val="002060"/>
                </a:solidFill>
              </a:rPr>
              <a:t>moguće je propustiti dijagnozu ukoliko nam klijenti uskraćuju/daju nepotpune informacije ili ako određene simptome pogrešno pripišemo određenom poremećaju kada je prisutan i drugi poremećaj </a:t>
            </a:r>
          </a:p>
          <a:p>
            <a:pPr marL="0" indent="0">
              <a:buNone/>
            </a:pPr>
            <a:r>
              <a:rPr lang="hr-HR" dirty="0" smtClean="0">
                <a:solidFill>
                  <a:srgbClr val="002060"/>
                </a:solidFill>
              </a:rPr>
              <a:t>       ( </a:t>
            </a:r>
            <a:r>
              <a:rPr lang="hr-HR" sz="1800" dirty="0" smtClean="0">
                <a:solidFill>
                  <a:srgbClr val="002060"/>
                </a:solidFill>
              </a:rPr>
              <a:t>socijalna </a:t>
            </a:r>
            <a:r>
              <a:rPr lang="hr-HR" sz="1800" dirty="0" err="1" smtClean="0">
                <a:solidFill>
                  <a:srgbClr val="002060"/>
                </a:solidFill>
              </a:rPr>
              <a:t>izolacija</a:t>
            </a:r>
            <a:r>
              <a:rPr lang="hr-HR" sz="1800" dirty="0" err="1" smtClean="0">
                <a:solidFill>
                  <a:srgbClr val="002060"/>
                </a:solidFill>
                <a:sym typeface="Wingdings" panose="05000000000000000000" pitchFamily="2" charset="2"/>
              </a:rPr>
              <a:t></a:t>
            </a:r>
            <a:r>
              <a:rPr lang="hr-HR" sz="1800" dirty="0" err="1" smtClean="0">
                <a:solidFill>
                  <a:srgbClr val="002060"/>
                </a:solidFill>
              </a:rPr>
              <a:t>depresija</a:t>
            </a:r>
            <a:r>
              <a:rPr lang="hr-HR" sz="1800" dirty="0" err="1" smtClean="0">
                <a:solidFill>
                  <a:srgbClr val="002060"/>
                </a:solidFill>
                <a:sym typeface="Wingdings" panose="05000000000000000000" pitchFamily="2" charset="2"/>
              </a:rPr>
              <a:t></a:t>
            </a:r>
            <a:r>
              <a:rPr lang="hr-HR" sz="1800" dirty="0" err="1" smtClean="0">
                <a:solidFill>
                  <a:srgbClr val="002060"/>
                </a:solidFill>
              </a:rPr>
              <a:t>socijalna</a:t>
            </a:r>
            <a:r>
              <a:rPr lang="hr-HR" sz="1800" dirty="0" smtClean="0">
                <a:solidFill>
                  <a:srgbClr val="002060"/>
                </a:solidFill>
              </a:rPr>
              <a:t> fobija</a:t>
            </a:r>
            <a:r>
              <a:rPr lang="hr-HR" dirty="0" smtClean="0">
                <a:solidFill>
                  <a:srgbClr val="002060"/>
                </a:solidFill>
              </a:rPr>
              <a:t>)</a:t>
            </a:r>
          </a:p>
          <a:p>
            <a:pPr marL="0" indent="0">
              <a:buNone/>
            </a:pPr>
            <a:r>
              <a:rPr lang="hr-HR" dirty="0" smtClean="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3696291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002060"/>
                </a:solidFill>
              </a:rPr>
              <a:t>CILJEVI PROCJENE </a:t>
            </a:r>
            <a:endParaRPr lang="en-US"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a:buClr>
                <a:srgbClr val="002060"/>
              </a:buClr>
              <a:buFont typeface="Wingdings" panose="05000000000000000000" pitchFamily="2" charset="2"/>
              <a:buChar char="ü"/>
            </a:pPr>
            <a:r>
              <a:rPr lang="hr-HR" dirty="0" smtClean="0">
                <a:solidFill>
                  <a:srgbClr val="002060"/>
                </a:solidFill>
              </a:rPr>
              <a:t>Prikupljanje informacija (pozitivnih i negativnih) potrebnih za postavljanje dijagnoze, inicijalne </a:t>
            </a:r>
            <a:r>
              <a:rPr lang="hr-HR" dirty="0">
                <a:solidFill>
                  <a:srgbClr val="002060"/>
                </a:solidFill>
              </a:rPr>
              <a:t>kognitivne konceptualizacije </a:t>
            </a:r>
            <a:r>
              <a:rPr lang="hr-HR" dirty="0" smtClean="0">
                <a:solidFill>
                  <a:srgbClr val="002060"/>
                </a:solidFill>
              </a:rPr>
              <a:t>i plana tretmana</a:t>
            </a:r>
            <a:endParaRPr lang="hr-HR" dirty="0">
              <a:solidFill>
                <a:srgbClr val="002060"/>
              </a:solidFill>
            </a:endParaRPr>
          </a:p>
          <a:p>
            <a:pPr>
              <a:buClr>
                <a:srgbClr val="002060"/>
              </a:buClr>
              <a:buFont typeface="Wingdings" panose="05000000000000000000" pitchFamily="2" charset="2"/>
              <a:buChar char="ü"/>
            </a:pPr>
            <a:r>
              <a:rPr lang="hr-HR" dirty="0">
                <a:solidFill>
                  <a:srgbClr val="002060"/>
                </a:solidFill>
              </a:rPr>
              <a:t>Određivanje </a:t>
            </a:r>
            <a:r>
              <a:rPr lang="hr-HR" dirty="0" smtClean="0">
                <a:solidFill>
                  <a:srgbClr val="002060"/>
                </a:solidFill>
              </a:rPr>
              <a:t>prikladnosti terapeuta </a:t>
            </a:r>
            <a:endParaRPr lang="hr-HR" dirty="0">
              <a:solidFill>
                <a:srgbClr val="002060"/>
              </a:solidFill>
            </a:endParaRPr>
          </a:p>
          <a:p>
            <a:pPr>
              <a:buClr>
                <a:srgbClr val="002060"/>
              </a:buClr>
              <a:buFont typeface="Wingdings" panose="05000000000000000000" pitchFamily="2" charset="2"/>
              <a:buChar char="ü"/>
            </a:pPr>
            <a:r>
              <a:rPr lang="hr-HR" dirty="0">
                <a:solidFill>
                  <a:srgbClr val="002060"/>
                </a:solidFill>
              </a:rPr>
              <a:t>Određivanje </a:t>
            </a:r>
            <a:r>
              <a:rPr lang="hr-HR" dirty="0" smtClean="0">
                <a:solidFill>
                  <a:srgbClr val="002060"/>
                </a:solidFill>
              </a:rPr>
              <a:t>mogućnosti pružanja prikladne „doze” terapije ( npr. ako ste u mogućnosti seanse održavati jednom tjedno, a pacijentu je potreban dnevni program)</a:t>
            </a:r>
          </a:p>
          <a:p>
            <a:pPr>
              <a:buClr>
                <a:srgbClr val="002060"/>
              </a:buClr>
              <a:buFont typeface="Wingdings" panose="05000000000000000000" pitchFamily="2" charset="2"/>
              <a:buChar char="ü"/>
            </a:pPr>
            <a:r>
              <a:rPr lang="hr-HR" dirty="0" smtClean="0">
                <a:solidFill>
                  <a:srgbClr val="002060"/>
                </a:solidFill>
              </a:rPr>
              <a:t>Procjena indikacije za dodatnim tretmanima (lijekovi)</a:t>
            </a:r>
          </a:p>
          <a:p>
            <a:pPr>
              <a:buClr>
                <a:srgbClr val="002060"/>
              </a:buClr>
              <a:buFont typeface="Wingdings" panose="05000000000000000000" pitchFamily="2" charset="2"/>
              <a:buChar char="ü"/>
            </a:pPr>
            <a:r>
              <a:rPr lang="hr-HR" dirty="0" smtClean="0">
                <a:solidFill>
                  <a:srgbClr val="002060"/>
                </a:solidFill>
              </a:rPr>
              <a:t>Iniciranje terapijske suradnje s klijentom (ukoliko je relevantno i s članovima obitelji)</a:t>
            </a:r>
          </a:p>
          <a:p>
            <a:pPr>
              <a:buClr>
                <a:srgbClr val="002060"/>
              </a:buClr>
              <a:buFont typeface="Wingdings" panose="05000000000000000000" pitchFamily="2" charset="2"/>
              <a:buChar char="ü"/>
            </a:pPr>
            <a:r>
              <a:rPr lang="hr-HR" dirty="0" smtClean="0">
                <a:solidFill>
                  <a:srgbClr val="002060"/>
                </a:solidFill>
              </a:rPr>
              <a:t>Edukacija klijenta o KBT-u (struktura i proces tretmana)</a:t>
            </a:r>
          </a:p>
          <a:p>
            <a:pPr>
              <a:buClr>
                <a:srgbClr val="002060"/>
              </a:buClr>
              <a:buFont typeface="Wingdings" panose="05000000000000000000" pitchFamily="2" charset="2"/>
              <a:buChar char="ü"/>
            </a:pPr>
            <a:r>
              <a:rPr lang="hr-HR" dirty="0" smtClean="0">
                <a:solidFill>
                  <a:srgbClr val="002060"/>
                </a:solidFill>
              </a:rPr>
              <a:t>Postavljanje jednostavnog akcijskog plana   </a:t>
            </a:r>
            <a:endParaRPr lang="en-US" dirty="0">
              <a:solidFill>
                <a:srgbClr val="002060"/>
              </a:solidFill>
            </a:endParaRPr>
          </a:p>
        </p:txBody>
      </p:sp>
    </p:spTree>
    <p:extLst>
      <p:ext uri="{BB962C8B-B14F-4D97-AF65-F5344CB8AC3E}">
        <p14:creationId xmlns:p14="http://schemas.microsoft.com/office/powerpoint/2010/main" val="311368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002060"/>
                </a:solidFill>
              </a:rPr>
              <a:t/>
            </a:r>
            <a:br>
              <a:rPr lang="hr-HR" dirty="0" smtClean="0">
                <a:solidFill>
                  <a:srgbClr val="002060"/>
                </a:solidFill>
              </a:rPr>
            </a:br>
            <a:r>
              <a:rPr lang="hr-HR" dirty="0" smtClean="0">
                <a:solidFill>
                  <a:srgbClr val="002060"/>
                </a:solidFill>
              </a:rPr>
              <a:t>STRUKTURA PROCJENE </a:t>
            </a:r>
            <a:endParaRPr lang="en-US"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a:buClr>
                <a:srgbClr val="002060"/>
              </a:buClr>
              <a:buFont typeface="Wingdings" panose="05000000000000000000" pitchFamily="2" charset="2"/>
              <a:buChar char="ü"/>
            </a:pPr>
            <a:r>
              <a:rPr lang="hr-HR" dirty="0" smtClean="0">
                <a:solidFill>
                  <a:srgbClr val="002060"/>
                </a:solidFill>
              </a:rPr>
              <a:t>Upoznavanje klijenta</a:t>
            </a:r>
          </a:p>
          <a:p>
            <a:pPr>
              <a:buClr>
                <a:srgbClr val="002060"/>
              </a:buClr>
              <a:buFont typeface="Wingdings" panose="05000000000000000000" pitchFamily="2" charset="2"/>
              <a:buChar char="ü"/>
            </a:pPr>
            <a:r>
              <a:rPr lang="hr-HR" dirty="0" smtClean="0">
                <a:solidFill>
                  <a:srgbClr val="002060"/>
                </a:solidFill>
              </a:rPr>
              <a:t>Zajedničko odlučivanje da li će član obitelji sudjelovati na seansama  (svim, dijelu ili uopće ne) </a:t>
            </a:r>
          </a:p>
          <a:p>
            <a:pPr>
              <a:buClr>
                <a:srgbClr val="002060"/>
              </a:buClr>
              <a:buFont typeface="Wingdings" panose="05000000000000000000" pitchFamily="2" charset="2"/>
              <a:buChar char="ü"/>
            </a:pPr>
            <a:r>
              <a:rPr lang="hr-HR" dirty="0" smtClean="0">
                <a:solidFill>
                  <a:srgbClr val="002060"/>
                </a:solidFill>
              </a:rPr>
              <a:t>Definiranje dnevnog reda i očekivanja od seanse</a:t>
            </a:r>
          </a:p>
          <a:p>
            <a:pPr>
              <a:buClr>
                <a:srgbClr val="002060"/>
              </a:buClr>
              <a:buFont typeface="Wingdings" panose="05000000000000000000" pitchFamily="2" charset="2"/>
              <a:buChar char="ü"/>
            </a:pPr>
            <a:r>
              <a:rPr lang="hr-HR" dirty="0" smtClean="0">
                <a:solidFill>
                  <a:srgbClr val="002060"/>
                </a:solidFill>
              </a:rPr>
              <a:t>Provođenje  psihosocijalne procjene </a:t>
            </a:r>
          </a:p>
          <a:p>
            <a:pPr>
              <a:buClr>
                <a:srgbClr val="002060"/>
              </a:buClr>
              <a:buFont typeface="Wingdings" panose="05000000000000000000" pitchFamily="2" charset="2"/>
              <a:buChar char="ü"/>
            </a:pPr>
            <a:r>
              <a:rPr lang="hr-HR" dirty="0" smtClean="0">
                <a:solidFill>
                  <a:srgbClr val="002060"/>
                </a:solidFill>
              </a:rPr>
              <a:t>Početno definiranje općih ciljeva </a:t>
            </a:r>
          </a:p>
          <a:p>
            <a:pPr>
              <a:buClr>
                <a:srgbClr val="002060"/>
              </a:buClr>
              <a:buFont typeface="Wingdings" panose="05000000000000000000" pitchFamily="2" charset="2"/>
              <a:buChar char="ü"/>
            </a:pPr>
            <a:r>
              <a:rPr lang="hr-HR" dirty="0" smtClean="0">
                <a:solidFill>
                  <a:srgbClr val="002060"/>
                </a:solidFill>
              </a:rPr>
              <a:t>Povezivanje privremene dijagnoze i općeg plana tretmana, edukacija o KBT-u</a:t>
            </a:r>
          </a:p>
          <a:p>
            <a:pPr>
              <a:buClr>
                <a:srgbClr val="002060"/>
              </a:buClr>
              <a:buFont typeface="Wingdings" panose="05000000000000000000" pitchFamily="2" charset="2"/>
              <a:buChar char="ü"/>
            </a:pPr>
            <a:r>
              <a:rPr lang="hr-HR" dirty="0" smtClean="0">
                <a:solidFill>
                  <a:srgbClr val="002060"/>
                </a:solidFill>
              </a:rPr>
              <a:t>Postavljanje akcijskog plana u suradnji s klijentom</a:t>
            </a:r>
          </a:p>
          <a:p>
            <a:pPr>
              <a:buClr>
                <a:srgbClr val="002060"/>
              </a:buClr>
              <a:buFont typeface="Wingdings" panose="05000000000000000000" pitchFamily="2" charset="2"/>
              <a:buChar char="ü"/>
            </a:pPr>
            <a:r>
              <a:rPr lang="hr-HR" dirty="0" smtClean="0">
                <a:solidFill>
                  <a:srgbClr val="002060"/>
                </a:solidFill>
              </a:rPr>
              <a:t>Definiranje očekivanja od tretmana</a:t>
            </a:r>
          </a:p>
          <a:p>
            <a:pPr>
              <a:buClr>
                <a:srgbClr val="002060"/>
              </a:buClr>
              <a:buFont typeface="Wingdings" panose="05000000000000000000" pitchFamily="2" charset="2"/>
              <a:buChar char="ü"/>
            </a:pPr>
            <a:r>
              <a:rPr lang="hr-HR" dirty="0" smtClean="0">
                <a:solidFill>
                  <a:srgbClr val="002060"/>
                </a:solidFill>
              </a:rPr>
              <a:t>Sažimanje  i traženje povratne informacije od klijenta </a:t>
            </a:r>
            <a:endParaRPr lang="en-US" dirty="0">
              <a:solidFill>
                <a:srgbClr val="002060"/>
              </a:solidFill>
            </a:endParaRPr>
          </a:p>
        </p:txBody>
      </p:sp>
    </p:spTree>
    <p:extLst>
      <p:ext uri="{BB962C8B-B14F-4D97-AF65-F5344CB8AC3E}">
        <p14:creationId xmlns:p14="http://schemas.microsoft.com/office/powerpoint/2010/main" val="3124249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dirty="0" smtClean="0">
                <a:solidFill>
                  <a:srgbClr val="002060"/>
                </a:solidFill>
              </a:rPr>
              <a:t/>
            </a:r>
            <a:br>
              <a:rPr lang="hr-HR" sz="4000" dirty="0" smtClean="0">
                <a:solidFill>
                  <a:srgbClr val="002060"/>
                </a:solidFill>
              </a:rPr>
            </a:br>
            <a:r>
              <a:rPr lang="hr-HR" sz="4000" dirty="0" smtClean="0">
                <a:solidFill>
                  <a:srgbClr val="002060"/>
                </a:solidFill>
              </a:rPr>
              <a:t>POČETAK PROCJENE</a:t>
            </a:r>
            <a:endParaRPr lang="en-US" sz="4000" dirty="0">
              <a:solidFill>
                <a:srgbClr val="002060"/>
              </a:solidFill>
            </a:endParaRPr>
          </a:p>
        </p:txBody>
      </p:sp>
      <p:sp>
        <p:nvSpPr>
          <p:cNvPr id="3" name="Content Placeholder 2"/>
          <p:cNvSpPr>
            <a:spLocks noGrp="1"/>
          </p:cNvSpPr>
          <p:nvPr>
            <p:ph idx="1"/>
          </p:nvPr>
        </p:nvSpPr>
        <p:spPr/>
        <p:txBody>
          <a:bodyPr/>
          <a:lstStyle/>
          <a:p>
            <a:pPr>
              <a:buFont typeface="Wingdings" panose="05000000000000000000" pitchFamily="2" charset="2"/>
              <a:buChar char="ü"/>
            </a:pPr>
            <a:r>
              <a:rPr lang="hr-HR" dirty="0" smtClean="0">
                <a:solidFill>
                  <a:srgbClr val="002060"/>
                </a:solidFill>
              </a:rPr>
              <a:t>pregled dostupne dokumentacije i popunjenih obrazaca</a:t>
            </a:r>
          </a:p>
          <a:p>
            <a:pPr>
              <a:buFont typeface="Wingdings" panose="05000000000000000000" pitchFamily="2" charset="2"/>
              <a:buChar char="ü"/>
            </a:pPr>
            <a:r>
              <a:rPr lang="hr-HR" dirty="0" smtClean="0">
                <a:solidFill>
                  <a:srgbClr val="002060"/>
                </a:solidFill>
              </a:rPr>
              <a:t>dogovor o opciji prisustva člana obitelji/partnera/prijatelja </a:t>
            </a:r>
          </a:p>
          <a:p>
            <a:pPr>
              <a:buFont typeface="Wingdings" panose="05000000000000000000" pitchFamily="2" charset="2"/>
              <a:buChar char="ü"/>
            </a:pPr>
            <a:r>
              <a:rPr lang="hr-HR" dirty="0" smtClean="0">
                <a:solidFill>
                  <a:srgbClr val="002060"/>
                </a:solidFill>
              </a:rPr>
              <a:t>objašnjavanje što se može očekivati tijekom procjene </a:t>
            </a:r>
            <a:endParaRPr lang="en-US" dirty="0">
              <a:solidFill>
                <a:srgbClr val="002060"/>
              </a:solidFill>
            </a:endParaRPr>
          </a:p>
        </p:txBody>
      </p:sp>
      <p:sp>
        <p:nvSpPr>
          <p:cNvPr id="4" name="TextBox 3"/>
          <p:cNvSpPr txBox="1"/>
          <p:nvPr/>
        </p:nvSpPr>
        <p:spPr>
          <a:xfrm>
            <a:off x="429846" y="4204678"/>
            <a:ext cx="11274425" cy="1815882"/>
          </a:xfrm>
          <a:prstGeom prst="rect">
            <a:avLst/>
          </a:prstGeom>
          <a:solidFill>
            <a:schemeClr val="accent6">
              <a:lumMod val="20000"/>
              <a:lumOff val="80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hr-HR" sz="1400" i="1" dirty="0" smtClean="0">
                <a:solidFill>
                  <a:srgbClr val="002060"/>
                </a:solidFill>
              </a:rPr>
              <a:t>Terapeut : „Kao </a:t>
            </a:r>
            <a:r>
              <a:rPr lang="hr-HR" sz="1400" i="1" dirty="0">
                <a:solidFill>
                  <a:srgbClr val="002060"/>
                </a:solidFill>
              </a:rPr>
              <a:t>što sam već </a:t>
            </a:r>
            <a:r>
              <a:rPr lang="hr-HR" sz="1400" i="1" dirty="0" smtClean="0">
                <a:solidFill>
                  <a:srgbClr val="002060"/>
                </a:solidFill>
              </a:rPr>
              <a:t>rekao, kada smo se čuli telefonski, </a:t>
            </a:r>
            <a:r>
              <a:rPr lang="hr-HR" sz="1400" i="1" dirty="0">
                <a:solidFill>
                  <a:srgbClr val="002060"/>
                </a:solidFill>
              </a:rPr>
              <a:t>ovo je naša evaluacijska </a:t>
            </a:r>
            <a:r>
              <a:rPr lang="hr-HR" sz="1400" i="1" dirty="0" smtClean="0">
                <a:solidFill>
                  <a:srgbClr val="002060"/>
                </a:solidFill>
              </a:rPr>
              <a:t>seansa. </a:t>
            </a:r>
            <a:r>
              <a:rPr lang="hr-HR" sz="1400" i="1" dirty="0">
                <a:solidFill>
                  <a:srgbClr val="002060"/>
                </a:solidFill>
              </a:rPr>
              <a:t>Nije </a:t>
            </a:r>
            <a:r>
              <a:rPr lang="hr-HR" sz="1400" i="1" dirty="0" smtClean="0">
                <a:solidFill>
                  <a:srgbClr val="002060"/>
                </a:solidFill>
              </a:rPr>
              <a:t>terapijska </a:t>
            </a:r>
            <a:r>
              <a:rPr lang="hr-HR" sz="1400" i="1" dirty="0">
                <a:solidFill>
                  <a:srgbClr val="002060"/>
                </a:solidFill>
              </a:rPr>
              <a:t>stoga danas nećemo raditi na rješavanju </a:t>
            </a:r>
            <a:r>
              <a:rPr lang="hr-HR" sz="1400" i="1" dirty="0" smtClean="0">
                <a:solidFill>
                  <a:srgbClr val="002060"/>
                </a:solidFill>
              </a:rPr>
              <a:t>problema, s </a:t>
            </a:r>
            <a:r>
              <a:rPr lang="hr-HR" sz="1400" i="1" dirty="0">
                <a:solidFill>
                  <a:srgbClr val="002060"/>
                </a:solidFill>
              </a:rPr>
              <a:t>tim ćemo započeti idući put. Danas </a:t>
            </a:r>
            <a:r>
              <a:rPr lang="hr-HR" sz="1400" i="1" dirty="0" smtClean="0">
                <a:solidFill>
                  <a:srgbClr val="002060"/>
                </a:solidFill>
              </a:rPr>
              <a:t>vas </a:t>
            </a:r>
            <a:r>
              <a:rPr lang="hr-HR" sz="1400" i="1" dirty="0">
                <a:solidFill>
                  <a:srgbClr val="002060"/>
                </a:solidFill>
              </a:rPr>
              <a:t>trebam pitati </a:t>
            </a:r>
            <a:r>
              <a:rPr lang="hr-HR" sz="1400" i="1" dirty="0" smtClean="0">
                <a:solidFill>
                  <a:srgbClr val="002060"/>
                </a:solidFill>
              </a:rPr>
              <a:t>mnogo </a:t>
            </a:r>
            <a:r>
              <a:rPr lang="hr-HR" sz="1400" i="1" dirty="0">
                <a:solidFill>
                  <a:srgbClr val="002060"/>
                </a:solidFill>
              </a:rPr>
              <a:t>pitanja kako bi mogao odrediti </a:t>
            </a:r>
            <a:r>
              <a:rPr lang="hr-HR" sz="1400" i="1" dirty="0" smtClean="0">
                <a:solidFill>
                  <a:srgbClr val="002060"/>
                </a:solidFill>
              </a:rPr>
              <a:t>vašu </a:t>
            </a:r>
            <a:r>
              <a:rPr lang="hr-HR" sz="1400" i="1" dirty="0">
                <a:solidFill>
                  <a:srgbClr val="002060"/>
                </a:solidFill>
              </a:rPr>
              <a:t>dijagnozu. Neka od pitanja će biti relevantna, neka </a:t>
            </a:r>
            <a:r>
              <a:rPr lang="hr-HR" sz="1400" i="1" dirty="0" smtClean="0">
                <a:solidFill>
                  <a:srgbClr val="002060"/>
                </a:solidFill>
              </a:rPr>
              <a:t>neće, ali </a:t>
            </a:r>
            <a:r>
              <a:rPr lang="hr-HR" sz="1400" i="1" dirty="0">
                <a:solidFill>
                  <a:srgbClr val="002060"/>
                </a:solidFill>
              </a:rPr>
              <a:t>vas moram pitati kako bi mogao razlikovati probleme koje imate i probleme koje nemate</a:t>
            </a:r>
            <a:r>
              <a:rPr lang="hr-HR" sz="1400" i="1" dirty="0" smtClean="0">
                <a:solidFill>
                  <a:srgbClr val="002060"/>
                </a:solidFill>
              </a:rPr>
              <a:t>. </a:t>
            </a:r>
            <a:r>
              <a:rPr lang="hr-HR" sz="1400" i="1" dirty="0">
                <a:solidFill>
                  <a:srgbClr val="002060"/>
                </a:solidFill>
              </a:rPr>
              <a:t>Čini li Vam se to u redu?  </a:t>
            </a:r>
            <a:r>
              <a:rPr lang="hr-HR" sz="1400" i="1" dirty="0" smtClean="0">
                <a:solidFill>
                  <a:srgbClr val="002060"/>
                </a:solidFill>
              </a:rPr>
              <a:t>Vjerojatno </a:t>
            </a:r>
            <a:r>
              <a:rPr lang="hr-HR" sz="1400" i="1" dirty="0">
                <a:solidFill>
                  <a:srgbClr val="002060"/>
                </a:solidFill>
              </a:rPr>
              <a:t>ću vas povremeno morati prekinuti kako bi  dobio informacije koje su mi potrebne. Molim vas da me upozorite ako vas to </a:t>
            </a:r>
            <a:r>
              <a:rPr lang="hr-HR" sz="1400" i="1" dirty="0" smtClean="0">
                <a:solidFill>
                  <a:srgbClr val="002060"/>
                </a:solidFill>
              </a:rPr>
              <a:t>smeta”. </a:t>
            </a:r>
          </a:p>
          <a:p>
            <a:r>
              <a:rPr lang="hr-HR" sz="1400" i="1" dirty="0">
                <a:solidFill>
                  <a:srgbClr val="002060"/>
                </a:solidFill>
              </a:rPr>
              <a:t>Prije nego što počnemo volio bih objasniti </a:t>
            </a:r>
            <a:r>
              <a:rPr lang="hr-HR" sz="1400" i="1" dirty="0" smtClean="0">
                <a:solidFill>
                  <a:srgbClr val="002060"/>
                </a:solidFill>
              </a:rPr>
              <a:t>cilj današnje seanse.  Želio  </a:t>
            </a:r>
            <a:r>
              <a:rPr lang="hr-HR" sz="1400" i="1" dirty="0">
                <a:solidFill>
                  <a:srgbClr val="002060"/>
                </a:solidFill>
              </a:rPr>
              <a:t>bih saznati više informacija o simptomima koje ste  doživjeli, kako funkcionirate u posljednje vrijeme, a također i </a:t>
            </a:r>
            <a:r>
              <a:rPr lang="hr-HR" sz="1400" i="1" dirty="0" smtClean="0">
                <a:solidFill>
                  <a:srgbClr val="002060"/>
                </a:solidFill>
              </a:rPr>
              <a:t> informacije o </a:t>
            </a:r>
            <a:r>
              <a:rPr lang="hr-HR" sz="1400" i="1" dirty="0">
                <a:solidFill>
                  <a:srgbClr val="002060"/>
                </a:solidFill>
              </a:rPr>
              <a:t>vašoj povijesti. Također ću vas zamoliti da mi kažete bilo što što mislite da bih trebao znati. Tada ću postaviti općenite ciljeve </a:t>
            </a:r>
            <a:r>
              <a:rPr lang="hr-HR" sz="1400" i="1" dirty="0" smtClean="0">
                <a:solidFill>
                  <a:srgbClr val="002060"/>
                </a:solidFill>
              </a:rPr>
              <a:t>tretmana. </a:t>
            </a:r>
            <a:r>
              <a:rPr lang="hr-HR" sz="1400" i="1" dirty="0">
                <a:solidFill>
                  <a:srgbClr val="002060"/>
                </a:solidFill>
              </a:rPr>
              <a:t>Reći ću vam koji su moj prvi dojmovi i na što mislim da bismo se trebali usmjeriti tijekom tretmana. Provjeriti ću s vama kako vam to zvuči. Na kraju ću provjeriti da li imate dodatnih pitanja  ili zabrinutosti. Zvuči li vam to u redu ?  </a:t>
            </a:r>
            <a:endParaRPr lang="en-US" i="1" dirty="0"/>
          </a:p>
        </p:txBody>
      </p:sp>
    </p:spTree>
    <p:extLst>
      <p:ext uri="{BB962C8B-B14F-4D97-AF65-F5344CB8AC3E}">
        <p14:creationId xmlns:p14="http://schemas.microsoft.com/office/powerpoint/2010/main" val="303941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838424"/>
          </a:xfrm>
        </p:spPr>
        <p:txBody>
          <a:bodyPr>
            <a:normAutofit/>
          </a:bodyPr>
          <a:lstStyle/>
          <a:p>
            <a:r>
              <a:rPr lang="hr-HR" dirty="0" smtClean="0">
                <a:solidFill>
                  <a:srgbClr val="002060"/>
                </a:solidFill>
              </a:rPr>
              <a:t>       PROVEDBA PROCJENE </a:t>
            </a:r>
            <a:endParaRPr lang="en-US" dirty="0">
              <a:solidFill>
                <a:srgbClr val="002060"/>
              </a:solidFill>
            </a:endParaRPr>
          </a:p>
        </p:txBody>
      </p:sp>
      <p:sp>
        <p:nvSpPr>
          <p:cNvPr id="3" name="Content Placeholder 2"/>
          <p:cNvSpPr>
            <a:spLocks noGrp="1"/>
          </p:cNvSpPr>
          <p:nvPr>
            <p:ph idx="1"/>
          </p:nvPr>
        </p:nvSpPr>
        <p:spPr>
          <a:xfrm>
            <a:off x="1094154" y="1187939"/>
            <a:ext cx="10610117" cy="5283200"/>
          </a:xfrm>
        </p:spPr>
        <p:txBody>
          <a:bodyPr>
            <a:normAutofit fontScale="62500" lnSpcReduction="20000"/>
          </a:bodyPr>
          <a:lstStyle/>
          <a:p>
            <a:pPr>
              <a:buClr>
                <a:srgbClr val="002060"/>
              </a:buClr>
              <a:buFont typeface="Wingdings" panose="05000000000000000000" pitchFamily="2" charset="2"/>
              <a:buChar char="ü"/>
            </a:pPr>
            <a:endParaRPr lang="hr-HR" sz="2100" dirty="0" smtClean="0">
              <a:solidFill>
                <a:srgbClr val="002060"/>
              </a:solidFill>
            </a:endParaRPr>
          </a:p>
          <a:p>
            <a:pPr>
              <a:buClr>
                <a:srgbClr val="002060"/>
              </a:buClr>
              <a:buFont typeface="Wingdings" panose="05000000000000000000" pitchFamily="2" charset="2"/>
              <a:buChar char="ü"/>
            </a:pPr>
            <a:endParaRPr lang="hr-HR" sz="2100" dirty="0">
              <a:solidFill>
                <a:srgbClr val="002060"/>
              </a:solidFill>
            </a:endParaRPr>
          </a:p>
          <a:p>
            <a:pPr>
              <a:buClr>
                <a:srgbClr val="002060"/>
              </a:buClr>
              <a:buFont typeface="Wingdings" panose="05000000000000000000" pitchFamily="2" charset="2"/>
              <a:buChar char="ü"/>
            </a:pPr>
            <a:endParaRPr lang="hr-HR" sz="2100" dirty="0" smtClean="0">
              <a:solidFill>
                <a:srgbClr val="002060"/>
              </a:solidFill>
            </a:endParaRPr>
          </a:p>
          <a:p>
            <a:pPr>
              <a:buClr>
                <a:srgbClr val="002060"/>
              </a:buClr>
              <a:buFont typeface="Wingdings" panose="05000000000000000000" pitchFamily="2" charset="2"/>
              <a:buChar char="ü"/>
            </a:pPr>
            <a:endParaRPr lang="hr-HR" sz="2100" dirty="0" smtClean="0">
              <a:solidFill>
                <a:srgbClr val="002060"/>
              </a:solidFill>
            </a:endParaRPr>
          </a:p>
          <a:p>
            <a:pPr>
              <a:buClr>
                <a:srgbClr val="002060"/>
              </a:buClr>
              <a:buFont typeface="Wingdings" panose="05000000000000000000" pitchFamily="2" charset="2"/>
              <a:buChar char="ü"/>
            </a:pPr>
            <a:r>
              <a:rPr lang="hr-HR" sz="2100" dirty="0" smtClean="0">
                <a:solidFill>
                  <a:srgbClr val="002060"/>
                </a:solidFill>
              </a:rPr>
              <a:t>Demografski podaci</a:t>
            </a:r>
          </a:p>
          <a:p>
            <a:pPr>
              <a:buClr>
                <a:srgbClr val="002060"/>
              </a:buClr>
              <a:buFont typeface="Wingdings" panose="05000000000000000000" pitchFamily="2" charset="2"/>
              <a:buChar char="ü"/>
            </a:pPr>
            <a:r>
              <a:rPr lang="hr-HR" sz="2100" dirty="0" smtClean="0">
                <a:solidFill>
                  <a:srgbClr val="002060"/>
                </a:solidFill>
              </a:rPr>
              <a:t>Glavne pritužbe i trenutne teškoće</a:t>
            </a:r>
          </a:p>
          <a:p>
            <a:pPr>
              <a:buClr>
                <a:srgbClr val="002060"/>
              </a:buClr>
              <a:buFont typeface="Wingdings" panose="05000000000000000000" pitchFamily="2" charset="2"/>
              <a:buChar char="ü"/>
            </a:pPr>
            <a:r>
              <a:rPr lang="hr-HR" sz="2100" dirty="0" smtClean="0">
                <a:solidFill>
                  <a:srgbClr val="002060"/>
                </a:solidFill>
              </a:rPr>
              <a:t>Povijest sadašnjih poteškoća i  </a:t>
            </a:r>
            <a:r>
              <a:rPr lang="hr-HR" sz="2100" dirty="0" err="1" smtClean="0">
                <a:solidFill>
                  <a:srgbClr val="002060"/>
                </a:solidFill>
              </a:rPr>
              <a:t>precipitirajućih</a:t>
            </a:r>
            <a:r>
              <a:rPr lang="hr-HR" sz="2100" dirty="0" smtClean="0">
                <a:solidFill>
                  <a:srgbClr val="002060"/>
                </a:solidFill>
              </a:rPr>
              <a:t> događaja </a:t>
            </a:r>
          </a:p>
          <a:p>
            <a:pPr>
              <a:buClr>
                <a:srgbClr val="002060"/>
              </a:buClr>
              <a:buFont typeface="Wingdings" panose="05000000000000000000" pitchFamily="2" charset="2"/>
              <a:buChar char="ü"/>
            </a:pPr>
            <a:r>
              <a:rPr lang="hr-HR" sz="2100" dirty="0" smtClean="0">
                <a:solidFill>
                  <a:srgbClr val="002060"/>
                </a:solidFill>
              </a:rPr>
              <a:t>Strategije suočavanja (funkcionalne i nefunkcionalne)</a:t>
            </a:r>
            <a:r>
              <a:rPr lang="hr-HR" sz="2100" dirty="0" smtClean="0">
                <a:solidFill>
                  <a:srgbClr val="002060"/>
                </a:solidFill>
                <a:sym typeface="Wingdings" panose="05000000000000000000" pitchFamily="2" charset="2"/>
              </a:rPr>
              <a:t></a:t>
            </a:r>
            <a:r>
              <a:rPr lang="hr-HR" sz="2100" dirty="0" smtClean="0">
                <a:solidFill>
                  <a:srgbClr val="002060"/>
                </a:solidFill>
              </a:rPr>
              <a:t> trenutne i prošle</a:t>
            </a:r>
          </a:p>
          <a:p>
            <a:pPr>
              <a:buClr>
                <a:srgbClr val="002060"/>
              </a:buClr>
              <a:buFont typeface="Wingdings" panose="05000000000000000000" pitchFamily="2" charset="2"/>
              <a:buChar char="ü"/>
            </a:pPr>
            <a:r>
              <a:rPr lang="hr-HR" sz="2100" dirty="0" smtClean="0">
                <a:solidFill>
                  <a:srgbClr val="002060"/>
                </a:solidFill>
              </a:rPr>
              <a:t>Psihijatrijska povijest, uključujući psihosocijalne tretmane (procjena korisnosti tretmana), hospitalizacije, upotreba lijekova, pokušaji suicida, trenutni status </a:t>
            </a:r>
          </a:p>
          <a:p>
            <a:pPr>
              <a:buClr>
                <a:srgbClr val="002060"/>
              </a:buClr>
              <a:buFont typeface="Wingdings" panose="05000000000000000000" pitchFamily="2" charset="2"/>
              <a:buChar char="ü"/>
            </a:pPr>
            <a:r>
              <a:rPr lang="hr-HR" sz="2100" dirty="0" smtClean="0">
                <a:solidFill>
                  <a:srgbClr val="002060"/>
                </a:solidFill>
              </a:rPr>
              <a:t>Povijest upotrebe droga i trenutni status</a:t>
            </a:r>
          </a:p>
          <a:p>
            <a:pPr>
              <a:buClr>
                <a:srgbClr val="002060"/>
              </a:buClr>
              <a:buFont typeface="Wingdings" panose="05000000000000000000" pitchFamily="2" charset="2"/>
              <a:buChar char="ü"/>
            </a:pPr>
            <a:r>
              <a:rPr lang="hr-HR" sz="2100" dirty="0" smtClean="0">
                <a:solidFill>
                  <a:srgbClr val="002060"/>
                </a:solidFill>
              </a:rPr>
              <a:t>Povijest bolesti i trenutni status</a:t>
            </a:r>
          </a:p>
          <a:p>
            <a:pPr>
              <a:buClr>
                <a:srgbClr val="002060"/>
              </a:buClr>
              <a:buFont typeface="Wingdings" panose="05000000000000000000" pitchFamily="2" charset="2"/>
              <a:buChar char="ü"/>
            </a:pPr>
            <a:r>
              <a:rPr lang="hr-HR" sz="2100" dirty="0" smtClean="0">
                <a:solidFill>
                  <a:srgbClr val="002060"/>
                </a:solidFill>
              </a:rPr>
              <a:t>Povijest psihijatrijskih bolesti u obitelji i trenutni status</a:t>
            </a:r>
          </a:p>
          <a:p>
            <a:pPr>
              <a:buClr>
                <a:srgbClr val="002060"/>
              </a:buClr>
              <a:buFont typeface="Wingdings" panose="05000000000000000000" pitchFamily="2" charset="2"/>
              <a:buChar char="ü"/>
            </a:pPr>
            <a:r>
              <a:rPr lang="hr-HR" sz="2100" dirty="0" smtClean="0">
                <a:solidFill>
                  <a:srgbClr val="002060"/>
                </a:solidFill>
              </a:rPr>
              <a:t> Povijest razvoja </a:t>
            </a:r>
          </a:p>
          <a:p>
            <a:pPr>
              <a:buClr>
                <a:srgbClr val="002060"/>
              </a:buClr>
              <a:buFont typeface="Wingdings" panose="05000000000000000000" pitchFamily="2" charset="2"/>
              <a:buChar char="ü"/>
            </a:pPr>
            <a:r>
              <a:rPr lang="hr-HR" sz="2100" dirty="0" smtClean="0">
                <a:solidFill>
                  <a:srgbClr val="002060"/>
                </a:solidFill>
              </a:rPr>
              <a:t>Obiteljska anamneza i trenutni status </a:t>
            </a:r>
          </a:p>
          <a:p>
            <a:pPr>
              <a:buClr>
                <a:srgbClr val="002060"/>
              </a:buClr>
              <a:buFont typeface="Wingdings" panose="05000000000000000000" pitchFamily="2" charset="2"/>
              <a:buChar char="ü"/>
            </a:pPr>
            <a:r>
              <a:rPr lang="hr-HR" sz="2100" dirty="0" smtClean="0">
                <a:solidFill>
                  <a:srgbClr val="002060"/>
                </a:solidFill>
              </a:rPr>
              <a:t>Socijalna, obrazovna, radna, religijska povijest i trenutni status </a:t>
            </a:r>
          </a:p>
          <a:p>
            <a:pPr>
              <a:buClr>
                <a:srgbClr val="002060"/>
              </a:buClr>
              <a:buFont typeface="Wingdings" panose="05000000000000000000" pitchFamily="2" charset="2"/>
              <a:buChar char="ü"/>
            </a:pPr>
            <a:r>
              <a:rPr lang="hr-HR" sz="2100" dirty="0" smtClean="0">
                <a:solidFill>
                  <a:srgbClr val="002060"/>
                </a:solidFill>
              </a:rPr>
              <a:t>Snage, vrijednosti i adaptivne strategije suočavanja                                                                                       </a:t>
            </a:r>
          </a:p>
          <a:p>
            <a:pPr marL="0" indent="0">
              <a:buClr>
                <a:srgbClr val="002060"/>
              </a:buClr>
              <a:buNone/>
            </a:pPr>
            <a:r>
              <a:rPr lang="hr-HR" sz="2100" dirty="0" smtClean="0">
                <a:solidFill>
                  <a:srgbClr val="002060"/>
                </a:solidFill>
              </a:rPr>
              <a:t>                             (</a:t>
            </a:r>
            <a:r>
              <a:rPr lang="hr-HR" sz="2100" i="1" dirty="0" smtClean="0">
                <a:solidFill>
                  <a:srgbClr val="002060"/>
                </a:solidFill>
              </a:rPr>
              <a:t>OBRAZAC U PRILOGU)</a:t>
            </a:r>
          </a:p>
          <a:p>
            <a:pPr>
              <a:buClr>
                <a:srgbClr val="002060"/>
              </a:buClr>
              <a:buFont typeface="Wingdings" panose="05000000000000000000" pitchFamily="2" charset="2"/>
              <a:buChar char="ü"/>
            </a:pPr>
            <a:endParaRPr lang="hr-HR" sz="2100" dirty="0" smtClean="0">
              <a:solidFill>
                <a:srgbClr val="002060"/>
              </a:solidFill>
            </a:endParaRPr>
          </a:p>
          <a:p>
            <a:pPr>
              <a:buClr>
                <a:srgbClr val="002060"/>
              </a:buClr>
              <a:buFont typeface="Wingdings" panose="05000000000000000000" pitchFamily="2" charset="2"/>
              <a:buChar char="ü"/>
            </a:pPr>
            <a:endParaRPr lang="hr-HR" sz="2100" dirty="0">
              <a:solidFill>
                <a:srgbClr val="002060"/>
              </a:solidFill>
            </a:endParaRPr>
          </a:p>
          <a:p>
            <a:pPr>
              <a:buClr>
                <a:srgbClr val="002060"/>
              </a:buClr>
              <a:buFont typeface="Wingdings" panose="05000000000000000000" pitchFamily="2" charset="2"/>
              <a:buChar char="ü"/>
            </a:pPr>
            <a:endParaRPr lang="hr-HR" sz="2100" dirty="0" smtClean="0">
              <a:solidFill>
                <a:srgbClr val="002060"/>
              </a:solidFill>
            </a:endParaRPr>
          </a:p>
          <a:p>
            <a:pPr>
              <a:buClr>
                <a:srgbClr val="002060"/>
              </a:buClr>
              <a:buFont typeface="Wingdings" panose="05000000000000000000" pitchFamily="2" charset="2"/>
              <a:buChar char="ü"/>
            </a:pPr>
            <a:endParaRPr lang="hr-HR" sz="1500" dirty="0" smtClean="0"/>
          </a:p>
          <a:p>
            <a:pPr>
              <a:buClr>
                <a:srgbClr val="002060"/>
              </a:buClr>
              <a:buFont typeface="Wingdings" panose="05000000000000000000" pitchFamily="2" charset="2"/>
              <a:buChar char="ü"/>
            </a:pPr>
            <a:endParaRPr lang="en-US" dirty="0"/>
          </a:p>
        </p:txBody>
      </p:sp>
      <p:sp>
        <p:nvSpPr>
          <p:cNvPr id="4" name="TextBox 3"/>
          <p:cNvSpPr txBox="1"/>
          <p:nvPr/>
        </p:nvSpPr>
        <p:spPr>
          <a:xfrm>
            <a:off x="7127631" y="4134338"/>
            <a:ext cx="3962400" cy="1508105"/>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hr-HR" dirty="0" smtClean="0"/>
              <a:t>            </a:t>
            </a:r>
          </a:p>
          <a:p>
            <a:pPr algn="ctr"/>
            <a:r>
              <a:rPr lang="hr-HR" dirty="0"/>
              <a:t> </a:t>
            </a:r>
            <a:r>
              <a:rPr lang="hr-HR" dirty="0" smtClean="0"/>
              <a:t>          </a:t>
            </a:r>
            <a:r>
              <a:rPr lang="hr-HR" dirty="0" smtClean="0">
                <a:solidFill>
                  <a:srgbClr val="002060"/>
                </a:solidFill>
              </a:rPr>
              <a:t>Ključno je odrediti stupanj                     	suicidalnosti pacijenta</a:t>
            </a:r>
          </a:p>
          <a:p>
            <a:endParaRPr lang="hr-HR" sz="2000" b="1" dirty="0">
              <a:solidFill>
                <a:srgbClr val="002060"/>
              </a:solidFill>
            </a:endParaRPr>
          </a:p>
          <a:p>
            <a:endParaRPr lang="en-US" dirty="0"/>
          </a:p>
        </p:txBody>
      </p:sp>
      <p:pic>
        <p:nvPicPr>
          <p:cNvPr id="6" name="Picture 5"/>
          <p:cNvPicPr>
            <a:picLocks noChangeAspect="1"/>
          </p:cNvPicPr>
          <p:nvPr/>
        </p:nvPicPr>
        <p:blipFill>
          <a:blip r:embed="rId2"/>
          <a:stretch>
            <a:fillRect/>
          </a:stretch>
        </p:blipFill>
        <p:spPr>
          <a:xfrm>
            <a:off x="7127631" y="4134338"/>
            <a:ext cx="883138" cy="1508105"/>
          </a:xfrm>
          <a:prstGeom prst="rect">
            <a:avLst/>
          </a:prstGeom>
        </p:spPr>
      </p:pic>
    </p:spTree>
    <p:extLst>
      <p:ext uri="{BB962C8B-B14F-4D97-AF65-F5344CB8AC3E}">
        <p14:creationId xmlns:p14="http://schemas.microsoft.com/office/powerpoint/2010/main" val="199463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solidFill>
                  <a:srgbClr val="002060"/>
                </a:solidFill>
              </a:rPr>
              <a:t> </a:t>
            </a:r>
            <a:r>
              <a:rPr lang="hr-HR" sz="4000" dirty="0" smtClean="0">
                <a:solidFill>
                  <a:srgbClr val="002060"/>
                </a:solidFill>
              </a:rPr>
              <a:t>OPIS DNEVNE RUTINE </a:t>
            </a:r>
            <a:endParaRPr lang="en-US" sz="4000" dirty="0">
              <a:solidFill>
                <a:srgbClr val="002060"/>
              </a:solidFill>
            </a:endParaRPr>
          </a:p>
        </p:txBody>
      </p:sp>
      <p:sp>
        <p:nvSpPr>
          <p:cNvPr id="3" name="Content Placeholder 2"/>
          <p:cNvSpPr>
            <a:spLocks noGrp="1"/>
          </p:cNvSpPr>
          <p:nvPr>
            <p:ph idx="1"/>
          </p:nvPr>
        </p:nvSpPr>
        <p:spPr>
          <a:xfrm>
            <a:off x="1141412" y="2249487"/>
            <a:ext cx="10440988" cy="4317568"/>
          </a:xfrm>
        </p:spPr>
        <p:txBody>
          <a:bodyPr>
            <a:normAutofit/>
          </a:bodyPr>
          <a:lstStyle/>
          <a:p>
            <a:pPr>
              <a:buClr>
                <a:srgbClr val="002060"/>
              </a:buClr>
              <a:buFont typeface="Wingdings" panose="05000000000000000000" pitchFamily="2" charset="2"/>
              <a:buChar char="ü"/>
            </a:pPr>
            <a:r>
              <a:rPr lang="hr-HR" sz="1800" dirty="0" smtClean="0">
                <a:solidFill>
                  <a:srgbClr val="002060"/>
                </a:solidFill>
              </a:rPr>
              <a:t>Varijacije/promjene u raspoloženju</a:t>
            </a:r>
          </a:p>
          <a:p>
            <a:pPr>
              <a:buClr>
                <a:srgbClr val="002060"/>
              </a:buClr>
              <a:buFont typeface="Wingdings" panose="05000000000000000000" pitchFamily="2" charset="2"/>
              <a:buChar char="ü"/>
            </a:pPr>
            <a:r>
              <a:rPr lang="hr-HR" sz="1800" dirty="0" smtClean="0">
                <a:solidFill>
                  <a:srgbClr val="002060"/>
                </a:solidFill>
              </a:rPr>
              <a:t>Način i učestalost komunikacije s obitelji/prijateljima/ kolegama</a:t>
            </a:r>
          </a:p>
          <a:p>
            <a:pPr>
              <a:buClr>
                <a:srgbClr val="002060"/>
              </a:buClr>
              <a:buFont typeface="Wingdings" panose="05000000000000000000" pitchFamily="2" charset="2"/>
              <a:buChar char="ü"/>
            </a:pPr>
            <a:r>
              <a:rPr lang="hr-HR" sz="1800" dirty="0" smtClean="0">
                <a:solidFill>
                  <a:srgbClr val="002060"/>
                </a:solidFill>
              </a:rPr>
              <a:t>Generalno funkcioniranje kod kuće/na poslu/drugdje</a:t>
            </a:r>
          </a:p>
          <a:p>
            <a:pPr>
              <a:buClr>
                <a:srgbClr val="002060"/>
              </a:buClr>
              <a:buFont typeface="Wingdings" panose="05000000000000000000" pitchFamily="2" charset="2"/>
              <a:buChar char="ü"/>
            </a:pPr>
            <a:r>
              <a:rPr lang="hr-HR" sz="1800" dirty="0" smtClean="0">
                <a:solidFill>
                  <a:srgbClr val="002060"/>
                </a:solidFill>
              </a:rPr>
              <a:t>Način provođenja slobodnog vremena  </a:t>
            </a:r>
          </a:p>
          <a:p>
            <a:pPr>
              <a:buClr>
                <a:srgbClr val="002060"/>
              </a:buClr>
              <a:buFont typeface="Wingdings" panose="05000000000000000000" pitchFamily="2" charset="2"/>
              <a:buChar char="ü"/>
            </a:pPr>
            <a:r>
              <a:rPr lang="hr-HR" sz="1800" dirty="0" smtClean="0">
                <a:solidFill>
                  <a:srgbClr val="002060"/>
                </a:solidFill>
              </a:rPr>
              <a:t>Aktivnosti koje donose osjećaj zadovoljstva/postignuća</a:t>
            </a:r>
            <a:endParaRPr lang="en-US" sz="1800" dirty="0">
              <a:solidFill>
                <a:srgbClr val="002060"/>
              </a:solidFill>
            </a:endParaRPr>
          </a:p>
        </p:txBody>
      </p:sp>
      <p:sp>
        <p:nvSpPr>
          <p:cNvPr id="5" name="TextBox 4"/>
          <p:cNvSpPr txBox="1"/>
          <p:nvPr/>
        </p:nvSpPr>
        <p:spPr>
          <a:xfrm>
            <a:off x="3686729" y="4621191"/>
            <a:ext cx="3962400" cy="120032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hr-HR" dirty="0" smtClean="0"/>
              <a:t>            </a:t>
            </a:r>
          </a:p>
          <a:p>
            <a:pPr algn="ctr"/>
            <a:r>
              <a:rPr lang="hr-HR" dirty="0"/>
              <a:t> </a:t>
            </a:r>
            <a:r>
              <a:rPr lang="hr-HR" dirty="0" smtClean="0"/>
              <a:t>             </a:t>
            </a:r>
            <a:r>
              <a:rPr lang="hr-HR" dirty="0" smtClean="0">
                <a:solidFill>
                  <a:srgbClr val="002060"/>
                </a:solidFill>
              </a:rPr>
              <a:t>Važno </a:t>
            </a:r>
            <a:r>
              <a:rPr lang="hr-HR" dirty="0">
                <a:solidFill>
                  <a:srgbClr val="002060"/>
                </a:solidFill>
              </a:rPr>
              <a:t>je ispitati što </a:t>
            </a:r>
            <a:r>
              <a:rPr lang="hr-HR" dirty="0" smtClean="0">
                <a:solidFill>
                  <a:srgbClr val="002060"/>
                </a:solidFill>
              </a:rPr>
              <a:t>„ne </a:t>
            </a:r>
            <a:r>
              <a:rPr lang="hr-HR" dirty="0">
                <a:solidFill>
                  <a:srgbClr val="002060"/>
                </a:solidFill>
              </a:rPr>
              <a:t>rade“ i </a:t>
            </a:r>
            <a:r>
              <a:rPr lang="hr-HR" dirty="0" smtClean="0">
                <a:solidFill>
                  <a:srgbClr val="002060"/>
                </a:solidFill>
              </a:rPr>
              <a:t>        što </a:t>
            </a:r>
            <a:r>
              <a:rPr lang="hr-HR" dirty="0">
                <a:solidFill>
                  <a:srgbClr val="002060"/>
                </a:solidFill>
              </a:rPr>
              <a:t>aktivno </a:t>
            </a:r>
            <a:r>
              <a:rPr lang="hr-HR" dirty="0" smtClean="0">
                <a:solidFill>
                  <a:srgbClr val="002060"/>
                </a:solidFill>
              </a:rPr>
              <a:t>izbjegavaju</a:t>
            </a:r>
            <a:endParaRPr lang="hr-HR" sz="2000" dirty="0">
              <a:solidFill>
                <a:srgbClr val="002060"/>
              </a:solidFill>
            </a:endParaRPr>
          </a:p>
          <a:p>
            <a:endParaRPr lang="en-US" b="1" dirty="0">
              <a:solidFill>
                <a:srgbClr val="002060"/>
              </a:solidFill>
            </a:endParaRPr>
          </a:p>
        </p:txBody>
      </p:sp>
      <p:pic>
        <p:nvPicPr>
          <p:cNvPr id="4" name="Picture 3"/>
          <p:cNvPicPr>
            <a:picLocks noChangeAspect="1"/>
          </p:cNvPicPr>
          <p:nvPr/>
        </p:nvPicPr>
        <p:blipFill>
          <a:blip r:embed="rId2"/>
          <a:stretch>
            <a:fillRect/>
          </a:stretch>
        </p:blipFill>
        <p:spPr>
          <a:xfrm>
            <a:off x="3686729" y="4621191"/>
            <a:ext cx="736779" cy="1200329"/>
          </a:xfrm>
          <a:prstGeom prst="rect">
            <a:avLst/>
          </a:prstGeom>
        </p:spPr>
      </p:pic>
      <p:sp>
        <p:nvSpPr>
          <p:cNvPr id="6" name="Rectangle 5"/>
          <p:cNvSpPr/>
          <p:nvPr/>
        </p:nvSpPr>
        <p:spPr>
          <a:xfrm>
            <a:off x="8593748" y="2328710"/>
            <a:ext cx="6096000" cy="2031325"/>
          </a:xfrm>
          <a:prstGeom prst="rect">
            <a:avLst/>
          </a:prstGeom>
        </p:spPr>
        <p:txBody>
          <a:bodyPr>
            <a:spAutoFit/>
          </a:bodyPr>
          <a:lstStyle/>
          <a:p>
            <a:pPr algn="just">
              <a:buClr>
                <a:srgbClr val="002060"/>
              </a:buClr>
              <a:buFont typeface="Wingdings" panose="05000000000000000000" pitchFamily="2" charset="2"/>
              <a:buChar char="ü"/>
            </a:pPr>
            <a:r>
              <a:rPr lang="hr-HR" dirty="0">
                <a:solidFill>
                  <a:srgbClr val="002060"/>
                </a:solidFill>
              </a:rPr>
              <a:t>Poteškoće sa </a:t>
            </a:r>
            <a:r>
              <a:rPr lang="hr-HR" dirty="0" smtClean="0">
                <a:solidFill>
                  <a:srgbClr val="002060"/>
                </a:solidFill>
              </a:rPr>
              <a:t>spavanjem</a:t>
            </a:r>
          </a:p>
          <a:p>
            <a:pPr algn="just">
              <a:buClr>
                <a:srgbClr val="002060"/>
              </a:buClr>
              <a:buFont typeface="Wingdings" panose="05000000000000000000" pitchFamily="2" charset="2"/>
              <a:buChar char="ü"/>
            </a:pPr>
            <a:endParaRPr lang="hr-HR" dirty="0">
              <a:solidFill>
                <a:srgbClr val="002060"/>
              </a:solidFill>
            </a:endParaRPr>
          </a:p>
          <a:p>
            <a:pPr algn="just">
              <a:buClr>
                <a:srgbClr val="002060"/>
              </a:buClr>
              <a:buFont typeface="Wingdings" panose="05000000000000000000" pitchFamily="2" charset="2"/>
              <a:buChar char="ü"/>
            </a:pPr>
            <a:r>
              <a:rPr lang="hr-HR" dirty="0">
                <a:solidFill>
                  <a:srgbClr val="002060"/>
                </a:solidFill>
              </a:rPr>
              <a:t>Neredovit </a:t>
            </a:r>
            <a:r>
              <a:rPr lang="hr-HR" dirty="0" smtClean="0">
                <a:solidFill>
                  <a:srgbClr val="002060"/>
                </a:solidFill>
              </a:rPr>
              <a:t>raspored</a:t>
            </a:r>
          </a:p>
          <a:p>
            <a:pPr algn="just">
              <a:buClr>
                <a:srgbClr val="002060"/>
              </a:buClr>
              <a:buFont typeface="Wingdings" panose="05000000000000000000" pitchFamily="2" charset="2"/>
              <a:buChar char="ü"/>
            </a:pPr>
            <a:endParaRPr lang="hr-HR" dirty="0">
              <a:solidFill>
                <a:srgbClr val="002060"/>
              </a:solidFill>
            </a:endParaRPr>
          </a:p>
          <a:p>
            <a:pPr algn="just">
              <a:buClr>
                <a:srgbClr val="002060"/>
              </a:buClr>
              <a:buFont typeface="Wingdings" panose="05000000000000000000" pitchFamily="2" charset="2"/>
              <a:buChar char="ü"/>
            </a:pPr>
            <a:r>
              <a:rPr lang="hr-HR" dirty="0">
                <a:solidFill>
                  <a:srgbClr val="002060"/>
                </a:solidFill>
              </a:rPr>
              <a:t>Socijalna </a:t>
            </a:r>
            <a:r>
              <a:rPr lang="hr-HR" dirty="0" smtClean="0">
                <a:solidFill>
                  <a:srgbClr val="002060"/>
                </a:solidFill>
              </a:rPr>
              <a:t>izolacija</a:t>
            </a:r>
          </a:p>
          <a:p>
            <a:pPr algn="just">
              <a:buClr>
                <a:srgbClr val="002060"/>
              </a:buClr>
              <a:buFont typeface="Wingdings" panose="05000000000000000000" pitchFamily="2" charset="2"/>
              <a:buChar char="ü"/>
            </a:pPr>
            <a:endParaRPr lang="hr-HR" dirty="0">
              <a:solidFill>
                <a:srgbClr val="002060"/>
              </a:solidFill>
            </a:endParaRPr>
          </a:p>
          <a:p>
            <a:pPr algn="just">
              <a:buClr>
                <a:srgbClr val="002060"/>
              </a:buClr>
              <a:buFont typeface="Wingdings" panose="05000000000000000000" pitchFamily="2" charset="2"/>
              <a:buChar char="ü"/>
            </a:pPr>
            <a:r>
              <a:rPr lang="hr-HR" dirty="0">
                <a:solidFill>
                  <a:srgbClr val="002060"/>
                </a:solidFill>
              </a:rPr>
              <a:t>Problemi s koncentracijom</a:t>
            </a:r>
            <a:endParaRPr lang="en-US" dirty="0">
              <a:solidFill>
                <a:srgbClr val="002060"/>
              </a:solidFill>
            </a:endParaRPr>
          </a:p>
        </p:txBody>
      </p:sp>
    </p:spTree>
    <p:extLst>
      <p:ext uri="{BB962C8B-B14F-4D97-AF65-F5344CB8AC3E}">
        <p14:creationId xmlns:p14="http://schemas.microsoft.com/office/powerpoint/2010/main" val="258882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002060"/>
                </a:solidFill>
              </a:rPr>
              <a:t>IZRAŽAVANJE SUMNJE U PLAN TRETMANA</a:t>
            </a:r>
            <a:endParaRPr lang="en-US" dirty="0">
              <a:solidFill>
                <a:srgbClr val="002060"/>
              </a:solidFill>
            </a:endParaRPr>
          </a:p>
        </p:txBody>
      </p:sp>
      <p:sp>
        <p:nvSpPr>
          <p:cNvPr id="3" name="Content Placeholder 2"/>
          <p:cNvSpPr>
            <a:spLocks noGrp="1"/>
          </p:cNvSpPr>
          <p:nvPr>
            <p:ph idx="1"/>
          </p:nvPr>
        </p:nvSpPr>
        <p:spPr>
          <a:xfrm>
            <a:off x="164124" y="2438400"/>
            <a:ext cx="11540148" cy="3651504"/>
          </a:xfrm>
        </p:spPr>
        <p:txBody>
          <a:bodyPr>
            <a:normAutofit/>
          </a:bodyPr>
          <a:lstStyle/>
          <a:p>
            <a:pPr>
              <a:buFont typeface="Arial" panose="020B0604020202020204" pitchFamily="34" charset="0"/>
              <a:buChar char="•"/>
            </a:pPr>
            <a:r>
              <a:rPr lang="hr-HR" dirty="0" smtClean="0">
                <a:solidFill>
                  <a:srgbClr val="002060"/>
                </a:solidFill>
              </a:rPr>
              <a:t>pozitivno potaknuti na izražavanje skepticizma i nedoumica</a:t>
            </a:r>
          </a:p>
          <a:p>
            <a:pPr>
              <a:buFont typeface="Arial" panose="020B0604020202020204" pitchFamily="34" charset="0"/>
              <a:buChar char="•"/>
            </a:pPr>
            <a:r>
              <a:rPr lang="hr-HR" dirty="0" smtClean="0">
                <a:solidFill>
                  <a:srgbClr val="002060"/>
                </a:solidFill>
              </a:rPr>
              <a:t>prikupiti više informacija (</a:t>
            </a:r>
            <a:r>
              <a:rPr lang="hr-HR" sz="2000" i="1" dirty="0" smtClean="0">
                <a:solidFill>
                  <a:srgbClr val="002060"/>
                </a:solidFill>
              </a:rPr>
              <a:t>„Što vas je navelo na pomisao kako tretman neće pomoći”)</a:t>
            </a:r>
          </a:p>
          <a:p>
            <a:pPr>
              <a:buFont typeface="Arial" panose="020B0604020202020204" pitchFamily="34" charset="0"/>
              <a:buChar char="•"/>
            </a:pPr>
            <a:r>
              <a:rPr lang="hr-HR" dirty="0" smtClean="0">
                <a:solidFill>
                  <a:srgbClr val="002060"/>
                </a:solidFill>
              </a:rPr>
              <a:t>provjeriti zadovoljstvo suradnjom s bivšim terapeutom ispitati je li prethodni terpeut na svakoj seansi :  </a:t>
            </a:r>
            <a:r>
              <a:rPr lang="hr-HR" dirty="0">
                <a:solidFill>
                  <a:srgbClr val="002060"/>
                </a:solidFill>
              </a:rPr>
              <a:t>  </a:t>
            </a:r>
            <a:endParaRPr lang="hr-HR" dirty="0" smtClean="0">
              <a:solidFill>
                <a:srgbClr val="002060"/>
              </a:solidFill>
            </a:endParaRPr>
          </a:p>
          <a:p>
            <a:endParaRPr lang="hr-HR" dirty="0" smtClean="0">
              <a:solidFill>
                <a:srgbClr val="002060"/>
              </a:solidFill>
            </a:endParaRPr>
          </a:p>
          <a:p>
            <a:endParaRPr lang="hr-HR" sz="2000" i="1" dirty="0" smtClean="0">
              <a:solidFill>
                <a:srgbClr val="002060"/>
              </a:solidFill>
            </a:endParaRPr>
          </a:p>
          <a:p>
            <a:pPr marL="0" indent="0">
              <a:buNone/>
            </a:pPr>
            <a:endParaRPr lang="hr-HR" dirty="0" smtClean="0">
              <a:solidFill>
                <a:srgbClr val="002060"/>
              </a:solidFill>
            </a:endParaRPr>
          </a:p>
          <a:p>
            <a:pPr>
              <a:buFont typeface="Wingdings" panose="05000000000000000000" pitchFamily="2" charset="2"/>
              <a:buChar char="Ø"/>
            </a:pPr>
            <a:endParaRPr lang="en-US" dirty="0">
              <a:solidFill>
                <a:srgbClr val="002060"/>
              </a:solidFill>
            </a:endParaRPr>
          </a:p>
        </p:txBody>
      </p:sp>
      <p:sp>
        <p:nvSpPr>
          <p:cNvPr id="4" name="TextBox 3"/>
          <p:cNvSpPr txBox="1"/>
          <p:nvPr/>
        </p:nvSpPr>
        <p:spPr>
          <a:xfrm>
            <a:off x="-54708" y="6424246"/>
            <a:ext cx="184731" cy="369332"/>
          </a:xfrm>
          <a:prstGeom prst="rect">
            <a:avLst/>
          </a:prstGeom>
          <a:noFill/>
        </p:spPr>
        <p:txBody>
          <a:bodyPr wrap="none" rtlCol="0">
            <a:spAutoFit/>
          </a:bodyPr>
          <a:lstStyle/>
          <a:p>
            <a:endParaRPr lang="en-US" dirty="0"/>
          </a:p>
        </p:txBody>
      </p:sp>
      <p:sp>
        <p:nvSpPr>
          <p:cNvPr id="7" name="TextBox 6"/>
          <p:cNvSpPr txBox="1"/>
          <p:nvPr/>
        </p:nvSpPr>
        <p:spPr>
          <a:xfrm flipH="1">
            <a:off x="3720121" y="3990225"/>
            <a:ext cx="5650523" cy="203132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marL="1303020" lvl="3" indent="-342900" algn="just">
              <a:buFont typeface="Arial" panose="020B0604020202020204" pitchFamily="34" charset="0"/>
              <a:buChar char="•"/>
            </a:pPr>
            <a:r>
              <a:rPr lang="hr-HR" sz="1400" dirty="0">
                <a:solidFill>
                  <a:srgbClr val="002060"/>
                </a:solidFill>
              </a:rPr>
              <a:t>Odredio dnevni red</a:t>
            </a:r>
            <a:endParaRPr lang="hr-HR" sz="1400" dirty="0" smtClean="0">
              <a:solidFill>
                <a:srgbClr val="002060"/>
              </a:solidFill>
            </a:endParaRPr>
          </a:p>
          <a:p>
            <a:pPr marL="1303020" lvl="3" indent="-342900" algn="just">
              <a:buFont typeface="Arial" panose="020B0604020202020204" pitchFamily="34" charset="0"/>
              <a:buChar char="•"/>
            </a:pPr>
            <a:r>
              <a:rPr lang="hr-HR" sz="1400" dirty="0" smtClean="0">
                <a:solidFill>
                  <a:srgbClr val="002060"/>
                </a:solidFill>
              </a:rPr>
              <a:t>U </a:t>
            </a:r>
            <a:r>
              <a:rPr lang="hr-HR" sz="1400" dirty="0">
                <a:solidFill>
                  <a:srgbClr val="002060"/>
                </a:solidFill>
              </a:rPr>
              <a:t>suradnji s klijentom osmislio što bi trebali  raditi kako bi </a:t>
            </a:r>
            <a:r>
              <a:rPr lang="hr-HR" sz="1400" dirty="0" smtClean="0">
                <a:solidFill>
                  <a:srgbClr val="002060"/>
                </a:solidFill>
              </a:rPr>
              <a:t>imao </a:t>
            </a:r>
            <a:r>
              <a:rPr lang="hr-HR" sz="1400" dirty="0">
                <a:solidFill>
                  <a:srgbClr val="002060"/>
                </a:solidFill>
              </a:rPr>
              <a:t>dobar tjedan</a:t>
            </a:r>
          </a:p>
          <a:p>
            <a:pPr marL="1303020" lvl="3" indent="-342900" algn="just">
              <a:buFont typeface="Arial" panose="020B0604020202020204" pitchFamily="34" charset="0"/>
              <a:buChar char="•"/>
            </a:pPr>
            <a:r>
              <a:rPr lang="hr-HR" sz="1400" dirty="0">
                <a:solidFill>
                  <a:srgbClr val="002060"/>
                </a:solidFill>
              </a:rPr>
              <a:t>Zapisao </a:t>
            </a:r>
            <a:r>
              <a:rPr lang="hr-HR" sz="1400" dirty="0" smtClean="0">
                <a:solidFill>
                  <a:srgbClr val="002060"/>
                </a:solidFill>
              </a:rPr>
              <a:t>najvažnije zaključke sa seanse kako bi ih klijent mogao  svakodnevno ponoviti</a:t>
            </a:r>
          </a:p>
          <a:p>
            <a:pPr marL="1303020" lvl="3" indent="-342900" algn="just">
              <a:buFont typeface="Arial" panose="020B0604020202020204" pitchFamily="34" charset="0"/>
              <a:buChar char="•"/>
            </a:pPr>
            <a:r>
              <a:rPr lang="hr-HR" sz="1400" dirty="0" smtClean="0">
                <a:solidFill>
                  <a:srgbClr val="002060"/>
                </a:solidFill>
              </a:rPr>
              <a:t>Naučio </a:t>
            </a:r>
            <a:r>
              <a:rPr lang="hr-HR" sz="1400" dirty="0">
                <a:solidFill>
                  <a:srgbClr val="002060"/>
                </a:solidFill>
              </a:rPr>
              <a:t>ih procijeniti </a:t>
            </a:r>
            <a:r>
              <a:rPr lang="hr-HR" sz="1400" dirty="0" smtClean="0">
                <a:solidFill>
                  <a:srgbClr val="002060"/>
                </a:solidFill>
              </a:rPr>
              <a:t>i odgovoriti  na misli </a:t>
            </a:r>
          </a:p>
          <a:p>
            <a:pPr marL="1303020" lvl="3" indent="-342900" algn="just">
              <a:buFont typeface="Arial" panose="020B0604020202020204" pitchFamily="34" charset="0"/>
              <a:buChar char="•"/>
            </a:pPr>
            <a:r>
              <a:rPr lang="hr-HR" sz="1400" dirty="0" smtClean="0">
                <a:solidFill>
                  <a:srgbClr val="002060"/>
                </a:solidFill>
              </a:rPr>
              <a:t>Uspješno ih motivirao na promjenu ponašanja</a:t>
            </a:r>
          </a:p>
          <a:p>
            <a:pPr marL="1303020" lvl="3" indent="-342900" algn="just">
              <a:buFont typeface="Arial" panose="020B0604020202020204" pitchFamily="34" charset="0"/>
              <a:buChar char="•"/>
            </a:pPr>
            <a:r>
              <a:rPr lang="hr-HR" sz="1400" dirty="0" smtClean="0">
                <a:solidFill>
                  <a:srgbClr val="002060"/>
                </a:solidFill>
              </a:rPr>
              <a:t>Tražio </a:t>
            </a:r>
            <a:r>
              <a:rPr lang="hr-HR" sz="1400" dirty="0">
                <a:solidFill>
                  <a:srgbClr val="002060"/>
                </a:solidFill>
              </a:rPr>
              <a:t>povratnu </a:t>
            </a:r>
            <a:r>
              <a:rPr lang="hr-HR" sz="1400" dirty="0" smtClean="0">
                <a:solidFill>
                  <a:srgbClr val="002060"/>
                </a:solidFill>
              </a:rPr>
              <a:t>informaciju kako </a:t>
            </a:r>
            <a:r>
              <a:rPr lang="hr-HR" sz="1400" dirty="0">
                <a:solidFill>
                  <a:srgbClr val="002060"/>
                </a:solidFill>
              </a:rPr>
              <a:t>bi se uvjerio da je terapija na pravom </a:t>
            </a:r>
            <a:r>
              <a:rPr lang="hr-HR" sz="1400" dirty="0" smtClean="0">
                <a:solidFill>
                  <a:srgbClr val="002060"/>
                </a:solidFill>
              </a:rPr>
              <a:t>putu</a:t>
            </a:r>
            <a:endParaRPr lang="hr-HR" sz="1400" dirty="0">
              <a:solidFill>
                <a:srgbClr val="002060"/>
              </a:solidFill>
            </a:endParaRPr>
          </a:p>
        </p:txBody>
      </p:sp>
      <p:pic>
        <p:nvPicPr>
          <p:cNvPr id="8" name="Picture 7"/>
          <p:cNvPicPr>
            <a:picLocks noChangeAspect="1"/>
          </p:cNvPicPr>
          <p:nvPr/>
        </p:nvPicPr>
        <p:blipFill>
          <a:blip r:embed="rId3"/>
          <a:stretch>
            <a:fillRect/>
          </a:stretch>
        </p:blipFill>
        <p:spPr>
          <a:xfrm>
            <a:off x="3720121" y="3990224"/>
            <a:ext cx="945664" cy="2031325"/>
          </a:xfrm>
          <a:prstGeom prst="rect">
            <a:avLst/>
          </a:prstGeom>
        </p:spPr>
      </p:pic>
    </p:spTree>
    <p:extLst>
      <p:ext uri="{BB962C8B-B14F-4D97-AF65-F5344CB8AC3E}">
        <p14:creationId xmlns:p14="http://schemas.microsoft.com/office/powerpoint/2010/main" val="300749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976</TotalTime>
  <Words>1315</Words>
  <Application>Microsoft Office PowerPoint</Application>
  <PresentationFormat>Widescreen</PresentationFormat>
  <Paragraphs>153</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Schoolbook</vt:lpstr>
      <vt:lpstr>Corbel</vt:lpstr>
      <vt:lpstr>Wingdings</vt:lpstr>
      <vt:lpstr>Feathered</vt:lpstr>
      <vt:lpstr>  </vt:lpstr>
      <vt:lpstr>FAZE PROCJENE</vt:lpstr>
      <vt:lpstr>PROCJENA </vt:lpstr>
      <vt:lpstr>CILJEVI PROCJENE </vt:lpstr>
      <vt:lpstr> STRUKTURA PROCJENE </vt:lpstr>
      <vt:lpstr> POČETAK PROCJENE</vt:lpstr>
      <vt:lpstr>       PROVEDBA PROCJENE </vt:lpstr>
      <vt:lpstr> OPIS DNEVNE RUTINE </vt:lpstr>
      <vt:lpstr>IZRAŽAVANJE SUMNJE U PLAN TRETMANA</vt:lpstr>
      <vt:lpstr>PowerPoint Presentation</vt:lpstr>
      <vt:lpstr> UKLJUČIVANJE ČLANA OBITELJI </vt:lpstr>
      <vt:lpstr>POVEZIVANJE DIJAGNOSTIČKIH DOJMOVA, POSTAVLJANJE OKVIRNIH CILJEVA I POVEZIVANJE  S OPĆIM PLANOM TRETMANA </vt:lpstr>
      <vt:lpstr>POSTAVLJANJE OKVIRNIH CILJEVA I POVEZIVANJE  S OPĆIM PLANOM TRETMANA </vt:lpstr>
      <vt:lpstr>IZRADA JEDNOSTAVNOG AKCIJSKOG PLANA</vt:lpstr>
      <vt:lpstr> OČEKIVANJA OD TRETMANA </vt:lpstr>
      <vt:lpstr> SAŽIMANJE  I POVRATNA INFORMACIJA</vt:lpstr>
      <vt:lpstr>   AKTIVNOSTI IZMEĐU PROCJENE I    PRVE TERAPIJSKE SEANSE </vt:lpstr>
      <vt:lpstr> SAŽETAK</vt:lpstr>
      <vt:lpstr>Literatura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Procjena</dc:title>
  <dc:creator>Ana Ilić</dc:creator>
  <cp:lastModifiedBy>hubikotvr@outlook.com</cp:lastModifiedBy>
  <cp:revision>98</cp:revision>
  <cp:lastPrinted>2022-10-06T12:01:46Z</cp:lastPrinted>
  <dcterms:created xsi:type="dcterms:W3CDTF">2022-10-03T11:28:58Z</dcterms:created>
  <dcterms:modified xsi:type="dcterms:W3CDTF">2022-10-10T14:12:34Z</dcterms:modified>
</cp:coreProperties>
</file>