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2000" cy="6858000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14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12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50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1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2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3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4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5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6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7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8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9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60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61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99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0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1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2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3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4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5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6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7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8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09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110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148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9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0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1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2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3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4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5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6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7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58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159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197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98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99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0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1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2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3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4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5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6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07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208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Group 1"/>
          <p:cNvGrpSpPr/>
          <p:nvPr/>
        </p:nvGrpSpPr>
        <p:grpSpPr>
          <a:xfrm>
            <a:off x="0" y="-8640"/>
            <a:ext cx="12189240" cy="6866640"/>
            <a:chOff x="0" y="-8640"/>
            <a:chExt cx="12189240" cy="6866640"/>
          </a:xfrm>
        </p:grpSpPr>
        <p:sp>
          <p:nvSpPr>
            <p:cNvPr id="246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47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48" name="CustomShape 4"/>
            <p:cNvSpPr/>
            <p:nvPr/>
          </p:nvSpPr>
          <p:spPr>
            <a:xfrm>
              <a:off x="9181440" y="-8640"/>
              <a:ext cx="3004560" cy="68637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49" name="CustomShape 5"/>
            <p:cNvSpPr/>
            <p:nvPr/>
          </p:nvSpPr>
          <p:spPr>
            <a:xfrm>
              <a:off x="9603360" y="-8640"/>
              <a:ext cx="2585520" cy="68637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0" name="CustomShape 6"/>
            <p:cNvSpPr/>
            <p:nvPr/>
          </p:nvSpPr>
          <p:spPr>
            <a:xfrm>
              <a:off x="8932320" y="3048120"/>
              <a:ext cx="3256920" cy="380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1" name="CustomShape 7"/>
            <p:cNvSpPr/>
            <p:nvPr/>
          </p:nvSpPr>
          <p:spPr>
            <a:xfrm>
              <a:off x="9334440" y="-8640"/>
              <a:ext cx="2851560" cy="68637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2" name="CustomShape 8"/>
            <p:cNvSpPr/>
            <p:nvPr/>
          </p:nvSpPr>
          <p:spPr>
            <a:xfrm>
              <a:off x="10898640" y="-8640"/>
              <a:ext cx="1287360" cy="68637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3" name="CustomShape 9"/>
            <p:cNvSpPr/>
            <p:nvPr/>
          </p:nvSpPr>
          <p:spPr>
            <a:xfrm>
              <a:off x="10938960" y="-8640"/>
              <a:ext cx="1247040" cy="68637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4" name="CustomShape 10"/>
            <p:cNvSpPr/>
            <p:nvPr/>
          </p:nvSpPr>
          <p:spPr>
            <a:xfrm>
              <a:off x="10371600" y="3589920"/>
              <a:ext cx="1814400" cy="32652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55" name="CustomShape 11"/>
            <p:cNvSpPr/>
            <p:nvPr/>
          </p:nvSpPr>
          <p:spPr>
            <a:xfrm>
              <a:off x="0" y="4013280"/>
              <a:ext cx="445680" cy="28418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56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formata teksta naslova</a:t>
            </a:r>
          </a:p>
        </p:txBody>
      </p:sp>
      <p:sp>
        <p:nvSpPr>
          <p:cNvPr id="257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formata teksta strukture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strukture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strukture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strukture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strukture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strukture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strukture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ustomShape 1"/>
          <p:cNvSpPr/>
          <p:nvPr/>
        </p:nvSpPr>
        <p:spPr>
          <a:xfrm>
            <a:off x="0" y="-575640"/>
            <a:ext cx="10512720" cy="284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4000" b="0" strike="noStrike" spc="-1">
                <a:solidFill>
                  <a:srgbClr val="558BB8"/>
                </a:solidFill>
                <a:latin typeface="Trebuchet MS"/>
                <a:ea typeface="DejaVu Sans"/>
              </a:rPr>
              <a:t>          Završetak terapije i prevencija      </a:t>
            </a:r>
            <a:endParaRPr lang="hr-HR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r-HR" sz="4000" b="0" strike="noStrike" spc="-1">
                <a:solidFill>
                  <a:srgbClr val="558BB8"/>
                </a:solidFill>
                <a:latin typeface="Trebuchet MS"/>
                <a:ea typeface="DejaVu Sans"/>
              </a:rPr>
              <a:t>povrata simptoma</a:t>
            </a:r>
            <a:endParaRPr lang="hr-HR" sz="4000" b="0" strike="noStrike" spc="-1">
              <a:latin typeface="Arial"/>
            </a:endParaRPr>
          </a:p>
        </p:txBody>
      </p:sp>
      <p:sp>
        <p:nvSpPr>
          <p:cNvPr id="295" name="CustomShape 2"/>
          <p:cNvSpPr/>
          <p:nvPr/>
        </p:nvSpPr>
        <p:spPr>
          <a:xfrm>
            <a:off x="690120" y="5229360"/>
            <a:ext cx="10076760" cy="857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hr-HR" sz="1400" b="0" strike="noStrike" spc="-1" dirty="0">
                <a:solidFill>
                  <a:srgbClr val="808080"/>
                </a:solidFill>
                <a:latin typeface="Trebuchet MS"/>
                <a:ea typeface="DejaVu Sans"/>
              </a:rPr>
              <a:t>                                                                                         </a:t>
            </a:r>
            <a:r>
              <a:rPr lang="hr-HR" sz="1400" b="0" strike="noStrike" spc="-1" dirty="0" smtClean="0">
                <a:solidFill>
                  <a:srgbClr val="808080"/>
                </a:solidFill>
                <a:latin typeface="Trebuchet MS"/>
                <a:ea typeface="DejaVu Sans"/>
              </a:rPr>
              <a:t> </a:t>
            </a:r>
            <a:r>
              <a:rPr lang="hr-HR" sz="1400" b="0" strike="noStrike" spc="-1" dirty="0">
                <a:solidFill>
                  <a:srgbClr val="808080"/>
                </a:solidFill>
                <a:latin typeface="Trebuchet MS"/>
                <a:ea typeface="DejaVu Sans"/>
              </a:rPr>
              <a:t>Irena </a:t>
            </a:r>
            <a:r>
              <a:rPr lang="hr-HR" sz="1400" b="0" strike="noStrike" spc="-1" dirty="0" err="1" smtClean="0">
                <a:solidFill>
                  <a:srgbClr val="808080"/>
                </a:solidFill>
                <a:latin typeface="Trebuchet MS"/>
                <a:ea typeface="DejaVu Sans"/>
              </a:rPr>
              <a:t>Srdanović</a:t>
            </a:r>
            <a:endParaRPr lang="hr-HR" sz="1400" b="0" strike="noStrike" spc="-1" dirty="0" smtClean="0">
              <a:solidFill>
                <a:srgbClr val="808080"/>
              </a:solidFill>
              <a:latin typeface="Trebuchet MS"/>
              <a:ea typeface="DejaVu Sans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hr-HR" sz="1400" spc="-1" dirty="0" smtClean="0">
                <a:solidFill>
                  <a:srgbClr val="808080"/>
                </a:solidFill>
                <a:latin typeface="Trebuchet MS"/>
              </a:rPr>
              <a:t>                                                                                                                  Praktikum </a:t>
            </a:r>
            <a:r>
              <a:rPr lang="hr-HR" sz="1400" spc="-1" dirty="0">
                <a:solidFill>
                  <a:srgbClr val="808080"/>
                </a:solidFill>
                <a:latin typeface="Trebuchet MS"/>
              </a:rPr>
              <a:t>II, Osijek, 8.10.2022.</a:t>
            </a:r>
            <a:endParaRPr lang="hr-HR" sz="1400" spc="-1" dirty="0"/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hr-HR" sz="1400" b="0" strike="noStrike" spc="-1" dirty="0" smtClean="0">
                <a:solidFill>
                  <a:srgbClr val="808080"/>
                </a:solidFill>
                <a:latin typeface="Trebuchet MS"/>
                <a:ea typeface="DejaVu Sans"/>
              </a:rPr>
              <a:t>           </a:t>
            </a:r>
            <a:endParaRPr lang="hr-HR" sz="1400" b="0" strike="noStrike" spc="-1" dirty="0">
              <a:latin typeface="Arial"/>
            </a:endParaRPr>
          </a:p>
        </p:txBody>
      </p:sp>
      <p:pic>
        <p:nvPicPr>
          <p:cNvPr id="296" name="Slika 9"/>
          <p:cNvPicPr/>
          <p:nvPr/>
        </p:nvPicPr>
        <p:blipFill>
          <a:blip r:embed="rId2"/>
          <a:stretch/>
        </p:blipFill>
        <p:spPr>
          <a:xfrm>
            <a:off x="570858" y="3056550"/>
            <a:ext cx="6777360" cy="3364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9" name="CustomShape 2"/>
          <p:cNvSpPr/>
          <p:nvPr/>
        </p:nvSpPr>
        <p:spPr>
          <a:xfrm>
            <a:off x="609480" y="27360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0" name="CustomShape 3"/>
          <p:cNvSpPr/>
          <p:nvPr/>
        </p:nvSpPr>
        <p:spPr>
          <a:xfrm>
            <a:off x="188280" y="540000"/>
            <a:ext cx="10970640" cy="397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1000"/>
          </a:bodyPr>
          <a:lstStyle/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i="1" u="sng" strike="noStrike" spc="-1" dirty="0" err="1">
                <a:solidFill>
                  <a:srgbClr val="2A6099"/>
                </a:solidFill>
                <a:uFillTx/>
                <a:latin typeface="Arial"/>
                <a:ea typeface="DejaVu Sans"/>
              </a:rPr>
              <a:t>Samoterapijska</a:t>
            </a:r>
            <a:r>
              <a:rPr lang="hr-HR" sz="3200" b="0" i="1" u="sng" strike="noStrike" spc="-1" dirty="0">
                <a:solidFill>
                  <a:srgbClr val="2A6099"/>
                </a:solidFill>
                <a:uFillTx/>
                <a:latin typeface="Arial"/>
                <a:ea typeface="DejaVu Sans"/>
              </a:rPr>
              <a:t> seansa</a:t>
            </a:r>
            <a:endParaRPr lang="hr-HR" sz="32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Korisno je poticati pacijenta na korištenje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samoterapijskih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seansi.</a:t>
            </a:r>
            <a:endParaRPr lang="hr-HR" sz="32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Može ih početi provoditi u razdoblju prorjeđivanja seansi jer se još može konzultirati sa svojim terapeutom zbog mogućih problema u njenoj provedbi.</a:t>
            </a:r>
            <a:endParaRPr lang="hr-HR" sz="32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Terapeut ukazuje pacijentu na prednosti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samoterapijske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seanse- nastavlja s terapijom u vlastitoj režiji i besplatno.</a:t>
            </a:r>
            <a:endParaRPr lang="hr-HR" sz="3200" b="0" strike="noStrike" spc="-1" dirty="0">
              <a:latin typeface="Arial"/>
            </a:endParaRPr>
          </a:p>
        </p:txBody>
      </p:sp>
      <p:pic>
        <p:nvPicPr>
          <p:cNvPr id="331" name="Slika 330"/>
          <p:cNvPicPr/>
          <p:nvPr/>
        </p:nvPicPr>
        <p:blipFill>
          <a:blip r:embed="rId2"/>
          <a:stretch/>
        </p:blipFill>
        <p:spPr>
          <a:xfrm>
            <a:off x="1609920" y="4241880"/>
            <a:ext cx="5229000" cy="2237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3" name="CustomShape 2"/>
          <p:cNvSpPr/>
          <p:nvPr/>
        </p:nvSpPr>
        <p:spPr>
          <a:xfrm>
            <a:off x="677160" y="2160720"/>
            <a:ext cx="8593920" cy="387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4" name="CustomShape 3"/>
          <p:cNvSpPr/>
          <p:nvPr/>
        </p:nvSpPr>
        <p:spPr>
          <a:xfrm>
            <a:off x="609480" y="27360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5" name="CustomShape 4"/>
          <p:cNvSpPr/>
          <p:nvPr/>
        </p:nvSpPr>
        <p:spPr>
          <a:xfrm>
            <a:off x="142504" y="273600"/>
            <a:ext cx="11131429" cy="528405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5500" lnSpcReduction="10000"/>
          </a:bodyPr>
          <a:lstStyle/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300" b="0" i="1" u="sng" strike="noStrike" spc="-1" dirty="0" smtClean="0">
                <a:solidFill>
                  <a:srgbClr val="2A6099"/>
                </a:solidFill>
                <a:uFillTx/>
                <a:latin typeface="Arial"/>
                <a:ea typeface="DejaVu Sans"/>
              </a:rPr>
              <a:t>   Priprema </a:t>
            </a:r>
            <a:r>
              <a:rPr lang="hr-HR" sz="3300" b="0" i="1" u="sng" strike="noStrike" spc="-1" dirty="0">
                <a:solidFill>
                  <a:srgbClr val="2A6099"/>
                </a:solidFill>
                <a:uFillTx/>
                <a:latin typeface="Arial"/>
                <a:ea typeface="DejaVu Sans"/>
              </a:rPr>
              <a:t>za moguća pogoršanja nakon završetka </a:t>
            </a:r>
            <a:r>
              <a:rPr lang="hr-HR" sz="3300" b="0" i="1" u="sng" strike="noStrike" spc="-1" dirty="0" smtClean="0">
                <a:solidFill>
                  <a:srgbClr val="2A6099"/>
                </a:solidFill>
                <a:uFillTx/>
                <a:latin typeface="Arial"/>
                <a:ea typeface="DejaVu Sans"/>
              </a:rPr>
              <a:t>terapije</a:t>
            </a:r>
          </a:p>
          <a:p>
            <a:pPr marL="432000" indent="-322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Terapeut </a:t>
            </a:r>
            <a:r>
              <a:rPr lang="hr-HR" sz="3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priprema pacijenta na pogoršanja još u ranoj fazi </a:t>
            </a: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terapije.</a:t>
            </a: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endParaRPr lang="hr-HR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Pri </a:t>
            </a:r>
            <a:r>
              <a:rPr lang="hr-HR" sz="3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kraju terapije, terapeut potiče pacijenta na sastavljanje kartice </a:t>
            </a: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  </a:t>
            </a:r>
            <a:r>
              <a:rPr lang="hr-HR" sz="3300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hr-HR" sz="3300" spc="-1" dirty="0" smtClean="0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endParaRPr lang="hr-HR" sz="33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za suočavanje.</a:t>
            </a:r>
          </a:p>
          <a:p>
            <a:pPr marL="432000" indent="-322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Po </a:t>
            </a:r>
            <a:r>
              <a:rPr lang="hr-HR" sz="3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potrebi, održi se još jedna seansa s ciljem otkrivanja razloga </a:t>
            </a:r>
            <a:r>
              <a:rPr lang="hr-HR" sz="33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 neuspješnog </a:t>
            </a:r>
            <a:r>
              <a:rPr lang="hr-HR" sz="3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suočavanja s pogoršanjem, te se zajedno s pacijentom planira što u budućnosti treba drukčije raditi.</a:t>
            </a:r>
            <a:endParaRPr lang="hr-HR" sz="33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</p:txBody>
      </p:sp>
      <p:pic>
        <p:nvPicPr>
          <p:cNvPr id="336" name="Slika 335"/>
          <p:cNvPicPr/>
          <p:nvPr/>
        </p:nvPicPr>
        <p:blipFill>
          <a:blip r:embed="rId2"/>
          <a:stretch/>
        </p:blipFill>
        <p:spPr>
          <a:xfrm>
            <a:off x="7123554" y="5099788"/>
            <a:ext cx="2720524" cy="1587487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ustomShape 1"/>
          <p:cNvSpPr/>
          <p:nvPr/>
        </p:nvSpPr>
        <p:spPr>
          <a:xfrm>
            <a:off x="-661180" y="166722"/>
            <a:ext cx="10971360" cy="114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Dodatne seanse</a:t>
            </a:r>
            <a:endParaRPr lang="hr-HR" sz="4400" b="0" strike="noStrike" spc="-1" dirty="0">
              <a:latin typeface="Arial"/>
            </a:endParaRPr>
          </a:p>
        </p:txBody>
      </p:sp>
      <p:sp>
        <p:nvSpPr>
          <p:cNvPr id="338" name="CustomShape 2"/>
          <p:cNvSpPr/>
          <p:nvPr/>
        </p:nvSpPr>
        <p:spPr>
          <a:xfrm>
            <a:off x="229470" y="1430545"/>
            <a:ext cx="10971360" cy="525348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1500" lnSpcReduction="20000"/>
          </a:bodyPr>
          <a:lstStyle/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  Dodatne 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seanse se dogovaraju iz nekoliko razloga:</a:t>
            </a:r>
            <a:endParaRPr lang="hr-HR" sz="3200" b="0" strike="noStrike" spc="-1" dirty="0">
              <a:latin typeface="Arial"/>
            </a:endParaRPr>
          </a:p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ako se pojavi neka teškoća pacijent i terapeut mogu razgovarati o tome.</a:t>
            </a:r>
            <a:endParaRPr lang="hr-HR" sz="3200" b="0" strike="noStrike" spc="-1" dirty="0">
              <a:latin typeface="Arial"/>
            </a:endParaRPr>
          </a:p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zajedno mogu predvidjeti teškoće koje bi se mogle pojaviti i planirati kako se nositi s njima.</a:t>
            </a:r>
            <a:endParaRPr lang="hr-HR" sz="3200" b="0" strike="noStrike" spc="-1" dirty="0">
              <a:latin typeface="Arial"/>
            </a:endParaRPr>
          </a:p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saznanje da će biti pitan o njima može pacijenta motivirati na provedbu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samoterapijskih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hr-HR" sz="32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seansi.</a:t>
            </a:r>
            <a:endParaRPr lang="hr-HR" sz="3200" b="0" strike="noStrike" spc="-1" dirty="0">
              <a:latin typeface="Arial"/>
            </a:endParaRPr>
          </a:p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dodatne seanse pružaju mogućnost provjere ponovnog pojavljivanja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disfunkcionalnih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hr-HR" sz="32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strategija.</a:t>
            </a:r>
            <a:endParaRPr lang="hr-HR" sz="3200" b="0" strike="noStrike" spc="-1" dirty="0">
              <a:latin typeface="Arial"/>
            </a:endParaRPr>
          </a:p>
          <a:p>
            <a:pPr marL="1090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dodatne seanse umiruju pacijentovu anksioznost zbog samostalnog održavanja njegovog </a:t>
            </a:r>
            <a:r>
              <a:rPr lang="hr-HR" sz="32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napretka.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CustomShape 1"/>
          <p:cNvSpPr/>
          <p:nvPr/>
        </p:nvSpPr>
        <p:spPr>
          <a:xfrm>
            <a:off x="609480" y="273600"/>
            <a:ext cx="10971360" cy="114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>
                <a:solidFill>
                  <a:srgbClr val="000000"/>
                </a:solidFill>
                <a:latin typeface="Arial"/>
                <a:ea typeface="DejaVu Sans"/>
              </a:rPr>
              <a:t>Zaključak</a:t>
            </a:r>
            <a:endParaRPr lang="hr-HR" sz="4400" b="0" strike="noStrike" spc="-1">
              <a:latin typeface="Arial"/>
            </a:endParaRPr>
          </a:p>
        </p:txBody>
      </p:sp>
      <p:sp>
        <p:nvSpPr>
          <p:cNvPr id="340" name="CustomShape 2"/>
          <p:cNvSpPr/>
          <p:nvPr/>
        </p:nvSpPr>
        <p:spPr>
          <a:xfrm>
            <a:off x="118753" y="1417320"/>
            <a:ext cx="10971360" cy="397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1090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Prevencija povrata simptoma provodi se tijekom cijele terapije. Problemi s prorjeđivanjem seansi i završetkom terapije tretiraju se kao bilo koji drugi problem- kombinacijom rješavanja problema i odgovaranja na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disfunkcionalne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misli i vjerovanja.</a:t>
            </a:r>
            <a:endParaRPr lang="hr-HR" sz="3200" b="0" strike="noStrike" spc="-1" dirty="0">
              <a:latin typeface="Arial"/>
            </a:endParaRPr>
          </a:p>
        </p:txBody>
      </p:sp>
      <p:pic>
        <p:nvPicPr>
          <p:cNvPr id="341" name="Slika 340"/>
          <p:cNvPicPr/>
          <p:nvPr/>
        </p:nvPicPr>
        <p:blipFill>
          <a:blip r:embed="rId2"/>
          <a:stretch/>
        </p:blipFill>
        <p:spPr>
          <a:xfrm>
            <a:off x="540000" y="4049280"/>
            <a:ext cx="5938920" cy="2609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CustomShape 1"/>
          <p:cNvSpPr/>
          <p:nvPr/>
        </p:nvSpPr>
        <p:spPr>
          <a:xfrm>
            <a:off x="-172440" y="0"/>
            <a:ext cx="10971360" cy="530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5400" b="0" strike="noStrike" spc="-1">
                <a:solidFill>
                  <a:srgbClr val="000000"/>
                </a:solidFill>
                <a:latin typeface="Arial"/>
                <a:ea typeface="DejaVu Sans"/>
              </a:rPr>
              <a:t>HVALA NA PAŽNJI!</a:t>
            </a:r>
            <a:endParaRPr lang="hr-HR" sz="5400" b="0" strike="noStrike" spc="-1">
              <a:latin typeface="Arial"/>
            </a:endParaRPr>
          </a:p>
        </p:txBody>
      </p:sp>
      <p:sp>
        <p:nvSpPr>
          <p:cNvPr id="343" name="CustomShape 2"/>
          <p:cNvSpPr/>
          <p:nvPr/>
        </p:nvSpPr>
        <p:spPr>
          <a:xfrm>
            <a:off x="0" y="0"/>
            <a:ext cx="11159280" cy="685692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>
              <a:lnSpc>
                <a:spcPct val="100000"/>
              </a:lnSpc>
            </a:pPr>
            <a:r>
              <a:rPr lang="hr-HR" sz="4800" b="0" strike="noStrike" spc="-1">
                <a:solidFill>
                  <a:srgbClr val="000000"/>
                </a:solidFill>
                <a:latin typeface="Arial"/>
                <a:ea typeface="DejaVu Sans"/>
              </a:rPr>
              <a:t>                              HVALA NA PAŽNJI!</a:t>
            </a:r>
            <a:endParaRPr lang="hr-HR" sz="4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8" name="CustomShape 2"/>
          <p:cNvSpPr/>
          <p:nvPr/>
        </p:nvSpPr>
        <p:spPr>
          <a:xfrm>
            <a:off x="677160" y="2160720"/>
            <a:ext cx="8593920" cy="387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9" name="CustomShape 3"/>
          <p:cNvSpPr/>
          <p:nvPr/>
        </p:nvSpPr>
        <p:spPr>
          <a:xfrm>
            <a:off x="609480" y="27360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0" name="CustomShape 4"/>
          <p:cNvSpPr/>
          <p:nvPr/>
        </p:nvSpPr>
        <p:spPr>
          <a:xfrm>
            <a:off x="0" y="273599"/>
            <a:ext cx="10970640" cy="62934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1098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i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 Cilj</a:t>
            </a: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kognitivne terapije je ubrzati slabljenje pacijentovih simptoma i podučiti pacijenta da bude svoj vlastiti terapeut, a ne da od terapeuta traži rješenje svih svojih </a:t>
            </a: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problema.</a:t>
            </a:r>
            <a:endParaRPr lang="hr-HR" sz="2700" spc="-1" dirty="0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i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Terapeut</a:t>
            </a: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koji sebe smatra odgovornim za pružanje pomoći pacijentu u svakom njegovom problemu, riskira stvaranje ili jačanje ovisnosti te pacijentu onemogućava testiranje i poboljšavanje vlastitih vještina.</a:t>
            </a:r>
            <a:endParaRPr lang="hr-HR" sz="2700" b="0" strike="noStrike" spc="-1" dirty="0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i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Terapijske seanse </a:t>
            </a: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su u početku uglavnom planirane jednom tjedno.</a:t>
            </a:r>
            <a:endParaRPr lang="hr-HR" sz="2700" b="0" strike="noStrike" spc="-1" dirty="0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Kad pacijent osjeti smanjenje simptoma i kad nauči osnovne tehnike kognitivne terapije, terapija se postupno smanjuje na tri puta mjesečno, zatim na dva puta i na kraju jednom u svaka tri do četiri mjeseca.</a:t>
            </a:r>
            <a:endParaRPr lang="hr-HR" sz="2700" b="0" strike="noStrike" spc="-1" dirty="0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Pacijenti se potiču i na planiranje </a:t>
            </a:r>
            <a:r>
              <a:rPr lang="hr-HR" sz="2700" b="0" i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dodatnih seansi </a:t>
            </a: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(seansi ojačavanja) tri, šest i dvanaest mjeseci nakon završetka terapije.</a:t>
            </a:r>
            <a:endParaRPr lang="hr-HR" sz="27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417"/>
              </a:spcBef>
            </a:pPr>
            <a:endParaRPr lang="hr-HR" sz="27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2" name="CustomShape 2"/>
          <p:cNvSpPr/>
          <p:nvPr/>
        </p:nvSpPr>
        <p:spPr>
          <a:xfrm>
            <a:off x="187560" y="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          Aktivnosti u prvoj seansi</a:t>
            </a:r>
            <a:endParaRPr lang="hr-HR" sz="4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4400" b="0" strike="noStrike" spc="-1" dirty="0">
              <a:latin typeface="Arial"/>
            </a:endParaRPr>
          </a:p>
        </p:txBody>
      </p:sp>
      <p:sp>
        <p:nvSpPr>
          <p:cNvPr id="303" name="CustomShape 3"/>
          <p:cNvSpPr/>
          <p:nvPr/>
        </p:nvSpPr>
        <p:spPr>
          <a:xfrm>
            <a:off x="27360" y="900000"/>
            <a:ext cx="10970640" cy="651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Terapeut već od prve seanse počinje pripremati 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pacijenta za završetak  terapije i na moguće povrate simptoma.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Bitno je identificirati pacijentova očekivanja od terapije- na koji način očekuje da će mu biti bolje, koliko misli da će mu trebati vremena za poboljšanje, misli li da treba stalno napredovati bez mogućih pogoršanja.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Ako terapeut od početka priprema pacijenta na oscilacije i moguća pogoršanja, manje je vjerojatno da će pacijent </a:t>
            </a:r>
            <a:r>
              <a:rPr lang="hr-HR" sz="32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katastrofizirati</a:t>
            </a: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kada se ona i pojave. 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3200" b="0" strike="noStrike" spc="-1" dirty="0">
              <a:latin typeface="Arial"/>
            </a:endParaRPr>
          </a:p>
        </p:txBody>
      </p:sp>
      <p:pic>
        <p:nvPicPr>
          <p:cNvPr id="304" name="Slika 303"/>
          <p:cNvPicPr/>
          <p:nvPr/>
        </p:nvPicPr>
        <p:blipFill>
          <a:blip r:embed="rId2"/>
          <a:stretch/>
        </p:blipFill>
        <p:spPr>
          <a:xfrm>
            <a:off x="9535680" y="0"/>
            <a:ext cx="2654640" cy="2119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BEB8">
            <a:alpha val="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6" name="CustomShape 2"/>
          <p:cNvSpPr/>
          <p:nvPr/>
        </p:nvSpPr>
        <p:spPr>
          <a:xfrm>
            <a:off x="231241" y="-120436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Aktivnosti u tijeku terapije</a:t>
            </a:r>
            <a:endParaRPr lang="hr-HR" sz="4400" b="0" strike="noStrike" spc="-1" dirty="0">
              <a:latin typeface="Arial"/>
            </a:endParaRPr>
          </a:p>
        </p:txBody>
      </p:sp>
      <p:sp>
        <p:nvSpPr>
          <p:cNvPr id="307" name="CustomShape 3"/>
          <p:cNvSpPr/>
          <p:nvPr/>
        </p:nvSpPr>
        <p:spPr>
          <a:xfrm>
            <a:off x="0" y="1022564"/>
            <a:ext cx="10970640" cy="561574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i="1" u="sng" strike="noStrike" spc="-1" dirty="0">
                <a:solidFill>
                  <a:srgbClr val="2A6099"/>
                </a:solidFill>
                <a:uFillTx/>
                <a:latin typeface="Arial"/>
                <a:ea typeface="DejaVu Sans"/>
              </a:rPr>
              <a:t>Pridavanje zasluga za napredak pacijentu</a:t>
            </a:r>
            <a:endParaRPr lang="hr-HR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Terapeut uvijek treba pohvaliti pacijenta za njegov napredak. Treba naglasiti pacijentovu zaslugu i njegov trud koji je uzrokovao promjene u mišljenju, raspoloženju i/ili ponašanju</a:t>
            </a: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Neki </a:t>
            </a:r>
            <a:r>
              <a:rPr lang="hr-HR" sz="2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pacijenti vjeruju da je za njihov napredak zaslužan isključivo terapeut. Zauzimanjem stava da je sam odgovoran za pozitivne promjene jača vjeru u svoju </a:t>
            </a:r>
            <a:r>
              <a:rPr lang="hr-HR" sz="27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samoefikasnost</a:t>
            </a:r>
            <a:r>
              <a:rPr lang="hr-HR" sz="27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 marL="1098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700" spc="-1" dirty="0" smtClean="0">
                <a:solidFill>
                  <a:srgbClr val="000000"/>
                </a:solidFill>
              </a:rPr>
              <a:t>Ponekad </a:t>
            </a:r>
            <a:r>
              <a:rPr lang="hr-HR" sz="2700" spc="-1" dirty="0">
                <a:solidFill>
                  <a:srgbClr val="000000"/>
                </a:solidFill>
              </a:rPr>
              <a:t>pacijent poboljšanje pripisuje promjenama okolnosti ili lijekovima. Ako se terapeut i složi s time, opet treba naglasiti i promjene  u pacijentovu razmišljanju ili ponašanju koje su dovele do poboljšanja.</a:t>
            </a:r>
            <a:endParaRPr lang="hr-HR" sz="2700" spc="-1" dirty="0"/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endParaRPr lang="hr-HR" sz="2700" b="0" strike="noStrike" spc="-1" dirty="0">
              <a:latin typeface="Arial"/>
            </a:endParaRPr>
          </a:p>
        </p:txBody>
      </p:sp>
      <p:pic>
        <p:nvPicPr>
          <p:cNvPr id="308" name="Slika 307"/>
          <p:cNvPicPr/>
          <p:nvPr/>
        </p:nvPicPr>
        <p:blipFill>
          <a:blip r:embed="rId2"/>
          <a:stretch/>
        </p:blipFill>
        <p:spPr>
          <a:xfrm>
            <a:off x="8443140" y="0"/>
            <a:ext cx="2482761" cy="158024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DEB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0" name="CustomShape 2"/>
          <p:cNvSpPr/>
          <p:nvPr/>
        </p:nvSpPr>
        <p:spPr>
          <a:xfrm>
            <a:off x="-276214" y="-257038"/>
            <a:ext cx="10970640" cy="124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Učenje i korištenje vještina/tehnika naučenih na terapiji</a:t>
            </a:r>
            <a:endParaRPr lang="hr-HR" sz="3200" b="0" strike="noStrike" spc="-1" dirty="0">
              <a:latin typeface="Arial"/>
            </a:endParaRPr>
          </a:p>
        </p:txBody>
      </p:sp>
      <p:sp>
        <p:nvSpPr>
          <p:cNvPr id="311" name="CustomShape 3"/>
          <p:cNvSpPr/>
          <p:nvPr/>
        </p:nvSpPr>
        <p:spPr>
          <a:xfrm>
            <a:off x="0" y="806218"/>
            <a:ext cx="10970640" cy="397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2800" b="0" i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Uobičajene tehnike i vještine koje se mogu koristiti za vrijeme </a:t>
            </a:r>
            <a:r>
              <a:rPr lang="hr-HR" sz="2800" b="0" i="1" strike="noStrike" spc="-1" dirty="0">
                <a:latin typeface="Arial"/>
                <a:ea typeface="DejaVu Sans"/>
              </a:rPr>
              <a:t>i </a:t>
            </a:r>
            <a:r>
              <a:rPr lang="hr-HR" sz="2800" b="0" i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nakon završetka terapije uključuju:</a:t>
            </a:r>
            <a:endParaRPr lang="hr-HR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</p:txBody>
      </p:sp>
      <p:graphicFrame>
        <p:nvGraphicFramePr>
          <p:cNvPr id="312" name="Table 4"/>
          <p:cNvGraphicFramePr/>
          <p:nvPr>
            <p:extLst>
              <p:ext uri="{D42A27DB-BD31-4B8C-83A1-F6EECF244321}">
                <p14:modId xmlns:p14="http://schemas.microsoft.com/office/powerpoint/2010/main" val="1671683813"/>
              </p:ext>
            </p:extLst>
          </p:nvPr>
        </p:nvGraphicFramePr>
        <p:xfrm>
          <a:off x="236880" y="1816393"/>
          <a:ext cx="9474480" cy="5035141"/>
        </p:xfrm>
        <a:graphic>
          <a:graphicData uri="http://schemas.openxmlformats.org/drawingml/2006/table">
            <a:tbl>
              <a:tblPr/>
              <a:tblGrid>
                <a:gridCol w="947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5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1. Rastavljanje većeg problema na jednostavnije komponente.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2. Stvaranje alternativnih odgovora na problem.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4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3. Identificiranje, testiranje i odgovaranje na automatske misli i vjerovanja.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4. Korištenje zapisa </a:t>
                      </a:r>
                      <a:r>
                        <a:rPr lang="hr-HR" sz="2400" b="0" strike="noStrike" spc="-1" dirty="0" err="1">
                          <a:latin typeface="Arial"/>
                        </a:rPr>
                        <a:t>disfunkcionalnih</a:t>
                      </a:r>
                      <a:r>
                        <a:rPr lang="hr-HR" sz="2400" b="0" strike="noStrike" spc="-1" dirty="0">
                          <a:latin typeface="Arial"/>
                        </a:rPr>
                        <a:t> misli.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5. Praćenje, bilježenje i planiranje </a:t>
                      </a:r>
                      <a:r>
                        <a:rPr lang="hr-HR" sz="2400" b="0" strike="noStrike" spc="-1" dirty="0" smtClean="0">
                          <a:latin typeface="Arial"/>
                        </a:rPr>
                        <a:t>aktivnosti</a:t>
                      </a:r>
                      <a:r>
                        <a:rPr lang="hr-HR" sz="2400" b="0" strike="noStrike" spc="-1" dirty="0">
                          <a:latin typeface="Arial"/>
                        </a:rPr>
                        <a:t>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6. Izvođenje vježbi relaksacije.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7. Korištenje tehnika skretanja pažnje i </a:t>
                      </a:r>
                      <a:r>
                        <a:rPr lang="hr-HR" sz="2400" b="0" strike="noStrike" spc="-1" dirty="0" err="1">
                          <a:latin typeface="Arial"/>
                        </a:rPr>
                        <a:t>refokusiranja</a:t>
                      </a:r>
                      <a:r>
                        <a:rPr lang="hr-HR" sz="2400" b="0" strike="noStrike" spc="-1" dirty="0">
                          <a:latin typeface="Arial"/>
                        </a:rPr>
                        <a:t>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8. Pisanje pozitivnih izjava o sebi.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74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400" b="0" strike="noStrike" spc="-1" dirty="0">
                          <a:latin typeface="Arial"/>
                        </a:rPr>
                        <a:t>9. Identificiranje prednosti i nedostataka (misli, </a:t>
                      </a:r>
                      <a:r>
                        <a:rPr lang="hr-HR" sz="2400" b="0" strike="noStrike" spc="-1" dirty="0" err="1" smtClean="0">
                          <a:latin typeface="Arial"/>
                        </a:rPr>
                        <a:t>vjerovanja,ponašanja</a:t>
                      </a:r>
                      <a:r>
                        <a:rPr lang="hr-HR" sz="2400" b="0" strike="noStrike" spc="-1" dirty="0" smtClean="0">
                          <a:latin typeface="Arial"/>
                        </a:rPr>
                        <a:t> </a:t>
                      </a:r>
                      <a:r>
                        <a:rPr lang="hr-HR" sz="2400" b="0" strike="noStrike" spc="-1" dirty="0">
                          <a:latin typeface="Arial"/>
                        </a:rPr>
                        <a:t>ili izbora koje imamo u </a:t>
                      </a:r>
                      <a:r>
                        <a:rPr lang="hr-HR" sz="2400" b="0" strike="noStrike" spc="-1" dirty="0" smtClean="0">
                          <a:latin typeface="Arial"/>
                        </a:rPr>
                        <a:t>donošenju </a:t>
                      </a:r>
                      <a:r>
                        <a:rPr lang="hr-HR" sz="2400" b="0" strike="noStrike" spc="-1" dirty="0">
                          <a:latin typeface="Arial"/>
                        </a:rPr>
                        <a:t>odluka).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4" name="CustomShape 2"/>
          <p:cNvSpPr/>
          <p:nvPr/>
        </p:nvSpPr>
        <p:spPr>
          <a:xfrm>
            <a:off x="110618" y="1079459"/>
            <a:ext cx="10438200" cy="51313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32000" lnSpcReduction="20000"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1800" b="0" strike="noStrike" spc="-1" dirty="0" smtClean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8800" b="0" i="1" u="sng" strike="noStrike" spc="-1" dirty="0" smtClean="0">
                <a:solidFill>
                  <a:srgbClr val="2A6099"/>
                </a:solidFill>
                <a:uFillTx/>
                <a:latin typeface="Arial"/>
                <a:ea typeface="DejaVu Sans"/>
              </a:rPr>
              <a:t>Odgovaranje na zabrinutost glede smanjivanja seansi</a:t>
            </a: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endParaRPr lang="hr-HR" sz="8800" b="0" i="1" u="sng" strike="noStrike" spc="-1" dirty="0" smtClean="0">
              <a:solidFill>
                <a:srgbClr val="2A6099"/>
              </a:solidFill>
              <a:uFillTx/>
              <a:latin typeface="Arial"/>
              <a:ea typeface="DejaVu Sans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88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Nekoliko </a:t>
            </a:r>
            <a:r>
              <a:rPr lang="hr-HR" sz="8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tjedana prije završetka terapije terapeut s pacijentom razgovara o prorjeđivanju seansi- s jedanput na tjedan na jedanput svaka dva tjedna</a:t>
            </a:r>
            <a:r>
              <a:rPr lang="hr-HR" sz="88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88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Neki </a:t>
            </a:r>
            <a:r>
              <a:rPr lang="hr-HR" sz="8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pacijenti to ne prihvate dobro pa im u tom slučaju treba ukazati na prednost smanjivanja čestine seansi</a:t>
            </a:r>
            <a:r>
              <a:rPr lang="hr-HR" sz="88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88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Razgovara </a:t>
            </a:r>
            <a:r>
              <a:rPr lang="hr-HR" sz="8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se i o nedostacima smanjivanja čestine seansi pa terapeut pomaže pacijentu u preoblikovanju tih nedostataka.</a:t>
            </a:r>
            <a:endParaRPr lang="hr-HR" sz="8800" b="0" strike="noStrike" spc="-1" dirty="0">
              <a:latin typeface="Arial"/>
            </a:endParaRPr>
          </a:p>
        </p:txBody>
      </p:sp>
      <p:sp>
        <p:nvSpPr>
          <p:cNvPr id="315" name="CustomShape 3"/>
          <p:cNvSpPr/>
          <p:nvPr/>
        </p:nvSpPr>
        <p:spPr>
          <a:xfrm>
            <a:off x="-892440" y="177120"/>
            <a:ext cx="10970640" cy="124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Aktivnosti neposredno pred </a:t>
            </a:r>
            <a:r>
              <a:rPr dirty="0"/>
              <a:t/>
            </a:r>
            <a:br>
              <a:rPr dirty="0"/>
            </a:br>
            <a:r>
              <a:rPr lang="hr-H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završetak terapije</a:t>
            </a:r>
            <a:endParaRPr lang="hr-HR" sz="4400" b="0" strike="noStrike" spc="-1" dirty="0">
              <a:latin typeface="Arial"/>
            </a:endParaRPr>
          </a:p>
        </p:txBody>
      </p:sp>
      <p:pic>
        <p:nvPicPr>
          <p:cNvPr id="316" name="Slika 315"/>
          <p:cNvPicPr/>
          <p:nvPr/>
        </p:nvPicPr>
        <p:blipFill>
          <a:blip r:embed="rId2"/>
          <a:stretch/>
        </p:blipFill>
        <p:spPr>
          <a:xfrm>
            <a:off x="9273640" y="0"/>
            <a:ext cx="2550356" cy="1748469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ustomShape 1"/>
          <p:cNvSpPr/>
          <p:nvPr/>
        </p:nvSpPr>
        <p:spPr>
          <a:xfrm>
            <a:off x="272160" y="0"/>
            <a:ext cx="10512720" cy="132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>
              <a:lnSpc>
                <a:spcPct val="100000"/>
              </a:lnSpc>
            </a:pPr>
            <a:r>
              <a:rPr lang="hr-HR" sz="4000" b="0" strike="noStrike" spc="-1" dirty="0">
                <a:solidFill>
                  <a:srgbClr val="558BB8"/>
                </a:solidFill>
                <a:latin typeface="Trebuchet MS"/>
                <a:ea typeface="DejaVu Sans"/>
              </a:rPr>
              <a:t>Aktivnosti neposredno pred završetak tera</a:t>
            </a:r>
            <a:r>
              <a:rPr lang="hr-HR" sz="4000" b="0" strike="noStrike" spc="-1" dirty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/>
                <a:ea typeface="DejaVu Sans"/>
              </a:rPr>
              <a:t>pije</a:t>
            </a:r>
            <a:r>
              <a:rPr dirty="0"/>
              <a:t/>
            </a:r>
            <a:br>
              <a:rPr dirty="0"/>
            </a:br>
            <a:r>
              <a:rPr lang="hr-HR" sz="2800" b="0" strike="noStrike" spc="-1" dirty="0">
                <a:solidFill>
                  <a:srgbClr val="558BB8"/>
                </a:solidFill>
                <a:latin typeface="Trebuchet MS"/>
                <a:ea typeface="DejaVu Sans"/>
              </a:rPr>
              <a:t>Primjer: </a:t>
            </a:r>
            <a:r>
              <a:rPr lang="hr-HR" sz="2800" b="0" strike="noStrike" spc="-1" dirty="0" err="1">
                <a:solidFill>
                  <a:srgbClr val="558BB8"/>
                </a:solidFill>
                <a:latin typeface="Trebuchet MS"/>
                <a:ea typeface="DejaVu Sans"/>
              </a:rPr>
              <a:t>Sallyne</a:t>
            </a:r>
            <a:r>
              <a:rPr lang="hr-HR" sz="2800" b="0" strike="noStrike" spc="-1" dirty="0">
                <a:solidFill>
                  <a:srgbClr val="558BB8"/>
                </a:solidFill>
                <a:latin typeface="Trebuchet MS"/>
                <a:ea typeface="DejaVu Sans"/>
              </a:rPr>
              <a:t> prednosti i nedostaci prorjeđivanja terapije</a:t>
            </a:r>
            <a:endParaRPr lang="hr-HR" sz="2800" b="0" strike="noStrike" spc="-1" dirty="0">
              <a:latin typeface="Arial"/>
            </a:endParaRPr>
          </a:p>
        </p:txBody>
      </p:sp>
      <p:graphicFrame>
        <p:nvGraphicFramePr>
          <p:cNvPr id="318" name="Table 2"/>
          <p:cNvGraphicFramePr/>
          <p:nvPr/>
        </p:nvGraphicFramePr>
        <p:xfrm>
          <a:off x="406440" y="1091880"/>
          <a:ext cx="10515600" cy="210312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Prednost prorjeđivanja terapijskih seansi</a:t>
                      </a:r>
                      <a:endParaRPr lang="hr-HR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58B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Imat ću više mogućnosti uvježbavanja naučenih vještina.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Manje ću ovisiti o svom terapeutu.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Mogu primijeniti znanje s terapije i na druge stvari.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Imat ću više vremena za druge stvari.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19" name="Table 3"/>
          <p:cNvGraphicFramePr/>
          <p:nvPr/>
        </p:nvGraphicFramePr>
        <p:xfrm>
          <a:off x="406440" y="3195000"/>
          <a:ext cx="3340080" cy="3379680"/>
        </p:xfrm>
        <a:graphic>
          <a:graphicData uri="http://schemas.openxmlformats.org/drawingml/2006/table">
            <a:tbl>
              <a:tblPr/>
              <a:tblGrid>
                <a:gridCol w="33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Nedostaci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58B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Može mi ponovno biti loše.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Možda neću biti u stanju sama riješiti svoje probleme.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Nedostajat će mi (terapeut).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sr-Latn-R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20" name="Table 4"/>
          <p:cNvGraphicFramePr/>
          <p:nvPr/>
        </p:nvGraphicFramePr>
        <p:xfrm>
          <a:off x="3804840" y="3173040"/>
          <a:ext cx="7175160" cy="3474720"/>
        </p:xfrm>
        <a:graphic>
          <a:graphicData uri="http://schemas.openxmlformats.org/drawingml/2006/table">
            <a:tbl>
              <a:tblPr/>
              <a:tblGrid>
                <a:gridCol w="7175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Preoblikovani nedostaci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58B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Ako mi i bude loše, bolje da se dogodi dok sam još na terapiji tako da mogu naučiti kako se s time nositi.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5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Prorjeđivanje seansi daje mi mogućnost testiranja svoje ideje da trebam svog terapeuta. Dugoročno gledano, za mene je bolje naučiti kako samostalno rješavati svoje probleme jer na terapiji neću biti zauvijek.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20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To je vjerojatno točno, ali to ću moći prevladati. Ohrabrit će me na stvaranje novih prijateljstava.</a:t>
                      </a:r>
                      <a:endParaRPr lang="hr-HR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sr-Latn-R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2" name="CustomShape 2"/>
          <p:cNvSpPr/>
          <p:nvPr/>
        </p:nvSpPr>
        <p:spPr>
          <a:xfrm>
            <a:off x="609480" y="27360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3" name="CustomShape 3"/>
          <p:cNvSpPr/>
          <p:nvPr/>
        </p:nvSpPr>
        <p:spPr>
          <a:xfrm>
            <a:off x="193745" y="609480"/>
            <a:ext cx="10970640" cy="644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0" i="1" u="sng" strike="noStrike" spc="-1" dirty="0">
                <a:solidFill>
                  <a:srgbClr val="2A6099"/>
                </a:solidFill>
                <a:uFillTx/>
                <a:latin typeface="Arial"/>
                <a:ea typeface="DejaVu Sans"/>
              </a:rPr>
              <a:t>Odgovaranje na zabrinutost glede završetka terapije</a:t>
            </a:r>
            <a:endParaRPr lang="hr-HR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r-HR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hr-HR" sz="2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Kad se klijent dobro snalazi na seansama jednom u dva tjedna, terapeut predlaže jednomjesečne sastanke kao pripremu za završetak terapije.</a:t>
            </a: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hr-HR" sz="2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Na svakoj sljedećoj seansi terapeut i pacijent zajednički dogovaraju hoće li nastaviti prorjeđivati seanse ili će one ipak biti češće.</a:t>
            </a: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hr-HR" sz="2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Neki pacijenti budu uzbuđeni i puni nade zbog završetka terapije, neki budu prestrašeni pa čak i ljuti.</a:t>
            </a: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hr-HR" sz="2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Zadatak terapeuta u ovoj fazi terapije je saznati pacijentove osjećaje i pomoći mu u otklanjanju distorzija po tom pitanju.</a:t>
            </a: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hr-HR" sz="2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Terapeut može izraziti i vlastite osjećaje- žaljenje zbog završetka suradnje, ali i ponos zbog pacijentovog postignuća.</a:t>
            </a: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hr-H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hr-HR" sz="2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CustomShape 1"/>
          <p:cNvSpPr/>
          <p:nvPr/>
        </p:nvSpPr>
        <p:spPr>
          <a:xfrm>
            <a:off x="677160" y="609480"/>
            <a:ext cx="8593920" cy="131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5" name="CustomShape 2"/>
          <p:cNvSpPr/>
          <p:nvPr/>
        </p:nvSpPr>
        <p:spPr>
          <a:xfrm>
            <a:off x="609480" y="273600"/>
            <a:ext cx="1097064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6" name="CustomShape 3"/>
          <p:cNvSpPr/>
          <p:nvPr/>
        </p:nvSpPr>
        <p:spPr>
          <a:xfrm>
            <a:off x="360000" y="360000"/>
            <a:ext cx="10970640" cy="397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i="1" u="sng" strike="noStrike" spc="-1" dirty="0">
                <a:solidFill>
                  <a:srgbClr val="2A6099"/>
                </a:solidFill>
                <a:uFillTx/>
                <a:latin typeface="Arial"/>
                <a:ea typeface="DejaVu Sans"/>
              </a:rPr>
              <a:t>Pregled naučenog u tijeku terapije</a:t>
            </a:r>
            <a:endParaRPr lang="hr-HR" sz="32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Terapeut potiče pacijenta na čitanje i sređivanje svih terapijskih bilješki kako bi se mogao na njih osloniti i u budućnosti.</a:t>
            </a:r>
            <a:endParaRPr lang="hr-HR" sz="32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Za domaću zadaću pacijent može napisati pregled svih važnih činjenica i vještina koje je naučio u terapiji.</a:t>
            </a:r>
            <a:endParaRPr lang="hr-H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hr-HR" sz="3200" b="0" strike="noStrike" spc="-1" dirty="0">
              <a:latin typeface="Arial"/>
            </a:endParaRPr>
          </a:p>
        </p:txBody>
      </p:sp>
      <p:pic>
        <p:nvPicPr>
          <p:cNvPr id="327" name="Slika 326"/>
          <p:cNvPicPr/>
          <p:nvPr/>
        </p:nvPicPr>
        <p:blipFill>
          <a:blip r:embed="rId2"/>
          <a:stretch/>
        </p:blipFill>
        <p:spPr>
          <a:xfrm>
            <a:off x="2756127" y="3871356"/>
            <a:ext cx="3739675" cy="277882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1037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DejaVu Sans</vt:lpstr>
      <vt:lpstr>Symbol</vt:lpstr>
      <vt:lpstr>Trebuchet MS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subject/>
  <dc:creator>Windows korisnik</dc:creator>
  <dc:description/>
  <cp:lastModifiedBy>hubikotvr@outlook.com</cp:lastModifiedBy>
  <cp:revision>44</cp:revision>
  <dcterms:created xsi:type="dcterms:W3CDTF">2022-09-23T10:10:08Z</dcterms:created>
  <dcterms:modified xsi:type="dcterms:W3CDTF">2022-10-14T09:49:01Z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Široki zaslon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