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2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1b6r6XjvV6i5JCLe+z21RCbPD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475"/>
    <a:srgbClr val="6F81A1"/>
    <a:srgbClr val="84A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751FBC-461D-4DCE-9E5C-C2FB73972FA9}">
  <a:tblStyle styleId="{A4751FBC-461D-4DCE-9E5C-C2FB73972F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F198A3-BDD9-4187-AE58-96F0FCFA1BC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5FEE48-B38C-4D3A-ACE7-74F76ACFAB8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3F9808-0443-4B31-B7EF-788FD12AB561}">
      <dgm:prSet custT="1"/>
      <dgm:spPr/>
      <dgm:t>
        <a:bodyPr/>
        <a:lstStyle/>
        <a:p>
          <a:r>
            <a:rPr lang="hr-HR" sz="1000" b="1" dirty="0">
              <a:latin typeface="Adobe Caslon Pro Bold" panose="0205070206050A020403" pitchFamily="18" charset="0"/>
            </a:rPr>
            <a:t>Postizanje iste količine sna svaku noć</a:t>
          </a:r>
          <a:r>
            <a:rPr lang="hr-HR" sz="1000" dirty="0">
              <a:latin typeface="Adobe Caslon Pro Bold" panose="0205070206050A020403" pitchFamily="18" charset="0"/>
            </a:rPr>
            <a:t> </a:t>
          </a:r>
          <a:endParaRPr lang="en-US" sz="1000" dirty="0">
            <a:latin typeface="Adobe Caslon Pro Bold" panose="0205070206050A020403" pitchFamily="18" charset="0"/>
          </a:endParaRPr>
        </a:p>
      </dgm:t>
    </dgm:pt>
    <dgm:pt modelId="{31C81BCD-FFE4-41F8-BF84-C37077F5BAEA}" type="parTrans" cxnId="{0BCAE393-6C76-4B1D-BB7E-0E090B8D2500}">
      <dgm:prSet/>
      <dgm:spPr/>
      <dgm:t>
        <a:bodyPr/>
        <a:lstStyle/>
        <a:p>
          <a:endParaRPr lang="en-US"/>
        </a:p>
      </dgm:t>
    </dgm:pt>
    <dgm:pt modelId="{36789FEE-1527-4727-99E1-4D5A9B98FCC9}" type="sibTrans" cxnId="{0BCAE393-6C76-4B1D-BB7E-0E090B8D2500}">
      <dgm:prSet/>
      <dgm:spPr/>
      <dgm:t>
        <a:bodyPr/>
        <a:lstStyle/>
        <a:p>
          <a:endParaRPr lang="en-US"/>
        </a:p>
      </dgm:t>
    </dgm:pt>
    <dgm:pt modelId="{9D48667F-2FCD-4AE2-AA22-CC4889406A83}">
      <dgm:prSet custT="1"/>
      <dgm:spPr/>
      <dgm:t>
        <a:bodyPr/>
        <a:lstStyle/>
        <a:p>
          <a:r>
            <a:rPr lang="hr-HR" sz="1000" b="1" dirty="0">
              <a:latin typeface="Adobe Caslon Pro Bold" panose="0205070206050A020403" pitchFamily="18" charset="0"/>
            </a:rPr>
            <a:t>Utvrđivanje potrebne količine sna</a:t>
          </a:r>
          <a:endParaRPr lang="en-US" sz="1000" dirty="0">
            <a:latin typeface="Adobe Caslon Pro Bold" panose="0205070206050A020403" pitchFamily="18" charset="0"/>
          </a:endParaRPr>
        </a:p>
      </dgm:t>
    </dgm:pt>
    <dgm:pt modelId="{04F9C29B-B2FB-4751-ACD6-C91F6C7C2E10}" type="parTrans" cxnId="{E5B2EE15-F95E-4F36-BED5-F4D32A7C27E8}">
      <dgm:prSet/>
      <dgm:spPr/>
      <dgm:t>
        <a:bodyPr/>
        <a:lstStyle/>
        <a:p>
          <a:endParaRPr lang="en-US"/>
        </a:p>
      </dgm:t>
    </dgm:pt>
    <dgm:pt modelId="{1DFDF9E7-550B-48F4-8469-E78EF227D347}" type="sibTrans" cxnId="{E5B2EE15-F95E-4F36-BED5-F4D32A7C27E8}">
      <dgm:prSet/>
      <dgm:spPr/>
      <dgm:t>
        <a:bodyPr/>
        <a:lstStyle/>
        <a:p>
          <a:endParaRPr lang="en-US"/>
        </a:p>
      </dgm:t>
    </dgm:pt>
    <dgm:pt modelId="{87ACB9DE-1E38-4787-9416-7BC490278DE0}">
      <dgm:prSet custT="1"/>
      <dgm:spPr/>
      <dgm:t>
        <a:bodyPr/>
        <a:lstStyle/>
        <a:p>
          <a:r>
            <a:rPr lang="hr-HR" sz="1000" b="1" dirty="0">
              <a:latin typeface="Adobe Caslon Pro Bold" panose="0205070206050A020403" pitchFamily="18" charset="0"/>
            </a:rPr>
            <a:t>Promjena okvira spavanja </a:t>
          </a:r>
          <a:endParaRPr lang="en-US" sz="1000" dirty="0">
            <a:latin typeface="Adobe Caslon Pro Bold" panose="0205070206050A020403" pitchFamily="18" charset="0"/>
          </a:endParaRPr>
        </a:p>
      </dgm:t>
    </dgm:pt>
    <dgm:pt modelId="{9F0B5BFA-DA3F-41ED-8476-2BA7BD1B83A2}" type="parTrans" cxnId="{920C2A58-AA2A-4F54-B6B8-A442727818E3}">
      <dgm:prSet/>
      <dgm:spPr/>
      <dgm:t>
        <a:bodyPr/>
        <a:lstStyle/>
        <a:p>
          <a:endParaRPr lang="en-US"/>
        </a:p>
      </dgm:t>
    </dgm:pt>
    <dgm:pt modelId="{BAA0CBB0-1502-42D7-9CD5-0FCC634FF300}" type="sibTrans" cxnId="{920C2A58-AA2A-4F54-B6B8-A442727818E3}">
      <dgm:prSet/>
      <dgm:spPr/>
      <dgm:t>
        <a:bodyPr/>
        <a:lstStyle/>
        <a:p>
          <a:endParaRPr lang="en-US"/>
        </a:p>
      </dgm:t>
    </dgm:pt>
    <dgm:pt modelId="{448EE603-98FC-4C24-8AAF-49E6AE5EB720}">
      <dgm:prSet custT="1"/>
      <dgm:spPr/>
      <dgm:t>
        <a:bodyPr/>
        <a:lstStyle/>
        <a:p>
          <a:r>
            <a:rPr lang="en-US" sz="1000" dirty="0" err="1">
              <a:latin typeface="Adobe Caslon Pro Bold" panose="0205070206050A020403" pitchFamily="18" charset="0"/>
            </a:rPr>
            <a:t>Praćenje</a:t>
          </a:r>
          <a:r>
            <a:rPr lang="en-US" sz="1000" dirty="0">
              <a:latin typeface="Adobe Caslon Pro Bold" panose="0205070206050A020403" pitchFamily="18" charset="0"/>
            </a:rPr>
            <a:t> </a:t>
          </a:r>
          <a:r>
            <a:rPr lang="en-US" sz="1000" dirty="0" err="1">
              <a:latin typeface="Adobe Caslon Pro Bold" panose="0205070206050A020403" pitchFamily="18" charset="0"/>
            </a:rPr>
            <a:t>spavanja</a:t>
          </a:r>
          <a:r>
            <a:rPr lang="en-US" sz="1000" dirty="0">
              <a:latin typeface="Adobe Caslon Pro Bold" panose="0205070206050A020403" pitchFamily="18" charset="0"/>
            </a:rPr>
            <a:t> </a:t>
          </a:r>
        </a:p>
      </dgm:t>
    </dgm:pt>
    <dgm:pt modelId="{6577BAE3-CA16-48D2-8BF6-BB7478009871}" type="parTrans" cxnId="{2B9BC5F5-B295-4D44-BD20-D640DC96D17A}">
      <dgm:prSet/>
      <dgm:spPr/>
      <dgm:t>
        <a:bodyPr/>
        <a:lstStyle/>
        <a:p>
          <a:endParaRPr lang="en-US"/>
        </a:p>
      </dgm:t>
    </dgm:pt>
    <dgm:pt modelId="{0B46EFC6-071D-4085-9C8B-2E7F099FB942}" type="sibTrans" cxnId="{2B9BC5F5-B295-4D44-BD20-D640DC96D17A}">
      <dgm:prSet/>
      <dgm:spPr/>
      <dgm:t>
        <a:bodyPr/>
        <a:lstStyle/>
        <a:p>
          <a:endParaRPr lang="en-US"/>
        </a:p>
      </dgm:t>
    </dgm:pt>
    <dgm:pt modelId="{3CF853D5-FCBF-480E-B8CE-F15D282B0B06}">
      <dgm:prSet custT="1"/>
      <dgm:spPr/>
      <dgm:t>
        <a:bodyPr/>
        <a:lstStyle/>
        <a:p>
          <a:r>
            <a:rPr lang="en-US" sz="1400" dirty="0" err="1">
              <a:latin typeface="Adobe Garamond Pro" panose="02020502060506020403" pitchFamily="18" charset="0"/>
            </a:rPr>
            <a:t>utvrđuje</a:t>
          </a:r>
          <a:r>
            <a:rPr lang="en-US" sz="1400" dirty="0">
              <a:latin typeface="Adobe Garamond Pro" panose="02020502060506020403" pitchFamily="18" charset="0"/>
            </a:rPr>
            <a:t> se </a:t>
          </a:r>
          <a:r>
            <a:rPr lang="en-US" sz="1400" dirty="0" err="1">
              <a:latin typeface="Adobe Garamond Pro" panose="02020502060506020403" pitchFamily="18" charset="0"/>
            </a:rPr>
            <a:t>vođenjem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dnevnika</a:t>
          </a:r>
          <a:r>
            <a:rPr lang="en-US" sz="1400" dirty="0">
              <a:latin typeface="Adobe Garamond Pro" panose="02020502060506020403" pitchFamily="18" charset="0"/>
            </a:rPr>
            <a:t> spavanja 10 dana i računanjem prosjeka</a:t>
          </a:r>
        </a:p>
      </dgm:t>
    </dgm:pt>
    <dgm:pt modelId="{11707583-460B-40FF-8373-DA61067CFE8D}" type="parTrans" cxnId="{055C93A0-7493-468C-B97C-2C4E5538715E}">
      <dgm:prSet/>
      <dgm:spPr/>
      <dgm:t>
        <a:bodyPr/>
        <a:lstStyle/>
        <a:p>
          <a:endParaRPr lang="en-US"/>
        </a:p>
      </dgm:t>
    </dgm:pt>
    <dgm:pt modelId="{E6388A36-71AB-4620-AD27-E5FB19C72E9A}" type="sibTrans" cxnId="{055C93A0-7493-468C-B97C-2C4E5538715E}">
      <dgm:prSet/>
      <dgm:spPr/>
      <dgm:t>
        <a:bodyPr/>
        <a:lstStyle/>
        <a:p>
          <a:endParaRPr lang="en-US"/>
        </a:p>
      </dgm:t>
    </dgm:pt>
    <dgm:pt modelId="{98433F2B-0265-4F92-90DC-53DD179F5445}">
      <dgm:prSet custT="1"/>
      <dgm:spPr/>
      <dgm:t>
        <a:bodyPr/>
        <a:lstStyle/>
        <a:p>
          <a:r>
            <a:rPr lang="en-US" sz="1400" dirty="0" err="1">
              <a:latin typeface="Adobe Garamond Pro" panose="02020502060506020403" pitchFamily="18" charset="0"/>
            </a:rPr>
            <a:t>nakon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što</a:t>
          </a:r>
          <a:r>
            <a:rPr lang="en-US" sz="1400" dirty="0">
              <a:latin typeface="Adobe Garamond Pro" panose="02020502060506020403" pitchFamily="18" charset="0"/>
            </a:rPr>
            <a:t> se utvrdi </a:t>
          </a:r>
          <a:r>
            <a:rPr lang="en-US" sz="1400" dirty="0" err="1">
              <a:latin typeface="Adobe Garamond Pro" panose="02020502060506020403" pitchFamily="18" charset="0"/>
            </a:rPr>
            <a:t>potrebna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količina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sna</a:t>
          </a:r>
          <a:r>
            <a:rPr lang="en-US" sz="1400" dirty="0">
              <a:latin typeface="Adobe Garamond Pro" panose="02020502060506020403" pitchFamily="18" charset="0"/>
            </a:rPr>
            <a:t>, </a:t>
          </a:r>
          <a:r>
            <a:rPr lang="en-US" sz="1400" dirty="0" err="1">
              <a:latin typeface="Adobe Garamond Pro" panose="02020502060506020403" pitchFamily="18" charset="0"/>
            </a:rPr>
            <a:t>određuje</a:t>
          </a:r>
          <a:r>
            <a:rPr lang="en-US" sz="1400" dirty="0">
              <a:latin typeface="Adobe Garamond Pro" panose="02020502060506020403" pitchFamily="18" charset="0"/>
            </a:rPr>
            <a:t> se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ustajanja</a:t>
          </a:r>
          <a:r>
            <a:rPr lang="en-US" sz="1400" dirty="0">
              <a:latin typeface="Adobe Garamond Pro" panose="02020502060506020403" pitchFamily="18" charset="0"/>
            </a:rPr>
            <a:t> i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odlaska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na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spavanje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kako</a:t>
          </a:r>
          <a:r>
            <a:rPr lang="en-US" sz="1400" dirty="0">
              <a:latin typeface="Adobe Garamond Pro" panose="02020502060506020403" pitchFamily="18" charset="0"/>
            </a:rPr>
            <a:t> bi se </a:t>
          </a:r>
          <a:r>
            <a:rPr lang="en-US" sz="1400" dirty="0" err="1">
              <a:latin typeface="Adobe Garamond Pro" panose="02020502060506020403" pitchFamily="18" charset="0"/>
            </a:rPr>
            <a:t>utvrdio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b="1" dirty="0" err="1">
              <a:latin typeface="Adobe Garamond Pro" panose="02020502060506020403" pitchFamily="18" charset="0"/>
            </a:rPr>
            <a:t>okvir</a:t>
          </a:r>
          <a:r>
            <a:rPr lang="en-US" sz="1400" b="1" dirty="0">
              <a:latin typeface="Adobe Garamond Pro" panose="02020502060506020403" pitchFamily="18" charset="0"/>
            </a:rPr>
            <a:t> spavanja.</a:t>
          </a:r>
        </a:p>
      </dgm:t>
    </dgm:pt>
    <dgm:pt modelId="{08A24A9A-E1A3-4B16-8D11-54052FCD284C}" type="parTrans" cxnId="{B15FA8C7-FCF0-44DB-9CD9-C7165DB5911D}">
      <dgm:prSet/>
      <dgm:spPr/>
      <dgm:t>
        <a:bodyPr/>
        <a:lstStyle/>
        <a:p>
          <a:endParaRPr lang="en-US"/>
        </a:p>
      </dgm:t>
    </dgm:pt>
    <dgm:pt modelId="{9860BA12-A34E-4FBE-B61A-3F60C2E21BEB}" type="sibTrans" cxnId="{B15FA8C7-FCF0-44DB-9CD9-C7165DB5911D}">
      <dgm:prSet/>
      <dgm:spPr/>
      <dgm:t>
        <a:bodyPr/>
        <a:lstStyle/>
        <a:p>
          <a:endParaRPr lang="en-US"/>
        </a:p>
      </dgm:t>
    </dgm:pt>
    <dgm:pt modelId="{908FE7A4-DFF3-45B8-A79B-9BCD2D4E6604}">
      <dgm:prSet/>
      <dgm:spPr/>
      <dgm:t>
        <a:bodyPr/>
        <a:lstStyle/>
        <a:p>
          <a:endParaRPr lang="en-US" sz="1000" dirty="0"/>
        </a:p>
      </dgm:t>
    </dgm:pt>
    <dgm:pt modelId="{93575FFB-2EF4-456C-BC53-0B4070FF9A34}" type="parTrans" cxnId="{F87C9DA4-771E-4AE2-B755-0DA055C7A9DD}">
      <dgm:prSet/>
      <dgm:spPr/>
      <dgm:t>
        <a:bodyPr/>
        <a:lstStyle/>
        <a:p>
          <a:endParaRPr lang="en-US"/>
        </a:p>
      </dgm:t>
    </dgm:pt>
    <dgm:pt modelId="{C1ACF3D5-766A-4744-8443-B33B2216ADC0}" type="sibTrans" cxnId="{F87C9DA4-771E-4AE2-B755-0DA055C7A9DD}">
      <dgm:prSet/>
      <dgm:spPr/>
      <dgm:t>
        <a:bodyPr/>
        <a:lstStyle/>
        <a:p>
          <a:endParaRPr lang="en-US"/>
        </a:p>
      </dgm:t>
    </dgm:pt>
    <dgm:pt modelId="{7E3532A4-BE10-422A-8FE8-6250DF4C7D67}">
      <dgm:prSet custT="1"/>
      <dgm:spPr/>
      <dgm:t>
        <a:bodyPr/>
        <a:lstStyle/>
        <a:p>
          <a:r>
            <a:rPr lang="en-US" sz="1400" dirty="0" err="1">
              <a:latin typeface="Adobe Garamond Pro" panose="02020502060506020403" pitchFamily="18" charset="0"/>
            </a:rPr>
            <a:t>Kada</a:t>
          </a:r>
          <a:r>
            <a:rPr lang="en-US" sz="1400" dirty="0">
              <a:latin typeface="Adobe Garamond Pro" panose="02020502060506020403" pitchFamily="18" charset="0"/>
            </a:rPr>
            <a:t> se utvrdi da je plan </a:t>
          </a:r>
          <a:r>
            <a:rPr lang="en-US" sz="1400" dirty="0" err="1">
              <a:latin typeface="Adobe Garamond Pro" panose="02020502060506020403" pitchFamily="18" charset="0"/>
            </a:rPr>
            <a:t>spavanja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efikasan</a:t>
          </a:r>
          <a:r>
            <a:rPr lang="en-US" sz="1400" dirty="0">
              <a:latin typeface="Adobe Garamond Pro" panose="02020502060506020403" pitchFamily="18" charset="0"/>
            </a:rPr>
            <a:t>, </a:t>
          </a:r>
          <a:r>
            <a:rPr lang="en-US" sz="1400" dirty="0" err="1">
              <a:latin typeface="Adobe Garamond Pro" panose="02020502060506020403" pitchFamily="18" charset="0"/>
            </a:rPr>
            <a:t>okvir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savanja</a:t>
          </a:r>
          <a:r>
            <a:rPr lang="en-US" sz="1400" dirty="0">
              <a:latin typeface="Adobe Garamond Pro" panose="02020502060506020403" pitchFamily="18" charset="0"/>
            </a:rPr>
            <a:t> se </a:t>
          </a:r>
          <a:r>
            <a:rPr lang="en-US" sz="1400" dirty="0" err="1">
              <a:latin typeface="Adobe Garamond Pro" panose="02020502060506020403" pitchFamily="18" charset="0"/>
            </a:rPr>
            <a:t>može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širiti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kako</a:t>
          </a:r>
          <a:r>
            <a:rPr lang="en-US" sz="1400" dirty="0">
              <a:latin typeface="Adobe Garamond Pro" panose="02020502060506020403" pitchFamily="18" charset="0"/>
            </a:rPr>
            <a:t> bi se </a:t>
          </a:r>
          <a:r>
            <a:rPr lang="en-US" sz="1400" dirty="0" err="1">
              <a:latin typeface="Adobe Garamond Pro" panose="02020502060506020403" pitchFamily="18" charset="0"/>
            </a:rPr>
            <a:t>dobilo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više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sna</a:t>
          </a:r>
          <a:r>
            <a:rPr lang="en-US" sz="1400" dirty="0">
              <a:latin typeface="Adobe Garamond Pro" panose="02020502060506020403" pitchFamily="18" charset="0"/>
            </a:rPr>
            <a:t>. Klijent </a:t>
          </a:r>
          <a:r>
            <a:rPr lang="en-US" sz="1400" dirty="0" err="1">
              <a:latin typeface="Adobe Garamond Pro" panose="02020502060506020403" pitchFamily="18" charset="0"/>
            </a:rPr>
            <a:t>kroz</a:t>
          </a:r>
          <a:r>
            <a:rPr lang="en-US" sz="1400" dirty="0">
              <a:latin typeface="Adobe Garamond Pro" panose="02020502060506020403" pitchFamily="18" charset="0"/>
            </a:rPr>
            <a:t> to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vodi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dnevnik</a:t>
          </a:r>
          <a:r>
            <a:rPr lang="en-US" sz="1400" dirty="0">
              <a:latin typeface="Adobe Garamond Pro" panose="02020502060506020403" pitchFamily="18" charset="0"/>
            </a:rPr>
            <a:t> spavanja. </a:t>
          </a:r>
          <a:r>
            <a:rPr lang="en-US" sz="1400" dirty="0" err="1">
              <a:latin typeface="Adobe Garamond Pro" panose="02020502060506020403" pitchFamily="18" charset="0"/>
            </a:rPr>
            <a:t>Pridržavanjem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ranijeg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okvira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efikasnost</a:t>
          </a:r>
          <a:r>
            <a:rPr lang="en-US" sz="1400" dirty="0">
              <a:latin typeface="Adobe Garamond Pro" panose="02020502060506020403" pitchFamily="18" charset="0"/>
            </a:rPr>
            <a:t> spavanja </a:t>
          </a:r>
          <a:r>
            <a:rPr lang="en-US" sz="1400" dirty="0" err="1">
              <a:latin typeface="Adobe Garamond Pro" panose="02020502060506020403" pitchFamily="18" charset="0"/>
            </a:rPr>
            <a:t>će</a:t>
          </a:r>
          <a:r>
            <a:rPr lang="en-US" sz="1400" dirty="0">
              <a:latin typeface="Adobe Garamond Pro" panose="02020502060506020403" pitchFamily="18" charset="0"/>
            </a:rPr>
            <a:t> se </a:t>
          </a:r>
          <a:r>
            <a:rPr lang="en-US" sz="1400" dirty="0" err="1">
              <a:latin typeface="Adobe Garamond Pro" panose="02020502060506020403" pitchFamily="18" charset="0"/>
            </a:rPr>
            <a:t>vjerojatno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popeti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na</a:t>
          </a:r>
          <a:r>
            <a:rPr lang="en-US" sz="1400" dirty="0">
              <a:latin typeface="Adobe Garamond Pro" panose="02020502060506020403" pitchFamily="18" charset="0"/>
            </a:rPr>
            <a:t> 90% </a:t>
          </a:r>
          <a:r>
            <a:rPr lang="en-US" sz="1400" dirty="0" err="1">
              <a:latin typeface="Adobe Garamond Pro" panose="02020502060506020403" pitchFamily="18" charset="0"/>
            </a:rPr>
            <a:t>budući</a:t>
          </a:r>
          <a:r>
            <a:rPr lang="en-US" sz="1400" dirty="0">
              <a:latin typeface="Adobe Garamond Pro" panose="02020502060506020403" pitchFamily="18" charset="0"/>
            </a:rPr>
            <a:t> da se </a:t>
          </a:r>
          <a:r>
            <a:rPr lang="en-US" sz="1400" dirty="0" err="1">
              <a:latin typeface="Adobe Garamond Pro" panose="02020502060506020403" pitchFamily="18" charset="0"/>
            </a:rPr>
            <a:t>restrikcijom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eliminira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provedeno</a:t>
          </a:r>
          <a:r>
            <a:rPr lang="en-US" sz="1400" dirty="0">
              <a:latin typeface="Adobe Garamond Pro" panose="02020502060506020403" pitchFamily="18" charset="0"/>
            </a:rPr>
            <a:t> u </a:t>
          </a:r>
          <a:r>
            <a:rPr lang="en-US" sz="1400" dirty="0" err="1">
              <a:latin typeface="Adobe Garamond Pro" panose="02020502060506020403" pitchFamily="18" charset="0"/>
            </a:rPr>
            <a:t>krevetu</a:t>
          </a:r>
          <a:r>
            <a:rPr lang="en-US" sz="1400" dirty="0">
              <a:latin typeface="Adobe Garamond Pro" panose="02020502060506020403" pitchFamily="18" charset="0"/>
            </a:rPr>
            <a:t> bez spavanja.</a:t>
          </a:r>
        </a:p>
      </dgm:t>
    </dgm:pt>
    <dgm:pt modelId="{3BD16B8A-076E-475A-AD38-CD48F3D4EFA8}" type="parTrans" cxnId="{BE125B8C-B06B-4EBD-8B6E-037580594205}">
      <dgm:prSet/>
      <dgm:spPr/>
      <dgm:t>
        <a:bodyPr/>
        <a:lstStyle/>
        <a:p>
          <a:endParaRPr lang="en-US"/>
        </a:p>
      </dgm:t>
    </dgm:pt>
    <dgm:pt modelId="{23739703-60F9-45F5-B92F-2D5E2AC1F052}" type="sibTrans" cxnId="{BE125B8C-B06B-4EBD-8B6E-037580594205}">
      <dgm:prSet/>
      <dgm:spPr/>
      <dgm:t>
        <a:bodyPr/>
        <a:lstStyle/>
        <a:p>
          <a:endParaRPr lang="en-US"/>
        </a:p>
      </dgm:t>
    </dgm:pt>
    <dgm:pt modelId="{79155729-FD32-4ADD-8F34-F396E69EDEC0}">
      <dgm:prSet/>
      <dgm:spPr/>
      <dgm:t>
        <a:bodyPr/>
        <a:lstStyle/>
        <a:p>
          <a:endParaRPr lang="en-US" sz="1300" dirty="0"/>
        </a:p>
      </dgm:t>
    </dgm:pt>
    <dgm:pt modelId="{E1EA8DEE-A8E5-482E-ADD4-2FA0369B375A}" type="parTrans" cxnId="{86F9D7E9-26AB-4B32-A8EE-935F9F621029}">
      <dgm:prSet/>
      <dgm:spPr/>
      <dgm:t>
        <a:bodyPr/>
        <a:lstStyle/>
        <a:p>
          <a:endParaRPr lang="en-US"/>
        </a:p>
      </dgm:t>
    </dgm:pt>
    <dgm:pt modelId="{D51439E6-6D09-451F-87A6-5B2BDCC518CA}" type="sibTrans" cxnId="{86F9D7E9-26AB-4B32-A8EE-935F9F621029}">
      <dgm:prSet/>
      <dgm:spPr/>
      <dgm:t>
        <a:bodyPr/>
        <a:lstStyle/>
        <a:p>
          <a:endParaRPr lang="en-US"/>
        </a:p>
      </dgm:t>
    </dgm:pt>
    <dgm:pt modelId="{88F87B61-177E-4F95-8ACB-012CFBF9A49E}">
      <dgm:prSet custT="1"/>
      <dgm:spPr/>
      <dgm:t>
        <a:bodyPr/>
        <a:lstStyle/>
        <a:p>
          <a:r>
            <a:rPr lang="en-US" sz="1400" dirty="0" err="1">
              <a:latin typeface="Adobe Garamond Pro" panose="02020502060506020403" pitchFamily="18" charset="0"/>
            </a:rPr>
            <a:t>vođenje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dnevnika</a:t>
          </a:r>
          <a:r>
            <a:rPr lang="en-US" sz="1400" dirty="0">
              <a:latin typeface="Adobe Garamond Pro" panose="02020502060506020403" pitchFamily="18" charset="0"/>
            </a:rPr>
            <a:t> je </a:t>
          </a:r>
          <a:r>
            <a:rPr lang="en-US" sz="1400" dirty="0" err="1">
              <a:latin typeface="Adobe Garamond Pro" panose="02020502060506020403" pitchFamily="18" charset="0"/>
            </a:rPr>
            <a:t>ključno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kako</a:t>
          </a:r>
          <a:r>
            <a:rPr lang="en-US" sz="1400" dirty="0">
              <a:latin typeface="Adobe Garamond Pro" panose="02020502060506020403" pitchFamily="18" charset="0"/>
            </a:rPr>
            <a:t> bi se </a:t>
          </a:r>
          <a:r>
            <a:rPr lang="en-US" sz="1400" dirty="0" err="1">
              <a:latin typeface="Adobe Garamond Pro" panose="02020502060506020403" pitchFamily="18" charset="0"/>
            </a:rPr>
            <a:t>pratilo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postizanje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ciljeva</a:t>
          </a:r>
          <a:r>
            <a:rPr lang="en-US" sz="1400" dirty="0">
              <a:latin typeface="Adobe Garamond Pro" panose="02020502060506020403" pitchFamily="18" charset="0"/>
            </a:rPr>
            <a:t> i </a:t>
          </a:r>
          <a:r>
            <a:rPr lang="en-US" sz="1400" dirty="0" err="1">
              <a:latin typeface="Adobe Garamond Pro" panose="02020502060506020403" pitchFamily="18" charset="0"/>
            </a:rPr>
            <a:t>efikasnost</a:t>
          </a:r>
          <a:r>
            <a:rPr lang="en-US" sz="1400" dirty="0">
              <a:latin typeface="Adobe Garamond Pro" panose="02020502060506020403" pitchFamily="18" charset="0"/>
            </a:rPr>
            <a:t> spavanja. </a:t>
          </a:r>
          <a:r>
            <a:rPr lang="en-US" sz="1400" dirty="0" err="1">
              <a:latin typeface="Adobe Garamond Pro" panose="02020502060506020403" pitchFamily="18" charset="0"/>
            </a:rPr>
            <a:t>Informacije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iz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dnevnika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su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najvjerniji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pokazatelj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napretka</a:t>
          </a:r>
          <a:endParaRPr lang="en-US" sz="1400" dirty="0">
            <a:latin typeface="Adobe Garamond Pro" panose="02020502060506020403" pitchFamily="18" charset="0"/>
          </a:endParaRPr>
        </a:p>
      </dgm:t>
    </dgm:pt>
    <dgm:pt modelId="{CBF72D0B-5DD5-4382-A6C4-AB99D330C6A8}" type="parTrans" cxnId="{2709F141-12AB-4D7A-9B8F-E6919DD025D3}">
      <dgm:prSet/>
      <dgm:spPr/>
      <dgm:t>
        <a:bodyPr/>
        <a:lstStyle/>
        <a:p>
          <a:endParaRPr lang="en-US"/>
        </a:p>
      </dgm:t>
    </dgm:pt>
    <dgm:pt modelId="{B97A133A-FF71-4724-9220-0507153EDB72}" type="sibTrans" cxnId="{2709F141-12AB-4D7A-9B8F-E6919DD025D3}">
      <dgm:prSet/>
      <dgm:spPr/>
      <dgm:t>
        <a:bodyPr/>
        <a:lstStyle/>
        <a:p>
          <a:endParaRPr lang="en-US"/>
        </a:p>
      </dgm:t>
    </dgm:pt>
    <dgm:pt modelId="{85AD9F7B-E798-4157-B582-E0CEDA2280BC}">
      <dgm:prSet custT="1"/>
      <dgm:spPr/>
      <dgm:t>
        <a:bodyPr/>
        <a:lstStyle/>
        <a:p>
          <a:r>
            <a:rPr lang="en-US" sz="1400" dirty="0">
              <a:latin typeface="Adobe Garamond Pro" panose="02020502060506020403" pitchFamily="18" charset="0"/>
            </a:rPr>
            <a:t>npr. ako klijent utvrdi da prosječno spava 5 sati, </a:t>
          </a:r>
          <a:r>
            <a:rPr lang="en-US" sz="1400" dirty="0" err="1">
              <a:latin typeface="Adobe Garamond Pro" panose="02020502060506020403" pitchFamily="18" charset="0"/>
            </a:rPr>
            <a:t>možemo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postaviti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ustajanja</a:t>
          </a:r>
          <a:r>
            <a:rPr lang="en-US" sz="1400" dirty="0">
              <a:latin typeface="Adobe Garamond Pro" panose="02020502060506020403" pitchFamily="18" charset="0"/>
            </a:rPr>
            <a:t> u 6:00 h a </a:t>
          </a:r>
          <a:r>
            <a:rPr lang="en-US" sz="1400" dirty="0" err="1">
              <a:latin typeface="Adobe Garamond Pro" panose="02020502060506020403" pitchFamily="18" charset="0"/>
            </a:rPr>
            <a:t>vrijeme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odlaska</a:t>
          </a:r>
          <a:r>
            <a:rPr lang="en-US" sz="1400" dirty="0">
              <a:latin typeface="Adobe Garamond Pro" panose="02020502060506020403" pitchFamily="18" charset="0"/>
            </a:rPr>
            <a:t> u </a:t>
          </a:r>
          <a:r>
            <a:rPr lang="en-US" sz="1400" dirty="0" err="1">
              <a:latin typeface="Adobe Garamond Pro" panose="02020502060506020403" pitchFamily="18" charset="0"/>
            </a:rPr>
            <a:t>krevet</a:t>
          </a:r>
          <a:r>
            <a:rPr lang="en-US" sz="1400" dirty="0">
              <a:latin typeface="Adobe Garamond Pro" panose="02020502060506020403" pitchFamily="18" charset="0"/>
            </a:rPr>
            <a:t> u 1:00 h. </a:t>
          </a:r>
          <a:r>
            <a:rPr lang="en-US" sz="1400" dirty="0" err="1">
              <a:latin typeface="Adobe Garamond Pro" panose="02020502060506020403" pitchFamily="18" charset="0"/>
            </a:rPr>
            <a:t>Preporuča</a:t>
          </a:r>
          <a:r>
            <a:rPr lang="en-US" sz="1400" dirty="0">
              <a:latin typeface="Adobe Garamond Pro" panose="02020502060506020403" pitchFamily="18" charset="0"/>
            </a:rPr>
            <a:t> se da se za </a:t>
          </a:r>
          <a:r>
            <a:rPr lang="en-US" sz="1400" dirty="0" err="1">
              <a:latin typeface="Adobe Garamond Pro" panose="02020502060506020403" pitchFamily="18" charset="0"/>
            </a:rPr>
            <a:t>okvir</a:t>
          </a:r>
          <a:r>
            <a:rPr lang="en-US" sz="1400" dirty="0">
              <a:latin typeface="Adobe Garamond Pro" panose="02020502060506020403" pitchFamily="18" charset="0"/>
            </a:rPr>
            <a:t> spavanja ne </a:t>
          </a:r>
          <a:r>
            <a:rPr lang="en-US" sz="1400" dirty="0" err="1">
              <a:latin typeface="Adobe Garamond Pro" panose="02020502060506020403" pitchFamily="18" charset="0"/>
            </a:rPr>
            <a:t>uzima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nikad</a:t>
          </a:r>
          <a:r>
            <a:rPr lang="en-US" sz="1400" dirty="0">
              <a:latin typeface="Adobe Garamond Pro" panose="02020502060506020403" pitchFamily="18" charset="0"/>
            </a:rPr>
            <a:t> </a:t>
          </a:r>
          <a:r>
            <a:rPr lang="en-US" sz="1400" dirty="0" err="1">
              <a:latin typeface="Adobe Garamond Pro" panose="02020502060506020403" pitchFamily="18" charset="0"/>
            </a:rPr>
            <a:t>manje</a:t>
          </a:r>
          <a:r>
            <a:rPr lang="en-US" sz="1400" dirty="0">
              <a:latin typeface="Adobe Garamond Pro" panose="02020502060506020403" pitchFamily="18" charset="0"/>
            </a:rPr>
            <a:t> od 5h </a:t>
          </a:r>
          <a:r>
            <a:rPr lang="en-US" sz="1400" dirty="0" err="1">
              <a:latin typeface="Adobe Garamond Pro" panose="02020502060506020403" pitchFamily="18" charset="0"/>
            </a:rPr>
            <a:t>sna</a:t>
          </a:r>
          <a:r>
            <a:rPr lang="en-US" sz="1400" dirty="0">
              <a:latin typeface="Adobe Garamond Pro" panose="02020502060506020403" pitchFamily="18" charset="0"/>
            </a:rPr>
            <a:t>. </a:t>
          </a:r>
        </a:p>
      </dgm:t>
    </dgm:pt>
    <dgm:pt modelId="{8B24C0CB-C1FD-4AAC-A42F-1AE2FC285A18}" type="parTrans" cxnId="{48E92417-1384-463C-A2BD-18B5755DA53A}">
      <dgm:prSet/>
      <dgm:spPr/>
      <dgm:t>
        <a:bodyPr/>
        <a:lstStyle/>
        <a:p>
          <a:endParaRPr lang="en-US"/>
        </a:p>
      </dgm:t>
    </dgm:pt>
    <dgm:pt modelId="{4EDA46FF-4E60-4A17-A452-2491AFE0BC41}" type="sibTrans" cxnId="{48E92417-1384-463C-A2BD-18B5755DA53A}">
      <dgm:prSet/>
      <dgm:spPr/>
      <dgm:t>
        <a:bodyPr/>
        <a:lstStyle/>
        <a:p>
          <a:endParaRPr lang="en-US"/>
        </a:p>
      </dgm:t>
    </dgm:pt>
    <dgm:pt modelId="{4C42904F-A236-444A-A13D-F69C20E5EE29}">
      <dgm:prSet/>
      <dgm:spPr/>
      <dgm:t>
        <a:bodyPr/>
        <a:lstStyle/>
        <a:p>
          <a:endParaRPr lang="en-US" sz="1000" dirty="0"/>
        </a:p>
      </dgm:t>
    </dgm:pt>
    <dgm:pt modelId="{5C97ABCD-12D2-41F6-9345-ECE152D2B047}" type="parTrans" cxnId="{331D2008-CCEF-4EBE-A167-3676EC8ED335}">
      <dgm:prSet/>
      <dgm:spPr/>
      <dgm:t>
        <a:bodyPr/>
        <a:lstStyle/>
        <a:p>
          <a:endParaRPr lang="en-US"/>
        </a:p>
      </dgm:t>
    </dgm:pt>
    <dgm:pt modelId="{9DDDD74F-74E0-4BDF-92CB-8E6674195E28}" type="sibTrans" cxnId="{331D2008-CCEF-4EBE-A167-3676EC8ED335}">
      <dgm:prSet/>
      <dgm:spPr/>
      <dgm:t>
        <a:bodyPr/>
        <a:lstStyle/>
        <a:p>
          <a:endParaRPr lang="en-US"/>
        </a:p>
      </dgm:t>
    </dgm:pt>
    <dgm:pt modelId="{10954952-218B-4755-827C-4D84AEE2027B}">
      <dgm:prSet custT="1"/>
      <dgm:spPr/>
      <dgm:t>
        <a:bodyPr/>
        <a:lstStyle/>
        <a:p>
          <a:endParaRPr lang="en-US" sz="1200" dirty="0"/>
        </a:p>
      </dgm:t>
    </dgm:pt>
    <dgm:pt modelId="{EDDC0C46-13CF-4FA8-BAC6-C9E2D6568ED2}" type="parTrans" cxnId="{5610FCFE-65E9-4D45-A489-BC592E1C41A4}">
      <dgm:prSet/>
      <dgm:spPr/>
      <dgm:t>
        <a:bodyPr/>
        <a:lstStyle/>
        <a:p>
          <a:endParaRPr lang="en-US"/>
        </a:p>
      </dgm:t>
    </dgm:pt>
    <dgm:pt modelId="{AA2E7DF4-3166-4F8A-9601-2CEFEBEDD48D}" type="sibTrans" cxnId="{5610FCFE-65E9-4D45-A489-BC592E1C41A4}">
      <dgm:prSet/>
      <dgm:spPr/>
      <dgm:t>
        <a:bodyPr/>
        <a:lstStyle/>
        <a:p>
          <a:endParaRPr lang="en-US"/>
        </a:p>
      </dgm:t>
    </dgm:pt>
    <dgm:pt modelId="{922775C9-7DC2-4E29-9211-CDD3CA977527}" type="pres">
      <dgm:prSet presAssocID="{325FEE48-B38C-4D3A-ACE7-74F76ACFAB88}" presName="linearFlow" presStyleCnt="0">
        <dgm:presLayoutVars>
          <dgm:dir/>
          <dgm:animLvl val="lvl"/>
          <dgm:resizeHandles val="exact"/>
        </dgm:presLayoutVars>
      </dgm:prSet>
      <dgm:spPr/>
    </dgm:pt>
    <dgm:pt modelId="{3D92AF90-0CC1-42D9-BB89-6AACC1B3BD7E}" type="pres">
      <dgm:prSet presAssocID="{9D48667F-2FCD-4AE2-AA22-CC4889406A83}" presName="composite" presStyleCnt="0"/>
      <dgm:spPr/>
    </dgm:pt>
    <dgm:pt modelId="{BC6368DD-3397-49FA-8A1E-954EF5009841}" type="pres">
      <dgm:prSet presAssocID="{9D48667F-2FCD-4AE2-AA22-CC4889406A8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CD4B386-45C6-46A8-8FBD-6D785DAA82C5}" type="pres">
      <dgm:prSet presAssocID="{9D48667F-2FCD-4AE2-AA22-CC4889406A83}" presName="descendantText" presStyleLbl="alignAcc1" presStyleIdx="0" presStyleCnt="4">
        <dgm:presLayoutVars>
          <dgm:bulletEnabled val="1"/>
        </dgm:presLayoutVars>
      </dgm:prSet>
      <dgm:spPr/>
    </dgm:pt>
    <dgm:pt modelId="{AD852D45-D27E-43E0-9557-259D1415CFF0}" type="pres">
      <dgm:prSet presAssocID="{1DFDF9E7-550B-48F4-8469-E78EF227D347}" presName="sp" presStyleCnt="0"/>
      <dgm:spPr/>
    </dgm:pt>
    <dgm:pt modelId="{43AE9998-8C48-4FAA-A78D-BF91D469A503}" type="pres">
      <dgm:prSet presAssocID="{9E3F9808-0443-4B31-B7EF-788FD12AB561}" presName="composite" presStyleCnt="0"/>
      <dgm:spPr/>
    </dgm:pt>
    <dgm:pt modelId="{48E4912F-A8FE-4914-8AC4-AEF80D65B492}" type="pres">
      <dgm:prSet presAssocID="{9E3F9808-0443-4B31-B7EF-788FD12AB56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BE1A7C7-0196-4EEA-AA92-7F7E3705DE36}" type="pres">
      <dgm:prSet presAssocID="{9E3F9808-0443-4B31-B7EF-788FD12AB561}" presName="descendantText" presStyleLbl="alignAcc1" presStyleIdx="1" presStyleCnt="4">
        <dgm:presLayoutVars>
          <dgm:bulletEnabled val="1"/>
        </dgm:presLayoutVars>
      </dgm:prSet>
      <dgm:spPr/>
    </dgm:pt>
    <dgm:pt modelId="{B820AF32-ED5B-4FFD-91FB-4089E024DF85}" type="pres">
      <dgm:prSet presAssocID="{36789FEE-1527-4727-99E1-4D5A9B98FCC9}" presName="sp" presStyleCnt="0"/>
      <dgm:spPr/>
    </dgm:pt>
    <dgm:pt modelId="{D8BA4B60-C06C-4DC1-BCDE-1991003B853C}" type="pres">
      <dgm:prSet presAssocID="{87ACB9DE-1E38-4787-9416-7BC490278DE0}" presName="composite" presStyleCnt="0"/>
      <dgm:spPr/>
    </dgm:pt>
    <dgm:pt modelId="{03EFC18E-47B4-447D-98C7-3B1F79C914DA}" type="pres">
      <dgm:prSet presAssocID="{87ACB9DE-1E38-4787-9416-7BC490278DE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C2F670D-4D3E-421E-9BA6-A129198CF612}" type="pres">
      <dgm:prSet presAssocID="{87ACB9DE-1E38-4787-9416-7BC490278DE0}" presName="descendantText" presStyleLbl="alignAcc1" presStyleIdx="2" presStyleCnt="4">
        <dgm:presLayoutVars>
          <dgm:bulletEnabled val="1"/>
        </dgm:presLayoutVars>
      </dgm:prSet>
      <dgm:spPr/>
    </dgm:pt>
    <dgm:pt modelId="{54D96267-01E0-4CBA-93ED-F9BFC96EC55E}" type="pres">
      <dgm:prSet presAssocID="{BAA0CBB0-1502-42D7-9CD5-0FCC634FF300}" presName="sp" presStyleCnt="0"/>
      <dgm:spPr/>
    </dgm:pt>
    <dgm:pt modelId="{215ABF8E-278D-4424-B2CB-7F9449D2DC20}" type="pres">
      <dgm:prSet presAssocID="{448EE603-98FC-4C24-8AAF-49E6AE5EB720}" presName="composite" presStyleCnt="0"/>
      <dgm:spPr/>
    </dgm:pt>
    <dgm:pt modelId="{43AF5769-2F80-4130-8A66-73FC40B7D3CC}" type="pres">
      <dgm:prSet presAssocID="{448EE603-98FC-4C24-8AAF-49E6AE5EB72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9B762266-C7A0-4F3F-AA2B-0087841AA291}" type="pres">
      <dgm:prSet presAssocID="{448EE603-98FC-4C24-8AAF-49E6AE5EB72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331D2008-CCEF-4EBE-A167-3676EC8ED335}" srcId="{9E3F9808-0443-4B31-B7EF-788FD12AB561}" destId="{4C42904F-A236-444A-A13D-F69C20E5EE29}" srcOrd="3" destOrd="0" parTransId="{5C97ABCD-12D2-41F6-9345-ECE152D2B047}" sibTransId="{9DDDD74F-74E0-4BDF-92CB-8E6674195E28}"/>
    <dgm:cxn modelId="{4C117708-8119-44FD-9DD6-F6F48D95BD9F}" type="presOf" srcId="{3CF853D5-FCBF-480E-B8CE-F15D282B0B06}" destId="{4CD4B386-45C6-46A8-8FBD-6D785DAA82C5}" srcOrd="0" destOrd="0" presId="urn:microsoft.com/office/officeart/2005/8/layout/chevron2"/>
    <dgm:cxn modelId="{E5B2EE15-F95E-4F36-BED5-F4D32A7C27E8}" srcId="{325FEE48-B38C-4D3A-ACE7-74F76ACFAB88}" destId="{9D48667F-2FCD-4AE2-AA22-CC4889406A83}" srcOrd="0" destOrd="0" parTransId="{04F9C29B-B2FB-4751-ACD6-C91F6C7C2E10}" sibTransId="{1DFDF9E7-550B-48F4-8469-E78EF227D347}"/>
    <dgm:cxn modelId="{48E92417-1384-463C-A2BD-18B5755DA53A}" srcId="{9E3F9808-0443-4B31-B7EF-788FD12AB561}" destId="{85AD9F7B-E798-4157-B582-E0CEDA2280BC}" srcOrd="2" destOrd="0" parTransId="{8B24C0CB-C1FD-4AAC-A42F-1AE2FC285A18}" sibTransId="{4EDA46FF-4E60-4A17-A452-2491AFE0BC41}"/>
    <dgm:cxn modelId="{C30DED3B-F571-4750-908C-2E23E8414044}" type="presOf" srcId="{448EE603-98FC-4C24-8AAF-49E6AE5EB720}" destId="{43AF5769-2F80-4130-8A66-73FC40B7D3CC}" srcOrd="0" destOrd="0" presId="urn:microsoft.com/office/officeart/2005/8/layout/chevron2"/>
    <dgm:cxn modelId="{2709F141-12AB-4D7A-9B8F-E6919DD025D3}" srcId="{448EE603-98FC-4C24-8AAF-49E6AE5EB720}" destId="{88F87B61-177E-4F95-8ACB-012CFBF9A49E}" srcOrd="0" destOrd="0" parTransId="{CBF72D0B-5DD5-4382-A6C4-AB99D330C6A8}" sibTransId="{B97A133A-FF71-4724-9220-0507153EDB72}"/>
    <dgm:cxn modelId="{5D32BE48-37AE-407E-A131-CC1B45EE7285}" type="presOf" srcId="{88F87B61-177E-4F95-8ACB-012CFBF9A49E}" destId="{9B762266-C7A0-4F3F-AA2B-0087841AA291}" srcOrd="0" destOrd="0" presId="urn:microsoft.com/office/officeart/2005/8/layout/chevron2"/>
    <dgm:cxn modelId="{6B63F273-E7FE-431B-8FED-9485E8947907}" type="presOf" srcId="{4C42904F-A236-444A-A13D-F69C20E5EE29}" destId="{7BE1A7C7-0196-4EEA-AA92-7F7E3705DE36}" srcOrd="0" destOrd="3" presId="urn:microsoft.com/office/officeart/2005/8/layout/chevron2"/>
    <dgm:cxn modelId="{920C2A58-AA2A-4F54-B6B8-A442727818E3}" srcId="{325FEE48-B38C-4D3A-ACE7-74F76ACFAB88}" destId="{87ACB9DE-1E38-4787-9416-7BC490278DE0}" srcOrd="2" destOrd="0" parTransId="{9F0B5BFA-DA3F-41ED-8476-2BA7BD1B83A2}" sibTransId="{BAA0CBB0-1502-42D7-9CD5-0FCC634FF300}"/>
    <dgm:cxn modelId="{94AC7759-651E-47C1-825D-F55A394C2F7C}" type="presOf" srcId="{908FE7A4-DFF3-45B8-A79B-9BCD2D4E6604}" destId="{7BE1A7C7-0196-4EEA-AA92-7F7E3705DE36}" srcOrd="0" destOrd="4" presId="urn:microsoft.com/office/officeart/2005/8/layout/chevron2"/>
    <dgm:cxn modelId="{A16DF284-C7C9-40F5-BD5F-C1E04D79D71D}" type="presOf" srcId="{87ACB9DE-1E38-4787-9416-7BC490278DE0}" destId="{03EFC18E-47B4-447D-98C7-3B1F79C914DA}" srcOrd="0" destOrd="0" presId="urn:microsoft.com/office/officeart/2005/8/layout/chevron2"/>
    <dgm:cxn modelId="{BE125B8C-B06B-4EBD-8B6E-037580594205}" srcId="{87ACB9DE-1E38-4787-9416-7BC490278DE0}" destId="{7E3532A4-BE10-422A-8FE8-6250DF4C7D67}" srcOrd="0" destOrd="0" parTransId="{3BD16B8A-076E-475A-AD38-CD48F3D4EFA8}" sibTransId="{23739703-60F9-45F5-B92F-2D5E2AC1F052}"/>
    <dgm:cxn modelId="{0BCAE393-6C76-4B1D-BB7E-0E090B8D2500}" srcId="{325FEE48-B38C-4D3A-ACE7-74F76ACFAB88}" destId="{9E3F9808-0443-4B31-B7EF-788FD12AB561}" srcOrd="1" destOrd="0" parTransId="{31C81BCD-FFE4-41F8-BF84-C37077F5BAEA}" sibTransId="{36789FEE-1527-4727-99E1-4D5A9B98FCC9}"/>
    <dgm:cxn modelId="{055C93A0-7493-468C-B97C-2C4E5538715E}" srcId="{9D48667F-2FCD-4AE2-AA22-CC4889406A83}" destId="{3CF853D5-FCBF-480E-B8CE-F15D282B0B06}" srcOrd="0" destOrd="0" parTransId="{11707583-460B-40FF-8373-DA61067CFE8D}" sibTransId="{E6388A36-71AB-4620-AD27-E5FB19C72E9A}"/>
    <dgm:cxn modelId="{F87C9DA4-771E-4AE2-B755-0DA055C7A9DD}" srcId="{9E3F9808-0443-4B31-B7EF-788FD12AB561}" destId="{908FE7A4-DFF3-45B8-A79B-9BCD2D4E6604}" srcOrd="4" destOrd="0" parTransId="{93575FFB-2EF4-456C-BC53-0B4070FF9A34}" sibTransId="{C1ACF3D5-766A-4744-8443-B33B2216ADC0}"/>
    <dgm:cxn modelId="{3CC624AC-0096-4BED-8C22-BBFCF7B159D4}" type="presOf" srcId="{85AD9F7B-E798-4157-B582-E0CEDA2280BC}" destId="{7BE1A7C7-0196-4EEA-AA92-7F7E3705DE36}" srcOrd="0" destOrd="2" presId="urn:microsoft.com/office/officeart/2005/8/layout/chevron2"/>
    <dgm:cxn modelId="{392E3CC4-215F-4B05-8FFB-2A84748FB548}" type="presOf" srcId="{9D48667F-2FCD-4AE2-AA22-CC4889406A83}" destId="{BC6368DD-3397-49FA-8A1E-954EF5009841}" srcOrd="0" destOrd="0" presId="urn:microsoft.com/office/officeart/2005/8/layout/chevron2"/>
    <dgm:cxn modelId="{DFD2D1C4-FBB2-4196-85E9-5EA02C04E597}" type="presOf" srcId="{79155729-FD32-4ADD-8F34-F396E69EDEC0}" destId="{AC2F670D-4D3E-421E-9BA6-A129198CF612}" srcOrd="0" destOrd="1" presId="urn:microsoft.com/office/officeart/2005/8/layout/chevron2"/>
    <dgm:cxn modelId="{950F6CC5-A39A-4836-9BDD-9BCCD3109C2B}" type="presOf" srcId="{325FEE48-B38C-4D3A-ACE7-74F76ACFAB88}" destId="{922775C9-7DC2-4E29-9211-CDD3CA977527}" srcOrd="0" destOrd="0" presId="urn:microsoft.com/office/officeart/2005/8/layout/chevron2"/>
    <dgm:cxn modelId="{0BADBBC6-B3C9-4CE1-8D52-7AD0D2A2B555}" type="presOf" srcId="{9E3F9808-0443-4B31-B7EF-788FD12AB561}" destId="{48E4912F-A8FE-4914-8AC4-AEF80D65B492}" srcOrd="0" destOrd="0" presId="urn:microsoft.com/office/officeart/2005/8/layout/chevron2"/>
    <dgm:cxn modelId="{B15FA8C7-FCF0-44DB-9CD9-C7165DB5911D}" srcId="{9E3F9808-0443-4B31-B7EF-788FD12AB561}" destId="{98433F2B-0265-4F92-90DC-53DD179F5445}" srcOrd="1" destOrd="0" parTransId="{08A24A9A-E1A3-4B16-8D11-54052FCD284C}" sibTransId="{9860BA12-A34E-4FBE-B61A-3F60C2E21BEB}"/>
    <dgm:cxn modelId="{A75250CA-2E2A-4FD6-B11C-9CD04DE60967}" type="presOf" srcId="{10954952-218B-4755-827C-4D84AEE2027B}" destId="{7BE1A7C7-0196-4EEA-AA92-7F7E3705DE36}" srcOrd="0" destOrd="0" presId="urn:microsoft.com/office/officeart/2005/8/layout/chevron2"/>
    <dgm:cxn modelId="{86F9D7E9-26AB-4B32-A8EE-935F9F621029}" srcId="{87ACB9DE-1E38-4787-9416-7BC490278DE0}" destId="{79155729-FD32-4ADD-8F34-F396E69EDEC0}" srcOrd="1" destOrd="0" parTransId="{E1EA8DEE-A8E5-482E-ADD4-2FA0369B375A}" sibTransId="{D51439E6-6D09-451F-87A6-5B2BDCC518CA}"/>
    <dgm:cxn modelId="{7CD43FED-CEFF-452B-B38E-BEF3348E014C}" type="presOf" srcId="{7E3532A4-BE10-422A-8FE8-6250DF4C7D67}" destId="{AC2F670D-4D3E-421E-9BA6-A129198CF612}" srcOrd="0" destOrd="0" presId="urn:microsoft.com/office/officeart/2005/8/layout/chevron2"/>
    <dgm:cxn modelId="{2B9BC5F5-B295-4D44-BD20-D640DC96D17A}" srcId="{325FEE48-B38C-4D3A-ACE7-74F76ACFAB88}" destId="{448EE603-98FC-4C24-8AAF-49E6AE5EB720}" srcOrd="3" destOrd="0" parTransId="{6577BAE3-CA16-48D2-8BF6-BB7478009871}" sibTransId="{0B46EFC6-071D-4085-9C8B-2E7F099FB942}"/>
    <dgm:cxn modelId="{01EA65FD-AA17-42BD-B6ED-CD183886A625}" type="presOf" srcId="{98433F2B-0265-4F92-90DC-53DD179F5445}" destId="{7BE1A7C7-0196-4EEA-AA92-7F7E3705DE36}" srcOrd="0" destOrd="1" presId="urn:microsoft.com/office/officeart/2005/8/layout/chevron2"/>
    <dgm:cxn modelId="{5610FCFE-65E9-4D45-A489-BC592E1C41A4}" srcId="{9E3F9808-0443-4B31-B7EF-788FD12AB561}" destId="{10954952-218B-4755-827C-4D84AEE2027B}" srcOrd="0" destOrd="0" parTransId="{EDDC0C46-13CF-4FA8-BAC6-C9E2D6568ED2}" sibTransId="{AA2E7DF4-3166-4F8A-9601-2CEFEBEDD48D}"/>
    <dgm:cxn modelId="{DBDD64F4-055E-4A3C-852B-214480C08524}" type="presParOf" srcId="{922775C9-7DC2-4E29-9211-CDD3CA977527}" destId="{3D92AF90-0CC1-42D9-BB89-6AACC1B3BD7E}" srcOrd="0" destOrd="0" presId="urn:microsoft.com/office/officeart/2005/8/layout/chevron2"/>
    <dgm:cxn modelId="{0C2E778D-82D2-4D8A-A26C-49391BCED319}" type="presParOf" srcId="{3D92AF90-0CC1-42D9-BB89-6AACC1B3BD7E}" destId="{BC6368DD-3397-49FA-8A1E-954EF5009841}" srcOrd="0" destOrd="0" presId="urn:microsoft.com/office/officeart/2005/8/layout/chevron2"/>
    <dgm:cxn modelId="{CF47ED92-D296-49DB-8FC0-85A101D4F741}" type="presParOf" srcId="{3D92AF90-0CC1-42D9-BB89-6AACC1B3BD7E}" destId="{4CD4B386-45C6-46A8-8FBD-6D785DAA82C5}" srcOrd="1" destOrd="0" presId="urn:microsoft.com/office/officeart/2005/8/layout/chevron2"/>
    <dgm:cxn modelId="{44C24D5F-7D49-4130-ADCA-B0842FCD0D68}" type="presParOf" srcId="{922775C9-7DC2-4E29-9211-CDD3CA977527}" destId="{AD852D45-D27E-43E0-9557-259D1415CFF0}" srcOrd="1" destOrd="0" presId="urn:microsoft.com/office/officeart/2005/8/layout/chevron2"/>
    <dgm:cxn modelId="{39FF8C15-87D6-4CF1-8C69-DD687E4A3639}" type="presParOf" srcId="{922775C9-7DC2-4E29-9211-CDD3CA977527}" destId="{43AE9998-8C48-4FAA-A78D-BF91D469A503}" srcOrd="2" destOrd="0" presId="urn:microsoft.com/office/officeart/2005/8/layout/chevron2"/>
    <dgm:cxn modelId="{8F33A4B1-EFF5-4AC3-84E6-A74D37CD8939}" type="presParOf" srcId="{43AE9998-8C48-4FAA-A78D-BF91D469A503}" destId="{48E4912F-A8FE-4914-8AC4-AEF80D65B492}" srcOrd="0" destOrd="0" presId="urn:microsoft.com/office/officeart/2005/8/layout/chevron2"/>
    <dgm:cxn modelId="{1B5C3019-98E7-481A-9DE9-045FADC0EE18}" type="presParOf" srcId="{43AE9998-8C48-4FAA-A78D-BF91D469A503}" destId="{7BE1A7C7-0196-4EEA-AA92-7F7E3705DE36}" srcOrd="1" destOrd="0" presId="urn:microsoft.com/office/officeart/2005/8/layout/chevron2"/>
    <dgm:cxn modelId="{69CA7043-FE8F-4457-8ED5-D1AE8A9546AF}" type="presParOf" srcId="{922775C9-7DC2-4E29-9211-CDD3CA977527}" destId="{B820AF32-ED5B-4FFD-91FB-4089E024DF85}" srcOrd="3" destOrd="0" presId="urn:microsoft.com/office/officeart/2005/8/layout/chevron2"/>
    <dgm:cxn modelId="{9882E91A-1EF6-4BDB-9322-244426FA7348}" type="presParOf" srcId="{922775C9-7DC2-4E29-9211-CDD3CA977527}" destId="{D8BA4B60-C06C-4DC1-BCDE-1991003B853C}" srcOrd="4" destOrd="0" presId="urn:microsoft.com/office/officeart/2005/8/layout/chevron2"/>
    <dgm:cxn modelId="{0BB215CA-AE37-4071-98B8-EE8AB864B4F0}" type="presParOf" srcId="{D8BA4B60-C06C-4DC1-BCDE-1991003B853C}" destId="{03EFC18E-47B4-447D-98C7-3B1F79C914DA}" srcOrd="0" destOrd="0" presId="urn:microsoft.com/office/officeart/2005/8/layout/chevron2"/>
    <dgm:cxn modelId="{5BC4DF40-AF42-4401-8073-497A583E3E14}" type="presParOf" srcId="{D8BA4B60-C06C-4DC1-BCDE-1991003B853C}" destId="{AC2F670D-4D3E-421E-9BA6-A129198CF612}" srcOrd="1" destOrd="0" presId="urn:microsoft.com/office/officeart/2005/8/layout/chevron2"/>
    <dgm:cxn modelId="{C9A25EFB-E202-4A26-948E-D9ED058E62DE}" type="presParOf" srcId="{922775C9-7DC2-4E29-9211-CDD3CA977527}" destId="{54D96267-01E0-4CBA-93ED-F9BFC96EC55E}" srcOrd="5" destOrd="0" presId="urn:microsoft.com/office/officeart/2005/8/layout/chevron2"/>
    <dgm:cxn modelId="{11B710D7-B507-453E-B0A7-5D1F6C55249F}" type="presParOf" srcId="{922775C9-7DC2-4E29-9211-CDD3CA977527}" destId="{215ABF8E-278D-4424-B2CB-7F9449D2DC20}" srcOrd="6" destOrd="0" presId="urn:microsoft.com/office/officeart/2005/8/layout/chevron2"/>
    <dgm:cxn modelId="{3337D510-3A33-4051-BC9B-108302BFB89A}" type="presParOf" srcId="{215ABF8E-278D-4424-B2CB-7F9449D2DC20}" destId="{43AF5769-2F80-4130-8A66-73FC40B7D3CC}" srcOrd="0" destOrd="0" presId="urn:microsoft.com/office/officeart/2005/8/layout/chevron2"/>
    <dgm:cxn modelId="{275C7186-1ED4-439D-9D85-3509075DAB6A}" type="presParOf" srcId="{215ABF8E-278D-4424-B2CB-7F9449D2DC20}" destId="{9B762266-C7A0-4F3F-AA2B-0087841AA2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68DD-3397-49FA-8A1E-954EF5009841}">
      <dsp:nvSpPr>
        <dsp:cNvPr id="0" name=""/>
        <dsp:cNvSpPr/>
      </dsp:nvSpPr>
      <dsp:spPr>
        <a:xfrm rot="5400000">
          <a:off x="-220362" y="226478"/>
          <a:ext cx="1469081" cy="10283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>
              <a:latin typeface="Adobe Caslon Pro Bold" panose="0205070206050A020403" pitchFamily="18" charset="0"/>
            </a:rPr>
            <a:t>Utvrđivanje potrebne količine sna</a:t>
          </a:r>
          <a:endParaRPr lang="en-US" sz="1000" kern="1200" dirty="0">
            <a:latin typeface="Adobe Caslon Pro Bold" panose="0205070206050A020403" pitchFamily="18" charset="0"/>
          </a:endParaRPr>
        </a:p>
      </dsp:txBody>
      <dsp:txXfrm rot="-5400000">
        <a:off x="1" y="520295"/>
        <a:ext cx="1028357" cy="440724"/>
      </dsp:txXfrm>
    </dsp:sp>
    <dsp:sp modelId="{4CD4B386-45C6-46A8-8FBD-6D785DAA82C5}">
      <dsp:nvSpPr>
        <dsp:cNvPr id="0" name=""/>
        <dsp:cNvSpPr/>
      </dsp:nvSpPr>
      <dsp:spPr>
        <a:xfrm rot="5400000">
          <a:off x="5460361" y="-4425888"/>
          <a:ext cx="955405" cy="9819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Adobe Garamond Pro" panose="02020502060506020403" pitchFamily="18" charset="0"/>
            </a:rPr>
            <a:t>utvrđuje</a:t>
          </a:r>
          <a:r>
            <a:rPr lang="en-US" sz="1400" kern="1200" dirty="0">
              <a:latin typeface="Adobe Garamond Pro" panose="02020502060506020403" pitchFamily="18" charset="0"/>
            </a:rPr>
            <a:t> se </a:t>
          </a:r>
          <a:r>
            <a:rPr lang="en-US" sz="1400" kern="1200" dirty="0" err="1">
              <a:latin typeface="Adobe Garamond Pro" panose="02020502060506020403" pitchFamily="18" charset="0"/>
            </a:rPr>
            <a:t>vođenjem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dnevnika</a:t>
          </a:r>
          <a:r>
            <a:rPr lang="en-US" sz="1400" kern="1200" dirty="0">
              <a:latin typeface="Adobe Garamond Pro" panose="02020502060506020403" pitchFamily="18" charset="0"/>
            </a:rPr>
            <a:t> spavanja 10 dana i računanjem prosjeka</a:t>
          </a:r>
        </a:p>
      </dsp:txBody>
      <dsp:txXfrm rot="-5400000">
        <a:off x="1028357" y="52755"/>
        <a:ext cx="9772775" cy="862127"/>
      </dsp:txXfrm>
    </dsp:sp>
    <dsp:sp modelId="{48E4912F-A8FE-4914-8AC4-AEF80D65B492}">
      <dsp:nvSpPr>
        <dsp:cNvPr id="0" name=""/>
        <dsp:cNvSpPr/>
      </dsp:nvSpPr>
      <dsp:spPr>
        <a:xfrm rot="5400000">
          <a:off x="-220362" y="1551318"/>
          <a:ext cx="1469081" cy="102835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>
              <a:latin typeface="Adobe Caslon Pro Bold" panose="0205070206050A020403" pitchFamily="18" charset="0"/>
            </a:rPr>
            <a:t>Postizanje iste količine sna svaku noć</a:t>
          </a:r>
          <a:r>
            <a:rPr lang="hr-HR" sz="1000" kern="1200" dirty="0">
              <a:latin typeface="Adobe Caslon Pro Bold" panose="0205070206050A020403" pitchFamily="18" charset="0"/>
            </a:rPr>
            <a:t> </a:t>
          </a:r>
          <a:endParaRPr lang="en-US" sz="1000" kern="1200" dirty="0">
            <a:latin typeface="Adobe Caslon Pro Bold" panose="0205070206050A020403" pitchFamily="18" charset="0"/>
          </a:endParaRPr>
        </a:p>
      </dsp:txBody>
      <dsp:txXfrm rot="-5400000">
        <a:off x="1" y="1845135"/>
        <a:ext cx="1028357" cy="440724"/>
      </dsp:txXfrm>
    </dsp:sp>
    <dsp:sp modelId="{7BE1A7C7-0196-4EEA-AA92-7F7E3705DE36}">
      <dsp:nvSpPr>
        <dsp:cNvPr id="0" name=""/>
        <dsp:cNvSpPr/>
      </dsp:nvSpPr>
      <dsp:spPr>
        <a:xfrm rot="5400000">
          <a:off x="5460613" y="-3101299"/>
          <a:ext cx="954903" cy="9819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Adobe Garamond Pro" panose="02020502060506020403" pitchFamily="18" charset="0"/>
            </a:rPr>
            <a:t>nakon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što</a:t>
          </a:r>
          <a:r>
            <a:rPr lang="en-US" sz="1400" kern="1200" dirty="0">
              <a:latin typeface="Adobe Garamond Pro" panose="02020502060506020403" pitchFamily="18" charset="0"/>
            </a:rPr>
            <a:t> se utvrdi </a:t>
          </a:r>
          <a:r>
            <a:rPr lang="en-US" sz="1400" kern="1200" dirty="0" err="1">
              <a:latin typeface="Adobe Garamond Pro" panose="02020502060506020403" pitchFamily="18" charset="0"/>
            </a:rPr>
            <a:t>potrebna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količina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sna</a:t>
          </a:r>
          <a:r>
            <a:rPr lang="en-US" sz="1400" kern="1200" dirty="0">
              <a:latin typeface="Adobe Garamond Pro" panose="02020502060506020403" pitchFamily="18" charset="0"/>
            </a:rPr>
            <a:t>, </a:t>
          </a:r>
          <a:r>
            <a:rPr lang="en-US" sz="1400" kern="1200" dirty="0" err="1">
              <a:latin typeface="Adobe Garamond Pro" panose="02020502060506020403" pitchFamily="18" charset="0"/>
            </a:rPr>
            <a:t>određuje</a:t>
          </a:r>
          <a:r>
            <a:rPr lang="en-US" sz="1400" kern="1200" dirty="0">
              <a:latin typeface="Adobe Garamond Pro" panose="02020502060506020403" pitchFamily="18" charset="0"/>
            </a:rPr>
            <a:t> se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ustajanja</a:t>
          </a:r>
          <a:r>
            <a:rPr lang="en-US" sz="1400" kern="1200" dirty="0">
              <a:latin typeface="Adobe Garamond Pro" panose="02020502060506020403" pitchFamily="18" charset="0"/>
            </a:rPr>
            <a:t> i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odlaska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na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spavanje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kako</a:t>
          </a:r>
          <a:r>
            <a:rPr lang="en-US" sz="1400" kern="1200" dirty="0">
              <a:latin typeface="Adobe Garamond Pro" panose="02020502060506020403" pitchFamily="18" charset="0"/>
            </a:rPr>
            <a:t> bi se </a:t>
          </a:r>
          <a:r>
            <a:rPr lang="en-US" sz="1400" kern="1200" dirty="0" err="1">
              <a:latin typeface="Adobe Garamond Pro" panose="02020502060506020403" pitchFamily="18" charset="0"/>
            </a:rPr>
            <a:t>utvrdio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b="1" kern="1200" dirty="0" err="1">
              <a:latin typeface="Adobe Garamond Pro" panose="02020502060506020403" pitchFamily="18" charset="0"/>
            </a:rPr>
            <a:t>okvir</a:t>
          </a:r>
          <a:r>
            <a:rPr lang="en-US" sz="1400" b="1" kern="1200" dirty="0">
              <a:latin typeface="Adobe Garamond Pro" panose="02020502060506020403" pitchFamily="18" charset="0"/>
            </a:rPr>
            <a:t> spavanja.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dobe Garamond Pro" panose="02020502060506020403" pitchFamily="18" charset="0"/>
            </a:rPr>
            <a:t>npr. ako klijent utvrdi da prosječno spava 5 sati, </a:t>
          </a:r>
          <a:r>
            <a:rPr lang="en-US" sz="1400" kern="1200" dirty="0" err="1">
              <a:latin typeface="Adobe Garamond Pro" panose="02020502060506020403" pitchFamily="18" charset="0"/>
            </a:rPr>
            <a:t>možemo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postaviti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ustajanja</a:t>
          </a:r>
          <a:r>
            <a:rPr lang="en-US" sz="1400" kern="1200" dirty="0">
              <a:latin typeface="Adobe Garamond Pro" panose="02020502060506020403" pitchFamily="18" charset="0"/>
            </a:rPr>
            <a:t> u 6:00 h a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odlaska</a:t>
          </a:r>
          <a:r>
            <a:rPr lang="en-US" sz="1400" kern="1200" dirty="0">
              <a:latin typeface="Adobe Garamond Pro" panose="02020502060506020403" pitchFamily="18" charset="0"/>
            </a:rPr>
            <a:t> u </a:t>
          </a:r>
          <a:r>
            <a:rPr lang="en-US" sz="1400" kern="1200" dirty="0" err="1">
              <a:latin typeface="Adobe Garamond Pro" panose="02020502060506020403" pitchFamily="18" charset="0"/>
            </a:rPr>
            <a:t>krevet</a:t>
          </a:r>
          <a:r>
            <a:rPr lang="en-US" sz="1400" kern="1200" dirty="0">
              <a:latin typeface="Adobe Garamond Pro" panose="02020502060506020403" pitchFamily="18" charset="0"/>
            </a:rPr>
            <a:t> u 1:00 h. </a:t>
          </a:r>
          <a:r>
            <a:rPr lang="en-US" sz="1400" kern="1200" dirty="0" err="1">
              <a:latin typeface="Adobe Garamond Pro" panose="02020502060506020403" pitchFamily="18" charset="0"/>
            </a:rPr>
            <a:t>Preporuča</a:t>
          </a:r>
          <a:r>
            <a:rPr lang="en-US" sz="1400" kern="1200" dirty="0">
              <a:latin typeface="Adobe Garamond Pro" panose="02020502060506020403" pitchFamily="18" charset="0"/>
            </a:rPr>
            <a:t> se da se za </a:t>
          </a:r>
          <a:r>
            <a:rPr lang="en-US" sz="1400" kern="1200" dirty="0" err="1">
              <a:latin typeface="Adobe Garamond Pro" panose="02020502060506020403" pitchFamily="18" charset="0"/>
            </a:rPr>
            <a:t>okvir</a:t>
          </a:r>
          <a:r>
            <a:rPr lang="en-US" sz="1400" kern="1200" dirty="0">
              <a:latin typeface="Adobe Garamond Pro" panose="02020502060506020403" pitchFamily="18" charset="0"/>
            </a:rPr>
            <a:t> spavanja ne </a:t>
          </a:r>
          <a:r>
            <a:rPr lang="en-US" sz="1400" kern="1200" dirty="0" err="1">
              <a:latin typeface="Adobe Garamond Pro" panose="02020502060506020403" pitchFamily="18" charset="0"/>
            </a:rPr>
            <a:t>uzima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nikad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manje</a:t>
          </a:r>
          <a:r>
            <a:rPr lang="en-US" sz="1400" kern="1200" dirty="0">
              <a:latin typeface="Adobe Garamond Pro" panose="02020502060506020403" pitchFamily="18" charset="0"/>
            </a:rPr>
            <a:t> od 5h </a:t>
          </a:r>
          <a:r>
            <a:rPr lang="en-US" sz="1400" kern="1200" dirty="0" err="1">
              <a:latin typeface="Adobe Garamond Pro" panose="02020502060506020403" pitchFamily="18" charset="0"/>
            </a:rPr>
            <a:t>sna</a:t>
          </a:r>
          <a:r>
            <a:rPr lang="en-US" sz="1400" kern="1200" dirty="0">
              <a:latin typeface="Adobe Garamond Pro" panose="02020502060506020403" pitchFamily="18" charset="0"/>
            </a:rPr>
            <a:t>.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/>
        </a:p>
      </dsp:txBody>
      <dsp:txXfrm rot="-5400000">
        <a:off x="1028358" y="1377571"/>
        <a:ext cx="9772799" cy="861673"/>
      </dsp:txXfrm>
    </dsp:sp>
    <dsp:sp modelId="{03EFC18E-47B4-447D-98C7-3B1F79C914DA}">
      <dsp:nvSpPr>
        <dsp:cNvPr id="0" name=""/>
        <dsp:cNvSpPr/>
      </dsp:nvSpPr>
      <dsp:spPr>
        <a:xfrm rot="5400000">
          <a:off x="-220362" y="2876159"/>
          <a:ext cx="1469081" cy="102835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000" b="1" kern="1200" dirty="0">
              <a:latin typeface="Adobe Caslon Pro Bold" panose="0205070206050A020403" pitchFamily="18" charset="0"/>
            </a:rPr>
            <a:t>Promjena okvira spavanja </a:t>
          </a:r>
          <a:endParaRPr lang="en-US" sz="1000" kern="1200" dirty="0">
            <a:latin typeface="Adobe Caslon Pro Bold" panose="0205070206050A020403" pitchFamily="18" charset="0"/>
          </a:endParaRPr>
        </a:p>
      </dsp:txBody>
      <dsp:txXfrm rot="-5400000">
        <a:off x="1" y="3169976"/>
        <a:ext cx="1028357" cy="440724"/>
      </dsp:txXfrm>
    </dsp:sp>
    <dsp:sp modelId="{AC2F670D-4D3E-421E-9BA6-A129198CF612}">
      <dsp:nvSpPr>
        <dsp:cNvPr id="0" name=""/>
        <dsp:cNvSpPr/>
      </dsp:nvSpPr>
      <dsp:spPr>
        <a:xfrm rot="5400000">
          <a:off x="5460613" y="-1776458"/>
          <a:ext cx="954903" cy="9819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Adobe Garamond Pro" panose="02020502060506020403" pitchFamily="18" charset="0"/>
            </a:rPr>
            <a:t>Kada</a:t>
          </a:r>
          <a:r>
            <a:rPr lang="en-US" sz="1400" kern="1200" dirty="0">
              <a:latin typeface="Adobe Garamond Pro" panose="02020502060506020403" pitchFamily="18" charset="0"/>
            </a:rPr>
            <a:t> se utvrdi da je plan </a:t>
          </a:r>
          <a:r>
            <a:rPr lang="en-US" sz="1400" kern="1200" dirty="0" err="1">
              <a:latin typeface="Adobe Garamond Pro" panose="02020502060506020403" pitchFamily="18" charset="0"/>
            </a:rPr>
            <a:t>spavanja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efikasan</a:t>
          </a:r>
          <a:r>
            <a:rPr lang="en-US" sz="1400" kern="1200" dirty="0">
              <a:latin typeface="Adobe Garamond Pro" panose="02020502060506020403" pitchFamily="18" charset="0"/>
            </a:rPr>
            <a:t>, </a:t>
          </a:r>
          <a:r>
            <a:rPr lang="en-US" sz="1400" kern="1200" dirty="0" err="1">
              <a:latin typeface="Adobe Garamond Pro" panose="02020502060506020403" pitchFamily="18" charset="0"/>
            </a:rPr>
            <a:t>okvir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savanja</a:t>
          </a:r>
          <a:r>
            <a:rPr lang="en-US" sz="1400" kern="1200" dirty="0">
              <a:latin typeface="Adobe Garamond Pro" panose="02020502060506020403" pitchFamily="18" charset="0"/>
            </a:rPr>
            <a:t> se </a:t>
          </a:r>
          <a:r>
            <a:rPr lang="en-US" sz="1400" kern="1200" dirty="0" err="1">
              <a:latin typeface="Adobe Garamond Pro" panose="02020502060506020403" pitchFamily="18" charset="0"/>
            </a:rPr>
            <a:t>može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širiti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kako</a:t>
          </a:r>
          <a:r>
            <a:rPr lang="en-US" sz="1400" kern="1200" dirty="0">
              <a:latin typeface="Adobe Garamond Pro" panose="02020502060506020403" pitchFamily="18" charset="0"/>
            </a:rPr>
            <a:t> bi se </a:t>
          </a:r>
          <a:r>
            <a:rPr lang="en-US" sz="1400" kern="1200" dirty="0" err="1">
              <a:latin typeface="Adobe Garamond Pro" panose="02020502060506020403" pitchFamily="18" charset="0"/>
            </a:rPr>
            <a:t>dobilo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više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sna</a:t>
          </a:r>
          <a:r>
            <a:rPr lang="en-US" sz="1400" kern="1200" dirty="0">
              <a:latin typeface="Adobe Garamond Pro" panose="02020502060506020403" pitchFamily="18" charset="0"/>
            </a:rPr>
            <a:t>. Klijent </a:t>
          </a:r>
          <a:r>
            <a:rPr lang="en-US" sz="1400" kern="1200" dirty="0" err="1">
              <a:latin typeface="Adobe Garamond Pro" panose="02020502060506020403" pitchFamily="18" charset="0"/>
            </a:rPr>
            <a:t>kroz</a:t>
          </a:r>
          <a:r>
            <a:rPr lang="en-US" sz="1400" kern="1200" dirty="0">
              <a:latin typeface="Adobe Garamond Pro" panose="02020502060506020403" pitchFamily="18" charset="0"/>
            </a:rPr>
            <a:t> to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vodi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dnevnik</a:t>
          </a:r>
          <a:r>
            <a:rPr lang="en-US" sz="1400" kern="1200" dirty="0">
              <a:latin typeface="Adobe Garamond Pro" panose="02020502060506020403" pitchFamily="18" charset="0"/>
            </a:rPr>
            <a:t> spavanja. </a:t>
          </a:r>
          <a:r>
            <a:rPr lang="en-US" sz="1400" kern="1200" dirty="0" err="1">
              <a:latin typeface="Adobe Garamond Pro" panose="02020502060506020403" pitchFamily="18" charset="0"/>
            </a:rPr>
            <a:t>Pridržavanjem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ranijeg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okvira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efikasnost</a:t>
          </a:r>
          <a:r>
            <a:rPr lang="en-US" sz="1400" kern="1200" dirty="0">
              <a:latin typeface="Adobe Garamond Pro" panose="02020502060506020403" pitchFamily="18" charset="0"/>
            </a:rPr>
            <a:t> spavanja </a:t>
          </a:r>
          <a:r>
            <a:rPr lang="en-US" sz="1400" kern="1200" dirty="0" err="1">
              <a:latin typeface="Adobe Garamond Pro" panose="02020502060506020403" pitchFamily="18" charset="0"/>
            </a:rPr>
            <a:t>će</a:t>
          </a:r>
          <a:r>
            <a:rPr lang="en-US" sz="1400" kern="1200" dirty="0">
              <a:latin typeface="Adobe Garamond Pro" panose="02020502060506020403" pitchFamily="18" charset="0"/>
            </a:rPr>
            <a:t> se </a:t>
          </a:r>
          <a:r>
            <a:rPr lang="en-US" sz="1400" kern="1200" dirty="0" err="1">
              <a:latin typeface="Adobe Garamond Pro" panose="02020502060506020403" pitchFamily="18" charset="0"/>
            </a:rPr>
            <a:t>vjerojatno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popeti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na</a:t>
          </a:r>
          <a:r>
            <a:rPr lang="en-US" sz="1400" kern="1200" dirty="0">
              <a:latin typeface="Adobe Garamond Pro" panose="02020502060506020403" pitchFamily="18" charset="0"/>
            </a:rPr>
            <a:t> 90% </a:t>
          </a:r>
          <a:r>
            <a:rPr lang="en-US" sz="1400" kern="1200" dirty="0" err="1">
              <a:latin typeface="Adobe Garamond Pro" panose="02020502060506020403" pitchFamily="18" charset="0"/>
            </a:rPr>
            <a:t>budući</a:t>
          </a:r>
          <a:r>
            <a:rPr lang="en-US" sz="1400" kern="1200" dirty="0">
              <a:latin typeface="Adobe Garamond Pro" panose="02020502060506020403" pitchFamily="18" charset="0"/>
            </a:rPr>
            <a:t> da se </a:t>
          </a:r>
          <a:r>
            <a:rPr lang="en-US" sz="1400" kern="1200" dirty="0" err="1">
              <a:latin typeface="Adobe Garamond Pro" panose="02020502060506020403" pitchFamily="18" charset="0"/>
            </a:rPr>
            <a:t>restrikcijom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eliminira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vrijeme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provedeno</a:t>
          </a:r>
          <a:r>
            <a:rPr lang="en-US" sz="1400" kern="1200" dirty="0">
              <a:latin typeface="Adobe Garamond Pro" panose="02020502060506020403" pitchFamily="18" charset="0"/>
            </a:rPr>
            <a:t> u </a:t>
          </a:r>
          <a:r>
            <a:rPr lang="en-US" sz="1400" kern="1200" dirty="0" err="1">
              <a:latin typeface="Adobe Garamond Pro" panose="02020502060506020403" pitchFamily="18" charset="0"/>
            </a:rPr>
            <a:t>krevetu</a:t>
          </a:r>
          <a:r>
            <a:rPr lang="en-US" sz="1400" kern="1200" dirty="0">
              <a:latin typeface="Adobe Garamond Pro" panose="02020502060506020403" pitchFamily="18" charset="0"/>
            </a:rPr>
            <a:t> bez spavanja.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</dsp:txBody>
      <dsp:txXfrm rot="-5400000">
        <a:off x="1028358" y="2702412"/>
        <a:ext cx="9772799" cy="861673"/>
      </dsp:txXfrm>
    </dsp:sp>
    <dsp:sp modelId="{43AF5769-2F80-4130-8A66-73FC40B7D3CC}">
      <dsp:nvSpPr>
        <dsp:cNvPr id="0" name=""/>
        <dsp:cNvSpPr/>
      </dsp:nvSpPr>
      <dsp:spPr>
        <a:xfrm rot="5400000">
          <a:off x="-220362" y="4200999"/>
          <a:ext cx="1469081" cy="102835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 err="1">
              <a:latin typeface="Adobe Caslon Pro Bold" panose="0205070206050A020403" pitchFamily="18" charset="0"/>
            </a:rPr>
            <a:t>Praćenje</a:t>
          </a:r>
          <a:r>
            <a:rPr lang="en-US" sz="1000" kern="1200" dirty="0">
              <a:latin typeface="Adobe Caslon Pro Bold" panose="0205070206050A020403" pitchFamily="18" charset="0"/>
            </a:rPr>
            <a:t> </a:t>
          </a:r>
          <a:r>
            <a:rPr lang="en-US" sz="1000" kern="1200" dirty="0" err="1">
              <a:latin typeface="Adobe Caslon Pro Bold" panose="0205070206050A020403" pitchFamily="18" charset="0"/>
            </a:rPr>
            <a:t>spavanja</a:t>
          </a:r>
          <a:r>
            <a:rPr lang="en-US" sz="1000" kern="1200" dirty="0">
              <a:latin typeface="Adobe Caslon Pro Bold" panose="0205070206050A020403" pitchFamily="18" charset="0"/>
            </a:rPr>
            <a:t> </a:t>
          </a:r>
        </a:p>
      </dsp:txBody>
      <dsp:txXfrm rot="-5400000">
        <a:off x="1" y="4494816"/>
        <a:ext cx="1028357" cy="440724"/>
      </dsp:txXfrm>
    </dsp:sp>
    <dsp:sp modelId="{9B762266-C7A0-4F3F-AA2B-0087841AA291}">
      <dsp:nvSpPr>
        <dsp:cNvPr id="0" name=""/>
        <dsp:cNvSpPr/>
      </dsp:nvSpPr>
      <dsp:spPr>
        <a:xfrm rot="5400000">
          <a:off x="5460613" y="-451618"/>
          <a:ext cx="954903" cy="9819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latin typeface="Adobe Garamond Pro" panose="02020502060506020403" pitchFamily="18" charset="0"/>
            </a:rPr>
            <a:t>vođenje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dnevnika</a:t>
          </a:r>
          <a:r>
            <a:rPr lang="en-US" sz="1400" kern="1200" dirty="0">
              <a:latin typeface="Adobe Garamond Pro" panose="02020502060506020403" pitchFamily="18" charset="0"/>
            </a:rPr>
            <a:t> je </a:t>
          </a:r>
          <a:r>
            <a:rPr lang="en-US" sz="1400" kern="1200" dirty="0" err="1">
              <a:latin typeface="Adobe Garamond Pro" panose="02020502060506020403" pitchFamily="18" charset="0"/>
            </a:rPr>
            <a:t>ključno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kako</a:t>
          </a:r>
          <a:r>
            <a:rPr lang="en-US" sz="1400" kern="1200" dirty="0">
              <a:latin typeface="Adobe Garamond Pro" panose="02020502060506020403" pitchFamily="18" charset="0"/>
            </a:rPr>
            <a:t> bi se </a:t>
          </a:r>
          <a:r>
            <a:rPr lang="en-US" sz="1400" kern="1200" dirty="0" err="1">
              <a:latin typeface="Adobe Garamond Pro" panose="02020502060506020403" pitchFamily="18" charset="0"/>
            </a:rPr>
            <a:t>pratilo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postizanje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ciljeva</a:t>
          </a:r>
          <a:r>
            <a:rPr lang="en-US" sz="1400" kern="1200" dirty="0">
              <a:latin typeface="Adobe Garamond Pro" panose="02020502060506020403" pitchFamily="18" charset="0"/>
            </a:rPr>
            <a:t> i </a:t>
          </a:r>
          <a:r>
            <a:rPr lang="en-US" sz="1400" kern="1200" dirty="0" err="1">
              <a:latin typeface="Adobe Garamond Pro" panose="02020502060506020403" pitchFamily="18" charset="0"/>
            </a:rPr>
            <a:t>efikasnost</a:t>
          </a:r>
          <a:r>
            <a:rPr lang="en-US" sz="1400" kern="1200" dirty="0">
              <a:latin typeface="Adobe Garamond Pro" panose="02020502060506020403" pitchFamily="18" charset="0"/>
            </a:rPr>
            <a:t> spavanja. </a:t>
          </a:r>
          <a:r>
            <a:rPr lang="en-US" sz="1400" kern="1200" dirty="0" err="1">
              <a:latin typeface="Adobe Garamond Pro" panose="02020502060506020403" pitchFamily="18" charset="0"/>
            </a:rPr>
            <a:t>Informacije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iz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dnevnika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su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najvjerniji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pokazatelj</a:t>
          </a:r>
          <a:r>
            <a:rPr lang="en-US" sz="1400" kern="1200" dirty="0">
              <a:latin typeface="Adobe Garamond Pro" panose="02020502060506020403" pitchFamily="18" charset="0"/>
            </a:rPr>
            <a:t> </a:t>
          </a:r>
          <a:r>
            <a:rPr lang="en-US" sz="1400" kern="1200" dirty="0" err="1">
              <a:latin typeface="Adobe Garamond Pro" panose="02020502060506020403" pitchFamily="18" charset="0"/>
            </a:rPr>
            <a:t>napretka</a:t>
          </a:r>
          <a:endParaRPr lang="en-US" sz="1400" kern="1200" dirty="0">
            <a:latin typeface="Adobe Garamond Pro" panose="02020502060506020403" pitchFamily="18" charset="0"/>
          </a:endParaRPr>
        </a:p>
      </dsp:txBody>
      <dsp:txXfrm rot="-5400000">
        <a:off x="1028358" y="4027252"/>
        <a:ext cx="9772799" cy="861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C220CC-EB15-4435-58A8-41EA1EFAA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7FD4D60-EABD-03AE-21E3-519DA00A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666D249-B088-E0AE-CA1F-F5861DD7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167AE9-20C7-AE6A-8554-71E24CC4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375FD1-6BAB-C2D5-E460-4713910F8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815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0CB062-0638-0721-F9EB-67389460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24E8735-6C15-A116-DE42-E62E74B5C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101825C-9E7F-3A06-9230-E4474985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BAAA365-08E6-DE84-17B0-14B17461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185449-5C86-F935-CBBA-0ACA80D63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802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75B4C3E-1A90-CAD2-5757-62A976D2A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BFB60E5-2DE9-B56E-B4D7-0CFA0F307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18ACCA9-F705-6194-BB1F-E6C22A9E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5FC62B0-9B26-E6A0-4341-60BD9F0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7ABCA2-66F3-02C5-DDA0-CF2563D9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7997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9BA614-BF24-211F-154F-F54748E0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456553-2055-D463-9699-A37166B7F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6746BD-8E65-85B5-F3D1-3E5631DD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76BA60-D32D-2F2D-6AB6-A6E507E4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0C4D149-A715-861D-F5B4-F818D392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430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4E9091-874E-835B-2FED-39E5E3EA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240AD2F-0BCE-2FE1-6A46-9DC66728F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D1BBC1-CBC9-A269-BB02-72F14C1A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06CDB22-6FA4-7790-A6E3-FD2CACA36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E559D8-CF6F-3207-9A35-72FCF061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949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9DA6FB-123F-195C-E546-A218B449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BCEF633-EF40-23B4-2FF6-C304BA0F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71DCC1-5F52-FB0E-467D-0F5B76F15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C1A5FFF-4267-787D-529E-E6755CE8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A1C09A2-680F-E522-1688-CC9E4A0A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F211A2F-664C-B6CC-D4C8-131D265AF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509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1BFAB5-8316-5F73-7B63-C05925EF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8C59465-32CC-5971-2576-6AA964E75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D83FBF9-094A-5262-4A51-52BED1F77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7D1B9E5-0C67-B6BD-AEE2-94D2E3877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B90E4CD-6C30-8349-9C33-739ADC14A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BFED7300-8A00-AA44-51EE-6AC0FCFD1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C00BC9E-7D6D-4598-6643-E0AC5ADE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173D6C22-EA30-49F8-6C31-FBCB59C9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594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90187-C899-86EA-6ED7-860CDC7C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B7777B6-0861-A5B9-3788-8978AF192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7E67BD8-C6A2-09E9-8784-D23E3095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CD5A81B-D85C-12E5-BFCB-94AE138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085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D876895-35C0-296C-B183-8FCF5F7F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3A8204E-71F0-F1DA-6123-3DF944E6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488D7D2-5EF2-0A75-9955-67584FBAC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209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AC63BC-4BE7-4845-3E05-3BA6A284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7020883-169F-A8DB-CE24-A5A789046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DFB9B8-F9D7-8CC8-0277-7F952DC7E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D88E019-D3C8-62F2-E774-2CEFDD2A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82F5AF-7CF8-2327-9FE8-63AF431F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2D97464-4B4F-B0D6-EF4E-99142299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5129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D13053-63E3-4901-2F05-A49DE4E4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E81C065-31A1-5500-F2CD-C0DF4EB2F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53E222B-2A95-3EA3-7FA7-0DAB33DDF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9C638A9-3F07-4234-4B4B-CC3D5F1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6053EE5-8916-2829-5EE0-51B07563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5691444-8016-AA45-FFA5-B5606726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97377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595CFF3-0544-D2E8-434E-62B1C656D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D81FD5C-FCFC-394A-C312-CDF21DAD3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6B5A68C-F4CD-C474-F674-5FB2A5D87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787B733-0332-B916-CC62-6B994CF87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4C8E66-9B8C-C3B4-2AFD-789A00D37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8996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5007"/>
            <a:ext cx="8754102" cy="5764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avokutnik 2">
            <a:extLst>
              <a:ext uri="{FF2B5EF4-FFF2-40B4-BE49-F238E27FC236}">
                <a16:creationId xmlns:a16="http://schemas.microsoft.com/office/drawing/2014/main" id="{4377DA6E-E553-B5AC-0A1D-8F316501CC48}"/>
              </a:ext>
            </a:extLst>
          </p:cNvPr>
          <p:cNvSpPr/>
          <p:nvPr/>
        </p:nvSpPr>
        <p:spPr>
          <a:xfrm>
            <a:off x="7226423" y="4719415"/>
            <a:ext cx="4234648" cy="953416"/>
          </a:xfrm>
          <a:prstGeom prst="rect">
            <a:avLst/>
          </a:prstGeom>
          <a:solidFill>
            <a:srgbClr val="FDC4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BE2F113B-F45F-6A18-A794-A72D63318BB2}"/>
              </a:ext>
            </a:extLst>
          </p:cNvPr>
          <p:cNvSpPr/>
          <p:nvPr/>
        </p:nvSpPr>
        <p:spPr>
          <a:xfrm>
            <a:off x="7226423" y="658850"/>
            <a:ext cx="4234649" cy="3993049"/>
          </a:xfrm>
          <a:prstGeom prst="rect">
            <a:avLst/>
          </a:prstGeom>
          <a:solidFill>
            <a:srgbClr val="6F81A1"/>
          </a:solidFill>
          <a:ln>
            <a:solidFill>
              <a:srgbClr val="6F81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7378506" y="1112938"/>
            <a:ext cx="3912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 b="1" dirty="0">
                <a:solidFill>
                  <a:schemeClr val="bg1"/>
                </a:solidFill>
                <a:latin typeface="Adobe Caslon Pro Bold" panose="0205070206050A020403" pitchFamily="18" charset="0"/>
                <a:ea typeface="Adobe Ming Std L" panose="02020300000000000000" pitchFamily="18" charset="-128"/>
              </a:rPr>
              <a:t>BK tehnike za rad s nesanicom</a:t>
            </a:r>
            <a:endParaRPr b="1" dirty="0">
              <a:solidFill>
                <a:schemeClr val="bg1"/>
              </a:solidFill>
              <a:latin typeface="Adobe Caslon Pro Bold" panose="0205070206050A020403" pitchFamily="18" charset="0"/>
              <a:ea typeface="Adobe Ming Std L" panose="02020300000000000000" pitchFamily="18" charset="-128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00" y="3602050"/>
            <a:ext cx="9766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hr-HR" dirty="0">
                <a:solidFill>
                  <a:srgbClr val="6F81A1"/>
                </a:solidFill>
                <a:latin typeface="Adobe Garamond Pro" panose="02020502060506020403" pitchFamily="18" charset="0"/>
              </a:rPr>
              <a:t>Tajana </a:t>
            </a:r>
            <a:r>
              <a:rPr lang="hr-HR" dirty="0" err="1">
                <a:solidFill>
                  <a:srgbClr val="6F81A1"/>
                </a:solidFill>
                <a:latin typeface="Adobe Garamond Pro" panose="02020502060506020403" pitchFamily="18" charset="0"/>
              </a:rPr>
              <a:t>Ninković</a:t>
            </a:r>
            <a:endParaRPr dirty="0">
              <a:solidFill>
                <a:srgbClr val="6F81A1"/>
              </a:solidFill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A78AAB4-F318-50F3-C683-ED1D448EE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4906"/>
            <a:ext cx="6324200" cy="4486275"/>
          </a:xfrm>
          <a:prstGeom prst="rect">
            <a:avLst/>
          </a:prstGeom>
        </p:spPr>
      </p:pic>
      <p:sp>
        <p:nvSpPr>
          <p:cNvPr id="162" name="Google Shape;162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Suočavanje s nesanicom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63" name="Google Shape;163;p10"/>
          <p:cNvSpPr txBox="1">
            <a:spLocks noGrp="1"/>
          </p:cNvSpPr>
          <p:nvPr>
            <p:ph idx="1"/>
          </p:nvPr>
        </p:nvSpPr>
        <p:spPr>
          <a:xfrm>
            <a:off x="5122416" y="1825625"/>
            <a:ext cx="623138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dirty="0">
                <a:latin typeface="Adobe Garamond Pro" panose="02020502060506020403" pitchFamily="18" charset="0"/>
              </a:rPr>
              <a:t>Postavljanje osobnog cilja </a:t>
            </a:r>
            <a:r>
              <a:rPr lang="hr-HR" dirty="0">
                <a:latin typeface="Adobe Garamond Pro" panose="02020502060506020403" pitchFamily="18" charset="0"/>
              </a:rPr>
              <a:t>– specifičan i dobro definiran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solidFill>
                  <a:srgbClr val="84AEBF"/>
                </a:solidFill>
                <a:latin typeface="Adobe Garamond Pro" panose="02020502060506020403" pitchFamily="18" charset="0"/>
              </a:rPr>
              <a:t>Loše postavljen cilj: </a:t>
            </a:r>
            <a:r>
              <a:rPr lang="hr-HR" i="1" dirty="0">
                <a:solidFill>
                  <a:srgbClr val="84AEBF"/>
                </a:solidFill>
                <a:latin typeface="Adobe Garamond Pro" panose="02020502060506020403" pitchFamily="18" charset="0"/>
              </a:rPr>
              <a:t>Želim spavati kao prije.</a:t>
            </a:r>
            <a:endParaRPr dirty="0">
              <a:solidFill>
                <a:srgbClr val="84AEBF"/>
              </a:solidFill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solidFill>
                  <a:srgbClr val="6F81A1"/>
                </a:solidFill>
                <a:latin typeface="Adobe Garamond Pro" panose="02020502060506020403" pitchFamily="18" charset="0"/>
              </a:rPr>
              <a:t>Dobro postavljen cilj: </a:t>
            </a:r>
            <a:r>
              <a:rPr lang="hr-HR" i="1" dirty="0">
                <a:solidFill>
                  <a:srgbClr val="6F81A1"/>
                </a:solidFill>
                <a:latin typeface="Adobe Garamond Pro" panose="02020502060506020403" pitchFamily="18" charset="0"/>
              </a:rPr>
              <a:t>Želim spavati cijelu noć bez buđenja, biti bolje raspoložen tijekom dana i biti u stanju bolje </a:t>
            </a:r>
            <a:r>
              <a:rPr lang="en-US" i="1" dirty="0">
                <a:solidFill>
                  <a:srgbClr val="6F81A1"/>
                </a:solidFill>
                <a:latin typeface="Adobe Garamond Pro" panose="02020502060506020403" pitchFamily="18" charset="0"/>
              </a:rPr>
              <a:t>se </a:t>
            </a:r>
            <a:r>
              <a:rPr lang="hr-HR" i="1" dirty="0">
                <a:solidFill>
                  <a:srgbClr val="6F81A1"/>
                </a:solidFill>
                <a:latin typeface="Adobe Garamond Pro" panose="02020502060506020403" pitchFamily="18" charset="0"/>
              </a:rPr>
              <a:t>slagati s drugim ljudima.</a:t>
            </a:r>
            <a:endParaRPr dirty="0">
              <a:solidFill>
                <a:srgbClr val="6F81A1"/>
              </a:solidFill>
              <a:latin typeface="Adobe Garamond Pro" panose="02020502060506020403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>
                <a:latin typeface="Adobe Garamond Pro" panose="02020502060506020403" pitchFamily="18" charset="0"/>
              </a:rPr>
              <a:t>Važno kako „mjerimo” spavanje!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214" y="2290440"/>
            <a:ext cx="6438786" cy="456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Suočavanje s nesanicom – bihevioralne tehnike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70" name="Google Shape;170;p11"/>
          <p:cNvSpPr txBox="1">
            <a:spLocks noGrp="1"/>
          </p:cNvSpPr>
          <p:nvPr>
            <p:ph idx="1"/>
          </p:nvPr>
        </p:nvSpPr>
        <p:spPr>
          <a:xfrm>
            <a:off x="838200" y="2141537"/>
            <a:ext cx="55004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dirty="0">
                <a:latin typeface="Adobe Garamond Pro" panose="02020502060506020403" pitchFamily="18" charset="0"/>
              </a:rPr>
              <a:t>Pisanje dnevnika spavanja</a:t>
            </a:r>
            <a:r>
              <a:rPr lang="hr-HR" dirty="0">
                <a:latin typeface="Adobe Garamond Pro" panose="02020502060506020403" pitchFamily="18" charset="0"/>
              </a:rPr>
              <a:t> – pomaže pri ‘’mjerenju obrazaca spavanja’’ tj. pri praćenju napretka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Tablica koja se ispunjava svako jutro – pokazuje brojne parametre povezane sa spavanjem 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Dnevnik je</a:t>
            </a:r>
            <a:r>
              <a:rPr lang="en-US" dirty="0">
                <a:latin typeface="Adobe Garamond Pro" panose="02020502060506020403" pitchFamily="18" charset="0"/>
              </a:rPr>
              <a:t> </a:t>
            </a:r>
            <a:r>
              <a:rPr lang="hr-HR" dirty="0">
                <a:latin typeface="Adobe Garamond Pro" panose="02020502060506020403" pitchFamily="18" charset="0"/>
              </a:rPr>
              <a:t>potrebno pisati sve dok problemi s nesanicom ne prođu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p12"/>
          <p:cNvGraphicFramePr/>
          <p:nvPr>
            <p:extLst>
              <p:ext uri="{D42A27DB-BD31-4B8C-83A1-F6EECF244321}">
                <p14:modId xmlns:p14="http://schemas.microsoft.com/office/powerpoint/2010/main" val="4057767915"/>
              </p:ext>
            </p:extLst>
          </p:nvPr>
        </p:nvGraphicFramePr>
        <p:xfrm>
          <a:off x="416264" y="249150"/>
          <a:ext cx="11319950" cy="6243480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103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5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9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2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6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812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Mjerenje obrazaca spavanja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 1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 2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 3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 4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 5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dan6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Dan 7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1. Jeste li jučer drijemali preko dana? Ako da, koliko dugo (u minutama)?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2. U koliko sati ste se jutros ustali iz kreveta?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3. U koliko sati ste se jutros probudili?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4. U koje vrijeme ste sinoć otišli u krevet?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5. U koliko sati ste sinoć ugasili svjetlo namjeravajući spavati?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6. Koliko vremena vam je bilo potrebno da zaspete? (u minutama)?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7. Koliko dugo ste bili budni </a:t>
                      </a:r>
                      <a:r>
                        <a:rPr lang="hr-HR" sz="1400" b="1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tijekom</a:t>
                      </a: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 noći (ukupno u minutama)?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8. Koliko ste sveukupno spavali? (sati/minute)?</a:t>
                      </a:r>
                      <a:endParaRPr sz="14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9.</a:t>
                      </a:r>
                      <a:r>
                        <a:rPr lang="en-US" sz="14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r-HR" sz="14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Koliko alkohola ste sinoć popili?</a:t>
                      </a: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50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10. Jeste li uzeli tablete za spavanje sinoć? Ako da, koliko?</a:t>
                      </a: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50">
                <a:tc gridSpan="1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solidFill>
                            <a:schemeClr val="lt1"/>
                          </a:solidFill>
                          <a:latin typeface="Adobe Garamond Pro" panose="02020502060506020403" pitchFamily="18" charset="0"/>
                        </a:rPr>
                        <a:t>Mjerenje kvalitete sna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075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11. Koliko ste se osvježeno osjećali ujutro?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9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0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Uopće ne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1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2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Umjereno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3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4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Jako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75">
                <a:tc gridSpan="5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12. Kako biste ocijenili općenito kvalitetu spavanja protekle noći? 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0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Slaba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1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2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3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4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Jako dobra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82C3385E-6C04-6EE3-1C8A-AB32C7616FEF}"/>
              </a:ext>
            </a:extLst>
          </p:cNvPr>
          <p:cNvSpPr/>
          <p:nvPr/>
        </p:nvSpPr>
        <p:spPr>
          <a:xfrm>
            <a:off x="2583403" y="4211506"/>
            <a:ext cx="6818050" cy="772357"/>
          </a:xfrm>
          <a:prstGeom prst="rect">
            <a:avLst/>
          </a:prstGeom>
          <a:solidFill>
            <a:srgbClr val="FDC4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Efikasnost spavanja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81" name="Google Shape;181;p1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Preporučljivo je postaviti si dodatni cilj - </a:t>
            </a:r>
            <a:r>
              <a:rPr lang="hr-HR" b="1" dirty="0">
                <a:latin typeface="Adobe Garamond Pro" panose="02020502060506020403" pitchFamily="18" charset="0"/>
              </a:rPr>
              <a:t>Povećati efikasnost spavanja</a:t>
            </a:r>
            <a:endParaRPr b="1"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Osobe s nesanicom su često neefikasni spavači – spavaju samo dio noći, dok efikasni spavaju većinu noći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Dobar spavač uglavnom spava 90% vremena u noći (npr. 8 h provedeno u krevetu (480 min); od toga 10% budnosti (48 min))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b="1" dirty="0">
              <a:solidFill>
                <a:srgbClr val="FDC475"/>
              </a:solidFill>
              <a:latin typeface="Adobe Garamond Pro" panose="020205020605060204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>
                <a:latin typeface="Adobe Garamond Pro" panose="02020502060506020403" pitchFamily="18" charset="0"/>
              </a:rPr>
              <a:t>Formula za računanje efikasnosti spavanja</a:t>
            </a:r>
            <a:endParaRPr lang="en-US" b="1" dirty="0">
              <a:latin typeface="Adobe Garamond Pro" panose="02020502060506020403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solidFill>
                <a:srgbClr val="FDC475"/>
              </a:solidFill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Ukupno vrijeme za koje mislite da spavate : Ukupno vrijeme koje uobičajeno provedete u krevetu * 100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63E226E-6D1A-7664-51CC-0FACF5E63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701" y="1237914"/>
            <a:ext cx="6677299" cy="4736757"/>
          </a:xfrm>
          <a:prstGeom prst="rect">
            <a:avLst/>
          </a:prstGeom>
        </p:spPr>
      </p:pic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Poboljšanje higijene spavanja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87" name="Google Shape;187;p1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46494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b="1" dirty="0">
                <a:latin typeface="Adobe Garamond Pro" panose="02020502060506020403" pitchFamily="18" charset="0"/>
              </a:rPr>
              <a:t>Higijena spavanja </a:t>
            </a:r>
            <a:r>
              <a:rPr lang="hr-HR" dirty="0">
                <a:latin typeface="Adobe Garamond Pro" panose="02020502060506020403" pitchFamily="18" charset="0"/>
              </a:rPr>
              <a:t>– lista stvari koje možemo kontrolirati da bismo si omogućili dobar san tijekom noći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Samo korištenje uputa za higijenu spavanja – nije dovoljno za </a:t>
            </a:r>
            <a:r>
              <a:rPr lang="hr-HR" dirty="0" err="1">
                <a:latin typeface="Adobe Garamond Pro" panose="02020502060506020403" pitchFamily="18" charset="0"/>
              </a:rPr>
              <a:t>perzistirajuću</a:t>
            </a:r>
            <a:r>
              <a:rPr lang="hr-HR" dirty="0">
                <a:latin typeface="Adobe Garamond Pro" panose="02020502060506020403" pitchFamily="18" charset="0"/>
              </a:rPr>
              <a:t> nesanicu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Preporučljivo ih je koristiti uz BK tehnike za nesanicu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641" y="75496"/>
            <a:ext cx="9454718" cy="6707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Poboljšanje pripreme za spavanje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Razvijanje rutine prije spavanja (eng. </a:t>
            </a:r>
            <a:r>
              <a:rPr lang="hr-HR" i="1" dirty="0">
                <a:latin typeface="Adobe Garamond Pro" panose="02020502060506020403" pitchFamily="18" charset="0"/>
              </a:rPr>
              <a:t>wind </a:t>
            </a:r>
            <a:r>
              <a:rPr lang="hr-HR" i="1" dirty="0" err="1">
                <a:latin typeface="Adobe Garamond Pro" panose="02020502060506020403" pitchFamily="18" charset="0"/>
              </a:rPr>
              <a:t>down</a:t>
            </a:r>
            <a:r>
              <a:rPr lang="hr-HR" i="1" dirty="0">
                <a:latin typeface="Adobe Garamond Pro" panose="02020502060506020403" pitchFamily="18" charset="0"/>
              </a:rPr>
              <a:t> </a:t>
            </a:r>
            <a:r>
              <a:rPr lang="hr-HR" i="1" dirty="0" err="1">
                <a:latin typeface="Adobe Garamond Pro" panose="02020502060506020403" pitchFamily="18" charset="0"/>
              </a:rPr>
              <a:t>routine</a:t>
            </a:r>
            <a:r>
              <a:rPr lang="hr-HR" dirty="0">
                <a:latin typeface="Adobe Garamond Pro" panose="02020502060506020403" pitchFamily="18" charset="0"/>
              </a:rPr>
              <a:t>)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60-90 minuta prije odlaska u krevet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Vrijeme opuštanja i pripreme za spavanje koje olakšava </a:t>
            </a:r>
            <a:r>
              <a:rPr lang="hr-HR" dirty="0" err="1">
                <a:latin typeface="Adobe Garamond Pro" panose="02020502060506020403" pitchFamily="18" charset="0"/>
              </a:rPr>
              <a:t>usnivanje</a:t>
            </a:r>
            <a:r>
              <a:rPr lang="hr-HR" dirty="0">
                <a:latin typeface="Adobe Garamond Pro" panose="02020502060506020403" pitchFamily="18" charset="0"/>
              </a:rPr>
              <a:t> nakon odlaska u krevet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Osmisliti svoju rutinu - npr. usporavati s radnim aktivnostima i završiti ih; odvojiti vrijeme za opuštanje i relaksaciju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Individualno osmišljena – isplanirana kako bismo je se mogli pridržavati, ali ne </a:t>
            </a:r>
            <a:r>
              <a:rPr lang="hr-HR" dirty="0" err="1">
                <a:latin typeface="Adobe Garamond Pro" panose="02020502060506020403" pitchFamily="18" charset="0"/>
              </a:rPr>
              <a:t>prestriktno</a:t>
            </a:r>
            <a:r>
              <a:rPr lang="hr-HR" dirty="0">
                <a:latin typeface="Adobe Garamond Pro" panose="02020502060506020403" pitchFamily="18" charset="0"/>
              </a:rPr>
              <a:t> – odstupanje ne treba izazvati anksioznost ili razočaranje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Cilj ovih aktivnosti je opuštanje, a ne dodatni stres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Primjer pripreme za spavanje </a:t>
            </a:r>
            <a:endParaRPr dirty="0">
              <a:latin typeface="Adobe Caslon Pro Bold" panose="0205070206050A020403" pitchFamily="18" charset="0"/>
            </a:endParaRPr>
          </a:p>
        </p:txBody>
      </p:sp>
      <p:graphicFrame>
        <p:nvGraphicFramePr>
          <p:cNvPr id="204" name="Google Shape;204;p17"/>
          <p:cNvGraphicFramePr/>
          <p:nvPr>
            <p:extLst>
              <p:ext uri="{D42A27DB-BD31-4B8C-83A1-F6EECF244321}">
                <p14:modId xmlns:p14="http://schemas.microsoft.com/office/powerpoint/2010/main" val="762027257"/>
              </p:ext>
            </p:extLst>
          </p:nvPr>
        </p:nvGraphicFramePr>
        <p:xfrm>
          <a:off x="838200" y="1825625"/>
          <a:ext cx="10515600" cy="3236040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2943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1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Prosječno vrijeme navečer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Planirani raspored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rgbClr val="FDC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7:30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Uvid u tablicu ‘’Planiranje vremena’’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7:45 – 8:30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Završavanje dnevnih aktivnosti (posao i kućanski poslovi)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8:30 – </a:t>
                      </a:r>
                      <a:r>
                        <a:rPr lang="en-US" sz="1800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9:15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Završavanje ostalih aktivnosti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9:15 – 10:00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Posao i aktivnosti su gotove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Vrijeme za relaksaciju (čitanje, TV, relaksirajuće vježbanje, itd.)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Adobe Garamond Pro" panose="02020502060506020403" pitchFamily="18" charset="0"/>
                          <a:cs typeface="Calibri"/>
                          <a:sym typeface="Calibri"/>
                        </a:rPr>
                        <a:t>10:00 – 10:30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Vrijeme prije odlaska u krevet (kupanje, presvlačenje)</a:t>
                      </a:r>
                      <a:endParaRPr sz="18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r>
                        <a:rPr lang="en-US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r>
                        <a:rPr lang="hr-HR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:30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Odlazak u krevet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Vježbati relaksiranje</a:t>
                      </a: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Učenje kako se opustiti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210" name="Google Shape;210;p18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48168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Neki ljudi ne cijene opuštanje (ne vide svrhu, negativni stavovi, itd.)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Potrebno je učiti o važnosti opuštanja za mentalno zdravlje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Propitivati pojedinih pravila o opuštanju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Postoje različiti načini opuštanja i ono se vježba</a:t>
            </a:r>
            <a:endParaRPr dirty="0">
              <a:latin typeface="Adobe Garamond Pro" panose="02020502060506020403" pitchFamily="18" charset="0"/>
            </a:endParaRPr>
          </a:p>
        </p:txBody>
      </p:sp>
      <p:graphicFrame>
        <p:nvGraphicFramePr>
          <p:cNvPr id="211" name="Google Shape;211;p18"/>
          <p:cNvGraphicFramePr/>
          <p:nvPr>
            <p:extLst>
              <p:ext uri="{D42A27DB-BD31-4B8C-83A1-F6EECF244321}">
                <p14:modId xmlns:p14="http://schemas.microsoft.com/office/powerpoint/2010/main" val="4213767303"/>
              </p:ext>
            </p:extLst>
          </p:nvPr>
        </p:nvGraphicFramePr>
        <p:xfrm>
          <a:off x="6096000" y="2302382"/>
          <a:ext cx="5282211" cy="2253235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1760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9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Aktivno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Pasivno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41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Fizički</a:t>
                      </a:r>
                      <a:endParaRPr b="1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Vježbanje u teretani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Šetnja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90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Mentalno</a:t>
                      </a:r>
                      <a:endParaRPr b="1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Adobe Garamond Pro" panose="02020502060506020403" pitchFamily="18" charset="0"/>
                        </a:rPr>
                        <a:t>Rješavanje</a:t>
                      </a: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 križaljke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Slušanje </a:t>
                      </a:r>
                      <a:r>
                        <a:rPr lang="en-US" sz="1800" dirty="0">
                          <a:latin typeface="Adobe Garamond Pro" panose="02020502060506020403" pitchFamily="18" charset="0"/>
                        </a:rPr>
                        <a:t>podcast-a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0493EF4-2063-9C40-EB14-5655F1EA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236"/>
            <a:ext cx="5327915" cy="3779528"/>
          </a:xfrm>
          <a:prstGeom prst="rect">
            <a:avLst/>
          </a:prstGeom>
        </p:spPr>
      </p:pic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Poboljšanje povezanosti krevet-spavanje 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217" name="Google Shape;217;p19"/>
          <p:cNvSpPr txBox="1">
            <a:spLocks noGrp="1"/>
          </p:cNvSpPr>
          <p:nvPr>
            <p:ph idx="1"/>
          </p:nvPr>
        </p:nvSpPr>
        <p:spPr>
          <a:xfrm>
            <a:off x="4904172" y="1690688"/>
            <a:ext cx="68143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Osobe koje se bore s nesanicom krevet povezuju s anksioznošću (nemogućnost spavanja, osjećaj slabosti, frustracija)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Asocijacija na krevet treba biti pozitivna, a to se može postići uvođenjem pravila: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>
                <a:latin typeface="Adobe Garamond Pro" panose="02020502060506020403" pitchFamily="18" charset="0"/>
              </a:rPr>
              <a:t>Pravila za poboljšanje povezanosti krevet-spavanje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Pravilo krevet služi za spavanje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Pravilo 15 minuta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Pravilo pospanost-umor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Pravilo čuvanja spavanja za noć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9876" y="924127"/>
            <a:ext cx="7062124" cy="50097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Što je nesanica?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89995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Iskustvo lošeg spavanja noću koje potom nepovoljno utječe na doživljaje i iskustva tijekom dana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24-satni poremećaj - uz teškoće spavanja po noći razvijaju se i problemi po danu zbog kojih klijenti traže pomoć (razvoj problema na poslu, u odnosima, problemi s koncentracijom, umor, iritabilnost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2" name="Google Shape;222;p20"/>
          <p:cNvGraphicFramePr/>
          <p:nvPr>
            <p:extLst>
              <p:ext uri="{D42A27DB-BD31-4B8C-83A1-F6EECF244321}">
                <p14:modId xmlns:p14="http://schemas.microsoft.com/office/powerpoint/2010/main" val="1908000238"/>
              </p:ext>
            </p:extLst>
          </p:nvPr>
        </p:nvGraphicFramePr>
        <p:xfrm>
          <a:off x="381739" y="951439"/>
          <a:ext cx="11256900" cy="5401076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281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7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Pravilo krevet služi za spavanje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Pravilo 15 minuta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Pravilo pospanost-umor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Pravilo čuvanja spavanja za noć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726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Preporučljivo je izbaciti iz kreveta sve aktivnosti osim spavanja (čitanje, gledanje TV-a, internet)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npr. čitanje u krevetu osobu koja nema problema s nesanicom asocira na nastojanje da se održe budnima, a osoba s nesanicom koristi čitanje kako bi lakše zaspala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>
                          <a:latin typeface="Adobe Garamond Pro" panose="02020502060506020403" pitchFamily="18" charset="0"/>
                        </a:rPr>
                        <a:t>Ukoliko osoba ne uspije zaspati u roku od 15 minuta, treba se ustati i otići u drugu prostoriju te raditi nešto drugo, a zatim si dati novu priliku, vratiti se u krevet i ponovno pokušati zaspati. </a:t>
                      </a:r>
                      <a:endParaRPr sz="160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>
                          <a:latin typeface="Adobe Garamond Pro" panose="02020502060506020403" pitchFamily="18" charset="0"/>
                        </a:rPr>
                        <a:t>Ovo je potrebno ponavljati koliko god je puta potrebno dok se ne zaspe. </a:t>
                      </a:r>
                      <a:endParaRPr sz="160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>
                          <a:latin typeface="Adobe Garamond Pro" panose="02020502060506020403" pitchFamily="18" charset="0"/>
                        </a:rPr>
                        <a:t>Tako se sprječava povezivanje kreveta s nemogućnošću uspavljivanja </a:t>
                      </a:r>
                      <a:endParaRPr sz="160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Osobe koje imaju probleme s nesanicom nekada ne razlikuju umor od pospanosti. 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Ovo pravilo stoga podrazumijeva prepoznavanje znakova pospanosti, te odlazak na spavanje samo kad se oni jave, a ne zato što je </a:t>
                      </a:r>
                      <a:r>
                        <a:rPr lang="hr-HR" sz="1600" i="1" dirty="0">
                          <a:latin typeface="Adobe Garamond Pro" panose="02020502060506020403" pitchFamily="18" charset="0"/>
                        </a:rPr>
                        <a:t>vrijeme za spavanje</a:t>
                      </a: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 ili zato što se osoba osjeća umorno. 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Znakovi pospanosti su npr. pad energije, zijevanje, trljanje očiju, bol u mišićima, misli koje odlutaju, klimanje glavom…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r-HR" sz="1600" dirty="0">
                          <a:latin typeface="Adobe Garamond Pro" panose="02020502060506020403" pitchFamily="18" charset="0"/>
                        </a:rPr>
                        <a:t>Potrebno je isključiti dnevno drijemanje iz rasporeda budući da ono može značajno smanjiti potrebu za snom po noći.</a:t>
                      </a:r>
                      <a:endParaRPr sz="16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8AA674-091A-60DB-74FA-0E2816BB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963"/>
            <a:ext cx="10515600" cy="1015985"/>
          </a:xfrm>
        </p:spPr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Kvaliteta obrasca spavanja</a:t>
            </a:r>
          </a:p>
        </p:txBody>
      </p:sp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4256172D-5E89-B577-CC3F-911AE22A4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611426"/>
              </p:ext>
            </p:extLst>
          </p:nvPr>
        </p:nvGraphicFramePr>
        <p:xfrm>
          <a:off x="506028" y="1308948"/>
          <a:ext cx="10847772" cy="545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7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D5EB58-5682-D9F8-CDF8-3FE6E6DE8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dobe Caslon Pro Bold" panose="0205070206050A020403" pitchFamily="18" charset="0"/>
              </a:rPr>
              <a:t>Umirivanje</a:t>
            </a:r>
            <a:r>
              <a:rPr lang="en-US" dirty="0">
                <a:latin typeface="Adobe Caslon Pro Bold" panose="0205070206050A020403" pitchFamily="18" charset="0"/>
              </a:rPr>
              <a:t> </a:t>
            </a:r>
            <a:r>
              <a:rPr lang="en-US" dirty="0" err="1">
                <a:latin typeface="Adobe Caslon Pro Bold" panose="0205070206050A020403" pitchFamily="18" charset="0"/>
              </a:rPr>
              <a:t>misli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1272B9B-A6A6-D028-2BAC-A1A1505A6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Počinak dana: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Sjesti predvečer na mirno mjesto barem 20 min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Sjetiti se što se dogodilo tijekom dana, kako su protekli događaji i što mislimo kakav je bio dan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Napisati ključne događaje na papir (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preporučljivo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</a:t>
            </a: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dnevnik)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.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Postaviti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si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pitanja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: Z</a:t>
            </a:r>
            <a:r>
              <a:rPr lang="hr-HR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ašto</a:t>
            </a: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se osjećam dobro? Što 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me</a:t>
            </a: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muči?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Napraviti popis stvari koje trebamo učiniti i korake za njihovo izvršenje.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Razmisliti o sutrašnjem danu i stvarima koje nas očekuju. Sjetiti se stvari kojima se veselimo kao i stvar koje nas brinu.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Napisati raspored 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i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nesigurnosti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o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sljedećem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 </a:t>
            </a:r>
            <a:r>
              <a:rPr lang="en-US" dirty="0" err="1">
                <a:latin typeface="Adobe Garamond Pro" panose="02020502060506020403" pitchFamily="18" charset="0"/>
                <a:ea typeface="Adobe Ming Std L" panose="02020300000000000000" pitchFamily="18" charset="-128"/>
              </a:rPr>
              <a:t>danu</a:t>
            </a:r>
            <a:r>
              <a:rPr lang="en-US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Ako nam stvari o kojima smo pisali padnu na pamet u vrijeme spavanja, sjetimo se da smo ih sve sredili prije odlaska na spavanje.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>
                <a:latin typeface="Adobe Garamond Pro" panose="02020502060506020403" pitchFamily="18" charset="0"/>
                <a:ea typeface="Adobe Ming Std L" panose="02020300000000000000" pitchFamily="18" charset="-128"/>
              </a:rPr>
              <a:t>Nove misli zabilježimo na papirić pored kreveta.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318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0A3FFC-2728-E049-6E0F-28F19D9B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Rad </a:t>
            </a:r>
            <a:r>
              <a:rPr lang="en-US" dirty="0" err="1">
                <a:latin typeface="Adobe Caslon Pro Bold" panose="0205070206050A020403" pitchFamily="18" charset="0"/>
              </a:rPr>
              <a:t>na</a:t>
            </a:r>
            <a:r>
              <a:rPr lang="en-US" dirty="0">
                <a:latin typeface="Adobe Caslon Pro Bold" panose="0205070206050A020403" pitchFamily="18" charset="0"/>
              </a:rPr>
              <a:t> </a:t>
            </a:r>
            <a:r>
              <a:rPr lang="en-US" dirty="0" err="1">
                <a:latin typeface="Adobe Caslon Pro Bold" panose="0205070206050A020403" pitchFamily="18" charset="0"/>
              </a:rPr>
              <a:t>mislima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graphicFrame>
        <p:nvGraphicFramePr>
          <p:cNvPr id="4" name="Tablica 4">
            <a:extLst>
              <a:ext uri="{FF2B5EF4-FFF2-40B4-BE49-F238E27FC236}">
                <a16:creationId xmlns:a16="http://schemas.microsoft.com/office/drawing/2014/main" id="{7EF0C139-F5ED-E3E3-CE44-2CC713350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93294"/>
              </p:ext>
            </p:extLst>
          </p:nvPr>
        </p:nvGraphicFramePr>
        <p:xfrm>
          <a:off x="838200" y="1690688"/>
          <a:ext cx="10515600" cy="4763642"/>
        </p:xfrm>
        <a:graphic>
          <a:graphicData uri="http://schemas.openxmlformats.org/drawingml/2006/table">
            <a:tbl>
              <a:tblPr firstRow="1" bandRow="1">
                <a:tableStyleId>{5BF198A3-BDD9-4187-AE58-96F0FCFA1BC5}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767332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71897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021656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02684663"/>
                    </a:ext>
                  </a:extLst>
                </a:gridCol>
              </a:tblGrid>
              <a:tr h="586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Misli o spavanju i pospanosti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Kako se zbog toga osjećam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Točnija verzija mojih misli bi bila...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Kako se osjećam zbog nove verzije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misli</a:t>
                      </a:r>
                      <a:r>
                        <a:rPr lang="en-US" sz="1400" dirty="0">
                          <a:effectLst/>
                        </a:rPr>
                        <a:t>?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rgbClr val="FDC4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173961"/>
                  </a:ext>
                </a:extLst>
              </a:tr>
              <a:tr h="1792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US" sz="1400" dirty="0" err="1">
                          <a:effectLst/>
                        </a:rPr>
                        <a:t>Izgleda</a:t>
                      </a:r>
                      <a:r>
                        <a:rPr lang="en-US" sz="1400" dirty="0">
                          <a:effectLst/>
                        </a:rPr>
                        <a:t> da </a:t>
                      </a:r>
                      <a:r>
                        <a:rPr lang="en-US" sz="1400" dirty="0" err="1">
                          <a:effectLst/>
                        </a:rPr>
                        <a:t>sam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pola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noći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budan</a:t>
                      </a:r>
                      <a:r>
                        <a:rPr lang="hr-HR" sz="1400" dirty="0">
                          <a:effectLst/>
                        </a:rPr>
                        <a:t> dok svi drugi spavaju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Anksiozno, iznervirano, usamljeno, ljubomorno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Vjerojatno spavam 6 sati a budan sam 2 sata, to je 75% noći a ne 50%. Također od milijun ljudi u ovom gradu, a pola ih je odaslih, možda 50000 ima ozbiljne probleme, pa to onda znači da ipak </a:t>
                      </a:r>
                      <a:r>
                        <a:rPr lang="en-US" sz="1400" dirty="0" err="1">
                          <a:effectLst/>
                        </a:rPr>
                        <a:t>nije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točno</a:t>
                      </a:r>
                      <a:r>
                        <a:rPr lang="en-US" sz="1400" dirty="0">
                          <a:effectLst/>
                        </a:rPr>
                        <a:t> da </a:t>
                      </a:r>
                      <a:r>
                        <a:rPr lang="en-US" sz="1400" dirty="0" err="1">
                          <a:effectLst/>
                        </a:rPr>
                        <a:t>svi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spavaju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hr-HR" sz="1400" dirty="0" err="1">
                          <a:effectLst/>
                        </a:rPr>
                        <a:t>ptimističnije</a:t>
                      </a:r>
                      <a:r>
                        <a:rPr lang="hr-HR" sz="1400" dirty="0">
                          <a:effectLst/>
                        </a:rPr>
                        <a:t> i manje ljutito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769895"/>
                  </a:ext>
                </a:extLst>
              </a:tr>
              <a:tr h="10192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US" sz="1400" dirty="0" err="1">
                          <a:effectLst/>
                        </a:rPr>
                        <a:t>Noćas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neću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moći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zaspati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>
                          <a:effectLst/>
                        </a:rPr>
                        <a:t>Demoralizirano i izvan kontrole</a:t>
                      </a:r>
                      <a:endParaRPr lang="hr-HR" sz="140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Gotovo je sigurno da ću zaspati. Uvijek zaspem malo. Prosjek mi je 6 sati a nikad ne spavam manje od 3-4 h. 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en-US" sz="1400" dirty="0">
                          <a:effectLst/>
                        </a:rPr>
                        <a:t>O</a:t>
                      </a:r>
                      <a:r>
                        <a:rPr lang="hr-HR" sz="1400" dirty="0" err="1">
                          <a:effectLst/>
                        </a:rPr>
                        <a:t>lakšano</a:t>
                      </a:r>
                      <a:r>
                        <a:rPr lang="hr-HR" sz="1400" dirty="0">
                          <a:effectLst/>
                        </a:rPr>
                        <a:t>, opuštenije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621616"/>
                  </a:ext>
                </a:extLst>
              </a:tr>
              <a:tr h="1276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Toliko sam umoran da se ne  mogu koncentrirati</a:t>
                      </a:r>
                      <a:r>
                        <a:rPr lang="en-US" sz="1400" dirty="0">
                          <a:effectLst/>
                        </a:rPr>
                        <a:t>. To je </a:t>
                      </a:r>
                      <a:r>
                        <a:rPr lang="en-US" sz="1400" dirty="0" err="1">
                          <a:effectLst/>
                        </a:rPr>
                        <a:t>zato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što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sam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tako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loše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sinoć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spavao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Beznadno,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hr-HR" sz="1400" dirty="0">
                          <a:effectLst/>
                        </a:rPr>
                        <a:t>razdražljivo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Moja koncentracija nije loša samo zbog spavanja. Spavao sam i lošije nego sinoć pa sam se osjećao bolje tijekom dana. Možda mi je dosadno ili radim previše toga odjednom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731510" algn="r"/>
                        </a:tabLst>
                      </a:pPr>
                      <a:r>
                        <a:rPr lang="hr-HR" sz="1400" dirty="0">
                          <a:effectLst/>
                        </a:rPr>
                        <a:t>Osjećam veću kontrolu, osjećam se više fokusirano</a:t>
                      </a:r>
                      <a:endParaRPr lang="hr-HR" sz="1400" dirty="0">
                        <a:effectLst/>
                        <a:latin typeface="Adobe Garamond Pro" panose="02020502060506020403" pitchFamily="18" charset="0"/>
                        <a:ea typeface="Calibri"/>
                        <a:cs typeface="Times New Roman"/>
                      </a:endParaRPr>
                    </a:p>
                  </a:txBody>
                  <a:tcPr marL="62151" marR="62151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837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076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01D1714-07FB-1C2B-8350-6C5960BC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77" y="1690688"/>
            <a:ext cx="6696723" cy="475053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539A7BD-E989-3774-52E7-DB8DD7C02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dobe Caslon Pro Bold" panose="0205070206050A020403" pitchFamily="18" charset="0"/>
              </a:rPr>
              <a:t>Dugoročno</a:t>
            </a:r>
            <a:r>
              <a:rPr lang="en-US" dirty="0">
                <a:latin typeface="Adobe Caslon Pro Bold" panose="0205070206050A020403" pitchFamily="18" charset="0"/>
              </a:rPr>
              <a:t> </a:t>
            </a:r>
            <a:r>
              <a:rPr lang="en-US" dirty="0" err="1">
                <a:latin typeface="Adobe Caslon Pro Bold" panose="0205070206050A020403" pitchFamily="18" charset="0"/>
              </a:rPr>
              <a:t>poboljšanje</a:t>
            </a:r>
            <a:r>
              <a:rPr lang="en-US" dirty="0">
                <a:latin typeface="Adobe Caslon Pro Bold" panose="0205070206050A020403" pitchFamily="18" charset="0"/>
              </a:rPr>
              <a:t> spavanja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D24544D-DC20-62D9-49CF-B3343071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8010" cy="4351338"/>
          </a:xfrm>
        </p:spPr>
        <p:txBody>
          <a:bodyPr/>
          <a:lstStyle/>
          <a:p>
            <a:pPr marL="34290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Koristiti sve naučene KB tehnike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, a ne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birati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  <a:p>
            <a:pPr marL="34290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Razumjeti da je potrebno vrijeme kako bi se postigli dugoročni efekti i da može biti teško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. Naime, svladavanje nesanice uključuje prekidanje starih navika i obrazaca ponašanja te izgradnja novih.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Garamond Pro" panose="02020502060506020403" pitchFamily="18" charset="0"/>
            </a:endParaRPr>
          </a:p>
          <a:p>
            <a:pPr marL="342900" marR="0" lvl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DEAE00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Nositi se pozitivno s preprekama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. Dvije su vrste prepreka koje se mogu pojaviti u borbi s nesanicom: 1. Nakon uspostavljenog novog obrasca spavanja, može se dogoditi da osoba poželi odustati jer je preteško nastaviti. 2. I kada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postigne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željeni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obrazac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 spavanja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</a:rPr>
              <a:t>, događat će se loše noći s malo sna. Tada je potrebno ponovno proći kroz sve uvježbane metode.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2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ECDC62-2785-3BA7-7FF9-33B9DADD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dobe Caslon Pro Bold" panose="0205070206050A020403" pitchFamily="18" charset="0"/>
              </a:rPr>
              <a:t>Literatura</a:t>
            </a:r>
            <a:endParaRPr lang="en-US" dirty="0">
              <a:latin typeface="Adobe Caslon Pro Bold" panose="0205070206050A020403" pitchFamily="18" charset="0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D85664-0F72-DF62-17C3-A4496703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err="1">
                <a:latin typeface="Adobe Garamond Pro" panose="02020502060506020403" pitchFamily="18" charset="0"/>
              </a:rPr>
              <a:t>Espie</a:t>
            </a:r>
            <a:r>
              <a:rPr lang="en-US" dirty="0">
                <a:latin typeface="Adobe Garamond Pro" panose="02020502060506020403" pitchFamily="18" charset="0"/>
              </a:rPr>
              <a:t>, C.A.(2011). </a:t>
            </a:r>
            <a:r>
              <a:rPr lang="en-US" i="1" dirty="0">
                <a:latin typeface="Adobe Garamond Pro" panose="02020502060506020403" pitchFamily="18" charset="0"/>
              </a:rPr>
              <a:t>An introduction to coping with insomnia and sleep problems</a:t>
            </a:r>
            <a:r>
              <a:rPr lang="en-US" dirty="0">
                <a:latin typeface="Adobe Garamond Pro" panose="02020502060506020403" pitchFamily="18" charset="0"/>
              </a:rPr>
              <a:t>. London: Robinson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525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329530-D90A-D020-A68D-CECA078E5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8000" dirty="0">
                <a:latin typeface="Adobe Garamond Pro" panose="02020502060506020403" pitchFamily="18" charset="0"/>
              </a:rPr>
              <a:t>HVALA NA PAŽNJI!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F9AD251-2515-FC83-3191-8C3A6FC9D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042" y="2977419"/>
            <a:ext cx="5327915" cy="37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9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3"/>
          <p:cNvGraphicFramePr/>
          <p:nvPr>
            <p:extLst>
              <p:ext uri="{D42A27DB-BD31-4B8C-83A1-F6EECF244321}">
                <p14:modId xmlns:p14="http://schemas.microsoft.com/office/powerpoint/2010/main" val="4033789954"/>
              </p:ext>
            </p:extLst>
          </p:nvPr>
        </p:nvGraphicFramePr>
        <p:xfrm>
          <a:off x="436486" y="288611"/>
          <a:ext cx="11319025" cy="6320178"/>
        </p:xfrm>
        <a:graphic>
          <a:graphicData uri="http://schemas.openxmlformats.org/drawingml/2006/table">
            <a:tbl>
              <a:tblPr firstRow="1" bandRow="1">
                <a:noFill/>
                <a:tableStyleId>{A4751FBC-461D-4DCE-9E5C-C2FB73972FA9}</a:tableStyleId>
              </a:tblPr>
              <a:tblGrid>
                <a:gridCol w="507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049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000" b="1" u="none" strike="noStrike" cap="none" dirty="0" err="1">
                          <a:latin typeface="Adobe Garamond Pro" panose="02020502060506020403" pitchFamily="18" charset="0"/>
                        </a:rPr>
                        <a:t>Check</a:t>
                      </a:r>
                      <a:r>
                        <a:rPr lang="hr-HR" sz="2000" b="1" u="none" strike="noStrike" cap="none" dirty="0">
                          <a:latin typeface="Adobe Garamond Pro" panose="02020502060506020403" pitchFamily="18" charset="0"/>
                        </a:rPr>
                        <a:t>-lista – potvrđivanje postojanja problema sa spavanjem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9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Za vrijeme noći (Moj problem je…)</a:t>
                      </a:r>
                      <a:endParaRPr sz="2000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dirty="0" err="1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Check</a:t>
                      </a:r>
                      <a:r>
                        <a:rPr lang="hr-HR" sz="14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 (→)</a:t>
                      </a:r>
                      <a:endParaRPr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Ne mogu zaspati na početku noći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Nesanica na početku uspavljivanja (eng. Sleep-onset insomnia)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Ne mogu spavati bez buđenja tijekom noći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Nesanica povezana s održavanjem spavanja (eng. </a:t>
                      </a: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Sleep-maintenance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insomnia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)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16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Ne mogu zaspati i ne mogu spavati bez buđenja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Miješana nesanica (eng. Mixed insomnia)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Za vrijeme dana (Moje loše spavanje izaziva…)</a:t>
                      </a:r>
                      <a:endParaRPr sz="2000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 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dirty="0" err="1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Check</a:t>
                      </a:r>
                      <a:r>
                        <a:rPr lang="hr-HR" sz="1400" b="1" i="0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 (→)</a:t>
                      </a:r>
                      <a:endParaRPr sz="1400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Umor ili smanjen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u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energij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u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rowSpan="6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Nesanica s posljedicama po danu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 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Dnevn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u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pospanost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Kognitivne teškoće (pažnja, pamćenje)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9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Smetnje raspoloženja (iritabilnost, loše raspoloženje)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Loš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u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</a:t>
                      </a: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izvedb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u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(posao, obaveze)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07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Problem</a:t>
                      </a:r>
                      <a:r>
                        <a:rPr lang="en-US" sz="1400" dirty="0">
                          <a:latin typeface="Adobe Garamond Pro" panose="02020502060506020403" pitchFamily="18" charset="0"/>
                        </a:rPr>
                        <a:t>e</a:t>
                      </a: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 u odnosima (obitelj, prijatelji)</a:t>
                      </a:r>
                      <a:endParaRPr sz="1400" dirty="0">
                        <a:latin typeface="Adobe Garamond Pro" panose="02020502060506020403" pitchFamily="18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8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 b="1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</a:rPr>
                        <a:t>Jačina (Ovi problemi se javljaju…)</a:t>
                      </a:r>
                      <a:endParaRPr sz="2000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b="1" i="0" dirty="0" err="1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Check</a:t>
                      </a:r>
                      <a:r>
                        <a:rPr lang="hr-HR" sz="1400" b="1" i="0" dirty="0">
                          <a:solidFill>
                            <a:schemeClr val="bg1"/>
                          </a:solidFill>
                          <a:latin typeface="Adobe Garamond Pro" panose="02020502060506020403" pitchFamily="18" charset="0"/>
                          <a:ea typeface="Calibri"/>
                          <a:cs typeface="Calibri"/>
                          <a:sym typeface="Calibri"/>
                        </a:rPr>
                        <a:t> (→)</a:t>
                      </a:r>
                      <a:endParaRPr sz="1400" dirty="0">
                        <a:solidFill>
                          <a:schemeClr val="bg1"/>
                        </a:solidFill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>
                          <a:latin typeface="Adobe Garamond Pro" panose="02020502060506020403" pitchFamily="18" charset="0"/>
                        </a:rPr>
                        <a:t>Jednom ili dva puta tjedno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Blaga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3 ili više noći u tjednu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Teža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155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Manje od 3 mjeseca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Akutna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2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Više od 3 mjeseca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>
                          <a:latin typeface="Adobe Garamond Pro" panose="02020502060506020403" pitchFamily="18" charset="0"/>
                        </a:rPr>
                        <a:t>→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400" dirty="0" err="1">
                          <a:latin typeface="Adobe Garamond Pro" panose="02020502060506020403" pitchFamily="18" charset="0"/>
                        </a:rPr>
                        <a:t>Perzistirajuća</a:t>
                      </a:r>
                      <a:endParaRPr sz="14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89A98848-A929-BAF4-50CD-67CB18F0EAD3}"/>
              </a:ext>
            </a:extLst>
          </p:cNvPr>
          <p:cNvSpPr/>
          <p:nvPr/>
        </p:nvSpPr>
        <p:spPr>
          <a:xfrm>
            <a:off x="838200" y="1704513"/>
            <a:ext cx="10515600" cy="1012054"/>
          </a:xfrm>
          <a:prstGeom prst="rect">
            <a:avLst/>
          </a:prstGeom>
          <a:solidFill>
            <a:srgbClr val="FDC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Provjera postoji li još neki poremećaj spavanja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04" name="Google Shape;104;p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Različiti poremećaji spavanja često se javljaju zajedno i ponekad ih je teško razlikovati 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b="1" dirty="0" err="1">
                <a:latin typeface="Adobe Garamond Pro" panose="02020502060506020403" pitchFamily="18" charset="0"/>
              </a:rPr>
              <a:t>Check</a:t>
            </a:r>
            <a:r>
              <a:rPr lang="hr-HR" b="1" dirty="0">
                <a:latin typeface="Adobe Garamond Pro" panose="02020502060506020403" pitchFamily="18" charset="0"/>
              </a:rPr>
              <a:t>-lista</a:t>
            </a:r>
            <a:endParaRPr b="1"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dirty="0" err="1">
                <a:latin typeface="Adobe Garamond Pro" panose="02020502060506020403" pitchFamily="18" charset="0"/>
              </a:rPr>
              <a:t>Narkolepsija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Apneja (Prestanak disanja u snu)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Sindrom periodičnih pokreta udova (PLMS)/ Sindrom nemirnih nogu (RLS)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dirty="0">
                <a:latin typeface="Adobe Garamond Pro" panose="02020502060506020403" pitchFamily="18" charset="0"/>
              </a:rPr>
              <a:t>Poremećaj </a:t>
            </a:r>
            <a:r>
              <a:rPr lang="hr-HR" dirty="0" err="1">
                <a:latin typeface="Adobe Garamond Pro" panose="02020502060506020403" pitchFamily="18" charset="0"/>
              </a:rPr>
              <a:t>cirkadijurnog</a:t>
            </a:r>
            <a:r>
              <a:rPr lang="hr-HR" dirty="0">
                <a:latin typeface="Adobe Garamond Pro" panose="02020502060506020403" pitchFamily="18" charset="0"/>
              </a:rPr>
              <a:t> ritma (CRDS)</a:t>
            </a:r>
            <a:endParaRPr dirty="0">
              <a:latin typeface="Adobe Garamond Pro" panose="02020502060506020403" pitchFamily="18" charset="0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hr-HR" dirty="0" err="1">
                <a:latin typeface="Adobe Garamond Pro" panose="02020502060506020403" pitchFamily="18" charset="0"/>
              </a:rPr>
              <a:t>Parasomnija</a:t>
            </a:r>
            <a:endParaRPr dirty="0">
              <a:latin typeface="Adobe Garamond Pro" panose="020205020605060204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73C3A4E-CF36-96A9-2AAE-1F3B92384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817" y="1557418"/>
            <a:ext cx="6957400" cy="4935456"/>
          </a:xfrm>
          <a:prstGeom prst="rect">
            <a:avLst/>
          </a:prstGeom>
        </p:spPr>
      </p:pic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Povezanost spavanja i raspoloženja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10" name="Google Shape;110;p5"/>
          <p:cNvSpPr txBox="1">
            <a:spLocks noGrp="1"/>
          </p:cNvSpPr>
          <p:nvPr>
            <p:ph idx="1"/>
          </p:nvPr>
        </p:nvSpPr>
        <p:spPr>
          <a:xfrm>
            <a:off x="798556" y="1420994"/>
            <a:ext cx="5184559" cy="16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Dvosmjeran odnos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hr-HR" dirty="0">
                <a:latin typeface="Adobe Garamond Pro" panose="02020502060506020403" pitchFamily="18" charset="0"/>
              </a:rPr>
              <a:t>Dugotrajni problemi s nesanicom – povećana vjerojatnost depresije</a:t>
            </a:r>
            <a:endParaRPr dirty="0">
              <a:latin typeface="Adobe Garamond Pro" panose="02020502060506020403" pitchFamily="18" charset="0"/>
            </a:endParaRPr>
          </a:p>
        </p:txBody>
      </p:sp>
      <p:sp>
        <p:nvSpPr>
          <p:cNvPr id="111" name="Google Shape;111;p5"/>
          <p:cNvSpPr/>
          <p:nvPr/>
        </p:nvSpPr>
        <p:spPr>
          <a:xfrm>
            <a:off x="2032000" y="719666"/>
            <a:ext cx="8128000" cy="541866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>
            <a:off x="1044052" y="3131570"/>
            <a:ext cx="3882623" cy="3560760"/>
            <a:chOff x="1841069" y="667065"/>
            <a:chExt cx="3882623" cy="3560760"/>
          </a:xfrm>
        </p:grpSpPr>
        <p:sp>
          <p:nvSpPr>
            <p:cNvPr id="113" name="Google Shape;113;p5"/>
            <p:cNvSpPr/>
            <p:nvPr/>
          </p:nvSpPr>
          <p:spPr>
            <a:xfrm rot="-5400000">
              <a:off x="1856879" y="1589568"/>
              <a:ext cx="1816409" cy="1848030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FDC47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1929755" y="1694064"/>
              <a:ext cx="1759344" cy="16390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139700" rIns="125725" bIns="139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hr-HR" sz="2200" b="0" i="0" u="none" strike="noStrike" cap="none" dirty="0">
                  <a:solidFill>
                    <a:schemeClr val="dk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Loše spavanje</a:t>
              </a:r>
              <a:endParaRPr dirty="0">
                <a:latin typeface="Adobe Garamond Pro" panose="02020502060506020403" pitchFamily="18" charset="0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 rot="5400000">
              <a:off x="3926052" y="1619527"/>
              <a:ext cx="1807167" cy="1788112"/>
            </a:xfrm>
            <a:prstGeom prst="round2SameRect">
              <a:avLst>
                <a:gd name="adj1" fmla="val 16670"/>
                <a:gd name="adj2" fmla="val 0"/>
              </a:avLst>
            </a:prstGeom>
            <a:solidFill>
              <a:srgbClr val="FDC47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3935580" y="1697303"/>
              <a:ext cx="1700808" cy="16325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39700" rIns="83800" bIns="13970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hr-HR" sz="2200" b="0" i="0" u="none" strike="noStrike" cap="none" dirty="0">
                  <a:solidFill>
                    <a:schemeClr val="dk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Loše raspoloženje</a:t>
              </a:r>
              <a:endParaRPr dirty="0">
                <a:latin typeface="Adobe Garamond Pro" panose="02020502060506020403" pitchFamily="18" charset="0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750099" y="667065"/>
              <a:ext cx="2064551" cy="20644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rgbClr val="84AEBF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 rot="10800000">
              <a:off x="2750099" y="2163374"/>
              <a:ext cx="2064551" cy="206445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0000"/>
                  </a:moveTo>
                  <a:lnTo>
                    <a:pt x="7500" y="60000"/>
                  </a:lnTo>
                  <a:cubicBezTo>
                    <a:pt x="7500" y="33869"/>
                    <a:pt x="26717" y="11717"/>
                    <a:pt x="52586" y="8026"/>
                  </a:cubicBezTo>
                  <a:cubicBezTo>
                    <a:pt x="78454" y="4336"/>
                    <a:pt x="103099" y="20232"/>
                    <a:pt x="110406" y="45320"/>
                  </a:cubicBezTo>
                  <a:lnTo>
                    <a:pt x="117538" y="45320"/>
                  </a:lnTo>
                  <a:lnTo>
                    <a:pt x="105001" y="60000"/>
                  </a:lnTo>
                  <a:lnTo>
                    <a:pt x="87540" y="45320"/>
                  </a:lnTo>
                  <a:lnTo>
                    <a:pt x="94508" y="45320"/>
                  </a:lnTo>
                  <a:cubicBezTo>
                    <a:pt x="87531" y="28919"/>
                    <a:pt x="69973" y="19695"/>
                    <a:pt x="52509" y="23256"/>
                  </a:cubicBezTo>
                  <a:cubicBezTo>
                    <a:pt x="35044" y="26816"/>
                    <a:pt x="22499" y="42177"/>
                    <a:pt x="22499" y="60000"/>
                  </a:cubicBezTo>
                  <a:close/>
                </a:path>
              </a:pathLst>
            </a:custGeom>
            <a:solidFill>
              <a:srgbClr val="6F81A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0746" y="609446"/>
            <a:ext cx="7510508" cy="53278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Pojavnost nesanice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25" name="Google Shape;125;p6"/>
          <p:cNvSpPr txBox="1">
            <a:spLocks noGrp="1"/>
          </p:cNvSpPr>
          <p:nvPr>
            <p:ph idx="1"/>
          </p:nvPr>
        </p:nvSpPr>
        <p:spPr>
          <a:xfrm>
            <a:off x="838200" y="158592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Čestina nesanice - 1:10 osoba u općoj populaciji pati od nesanice (</a:t>
            </a:r>
            <a:r>
              <a:rPr lang="hr-HR" dirty="0" err="1">
                <a:latin typeface="Adobe Garamond Pro" panose="02020502060506020403" pitchFamily="18" charset="0"/>
              </a:rPr>
              <a:t>perzistirajuća</a:t>
            </a:r>
            <a:r>
              <a:rPr lang="hr-HR" dirty="0">
                <a:latin typeface="Adobe Garamond Pro" panose="02020502060506020403" pitchFamily="18" charset="0"/>
              </a:rPr>
              <a:t> i ozbiljna nesanica s posljedicama na dnevno funkcioniranje)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dobe Garamond Pro" panose="02020502060506020403" pitchFamily="18" charset="0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Kod odraslih iznad 65 godina, čestina nesanice 1:5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Istraživanje o mentalnom zdravlju o čestini pojedinih poremećaja u UK - 30% problemi sa spavanjem </a:t>
            </a:r>
            <a:endParaRPr dirty="0">
              <a:latin typeface="Adobe Garamond Pro" panose="02020502060506020403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hr-HR" dirty="0">
                <a:latin typeface="Adobe Garamond Pro" panose="02020502060506020403" pitchFamily="18" charset="0"/>
              </a:rPr>
              <a:t>Problemi sa spavanjem, iritabilnost i umor – najčešći simptomi narušenog mentalnog zdravlja i kod muškaraca i kod žena</a:t>
            </a:r>
            <a:endParaRPr dirty="0">
              <a:latin typeface="Adobe Garamond Pro" panose="02020502060506020403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Što uzrokuje nesanicu?</a:t>
            </a:r>
            <a:endParaRPr dirty="0">
              <a:latin typeface="Adobe Caslon Pro Bold" panose="0205070206050A020403" pitchFamily="18" charset="0"/>
            </a:endParaRPr>
          </a:p>
        </p:txBody>
      </p:sp>
      <p:sp>
        <p:nvSpPr>
          <p:cNvPr id="131" name="Google Shape;131;p7"/>
          <p:cNvSpPr txBox="1">
            <a:spLocks noGrp="1"/>
          </p:cNvSpPr>
          <p:nvPr>
            <p:ph idx="1"/>
          </p:nvPr>
        </p:nvSpPr>
        <p:spPr>
          <a:xfrm>
            <a:off x="838200" y="1571348"/>
            <a:ext cx="10515600" cy="4605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aphicFrame>
        <p:nvGraphicFramePr>
          <p:cNvPr id="132" name="Google Shape;132;p7"/>
          <p:cNvGraphicFramePr/>
          <p:nvPr>
            <p:extLst>
              <p:ext uri="{D42A27DB-BD31-4B8C-83A1-F6EECF244321}">
                <p14:modId xmlns:p14="http://schemas.microsoft.com/office/powerpoint/2010/main" val="1194440318"/>
              </p:ext>
            </p:extLst>
          </p:nvPr>
        </p:nvGraphicFramePr>
        <p:xfrm>
          <a:off x="838200" y="1571348"/>
          <a:ext cx="10515600" cy="4028460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Predisponirajući faktori 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Precipitirajući faktori (</a:t>
                      </a:r>
                      <a:r>
                        <a:rPr lang="hr-HR" sz="1800" dirty="0" err="1">
                          <a:latin typeface="Adobe Garamond Pro" panose="02020502060506020403" pitchFamily="18" charset="0"/>
                        </a:rPr>
                        <a:t>trigeri</a:t>
                      </a: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) 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Podržavajući faktori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Faktori koji povećavaju vjerojatnost razvitka nesanice u odnosu na druge ljude (npr. obiteljska povijest problema sa spavanjem, sklonost anksioznosti, veća podložnost stresu)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Sami za sebe nisu dovoljni za razvoj nesanice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Svi događaji koji utječu na osobu i sprečavaju spavanje (npr. stres zbog bolesti ili nezaposlenosti, buka)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Događaji ne moraju uvijek biti negativni: velike promjene (npr. rođenje djeteta) dovode do stresa i mogu dovesti do razvoja akutne nesanice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Faktori koji održavaju problem jednom kad se pojavio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Može se dogoditi da je problem sa spavanjem prisutan bez glavnih </a:t>
                      </a:r>
                      <a:r>
                        <a:rPr lang="hr-HR" sz="1800" dirty="0" err="1">
                          <a:latin typeface="Adobe Garamond Pro" panose="02020502060506020403" pitchFamily="18" charset="0"/>
                        </a:rPr>
                        <a:t>trigera</a:t>
                      </a: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 koji su doveli do nastanka nesanice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Ljudi ih često teško prepoznaju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Nakon lošeg spavanja mogu ući u ciklus brige o lošem spavanju i predviđanju problema s uspavljivanjem 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2466" y="1983651"/>
            <a:ext cx="6769534" cy="480218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Ciklus brige – podržavajući faktor </a:t>
            </a:r>
            <a:endParaRPr dirty="0">
              <a:latin typeface="Adobe Caslon Pro Bold" panose="0205070206050A020403" pitchFamily="18" charset="0"/>
            </a:endParaRPr>
          </a:p>
        </p:txBody>
      </p:sp>
      <p:grpSp>
        <p:nvGrpSpPr>
          <p:cNvPr id="139" name="Google Shape;139;p8"/>
          <p:cNvGrpSpPr/>
          <p:nvPr/>
        </p:nvGrpSpPr>
        <p:grpSpPr>
          <a:xfrm>
            <a:off x="1189158" y="1818344"/>
            <a:ext cx="4891751" cy="4348142"/>
            <a:chOff x="1011606" y="1597"/>
            <a:chExt cx="4891751" cy="4348142"/>
          </a:xfrm>
          <a:solidFill>
            <a:srgbClr val="84AEBF"/>
          </a:solidFill>
        </p:grpSpPr>
        <p:sp>
          <p:nvSpPr>
            <p:cNvPr id="140" name="Google Shape;140;p8"/>
            <p:cNvSpPr/>
            <p:nvPr/>
          </p:nvSpPr>
          <p:spPr>
            <a:xfrm>
              <a:off x="2680899" y="1597"/>
              <a:ext cx="1553165" cy="1009557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 txBox="1"/>
            <p:nvPr/>
          </p:nvSpPr>
          <p:spPr>
            <a:xfrm>
              <a:off x="2730182" y="50880"/>
              <a:ext cx="1454599" cy="9109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hr-HR" sz="1600" b="0" i="0" u="none" strike="noStrike" cap="none" dirty="0">
                  <a:solidFill>
                    <a:schemeClr val="lt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Nesanica</a:t>
              </a:r>
              <a:endParaRPr dirty="0">
                <a:latin typeface="Adobe Garamond Pro" panose="02020502060506020403" pitchFamily="18" charset="0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1788189" y="506376"/>
              <a:ext cx="3338585" cy="33385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634" y="11728"/>
                  </a:moveTo>
                  <a:lnTo>
                    <a:pt x="95634" y="11728"/>
                  </a:lnTo>
                  <a:cubicBezTo>
                    <a:pt x="103324" y="17405"/>
                    <a:pt x="109547" y="24837"/>
                    <a:pt x="113784" y="33405"/>
                  </a:cubicBezTo>
                </a:path>
              </a:pathLst>
            </a:custGeom>
            <a:grp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350192" y="1670890"/>
              <a:ext cx="1553165" cy="1009557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 txBox="1"/>
            <p:nvPr/>
          </p:nvSpPr>
          <p:spPr>
            <a:xfrm>
              <a:off x="4399475" y="1720173"/>
              <a:ext cx="1454599" cy="9109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hr-HR" sz="1600" b="0" i="0" u="none" strike="noStrike" cap="none" dirty="0">
                  <a:solidFill>
                    <a:schemeClr val="lt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Briga o lošem spavanju („Opet se nisam naspavao”)</a:t>
              </a:r>
              <a:endParaRPr sz="2400" dirty="0">
                <a:latin typeface="Adobe Garamond Pro" panose="02020502060506020403" pitchFamily="18" charset="0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1788189" y="506376"/>
              <a:ext cx="3338585" cy="33385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784" y="86595"/>
                  </a:moveTo>
                  <a:lnTo>
                    <a:pt x="113784" y="86595"/>
                  </a:lnTo>
                  <a:cubicBezTo>
                    <a:pt x="109547" y="95163"/>
                    <a:pt x="103325" y="102595"/>
                    <a:pt x="95634" y="108272"/>
                  </a:cubicBezTo>
                </a:path>
              </a:pathLst>
            </a:custGeom>
            <a:grp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2680899" y="3340182"/>
              <a:ext cx="1553165" cy="1009557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2730182" y="3389465"/>
              <a:ext cx="1454599" cy="9109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hr-HR" sz="1400" b="0" i="0" u="none" strike="noStrike" cap="none" dirty="0">
                  <a:solidFill>
                    <a:schemeClr val="lt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Briga o posljedicama nesanice („Neću se moći koncentrirati na poslu”)</a:t>
              </a:r>
              <a:endParaRPr sz="2000" dirty="0">
                <a:latin typeface="Adobe Garamond Pro" panose="02020502060506020403" pitchFamily="18" charset="0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1788189" y="506376"/>
              <a:ext cx="3338585" cy="33385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366" y="108272"/>
                  </a:moveTo>
                  <a:lnTo>
                    <a:pt x="24366" y="108272"/>
                  </a:lnTo>
                  <a:cubicBezTo>
                    <a:pt x="16676" y="102595"/>
                    <a:pt x="10453" y="95163"/>
                    <a:pt x="6216" y="86595"/>
                  </a:cubicBezTo>
                </a:path>
              </a:pathLst>
            </a:custGeom>
            <a:grp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011606" y="1670890"/>
              <a:ext cx="1553165" cy="1009557"/>
            </a:xfrm>
            <a:prstGeom prst="roundRect">
              <a:avLst>
                <a:gd name="adj" fmla="val 16667"/>
              </a:avLst>
            </a:prstGeom>
            <a:grp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1060889" y="1720173"/>
              <a:ext cx="1454599" cy="91099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hr-HR" sz="1600" b="0" i="0" u="none" strike="noStrike" cap="none" dirty="0">
                  <a:solidFill>
                    <a:schemeClr val="lt1"/>
                  </a:solidFill>
                  <a:latin typeface="Adobe Garamond Pro" panose="02020502060506020403" pitchFamily="18" charset="0"/>
                  <a:ea typeface="Calibri"/>
                  <a:cs typeface="Calibri"/>
                  <a:sym typeface="Calibri"/>
                </a:rPr>
                <a:t>Pokušaj borbe protiv trenutne situacije i neuspjeh</a:t>
              </a:r>
              <a:endParaRPr sz="2400" dirty="0">
                <a:latin typeface="Adobe Garamond Pro" panose="02020502060506020403" pitchFamily="18" charset="0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1788189" y="506376"/>
              <a:ext cx="3338585" cy="333858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16" y="33405"/>
                  </a:moveTo>
                  <a:lnTo>
                    <a:pt x="6216" y="33405"/>
                  </a:lnTo>
                  <a:cubicBezTo>
                    <a:pt x="10453" y="24837"/>
                    <a:pt x="16675" y="17405"/>
                    <a:pt x="24366" y="11728"/>
                  </a:cubicBezTo>
                </a:path>
              </a:pathLst>
            </a:custGeom>
            <a:grpFill/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 dirty="0">
                <a:latin typeface="Adobe Caslon Pro Bold" panose="0205070206050A020403" pitchFamily="18" charset="0"/>
              </a:rPr>
              <a:t>Različiti tretmani nesanice </a:t>
            </a:r>
            <a:endParaRPr dirty="0">
              <a:latin typeface="Adobe Caslon Pro Bold" panose="0205070206050A020403" pitchFamily="18" charset="0"/>
            </a:endParaRPr>
          </a:p>
        </p:txBody>
      </p:sp>
      <p:graphicFrame>
        <p:nvGraphicFramePr>
          <p:cNvPr id="157" name="Google Shape;157;p9"/>
          <p:cNvGraphicFramePr/>
          <p:nvPr>
            <p:extLst>
              <p:ext uri="{D42A27DB-BD31-4B8C-83A1-F6EECF244321}">
                <p14:modId xmlns:p14="http://schemas.microsoft.com/office/powerpoint/2010/main" val="4156289846"/>
              </p:ext>
            </p:extLst>
          </p:nvPr>
        </p:nvGraphicFramePr>
        <p:xfrm>
          <a:off x="838200" y="1825625"/>
          <a:ext cx="10515600" cy="4028460"/>
        </p:xfrm>
        <a:graphic>
          <a:graphicData uri="http://schemas.openxmlformats.org/drawingml/2006/table">
            <a:tbl>
              <a:tblPr firstRow="1" bandRow="1">
                <a:noFill/>
                <a:tableStyleId>{5BF198A3-BDD9-4187-AE58-96F0FCFA1BC5}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Lijekovi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84AE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Psihoterapije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FDC4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Ostale terapije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rgbClr val="6F81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arabicParenR"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Benzodiazepini – za lakše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uspavljivanje, ali nisu prikladni za perzistirajuću nesanicu koja traje mjesecima ili godinama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2) Antidepresivi i antihistaminici – propisani za drugu svrhu, ali uzrokuju pospanost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3) Melatonin – prirodni hormon spavanja, nije dobro rješenje za perzistirajuću nesanicu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 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Mnoštvo znanstvenih dokaza da pomaže kod problema s nesanicom, osobito KBT – pomaže i kratkoročno i dugoročno (utjecaj misli, ponašanja i emocije na spavanje)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dobe Garamond Pro" panose="02020502060506020403" pitchFamily="18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>
                          <a:latin typeface="Adobe Garamond Pro" panose="02020502060506020403" pitchFamily="18" charset="0"/>
                        </a:rPr>
                        <a:t>Upotreba jakog svjetla – učinkovit u tretmanu poremećaja cirkadijurnog ritma, ali kod nesanice učinci su slabiji</a:t>
                      </a:r>
                      <a:endParaRPr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dirty="0">
                          <a:latin typeface="Adobe Garamond Pro" panose="02020502060506020403" pitchFamily="18" charset="0"/>
                        </a:rPr>
                        <a:t>Čaj od kamilice, čaša toplog mlijeka prije spavanja, posebni jastuci, NLP, itd., međutim ne postoje znanstveni dokazi za učinkovitost navedenog </a:t>
                      </a:r>
                      <a:endParaRPr dirty="0">
                        <a:latin typeface="Adobe Garamond Pro" panose="02020502060506020403" pitchFamily="18" charset="0"/>
                      </a:endParaRPr>
                    </a:p>
                  </a:txBody>
                  <a:tcPr marL="91450" marR="91450" marT="45725" marB="45725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2274</Words>
  <Application>Microsoft Office PowerPoint</Application>
  <PresentationFormat>Široki zaslon</PresentationFormat>
  <Paragraphs>343</Paragraphs>
  <Slides>26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3" baseType="lpstr">
      <vt:lpstr>Adobe Caslon Pro Bold</vt:lpstr>
      <vt:lpstr>Adobe Garamond Pro</vt:lpstr>
      <vt:lpstr>Arial</vt:lpstr>
      <vt:lpstr>Calibri</vt:lpstr>
      <vt:lpstr>Calibri Light</vt:lpstr>
      <vt:lpstr>Wingdings 2</vt:lpstr>
      <vt:lpstr>Tema sustava Office</vt:lpstr>
      <vt:lpstr>BK tehnike za rad s nesanicom</vt:lpstr>
      <vt:lpstr>Što je nesanica?</vt:lpstr>
      <vt:lpstr>PowerPoint prezentacija</vt:lpstr>
      <vt:lpstr>Provjera postoji li još neki poremećaj spavanja</vt:lpstr>
      <vt:lpstr>Povezanost spavanja i raspoloženja</vt:lpstr>
      <vt:lpstr>Pojavnost nesanice</vt:lpstr>
      <vt:lpstr>Što uzrokuje nesanicu?</vt:lpstr>
      <vt:lpstr>Ciklus brige – podržavajući faktor </vt:lpstr>
      <vt:lpstr>Različiti tretmani nesanice </vt:lpstr>
      <vt:lpstr>Suočavanje s nesanicom </vt:lpstr>
      <vt:lpstr>Suočavanje s nesanicom – bihevioralne tehnike </vt:lpstr>
      <vt:lpstr>PowerPoint prezentacija</vt:lpstr>
      <vt:lpstr>Efikasnost spavanja </vt:lpstr>
      <vt:lpstr>Poboljšanje higijene spavanja </vt:lpstr>
      <vt:lpstr>PowerPoint prezentacija</vt:lpstr>
      <vt:lpstr>Poboljšanje pripreme za spavanje </vt:lpstr>
      <vt:lpstr>Primjer pripreme za spavanje </vt:lpstr>
      <vt:lpstr>Učenje kako se opustiti</vt:lpstr>
      <vt:lpstr>Poboljšanje povezanosti krevet-spavanje </vt:lpstr>
      <vt:lpstr>PowerPoint prezentacija</vt:lpstr>
      <vt:lpstr>Kvaliteta obrasca spavanja</vt:lpstr>
      <vt:lpstr>Umirivanje misli</vt:lpstr>
      <vt:lpstr>Rad na mislima</vt:lpstr>
      <vt:lpstr>Dugoročno poboljšanje spavanja</vt:lpstr>
      <vt:lpstr>Literatura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BK tehnike za rad s nesanicom</dc:title>
  <dc:creator>Psiholog PPVS Ožanić</dc:creator>
  <cp:lastModifiedBy>Tajana</cp:lastModifiedBy>
  <cp:revision>16</cp:revision>
  <dcterms:created xsi:type="dcterms:W3CDTF">2022-10-11T08:47:54Z</dcterms:created>
  <dcterms:modified xsi:type="dcterms:W3CDTF">2022-10-12T08:57:30Z</dcterms:modified>
</cp:coreProperties>
</file>