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1" r:id="rId4"/>
    <p:sldId id="260" r:id="rId5"/>
    <p:sldId id="262" r:id="rId6"/>
    <p:sldId id="259" r:id="rId7"/>
    <p:sldId id="258" r:id="rId8"/>
    <p:sldId id="263" r:id="rId9"/>
    <p:sldId id="264" r:id="rId10"/>
  </p:sldIdLst>
  <p:sldSz cx="12192000" cy="6858000"/>
  <p:notesSz cx="6858000" cy="9144000"/>
  <p:defaultTextStyle>
    <a:defPPr>
      <a:defRPr lang="en-H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0"/>
  </p:normalViewPr>
  <p:slideViewPr>
    <p:cSldViewPr snapToGrid="0" snapToObjects="1">
      <p:cViewPr varScale="1">
        <p:scale>
          <a:sx n="106" d="100"/>
          <a:sy n="106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CD0B0-96E0-17D1-02C9-312E8CD414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5FA338-D6B0-9A9E-2FB2-BADAA96E36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62A61C-FEFF-DD89-4E02-22ECDE15D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E67DD-20F4-5E45-9ECD-EFF8F902963E}" type="datetimeFigureOut">
              <a:rPr lang="hr-HR" smtClean="0"/>
              <a:t>23.06.2022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508D1E-564C-FE4A-364E-A1C7B9199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774FC5-78E0-1EA6-8D6A-FD486AC2A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D7420-1ECA-1E47-BEF2-D78F733D6EF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36070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87883-47F1-BD40-6AAF-35A9A26D3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0EE313-329A-C9D5-BC1A-6F9D052441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85E20E-D9B6-3E03-63B1-42F93A911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E67DD-20F4-5E45-9ECD-EFF8F902963E}" type="datetimeFigureOut">
              <a:rPr lang="hr-HR" smtClean="0"/>
              <a:t>23.06.2022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E413D7-C069-07CA-9842-16432607C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AD3076-DC01-FCB0-B0A4-A665A7F8A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D7420-1ECA-1E47-BEF2-D78F733D6EF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14160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69ABAA-2DE0-C788-9F11-DFC4E2DA4A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A9C340-348D-9030-8313-9A418DC19D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ABE7E5-653D-51CB-B049-496C2C800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E67DD-20F4-5E45-9ECD-EFF8F902963E}" type="datetimeFigureOut">
              <a:rPr lang="hr-HR" smtClean="0"/>
              <a:t>23.06.2022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D9A550-F406-231E-EC2C-601B804E3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D5BDDC-423B-94A2-9D86-9F0E85A92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D7420-1ECA-1E47-BEF2-D78F733D6EF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04805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2FDEC-D715-F83F-B2CE-2645A105F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621C13-75AD-E323-1A86-30FCFEB7B7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E8BC93-8A41-E5EB-E387-947EEF329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E67DD-20F4-5E45-9ECD-EFF8F902963E}" type="datetimeFigureOut">
              <a:rPr lang="hr-HR" smtClean="0"/>
              <a:t>23.06.2022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C40282-E473-3904-47B4-F3FBC1140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DB10CB-0711-E72E-3AC5-6065EB35C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D7420-1ECA-1E47-BEF2-D78F733D6EF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362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FA212-372F-D3EA-7BC4-53B38808D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84E271-F4D6-D2A1-3CCA-186D2582F4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098937-3D1A-3AB3-9D7F-22F01F8FA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E67DD-20F4-5E45-9ECD-EFF8F902963E}" type="datetimeFigureOut">
              <a:rPr lang="hr-HR" smtClean="0"/>
              <a:t>23.06.2022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6CBE8-FC23-DC4D-01EB-E5F7E571B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24119-ECD0-D799-24AA-7C2585D0E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D7420-1ECA-1E47-BEF2-D78F733D6EF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0240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D76F5-54B1-E95E-ECA5-DC701F1B9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10F5B6-256F-4130-AB4A-5F86F26019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C40F24-720D-6729-2F54-BEFD7E857C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9C1A68-E7FF-3963-D5AF-D193E22DA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E67DD-20F4-5E45-9ECD-EFF8F902963E}" type="datetimeFigureOut">
              <a:rPr lang="hr-HR" smtClean="0"/>
              <a:t>23.06.2022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F0F0C1-F897-3235-E1AD-6951DE9C2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D1D567-E21A-D33C-3585-77C9564F3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D7420-1ECA-1E47-BEF2-D78F733D6EF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89427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DA1ED-516A-7EC1-9EC1-FCE3AAD75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0ABAE7-A436-EA6F-DE54-0018512706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1FB9E8-57E7-4C8A-EC5A-5325D989DD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629E69-0E8C-162E-CD06-BF5BD9C12D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4CB0E3-7F87-C57F-3E04-CF27A280D9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AF2458-4D86-4CB0-0BCA-6505CB672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E67DD-20F4-5E45-9ECD-EFF8F902963E}" type="datetimeFigureOut">
              <a:rPr lang="hr-HR" smtClean="0"/>
              <a:t>23.06.2022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FB36E60-3860-EB4A-7C6C-8D58AEF50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A660F2-6BC8-947C-F369-DD4C2E31B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D7420-1ECA-1E47-BEF2-D78F733D6EF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45336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C0202-8163-8FBB-B2C2-AF004D3C7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C6D259-0E77-B71E-6E89-DF9075153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E67DD-20F4-5E45-9ECD-EFF8F902963E}" type="datetimeFigureOut">
              <a:rPr lang="hr-HR" smtClean="0"/>
              <a:t>23.06.2022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F752DD-B559-7DA7-9DCB-ED324CA26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A5CFF0-C74C-8863-64A5-876812AAF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D7420-1ECA-1E47-BEF2-D78F733D6EF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57059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7A6680-6FCC-5B92-FA5C-EBCED7D48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E67DD-20F4-5E45-9ECD-EFF8F902963E}" type="datetimeFigureOut">
              <a:rPr lang="hr-HR" smtClean="0"/>
              <a:t>23.06.2022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819AA9-F68E-BC24-0248-FE4E32982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D1356A-0487-D82B-E1FC-C8E9D3DE4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D7420-1ECA-1E47-BEF2-D78F733D6EF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51789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02CD6-D68A-4ADA-E7FE-84675F1CC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F15414-A0C4-A984-0315-2F2D5FD7D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B9EEA4-B4FC-70CE-B2C2-F1F24FD7CD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2EA4EF-07D1-5430-BEEA-2ADA37745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E67DD-20F4-5E45-9ECD-EFF8F902963E}" type="datetimeFigureOut">
              <a:rPr lang="hr-HR" smtClean="0"/>
              <a:t>23.06.2022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A363D5-A4C2-E7C7-CD82-2E2AB7A16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AAA98F-743F-3143-FF65-879A24AA2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D7420-1ECA-1E47-BEF2-D78F733D6EF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86940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8FEB6-7093-5A32-AD18-5F5BC7BDD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6E8EFE-7CB1-17F3-EB61-366D09DD98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95D782-DBEB-0C3A-1508-20E8955C85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F959DE-3154-CEB5-2481-91EBC1E5F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E67DD-20F4-5E45-9ECD-EFF8F902963E}" type="datetimeFigureOut">
              <a:rPr lang="hr-HR" smtClean="0"/>
              <a:t>23.06.2022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60356C-EF74-00BC-E329-2ECF1BCD5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FF0EC7-E923-F792-8A49-5B83DCEBC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D7420-1ECA-1E47-BEF2-D78F733D6EF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68428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B81947-EC42-8936-8C9A-DF7723708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CC7766-0967-4963-234F-BEDF436A07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C6A410-5D7F-27EB-CBC5-9883610B57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CE67DD-20F4-5E45-9ECD-EFF8F902963E}" type="datetimeFigureOut">
              <a:rPr lang="hr-HR" smtClean="0"/>
              <a:t>23.06.2022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F637FA-3684-D1DD-E1F8-322621FAE3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28412E-E571-D937-7715-C28F7E726A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D7420-1ECA-1E47-BEF2-D78F733D6EF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2233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H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B42EE-8419-26AA-64B2-B9A4E2BD09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Prikaz slučaja</a:t>
            </a:r>
            <a:br>
              <a:rPr lang="hr-HR" dirty="0"/>
            </a:br>
            <a:r>
              <a:rPr lang="hr-HR" dirty="0"/>
              <a:t>-prilagodba na studij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0A7A32-367A-410D-0456-7DD92692398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Izv. prof. dr. sc. Vesna Antičević</a:t>
            </a:r>
          </a:p>
        </p:txBody>
      </p:sp>
    </p:spTree>
    <p:extLst>
      <p:ext uri="{BB962C8B-B14F-4D97-AF65-F5344CB8AC3E}">
        <p14:creationId xmlns:p14="http://schemas.microsoft.com/office/powerpoint/2010/main" val="3238316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89DA8-3C97-9480-6444-6FB4F2A8C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Opći podaci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412E9F-0EE5-7673-BCB1-EBDE633C59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Student 1. godine medicine</a:t>
            </a:r>
          </a:p>
          <a:p>
            <a:r>
              <a:rPr lang="hr-HR" dirty="0"/>
              <a:t>Četveročlana obitelj, žive na otoku, dolazi studirati u Split</a:t>
            </a:r>
          </a:p>
          <a:p>
            <a:r>
              <a:rPr lang="hr-HR" dirty="0"/>
              <a:t>U srednjoj školi izvrstan učenik, oduvijek imao želju studirati medicinu i postati doktor</a:t>
            </a:r>
          </a:p>
          <a:p>
            <a:r>
              <a:rPr lang="hr-HR" dirty="0"/>
              <a:t>Obiteljski odnosi dobri, roditelji vezani uz djecu, aktivno sudjeluju u svim njihovim odlukama, podržavaju ih i pomažu na različite načine</a:t>
            </a:r>
          </a:p>
          <a:p>
            <a:r>
              <a:rPr lang="hr-HR" dirty="0"/>
              <a:t>Ranije nije imao psihičkih problema</a:t>
            </a:r>
          </a:p>
          <a:p>
            <a:pPr marL="0" indent="0">
              <a:buNone/>
            </a:pPr>
            <a:endParaRPr lang="en-HR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81915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F5229-0E8C-8682-FD50-03648F95A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Razlog javljanja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075261-99C6-3E5C-489F-CF37ADF58C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Učestali napadi panike koji otežavaju učenje</a:t>
            </a:r>
          </a:p>
          <a:p>
            <a:r>
              <a:rPr lang="hr-HR" dirty="0"/>
              <a:t>Vrlo zahtjevan studij koji je veliki izazov za njega</a:t>
            </a:r>
          </a:p>
        </p:txBody>
      </p:sp>
    </p:spTree>
    <p:extLst>
      <p:ext uri="{BB962C8B-B14F-4D97-AF65-F5344CB8AC3E}">
        <p14:creationId xmlns:p14="http://schemas.microsoft.com/office/powerpoint/2010/main" val="2957074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03DEB-058E-34AB-0283-56C6181F7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Vremenski tijek razvoja problema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47F726-713E-8832-2A13-85157032A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/>
              <a:t>Po dolasku na studij ne snalazi se u rasporedu gradiva, učenje mu sporo ide, opterećen predviđanjima da neće uspjeti na studiju</a:t>
            </a:r>
          </a:p>
          <a:p>
            <a:r>
              <a:rPr lang="hr-HR" dirty="0"/>
              <a:t>Unatoč relativno dobrom uspjehu (jedan dio ispita položio) ne vjeruje da će uspjeti upisati drugu godinu studija- po uspjehu sličan većini studenata</a:t>
            </a:r>
          </a:p>
          <a:p>
            <a:r>
              <a:rPr lang="hr-HR" dirty="0"/>
              <a:t>Stalno zove majku da boravi s njim u Splitu i da ga ohrabruje, potiče, podržava, brine i svakodnevnim potrebama…</a:t>
            </a:r>
          </a:p>
          <a:p>
            <a:r>
              <a:rPr lang="hr-HR" dirty="0"/>
              <a:t>Kada se majka vrati na otok, svaku večer je zove i satima priča o tome kako mu je teško, kako ima napade panike, kako mu je loše, kako ništa nije naučio</a:t>
            </a:r>
          </a:p>
          <a:p>
            <a:r>
              <a:rPr lang="hr-HR" dirty="0"/>
              <a:t>Očekuje da majka preseli k njemu u Split</a:t>
            </a:r>
          </a:p>
          <a:p>
            <a:r>
              <a:rPr lang="hr-HR" dirty="0"/>
              <a:t>Problem kulminira kada počinje slušati Anatomiju</a:t>
            </a:r>
          </a:p>
        </p:txBody>
      </p:sp>
    </p:spTree>
    <p:extLst>
      <p:ext uri="{BB962C8B-B14F-4D97-AF65-F5344CB8AC3E}">
        <p14:creationId xmlns:p14="http://schemas.microsoft.com/office/powerpoint/2010/main" val="3481129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28A0A-D703-0565-CB0D-1D419B78C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Predisponirajući čimbenici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5A6465-42D6-33A0-3909-20ACD5CC53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Oduvijek emocionalno osjetljiv</a:t>
            </a:r>
          </a:p>
          <a:p>
            <a:r>
              <a:rPr lang="hr-HR" dirty="0"/>
              <a:t>Navikao na visoki akademski uspjeh u maloj sredini</a:t>
            </a:r>
          </a:p>
          <a:p>
            <a:r>
              <a:rPr lang="hr-HR" dirty="0" err="1"/>
              <a:t>Prezaštitnički</a:t>
            </a:r>
            <a:r>
              <a:rPr lang="hr-HR" dirty="0"/>
              <a:t> stav majke</a:t>
            </a:r>
          </a:p>
          <a:p>
            <a:r>
              <a:rPr lang="hr-HR" dirty="0"/>
              <a:t>Postavljena visoka očekivanja</a:t>
            </a:r>
          </a:p>
          <a:p>
            <a:r>
              <a:rPr lang="hr-HR" dirty="0"/>
              <a:t>Očekivanja da će uvijek biti najbolji kao što je ranije bio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04133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23EF8-8B6E-706E-6785-281A02137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Precipitanti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C654B3-A2B8-2CD3-3E67-0C73ED18D0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Slušanje Anatomije, svakodnevno treba pripremati 30-tak stranica gradiva, a znanje se provjerava sutradan na vježbama i ocjenjuje sa „+“ ili „-“. On do sada ima četiri „–„ i 11 „+“</a:t>
            </a:r>
          </a:p>
          <a:p>
            <a:r>
              <a:rPr lang="hr-HR" dirty="0"/>
              <a:t>Ispit je u dva dijela: ako ne položi prvi dio, u drugom dijelu treba izlaziti jedan i drugi dio.  </a:t>
            </a:r>
          </a:p>
          <a:p>
            <a:r>
              <a:rPr lang="hr-HR" dirty="0"/>
              <a:t>Pojavljuju se učestali i snažni napadi panike</a:t>
            </a:r>
          </a:p>
          <a:p>
            <a:r>
              <a:rPr lang="hr-HR" dirty="0"/>
              <a:t>Stresno doživljava provjere znanja na vježbama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59418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99A3B-714A-7F52-ACF8-6736018C5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Detaljni opis problema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18F4F6-27CF-86FB-E06D-9AAA359CB1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dirty="0"/>
              <a:t>Kognitivni: „Ja ovo ne znam.“ „Svi su drugi bolji od mene“. „Nesposoban sam“. „Ne pamtim dobro“. „Ništa ne znam. “ „Nesiguran sam i to profesori vide.“ „Moram stalno učiti“. „Ne koristim dobro vrijeme.“ „Imam loš plan učenja.“ „Ne smijem spavati po noći nego učiti.“ „Trebam li odustati od studija?</a:t>
            </a:r>
          </a:p>
          <a:p>
            <a:r>
              <a:rPr lang="hr-HR" dirty="0"/>
              <a:t>Fiziološki: lupanje srca, </a:t>
            </a:r>
            <a:r>
              <a:rPr lang="hr-HR" dirty="0" err="1"/>
              <a:t>hiperventilacija</a:t>
            </a:r>
            <a:r>
              <a:rPr lang="hr-HR" dirty="0"/>
              <a:t>, trnjenje u dijelovima tijela, ubrzani puls, mišićna napetost, vrtoglavice</a:t>
            </a:r>
          </a:p>
          <a:p>
            <a:r>
              <a:rPr lang="hr-HR" dirty="0"/>
              <a:t>Interpersonalni: ustručava se pitati pomoć od drugih jer će oni vidjeti da je nesposoban</a:t>
            </a:r>
          </a:p>
          <a:p>
            <a:r>
              <a:rPr lang="hr-HR" dirty="0"/>
              <a:t>Emocionalni: visoka anksioznost (10), strah (10), razočaranost sobom (8), ljutnja na sebe što ne pamti (10) </a:t>
            </a:r>
          </a:p>
          <a:p>
            <a:r>
              <a:rPr lang="hr-HR" dirty="0"/>
              <a:t>Bihevioralni: uči bez prestanka, često uopće ne spava noću, a sljedeći dan nastavlja s učenjem bez prestanka, radi rijetke pauze koje ne koriste jer i za vrijeme pauza misli kako neće uspjeti, zove roditelje i žali im se, izbjegava sve socijalne kontakte i aktivnosti koji nisu povezani sa učenjem anatomije, uopće ne izlazi s društvom, odbijanje poziva za izlazak, opuštanja…</a:t>
            </a:r>
          </a:p>
        </p:txBody>
      </p:sp>
    </p:spTree>
    <p:extLst>
      <p:ext uri="{BB962C8B-B14F-4D97-AF65-F5344CB8AC3E}">
        <p14:creationId xmlns:p14="http://schemas.microsoft.com/office/powerpoint/2010/main" val="1883038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93784-A0FF-7551-FB23-969C98025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Problem </a:t>
            </a:r>
            <a:r>
              <a:rPr lang="hr-HR" dirty="0" err="1"/>
              <a:t>solving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FF200-6373-A6A1-CCD7-C885C3BF11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b="1" dirty="0"/>
              <a:t>Odabir rješenja između alternativnih rješenja</a:t>
            </a:r>
            <a:endParaRPr lang="en-HR" dirty="0"/>
          </a:p>
          <a:p>
            <a:r>
              <a:rPr lang="hr-HR" dirty="0"/>
              <a:t>Alternativna rješenja</a:t>
            </a:r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pPr marL="0" indent="0">
              <a:buNone/>
            </a:pPr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pPr marL="0" indent="0">
              <a:buNone/>
            </a:pPr>
            <a:r>
              <a:rPr lang="hr-HR" dirty="0"/>
              <a:t>Donošenje odluke: </a:t>
            </a:r>
            <a:r>
              <a:rPr lang="hr-HR" i="1" dirty="0">
                <a:solidFill>
                  <a:srgbClr val="FF0000"/>
                </a:solidFill>
              </a:rPr>
              <a:t>Nastavak studija</a:t>
            </a:r>
            <a:endParaRPr lang="en-HR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hr-HR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4C6D0CA-7CE5-1D28-264A-AD4A81E413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0157492"/>
              </p:ext>
            </p:extLst>
          </p:nvPr>
        </p:nvGraphicFramePr>
        <p:xfrm>
          <a:off x="1388962" y="2484777"/>
          <a:ext cx="9964838" cy="32223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21613">
                  <a:extLst>
                    <a:ext uri="{9D8B030D-6E8A-4147-A177-3AD203B41FA5}">
                      <a16:colId xmlns:a16="http://schemas.microsoft.com/office/drawing/2014/main" val="3789501808"/>
                    </a:ext>
                  </a:extLst>
                </a:gridCol>
                <a:gridCol w="3343500">
                  <a:extLst>
                    <a:ext uri="{9D8B030D-6E8A-4147-A177-3AD203B41FA5}">
                      <a16:colId xmlns:a16="http://schemas.microsoft.com/office/drawing/2014/main" val="3829552725"/>
                    </a:ext>
                  </a:extLst>
                </a:gridCol>
                <a:gridCol w="3299725">
                  <a:extLst>
                    <a:ext uri="{9D8B030D-6E8A-4147-A177-3AD203B41FA5}">
                      <a16:colId xmlns:a16="http://schemas.microsoft.com/office/drawing/2014/main" val="2563252037"/>
                    </a:ext>
                  </a:extLst>
                </a:gridCol>
              </a:tblGrid>
              <a:tr h="2903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H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H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4230778"/>
                  </a:ext>
                </a:extLst>
              </a:tr>
              <a:tr h="8074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 dirty="0">
                          <a:effectLst/>
                        </a:rPr>
                        <a:t>Rješenje  #1</a:t>
                      </a:r>
                      <a:endParaRPr lang="en-HR" sz="12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 dirty="0">
                          <a:effectLst/>
                        </a:rPr>
                        <a:t>Ostati na studiju</a:t>
                      </a:r>
                      <a:endParaRPr lang="en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H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Želim studirati medicinu. (10)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H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Ostvariti ću važan životni cilj. (10)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H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Preteško mi je. (10)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H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Stradati će mi zdravlje. (8)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H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Možda neću uspjeti završiti studij, samo ću financijski opterećivati roditelje. (9)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57228032"/>
                  </a:ext>
                </a:extLst>
              </a:tr>
              <a:tr h="8074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 dirty="0">
                          <a:effectLst/>
                        </a:rPr>
                        <a:t>Rješenje  #2</a:t>
                      </a:r>
                      <a:endParaRPr lang="en-HR" sz="12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 dirty="0">
                          <a:effectLst/>
                        </a:rPr>
                        <a:t>Prekinuti studij i tražiti posao pa odgoditi studij za kasnije</a:t>
                      </a:r>
                      <a:endParaRPr lang="en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H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Financijski olakšati roditeljima.(8)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H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Financirati sebi stvari koje želim.(5)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H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Ostati zdrav (8)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H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Mogu raditi samo neki privremeni posao. (9)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H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Biti ću bez zanimanja. (10)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H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Tko zna hoću li ikada biti u stanju studirati medicinu (10)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6446620"/>
                  </a:ext>
                </a:extLst>
              </a:tr>
              <a:tr h="9691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 dirty="0">
                          <a:effectLst/>
                        </a:rPr>
                        <a:t>Rješenje #3</a:t>
                      </a:r>
                      <a:endParaRPr lang="en-HR" sz="12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 dirty="0">
                          <a:effectLst/>
                        </a:rPr>
                        <a:t>Upisati drugi fakultet</a:t>
                      </a:r>
                      <a:endParaRPr lang="en-HR" sz="12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en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H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Biti će manje stresno. (10)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H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Nemam nikakvih želja za druge studije (10)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H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Neću biti zadovoljan ako 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H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završim drugi studij (10)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H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Što ako 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H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na drugom studiju budem imao napade panike? (10)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912762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14841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E9C7C-BFFE-2E0A-F1DD-5943E74EE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Zadatci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F856B7-102A-019B-15E8-55C8E42715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hr-HR" dirty="0"/>
              <a:t>Plan aktivnosti</a:t>
            </a:r>
          </a:p>
          <a:p>
            <a:pPr marL="514350" indent="-514350">
              <a:buAutoNum type="arabicPeriod"/>
            </a:pPr>
            <a:r>
              <a:rPr lang="hr-HR" dirty="0"/>
              <a:t>Plan prevencije povrata</a:t>
            </a:r>
          </a:p>
        </p:txBody>
      </p:sp>
    </p:spTree>
    <p:extLst>
      <p:ext uri="{BB962C8B-B14F-4D97-AF65-F5344CB8AC3E}">
        <p14:creationId xmlns:p14="http://schemas.microsoft.com/office/powerpoint/2010/main" val="725299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699</Words>
  <Application>Microsoft Office PowerPoint</Application>
  <PresentationFormat>Widescreen</PresentationFormat>
  <Paragraphs>75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Prikaz slučaja -prilagodba na studij</vt:lpstr>
      <vt:lpstr>Opći podaci</vt:lpstr>
      <vt:lpstr>Razlog javljanja</vt:lpstr>
      <vt:lpstr>Vremenski tijek razvoja problema </vt:lpstr>
      <vt:lpstr>Predisponirajući čimbenici</vt:lpstr>
      <vt:lpstr>Precipitanti</vt:lpstr>
      <vt:lpstr>Detaljni opis problema</vt:lpstr>
      <vt:lpstr>Problem solving</vt:lpstr>
      <vt:lpstr>Zadatci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Prikaz slučaja -prilagodba na studij</dc:title>
  <dc:creator>Microsoft Office User</dc:creator>
  <cp:lastModifiedBy>hubikotvr@outlook.com</cp:lastModifiedBy>
  <cp:revision>2</cp:revision>
  <dcterms:created xsi:type="dcterms:W3CDTF">2022-06-21T11:18:56Z</dcterms:created>
  <dcterms:modified xsi:type="dcterms:W3CDTF">2022-06-23T07:43:07Z</dcterms:modified>
</cp:coreProperties>
</file>