
<file path=[Content_Types].xml><?xml version="1.0" encoding="utf-8"?>
<Types xmlns="http://schemas.openxmlformats.org/package/2006/content-types">
  <Default Extension="jfif" ContentType="image/jpeg"/>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5" r:id="rId4"/>
    <p:sldId id="257" r:id="rId5"/>
    <p:sldId id="263" r:id="rId6"/>
    <p:sldId id="264" r:id="rId7"/>
    <p:sldId id="265" r:id="rId8"/>
    <p:sldId id="273" r:id="rId9"/>
    <p:sldId id="266" r:id="rId10"/>
    <p:sldId id="269" r:id="rId11"/>
    <p:sldId id="267" r:id="rId12"/>
    <p:sldId id="274" r:id="rId13"/>
    <p:sldId id="268" r:id="rId14"/>
    <p:sldId id="261" r:id="rId15"/>
    <p:sldId id="272" r:id="rId16"/>
    <p:sldId id="258" r:id="rId17"/>
    <p:sldId id="294" r:id="rId18"/>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risnik" initials="K" lastIdx="5" clrIdx="0">
    <p:extLst>
      <p:ext uri="{19B8F6BF-5375-455C-9EA6-DF929625EA0E}">
        <p15:presenceInfo xmlns:p15="http://schemas.microsoft.com/office/powerpoint/2012/main" userId="Korisnik" providerId="None"/>
      </p:ext>
    </p:extLst>
  </p:cmAuthor>
  <p:cmAuthor id="2" name="Anđa Šimović" initials="AŠ" lastIdx="6" clrIdx="1">
    <p:extLst>
      <p:ext uri="{19B8F6BF-5375-455C-9EA6-DF929625EA0E}">
        <p15:presenceInfo xmlns:p15="http://schemas.microsoft.com/office/powerpoint/2012/main" userId="S::andja.simovic@konzumplus.onmicrosoft.com::5c8e0b2a-a189-4952-ac3d-25cfc1ccc4a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11-22T12:49:45.502" idx="1">
    <p:pos x="1660" y="2688"/>
    <p:text>Možete li mi pojasniti na što se odnosi ova natuknica?</p:text>
    <p:extLst>
      <p:ext uri="{C676402C-5697-4E1C-873F-D02D1690AC5C}">
        <p15:threadingInfo xmlns:p15="http://schemas.microsoft.com/office/powerpoint/2012/main" timeZoneBias="-60"/>
      </p:ext>
    </p:extLst>
  </p:cm>
  <p:cm authorId="2" dt="2022-11-23T18:11:29.707" idx="6">
    <p:pos x="1660" y="2824"/>
    <p:text>Ovo smo dogovorili, ostaje</p:text>
    <p:extLst>
      <p:ext uri="{C676402C-5697-4E1C-873F-D02D1690AC5C}">
        <p15:threadingInfo xmlns:p15="http://schemas.microsoft.com/office/powerpoint/2012/main" timeZoneBias="-60">
          <p15:parentCm authorId="1" idx="1"/>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2-11-22T12:52:24.833" idx="2">
    <p:pos x="5351" y="1028"/>
    <p:text>Molim vas da date primjer kad budete govorili o reakcijama na beznadnost i skepticizam, da bi polaznicima bilo jasnije.</p:text>
    <p:extLst>
      <p:ext uri="{C676402C-5697-4E1C-873F-D02D1690AC5C}">
        <p15:threadingInfo xmlns:p15="http://schemas.microsoft.com/office/powerpoint/2012/main" timeZoneBias="-60"/>
      </p:ext>
    </p:extLst>
  </p:cm>
  <p:cm authorId="2" dt="2022-11-23T10:23:23.071" idx="2">
    <p:pos x="5351" y="1164"/>
    <p:text>Jasno, to je i u planu.</p:text>
    <p:extLst>
      <p:ext uri="{C676402C-5697-4E1C-873F-D02D1690AC5C}">
        <p15:threadingInfo xmlns:p15="http://schemas.microsoft.com/office/powerpoint/2012/main" timeZoneBias="-60">
          <p15:parentCm authorId="1" idx="2"/>
        </p15:threadingInfo>
      </p:ext>
    </p:extLst>
  </p:cm>
  <p:cm authorId="1" dt="2022-11-22T12:53:41.813" idx="3">
    <p:pos x="1920" y="2069"/>
    <p:text>Radije bih prevela "Uključivanje osoba od povjerenja".</p:text>
    <p:extLst>
      <p:ext uri="{C676402C-5697-4E1C-873F-D02D1690AC5C}">
        <p15:threadingInfo xmlns:p15="http://schemas.microsoft.com/office/powerpoint/2012/main" timeZoneBias="-60"/>
      </p:ext>
    </p:extLst>
  </p:cm>
  <p:cm authorId="1" dt="2022-11-22T12:55:20.744" idx="4">
    <p:pos x="1920" y="2205"/>
    <p:text>Također, nadopunite tu istu rečenicu tako da bude jasnije o čemu se radi.</p:text>
    <p:extLst>
      <p:ext uri="{C676402C-5697-4E1C-873F-D02D1690AC5C}">
        <p15:threadingInfo xmlns:p15="http://schemas.microsoft.com/office/powerpoint/2012/main" timeZoneBias="-60">
          <p15:parentCm authorId="1" idx="3"/>
        </p15:threadingInfo>
      </p:ext>
    </p:extLst>
  </p:cm>
  <p:cm authorId="2" dt="2022-11-23T10:26:40.033" idx="4">
    <p:pos x="1920" y="2341"/>
    <p:text>ok, kroz cijelu prezenaciju izmjeneno u osobu od povjerenja</p:text>
    <p:extLst>
      <p:ext uri="{C676402C-5697-4E1C-873F-D02D1690AC5C}">
        <p15:threadingInfo xmlns:p15="http://schemas.microsoft.com/office/powerpoint/2012/main" timeZoneBias="-60">
          <p15:parentCm authorId="1" idx="3"/>
        </p15:threadingInfo>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2-11-22T12:56:04.724" idx="5">
    <p:pos x="6875" y="409"/>
    <p:text>Bilo bi dobro na početku prezentacije reći da je sadržaj seanse procijene podijeljen u prezentaciji na tri dijela i navesti koji su to dijelovi.</p:text>
    <p:extLst>
      <p:ext uri="{C676402C-5697-4E1C-873F-D02D1690AC5C}">
        <p15:threadingInfo xmlns:p15="http://schemas.microsoft.com/office/powerpoint/2012/main" timeZoneBias="-60"/>
      </p:ext>
    </p:extLst>
  </p:cm>
  <p:cm authorId="2" dt="2022-11-23T10:27:13.633" idx="5">
    <p:pos x="6875" y="545"/>
    <p:text>ok</p:text>
    <p:extLst>
      <p:ext uri="{C676402C-5697-4E1C-873F-D02D1690AC5C}">
        <p15:threadingInfo xmlns:p15="http://schemas.microsoft.com/office/powerpoint/2012/main" timeZoneBias="-60">
          <p15:parentCm authorId="1" idx="5"/>
        </p15:threadingInfo>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0EE86-EB1E-FF04-A6DE-6EF77CB227E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hr-HR"/>
          </a:p>
        </p:txBody>
      </p:sp>
      <p:sp>
        <p:nvSpPr>
          <p:cNvPr id="3" name="Subtitle 2">
            <a:extLst>
              <a:ext uri="{FF2B5EF4-FFF2-40B4-BE49-F238E27FC236}">
                <a16:creationId xmlns:a16="http://schemas.microsoft.com/office/drawing/2014/main" id="{F33378F0-553E-D1AC-17DD-2B0E4037EA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hr-HR"/>
          </a:p>
        </p:txBody>
      </p:sp>
      <p:sp>
        <p:nvSpPr>
          <p:cNvPr id="4" name="Date Placeholder 3">
            <a:extLst>
              <a:ext uri="{FF2B5EF4-FFF2-40B4-BE49-F238E27FC236}">
                <a16:creationId xmlns:a16="http://schemas.microsoft.com/office/drawing/2014/main" id="{4E12F4AB-6A75-7E99-84A2-7490C04D8FA1}"/>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5" name="Footer Placeholder 4">
            <a:extLst>
              <a:ext uri="{FF2B5EF4-FFF2-40B4-BE49-F238E27FC236}">
                <a16:creationId xmlns:a16="http://schemas.microsoft.com/office/drawing/2014/main" id="{C717338A-4A4F-8925-A6B5-3D061D49E21C}"/>
              </a:ext>
            </a:extLst>
          </p:cNvPr>
          <p:cNvSpPr>
            <a:spLocks noGrp="1"/>
          </p:cNvSpPr>
          <p:nvPr>
            <p:ph type="ftr" sz="quarter" idx="11"/>
          </p:nvPr>
        </p:nvSpPr>
        <p:spPr/>
        <p:txBody>
          <a:bodyPr/>
          <a:lstStyle/>
          <a:p>
            <a:endParaRPr lang="hr-HR"/>
          </a:p>
        </p:txBody>
      </p:sp>
      <p:sp>
        <p:nvSpPr>
          <p:cNvPr id="6" name="Slide Number Placeholder 5">
            <a:extLst>
              <a:ext uri="{FF2B5EF4-FFF2-40B4-BE49-F238E27FC236}">
                <a16:creationId xmlns:a16="http://schemas.microsoft.com/office/drawing/2014/main" id="{44553B17-9E76-FF80-A884-8F06E1722140}"/>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3843710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5F7CA-4D73-6E5D-8689-C80B37FE8CEC}"/>
              </a:ext>
            </a:extLst>
          </p:cNvPr>
          <p:cNvSpPr>
            <a:spLocks noGrp="1"/>
          </p:cNvSpPr>
          <p:nvPr>
            <p:ph type="title"/>
          </p:nvPr>
        </p:nvSpPr>
        <p:spPr/>
        <p:txBody>
          <a:bodyPr/>
          <a:lstStyle/>
          <a:p>
            <a:r>
              <a:rPr lang="en-US"/>
              <a:t>Click to edit Master title style</a:t>
            </a:r>
            <a:endParaRPr lang="hr-HR"/>
          </a:p>
        </p:txBody>
      </p:sp>
      <p:sp>
        <p:nvSpPr>
          <p:cNvPr id="3" name="Vertical Text Placeholder 2">
            <a:extLst>
              <a:ext uri="{FF2B5EF4-FFF2-40B4-BE49-F238E27FC236}">
                <a16:creationId xmlns:a16="http://schemas.microsoft.com/office/drawing/2014/main" id="{6307F1B0-6FA3-1009-9B5B-6DCD900167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a:extLst>
              <a:ext uri="{FF2B5EF4-FFF2-40B4-BE49-F238E27FC236}">
                <a16:creationId xmlns:a16="http://schemas.microsoft.com/office/drawing/2014/main" id="{0508D622-6E6F-85C8-1186-43263343D13C}"/>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5" name="Footer Placeholder 4">
            <a:extLst>
              <a:ext uri="{FF2B5EF4-FFF2-40B4-BE49-F238E27FC236}">
                <a16:creationId xmlns:a16="http://schemas.microsoft.com/office/drawing/2014/main" id="{7235D956-3B56-CC3A-36C9-2E9B47DB5332}"/>
              </a:ext>
            </a:extLst>
          </p:cNvPr>
          <p:cNvSpPr>
            <a:spLocks noGrp="1"/>
          </p:cNvSpPr>
          <p:nvPr>
            <p:ph type="ftr" sz="quarter" idx="11"/>
          </p:nvPr>
        </p:nvSpPr>
        <p:spPr/>
        <p:txBody>
          <a:bodyPr/>
          <a:lstStyle/>
          <a:p>
            <a:endParaRPr lang="hr-HR"/>
          </a:p>
        </p:txBody>
      </p:sp>
      <p:sp>
        <p:nvSpPr>
          <p:cNvPr id="6" name="Slide Number Placeholder 5">
            <a:extLst>
              <a:ext uri="{FF2B5EF4-FFF2-40B4-BE49-F238E27FC236}">
                <a16:creationId xmlns:a16="http://schemas.microsoft.com/office/drawing/2014/main" id="{7C416F93-6ABA-A833-1FEF-FB458252D645}"/>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4112035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92DB83-5176-8269-6842-B7CB08A8D5F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hr-HR"/>
          </a:p>
        </p:txBody>
      </p:sp>
      <p:sp>
        <p:nvSpPr>
          <p:cNvPr id="3" name="Vertical Text Placeholder 2">
            <a:extLst>
              <a:ext uri="{FF2B5EF4-FFF2-40B4-BE49-F238E27FC236}">
                <a16:creationId xmlns:a16="http://schemas.microsoft.com/office/drawing/2014/main" id="{52EEBD7C-B787-111D-4A18-633E5162D3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a:extLst>
              <a:ext uri="{FF2B5EF4-FFF2-40B4-BE49-F238E27FC236}">
                <a16:creationId xmlns:a16="http://schemas.microsoft.com/office/drawing/2014/main" id="{0926EC60-89BA-9D33-C6F2-01D05B49AE97}"/>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5" name="Footer Placeholder 4">
            <a:extLst>
              <a:ext uri="{FF2B5EF4-FFF2-40B4-BE49-F238E27FC236}">
                <a16:creationId xmlns:a16="http://schemas.microsoft.com/office/drawing/2014/main" id="{E1B0797E-6FFA-71FC-CB0F-B8BF8973EBC3}"/>
              </a:ext>
            </a:extLst>
          </p:cNvPr>
          <p:cNvSpPr>
            <a:spLocks noGrp="1"/>
          </p:cNvSpPr>
          <p:nvPr>
            <p:ph type="ftr" sz="quarter" idx="11"/>
          </p:nvPr>
        </p:nvSpPr>
        <p:spPr/>
        <p:txBody>
          <a:bodyPr/>
          <a:lstStyle/>
          <a:p>
            <a:endParaRPr lang="hr-HR"/>
          </a:p>
        </p:txBody>
      </p:sp>
      <p:sp>
        <p:nvSpPr>
          <p:cNvPr id="6" name="Slide Number Placeholder 5">
            <a:extLst>
              <a:ext uri="{FF2B5EF4-FFF2-40B4-BE49-F238E27FC236}">
                <a16:creationId xmlns:a16="http://schemas.microsoft.com/office/drawing/2014/main" id="{6A65EEB3-8D65-009C-D351-6C7CB7B14C6F}"/>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3841241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22FC1-7270-9C0D-4765-367EFCA13713}"/>
              </a:ext>
            </a:extLst>
          </p:cNvPr>
          <p:cNvSpPr>
            <a:spLocks noGrp="1"/>
          </p:cNvSpPr>
          <p:nvPr>
            <p:ph type="title"/>
          </p:nvPr>
        </p:nvSpPr>
        <p:spPr/>
        <p:txBody>
          <a:bodyPr/>
          <a:lstStyle/>
          <a:p>
            <a:r>
              <a:rPr lang="en-US"/>
              <a:t>Click to edit Master title style</a:t>
            </a:r>
            <a:endParaRPr lang="hr-HR"/>
          </a:p>
        </p:txBody>
      </p:sp>
      <p:sp>
        <p:nvSpPr>
          <p:cNvPr id="3" name="Content Placeholder 2">
            <a:extLst>
              <a:ext uri="{FF2B5EF4-FFF2-40B4-BE49-F238E27FC236}">
                <a16:creationId xmlns:a16="http://schemas.microsoft.com/office/drawing/2014/main" id="{B9CEF6BD-7D3A-1686-8EB9-6942A1E436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a:extLst>
              <a:ext uri="{FF2B5EF4-FFF2-40B4-BE49-F238E27FC236}">
                <a16:creationId xmlns:a16="http://schemas.microsoft.com/office/drawing/2014/main" id="{5C7D757C-471F-97E6-A394-152934B39A0A}"/>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5" name="Footer Placeholder 4">
            <a:extLst>
              <a:ext uri="{FF2B5EF4-FFF2-40B4-BE49-F238E27FC236}">
                <a16:creationId xmlns:a16="http://schemas.microsoft.com/office/drawing/2014/main" id="{328473EA-0657-860B-6D0F-A0FBE99836BF}"/>
              </a:ext>
            </a:extLst>
          </p:cNvPr>
          <p:cNvSpPr>
            <a:spLocks noGrp="1"/>
          </p:cNvSpPr>
          <p:nvPr>
            <p:ph type="ftr" sz="quarter" idx="11"/>
          </p:nvPr>
        </p:nvSpPr>
        <p:spPr/>
        <p:txBody>
          <a:bodyPr/>
          <a:lstStyle/>
          <a:p>
            <a:endParaRPr lang="hr-HR"/>
          </a:p>
        </p:txBody>
      </p:sp>
      <p:sp>
        <p:nvSpPr>
          <p:cNvPr id="6" name="Slide Number Placeholder 5">
            <a:extLst>
              <a:ext uri="{FF2B5EF4-FFF2-40B4-BE49-F238E27FC236}">
                <a16:creationId xmlns:a16="http://schemas.microsoft.com/office/drawing/2014/main" id="{C124DB3E-12E4-EA25-6FC7-74BEA9EEA008}"/>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3134265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79503-1D2E-05B7-8313-04A308D973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hr-HR"/>
          </a:p>
        </p:txBody>
      </p:sp>
      <p:sp>
        <p:nvSpPr>
          <p:cNvPr id="3" name="Text Placeholder 2">
            <a:extLst>
              <a:ext uri="{FF2B5EF4-FFF2-40B4-BE49-F238E27FC236}">
                <a16:creationId xmlns:a16="http://schemas.microsoft.com/office/drawing/2014/main" id="{422CCB7D-6E0A-FB8F-6947-3B87D0CE68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935F8B-2E7E-845A-1CC1-5CC09EB36A89}"/>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5" name="Footer Placeholder 4">
            <a:extLst>
              <a:ext uri="{FF2B5EF4-FFF2-40B4-BE49-F238E27FC236}">
                <a16:creationId xmlns:a16="http://schemas.microsoft.com/office/drawing/2014/main" id="{AC053B84-24AC-39D9-FB59-A58BE85D5AB0}"/>
              </a:ext>
            </a:extLst>
          </p:cNvPr>
          <p:cNvSpPr>
            <a:spLocks noGrp="1"/>
          </p:cNvSpPr>
          <p:nvPr>
            <p:ph type="ftr" sz="quarter" idx="11"/>
          </p:nvPr>
        </p:nvSpPr>
        <p:spPr/>
        <p:txBody>
          <a:bodyPr/>
          <a:lstStyle/>
          <a:p>
            <a:endParaRPr lang="hr-HR"/>
          </a:p>
        </p:txBody>
      </p:sp>
      <p:sp>
        <p:nvSpPr>
          <p:cNvPr id="6" name="Slide Number Placeholder 5">
            <a:extLst>
              <a:ext uri="{FF2B5EF4-FFF2-40B4-BE49-F238E27FC236}">
                <a16:creationId xmlns:a16="http://schemas.microsoft.com/office/drawing/2014/main" id="{8B4EC315-5C52-DBF1-FCC0-3C84471F05A1}"/>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3737144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115E2-882A-0A1F-260D-146DA39D0927}"/>
              </a:ext>
            </a:extLst>
          </p:cNvPr>
          <p:cNvSpPr>
            <a:spLocks noGrp="1"/>
          </p:cNvSpPr>
          <p:nvPr>
            <p:ph type="title"/>
          </p:nvPr>
        </p:nvSpPr>
        <p:spPr/>
        <p:txBody>
          <a:bodyPr/>
          <a:lstStyle/>
          <a:p>
            <a:r>
              <a:rPr lang="en-US"/>
              <a:t>Click to edit Master title style</a:t>
            </a:r>
            <a:endParaRPr lang="hr-HR"/>
          </a:p>
        </p:txBody>
      </p:sp>
      <p:sp>
        <p:nvSpPr>
          <p:cNvPr id="3" name="Content Placeholder 2">
            <a:extLst>
              <a:ext uri="{FF2B5EF4-FFF2-40B4-BE49-F238E27FC236}">
                <a16:creationId xmlns:a16="http://schemas.microsoft.com/office/drawing/2014/main" id="{88283E2C-3488-0171-8ABF-0BFF913C2B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Content Placeholder 3">
            <a:extLst>
              <a:ext uri="{FF2B5EF4-FFF2-40B4-BE49-F238E27FC236}">
                <a16:creationId xmlns:a16="http://schemas.microsoft.com/office/drawing/2014/main" id="{ADD5C66C-6647-56EA-0EA1-603ADF3F9B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Date Placeholder 4">
            <a:extLst>
              <a:ext uri="{FF2B5EF4-FFF2-40B4-BE49-F238E27FC236}">
                <a16:creationId xmlns:a16="http://schemas.microsoft.com/office/drawing/2014/main" id="{E067E6FF-AC33-61BF-4B5B-161C5C62DE2B}"/>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6" name="Footer Placeholder 5">
            <a:extLst>
              <a:ext uri="{FF2B5EF4-FFF2-40B4-BE49-F238E27FC236}">
                <a16:creationId xmlns:a16="http://schemas.microsoft.com/office/drawing/2014/main" id="{7E18B42E-DC07-EC3F-5CD1-6D23A6C58E6E}"/>
              </a:ext>
            </a:extLst>
          </p:cNvPr>
          <p:cNvSpPr>
            <a:spLocks noGrp="1"/>
          </p:cNvSpPr>
          <p:nvPr>
            <p:ph type="ftr" sz="quarter" idx="11"/>
          </p:nvPr>
        </p:nvSpPr>
        <p:spPr/>
        <p:txBody>
          <a:bodyPr/>
          <a:lstStyle/>
          <a:p>
            <a:endParaRPr lang="hr-HR"/>
          </a:p>
        </p:txBody>
      </p:sp>
      <p:sp>
        <p:nvSpPr>
          <p:cNvPr id="7" name="Slide Number Placeholder 6">
            <a:extLst>
              <a:ext uri="{FF2B5EF4-FFF2-40B4-BE49-F238E27FC236}">
                <a16:creationId xmlns:a16="http://schemas.microsoft.com/office/drawing/2014/main" id="{81906DDE-1F0A-4EF4-34AA-351A8F57F06D}"/>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1949258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5E96-1397-62C9-A4A9-8FE3734952BB}"/>
              </a:ext>
            </a:extLst>
          </p:cNvPr>
          <p:cNvSpPr>
            <a:spLocks noGrp="1"/>
          </p:cNvSpPr>
          <p:nvPr>
            <p:ph type="title"/>
          </p:nvPr>
        </p:nvSpPr>
        <p:spPr>
          <a:xfrm>
            <a:off x="839788" y="365125"/>
            <a:ext cx="10515600" cy="1325563"/>
          </a:xfrm>
        </p:spPr>
        <p:txBody>
          <a:bodyPr/>
          <a:lstStyle/>
          <a:p>
            <a:r>
              <a:rPr lang="en-US"/>
              <a:t>Click to edit Master title style</a:t>
            </a:r>
            <a:endParaRPr lang="hr-HR"/>
          </a:p>
        </p:txBody>
      </p:sp>
      <p:sp>
        <p:nvSpPr>
          <p:cNvPr id="3" name="Text Placeholder 2">
            <a:extLst>
              <a:ext uri="{FF2B5EF4-FFF2-40B4-BE49-F238E27FC236}">
                <a16:creationId xmlns:a16="http://schemas.microsoft.com/office/drawing/2014/main" id="{4FDB29B9-1614-4254-8F2E-4EEC68FCE4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403568-358B-3EB2-949D-75611755A4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Text Placeholder 4">
            <a:extLst>
              <a:ext uri="{FF2B5EF4-FFF2-40B4-BE49-F238E27FC236}">
                <a16:creationId xmlns:a16="http://schemas.microsoft.com/office/drawing/2014/main" id="{98318B19-B573-7AF3-338B-4CA97E7770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07FDAA-9099-A264-7BB3-2CD31CD902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7" name="Date Placeholder 6">
            <a:extLst>
              <a:ext uri="{FF2B5EF4-FFF2-40B4-BE49-F238E27FC236}">
                <a16:creationId xmlns:a16="http://schemas.microsoft.com/office/drawing/2014/main" id="{4C28F903-B48E-CC33-68D5-128A22FB50B9}"/>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8" name="Footer Placeholder 7">
            <a:extLst>
              <a:ext uri="{FF2B5EF4-FFF2-40B4-BE49-F238E27FC236}">
                <a16:creationId xmlns:a16="http://schemas.microsoft.com/office/drawing/2014/main" id="{E1AF36F7-5AB4-CFC2-8E59-B37A7B2173BE}"/>
              </a:ext>
            </a:extLst>
          </p:cNvPr>
          <p:cNvSpPr>
            <a:spLocks noGrp="1"/>
          </p:cNvSpPr>
          <p:nvPr>
            <p:ph type="ftr" sz="quarter" idx="11"/>
          </p:nvPr>
        </p:nvSpPr>
        <p:spPr/>
        <p:txBody>
          <a:bodyPr/>
          <a:lstStyle/>
          <a:p>
            <a:endParaRPr lang="hr-HR"/>
          </a:p>
        </p:txBody>
      </p:sp>
      <p:sp>
        <p:nvSpPr>
          <p:cNvPr id="9" name="Slide Number Placeholder 8">
            <a:extLst>
              <a:ext uri="{FF2B5EF4-FFF2-40B4-BE49-F238E27FC236}">
                <a16:creationId xmlns:a16="http://schemas.microsoft.com/office/drawing/2014/main" id="{0B485F6A-FA1D-7ABF-E42B-3243C94CEA77}"/>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116756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FD75A-489D-6AB5-A2F6-ACD2762A35BD}"/>
              </a:ext>
            </a:extLst>
          </p:cNvPr>
          <p:cNvSpPr>
            <a:spLocks noGrp="1"/>
          </p:cNvSpPr>
          <p:nvPr>
            <p:ph type="title"/>
          </p:nvPr>
        </p:nvSpPr>
        <p:spPr/>
        <p:txBody>
          <a:bodyPr/>
          <a:lstStyle/>
          <a:p>
            <a:r>
              <a:rPr lang="en-US"/>
              <a:t>Click to edit Master title style</a:t>
            </a:r>
            <a:endParaRPr lang="hr-HR"/>
          </a:p>
        </p:txBody>
      </p:sp>
      <p:sp>
        <p:nvSpPr>
          <p:cNvPr id="3" name="Date Placeholder 2">
            <a:extLst>
              <a:ext uri="{FF2B5EF4-FFF2-40B4-BE49-F238E27FC236}">
                <a16:creationId xmlns:a16="http://schemas.microsoft.com/office/drawing/2014/main" id="{429AADEC-C425-EFAE-9AAB-229163AFFC46}"/>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4" name="Footer Placeholder 3">
            <a:extLst>
              <a:ext uri="{FF2B5EF4-FFF2-40B4-BE49-F238E27FC236}">
                <a16:creationId xmlns:a16="http://schemas.microsoft.com/office/drawing/2014/main" id="{0C3EBEF7-7D63-8EF9-F644-1D6EBBBDD086}"/>
              </a:ext>
            </a:extLst>
          </p:cNvPr>
          <p:cNvSpPr>
            <a:spLocks noGrp="1"/>
          </p:cNvSpPr>
          <p:nvPr>
            <p:ph type="ftr" sz="quarter" idx="11"/>
          </p:nvPr>
        </p:nvSpPr>
        <p:spPr/>
        <p:txBody>
          <a:bodyPr/>
          <a:lstStyle/>
          <a:p>
            <a:endParaRPr lang="hr-HR"/>
          </a:p>
        </p:txBody>
      </p:sp>
      <p:sp>
        <p:nvSpPr>
          <p:cNvPr id="5" name="Slide Number Placeholder 4">
            <a:extLst>
              <a:ext uri="{FF2B5EF4-FFF2-40B4-BE49-F238E27FC236}">
                <a16:creationId xmlns:a16="http://schemas.microsoft.com/office/drawing/2014/main" id="{4EFC7851-E278-093B-51D5-AF96E36884F3}"/>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2858641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6955F1-334C-983E-8612-ACDE6756C5E2}"/>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3" name="Footer Placeholder 2">
            <a:extLst>
              <a:ext uri="{FF2B5EF4-FFF2-40B4-BE49-F238E27FC236}">
                <a16:creationId xmlns:a16="http://schemas.microsoft.com/office/drawing/2014/main" id="{5BA4E382-1BAE-2943-5679-3173D5666C42}"/>
              </a:ext>
            </a:extLst>
          </p:cNvPr>
          <p:cNvSpPr>
            <a:spLocks noGrp="1"/>
          </p:cNvSpPr>
          <p:nvPr>
            <p:ph type="ftr" sz="quarter" idx="11"/>
          </p:nvPr>
        </p:nvSpPr>
        <p:spPr/>
        <p:txBody>
          <a:bodyPr/>
          <a:lstStyle/>
          <a:p>
            <a:endParaRPr lang="hr-HR"/>
          </a:p>
        </p:txBody>
      </p:sp>
      <p:sp>
        <p:nvSpPr>
          <p:cNvPr id="4" name="Slide Number Placeholder 3">
            <a:extLst>
              <a:ext uri="{FF2B5EF4-FFF2-40B4-BE49-F238E27FC236}">
                <a16:creationId xmlns:a16="http://schemas.microsoft.com/office/drawing/2014/main" id="{18A87792-9C64-6700-702A-0B556F69FBE1}"/>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3970210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5380D-833C-B5A2-C9A2-DC4B5FA18F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r-HR"/>
          </a:p>
        </p:txBody>
      </p:sp>
      <p:sp>
        <p:nvSpPr>
          <p:cNvPr id="3" name="Content Placeholder 2">
            <a:extLst>
              <a:ext uri="{FF2B5EF4-FFF2-40B4-BE49-F238E27FC236}">
                <a16:creationId xmlns:a16="http://schemas.microsoft.com/office/drawing/2014/main" id="{B58C17B5-0D8E-06F3-DAF5-572D4E815B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Text Placeholder 3">
            <a:extLst>
              <a:ext uri="{FF2B5EF4-FFF2-40B4-BE49-F238E27FC236}">
                <a16:creationId xmlns:a16="http://schemas.microsoft.com/office/drawing/2014/main" id="{FB5067F6-1753-09ED-75A4-E4F5BD52F4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F04A93-AB67-A4DF-46B5-61F7D377B5F7}"/>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6" name="Footer Placeholder 5">
            <a:extLst>
              <a:ext uri="{FF2B5EF4-FFF2-40B4-BE49-F238E27FC236}">
                <a16:creationId xmlns:a16="http://schemas.microsoft.com/office/drawing/2014/main" id="{A633FFC2-20EE-D0E2-F967-229D296689F7}"/>
              </a:ext>
            </a:extLst>
          </p:cNvPr>
          <p:cNvSpPr>
            <a:spLocks noGrp="1"/>
          </p:cNvSpPr>
          <p:nvPr>
            <p:ph type="ftr" sz="quarter" idx="11"/>
          </p:nvPr>
        </p:nvSpPr>
        <p:spPr/>
        <p:txBody>
          <a:bodyPr/>
          <a:lstStyle/>
          <a:p>
            <a:endParaRPr lang="hr-HR"/>
          </a:p>
        </p:txBody>
      </p:sp>
      <p:sp>
        <p:nvSpPr>
          <p:cNvPr id="7" name="Slide Number Placeholder 6">
            <a:extLst>
              <a:ext uri="{FF2B5EF4-FFF2-40B4-BE49-F238E27FC236}">
                <a16:creationId xmlns:a16="http://schemas.microsoft.com/office/drawing/2014/main" id="{8966D562-38C4-7798-0E2E-C560FF4E6E30}"/>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1282469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D25BA-4605-00A3-A7EC-9AAD2DC35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r-HR"/>
          </a:p>
        </p:txBody>
      </p:sp>
      <p:sp>
        <p:nvSpPr>
          <p:cNvPr id="3" name="Picture Placeholder 2">
            <a:extLst>
              <a:ext uri="{FF2B5EF4-FFF2-40B4-BE49-F238E27FC236}">
                <a16:creationId xmlns:a16="http://schemas.microsoft.com/office/drawing/2014/main" id="{38943511-E898-C5A5-2CBF-9A55A65346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a:extLst>
              <a:ext uri="{FF2B5EF4-FFF2-40B4-BE49-F238E27FC236}">
                <a16:creationId xmlns:a16="http://schemas.microsoft.com/office/drawing/2014/main" id="{EEE3D197-C41B-1F11-A447-90FF5F7A7A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332B25-3339-8272-276A-FD69DA1FCCD8}"/>
              </a:ext>
            </a:extLst>
          </p:cNvPr>
          <p:cNvSpPr>
            <a:spLocks noGrp="1"/>
          </p:cNvSpPr>
          <p:nvPr>
            <p:ph type="dt" sz="half" idx="10"/>
          </p:nvPr>
        </p:nvSpPr>
        <p:spPr/>
        <p:txBody>
          <a:bodyPr/>
          <a:lstStyle/>
          <a:p>
            <a:fld id="{B4C1D1D0-2BF3-4920-A9A5-CFEA95039043}" type="datetimeFigureOut">
              <a:rPr lang="hr-HR" smtClean="0"/>
              <a:t>30.11.2022</a:t>
            </a:fld>
            <a:endParaRPr lang="hr-HR"/>
          </a:p>
        </p:txBody>
      </p:sp>
      <p:sp>
        <p:nvSpPr>
          <p:cNvPr id="6" name="Footer Placeholder 5">
            <a:extLst>
              <a:ext uri="{FF2B5EF4-FFF2-40B4-BE49-F238E27FC236}">
                <a16:creationId xmlns:a16="http://schemas.microsoft.com/office/drawing/2014/main" id="{246BE8E6-6024-D6D5-5AEE-411507057E4F}"/>
              </a:ext>
            </a:extLst>
          </p:cNvPr>
          <p:cNvSpPr>
            <a:spLocks noGrp="1"/>
          </p:cNvSpPr>
          <p:nvPr>
            <p:ph type="ftr" sz="quarter" idx="11"/>
          </p:nvPr>
        </p:nvSpPr>
        <p:spPr/>
        <p:txBody>
          <a:bodyPr/>
          <a:lstStyle/>
          <a:p>
            <a:endParaRPr lang="hr-HR"/>
          </a:p>
        </p:txBody>
      </p:sp>
      <p:sp>
        <p:nvSpPr>
          <p:cNvPr id="7" name="Slide Number Placeholder 6">
            <a:extLst>
              <a:ext uri="{FF2B5EF4-FFF2-40B4-BE49-F238E27FC236}">
                <a16:creationId xmlns:a16="http://schemas.microsoft.com/office/drawing/2014/main" id="{317ED67E-BE10-E47B-5895-6AD18A604D04}"/>
              </a:ext>
            </a:extLst>
          </p:cNvPr>
          <p:cNvSpPr>
            <a:spLocks noGrp="1"/>
          </p:cNvSpPr>
          <p:nvPr>
            <p:ph type="sldNum" sz="quarter" idx="12"/>
          </p:nvPr>
        </p:nvSpPr>
        <p:spPr/>
        <p:txBody>
          <a:bodyPr/>
          <a:lstStyle/>
          <a:p>
            <a:fld id="{26D0720C-ADE9-48FB-9570-4D9563FA918C}" type="slidenum">
              <a:rPr lang="hr-HR" smtClean="0"/>
              <a:t>‹#›</a:t>
            </a:fld>
            <a:endParaRPr lang="hr-HR"/>
          </a:p>
        </p:txBody>
      </p:sp>
    </p:spTree>
    <p:extLst>
      <p:ext uri="{BB962C8B-B14F-4D97-AF65-F5344CB8AC3E}">
        <p14:creationId xmlns:p14="http://schemas.microsoft.com/office/powerpoint/2010/main" val="688675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36AC1A-F805-B6A6-747B-59DB9FE3C4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hr-HR"/>
          </a:p>
        </p:txBody>
      </p:sp>
      <p:sp>
        <p:nvSpPr>
          <p:cNvPr id="3" name="Text Placeholder 2">
            <a:extLst>
              <a:ext uri="{FF2B5EF4-FFF2-40B4-BE49-F238E27FC236}">
                <a16:creationId xmlns:a16="http://schemas.microsoft.com/office/drawing/2014/main" id="{A3A652F2-AB2E-12A0-0DD4-243585A987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a:extLst>
              <a:ext uri="{FF2B5EF4-FFF2-40B4-BE49-F238E27FC236}">
                <a16:creationId xmlns:a16="http://schemas.microsoft.com/office/drawing/2014/main" id="{A40168F3-DAC4-9F60-FC02-2F7C9B23BB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1D1D0-2BF3-4920-A9A5-CFEA95039043}" type="datetimeFigureOut">
              <a:rPr lang="hr-HR" smtClean="0"/>
              <a:t>30.11.2022</a:t>
            </a:fld>
            <a:endParaRPr lang="hr-HR"/>
          </a:p>
        </p:txBody>
      </p:sp>
      <p:sp>
        <p:nvSpPr>
          <p:cNvPr id="5" name="Footer Placeholder 4">
            <a:extLst>
              <a:ext uri="{FF2B5EF4-FFF2-40B4-BE49-F238E27FC236}">
                <a16:creationId xmlns:a16="http://schemas.microsoft.com/office/drawing/2014/main" id="{08CAF16B-A8E7-8FEE-7B5B-429FA417B8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a:extLst>
              <a:ext uri="{FF2B5EF4-FFF2-40B4-BE49-F238E27FC236}">
                <a16:creationId xmlns:a16="http://schemas.microsoft.com/office/drawing/2014/main" id="{EBBEDD3E-18EB-D476-D9EA-C0943A6DBB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0720C-ADE9-48FB-9570-4D9563FA918C}" type="slidenum">
              <a:rPr lang="hr-HR" smtClean="0"/>
              <a:t>‹#›</a:t>
            </a:fld>
            <a:endParaRPr lang="hr-HR"/>
          </a:p>
        </p:txBody>
      </p:sp>
    </p:spTree>
    <p:extLst>
      <p:ext uri="{BB962C8B-B14F-4D97-AF65-F5344CB8AC3E}">
        <p14:creationId xmlns:p14="http://schemas.microsoft.com/office/powerpoint/2010/main" val="3297801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comments" Target="../comments/comment3.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jfif"/></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comments" Target="../comments/commen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Whiteboard&#10;&#10;Description automatically generated">
            <a:extLst>
              <a:ext uri="{FF2B5EF4-FFF2-40B4-BE49-F238E27FC236}">
                <a16:creationId xmlns:a16="http://schemas.microsoft.com/office/drawing/2014/main" id="{681F5D77-7D71-A7DF-6C5B-1B33097C4E97}"/>
              </a:ext>
            </a:extLst>
          </p:cNvPr>
          <p:cNvPicPr>
            <a:picLocks noChangeAspect="1"/>
          </p:cNvPicPr>
          <p:nvPr/>
        </p:nvPicPr>
        <p:blipFill rotWithShape="1">
          <a:blip r:embed="rId2">
            <a:extLst>
              <a:ext uri="{28A0092B-C50C-407E-A947-70E740481C1C}">
                <a14:useLocalDpi xmlns:a14="http://schemas.microsoft.com/office/drawing/2010/main" val="0"/>
              </a:ext>
            </a:extLst>
          </a:blip>
          <a:srcRect l="19275" r="11657" b="2"/>
          <a:stretch/>
        </p:blipFill>
        <p:spPr>
          <a:xfrm>
            <a:off x="20" y="584909"/>
            <a:ext cx="5718616" cy="5509675"/>
          </a:xfrm>
          <a:custGeom>
            <a:avLst/>
            <a:gdLst/>
            <a:ahLst/>
            <a:cxnLst/>
            <a:rect l="l" t="t" r="r" b="b"/>
            <a:pathLst>
              <a:path w="5718636" h="5509675">
                <a:moveTo>
                  <a:pt x="0" y="0"/>
                </a:moveTo>
                <a:lnTo>
                  <a:pt x="2672821" y="0"/>
                </a:lnTo>
                <a:lnTo>
                  <a:pt x="2673116" y="639"/>
                </a:lnTo>
                <a:lnTo>
                  <a:pt x="3175662" y="639"/>
                </a:lnTo>
                <a:lnTo>
                  <a:pt x="5718636" y="5509675"/>
                </a:lnTo>
                <a:lnTo>
                  <a:pt x="502842" y="5509675"/>
                </a:lnTo>
                <a:lnTo>
                  <a:pt x="502842" y="5509036"/>
                </a:lnTo>
                <a:lnTo>
                  <a:pt x="0" y="5509036"/>
                </a:lnTo>
                <a:close/>
              </a:path>
            </a:pathLst>
          </a:custGeom>
        </p:spPr>
      </p:pic>
      <p:sp>
        <p:nvSpPr>
          <p:cNvPr id="13" name="Freeform: Shape 8">
            <a:extLst>
              <a:ext uri="{FF2B5EF4-FFF2-40B4-BE49-F238E27FC236}">
                <a16:creationId xmlns:a16="http://schemas.microsoft.com/office/drawing/2014/main" id="{17CDB40A-75BB-4498-A20B-59C3984A3A9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842619" y="585526"/>
            <a:ext cx="8349381" cy="5509038"/>
          </a:xfrm>
          <a:custGeom>
            <a:avLst/>
            <a:gdLst>
              <a:gd name="connsiteX0" fmla="*/ 0 w 8349381"/>
              <a:gd name="connsiteY0" fmla="*/ 0 h 5509038"/>
              <a:gd name="connsiteX1" fmla="*/ 8349381 w 8349381"/>
              <a:gd name="connsiteY1" fmla="*/ 0 h 5509038"/>
              <a:gd name="connsiteX2" fmla="*/ 5806407 w 8349381"/>
              <a:gd name="connsiteY2" fmla="*/ 5509038 h 5509038"/>
              <a:gd name="connsiteX3" fmla="*/ 0 w 8349381"/>
              <a:gd name="connsiteY3" fmla="*/ 5509038 h 5509038"/>
            </a:gdLst>
            <a:ahLst/>
            <a:cxnLst>
              <a:cxn ang="0">
                <a:pos x="connsiteX0" y="connsiteY0"/>
              </a:cxn>
              <a:cxn ang="0">
                <a:pos x="connsiteX1" y="connsiteY1"/>
              </a:cxn>
              <a:cxn ang="0">
                <a:pos x="connsiteX2" y="connsiteY2"/>
              </a:cxn>
              <a:cxn ang="0">
                <a:pos x="connsiteX3" y="connsiteY3"/>
              </a:cxn>
            </a:cxnLst>
            <a:rect l="l" t="t" r="r" b="b"/>
            <a:pathLst>
              <a:path w="8349381" h="5509038">
                <a:moveTo>
                  <a:pt x="0" y="0"/>
                </a:moveTo>
                <a:lnTo>
                  <a:pt x="8349381" y="0"/>
                </a:lnTo>
                <a:lnTo>
                  <a:pt x="5806407" y="5509038"/>
                </a:lnTo>
                <a:lnTo>
                  <a:pt x="0" y="5509038"/>
                </a:lnTo>
                <a:close/>
              </a:path>
            </a:pathLst>
          </a:cu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lumMod val="95000"/>
                </a:schemeClr>
              </a:solidFill>
            </a:endParaRPr>
          </a:p>
        </p:txBody>
      </p:sp>
      <p:sp>
        <p:nvSpPr>
          <p:cNvPr id="2" name="Title 1">
            <a:extLst>
              <a:ext uri="{FF2B5EF4-FFF2-40B4-BE49-F238E27FC236}">
                <a16:creationId xmlns:a16="http://schemas.microsoft.com/office/drawing/2014/main" id="{CB89372E-D71C-C785-B33B-0DB0E5627654}"/>
              </a:ext>
            </a:extLst>
          </p:cNvPr>
          <p:cNvSpPr>
            <a:spLocks noGrp="1"/>
          </p:cNvSpPr>
          <p:nvPr>
            <p:ph type="ctrTitle"/>
          </p:nvPr>
        </p:nvSpPr>
        <p:spPr>
          <a:xfrm>
            <a:off x="5673747" y="1408814"/>
            <a:ext cx="5683102" cy="2235277"/>
          </a:xfrm>
        </p:spPr>
        <p:txBody>
          <a:bodyPr>
            <a:normAutofit/>
          </a:bodyPr>
          <a:lstStyle/>
          <a:p>
            <a:pPr algn="l"/>
            <a:r>
              <a:rPr lang="hr-HR" sz="8800" dirty="0">
                <a:solidFill>
                  <a:srgbClr val="FFFFFF"/>
                </a:solidFill>
              </a:rPr>
              <a:t>Procjena</a:t>
            </a:r>
          </a:p>
        </p:txBody>
      </p:sp>
    </p:spTree>
    <p:extLst>
      <p:ext uri="{BB962C8B-B14F-4D97-AF65-F5344CB8AC3E}">
        <p14:creationId xmlns:p14="http://schemas.microsoft.com/office/powerpoint/2010/main" val="4188135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727969" y="612559"/>
            <a:ext cx="5563639" cy="830997"/>
          </a:xfrm>
          <a:prstGeom prst="rect">
            <a:avLst/>
          </a:prstGeom>
          <a:noFill/>
        </p:spPr>
        <p:txBody>
          <a:bodyPr wrap="none" rtlCol="0">
            <a:spAutoFit/>
          </a:bodyPr>
          <a:lstStyle/>
          <a:p>
            <a:r>
              <a:rPr lang="hr-HR" sz="4800" dirty="0">
                <a:latin typeface="+mj-lt"/>
              </a:rPr>
              <a:t>2. Provedba procjene</a:t>
            </a:r>
          </a:p>
        </p:txBody>
      </p:sp>
      <p:sp>
        <p:nvSpPr>
          <p:cNvPr id="3" name="TextBox 2">
            <a:extLst>
              <a:ext uri="{FF2B5EF4-FFF2-40B4-BE49-F238E27FC236}">
                <a16:creationId xmlns:a16="http://schemas.microsoft.com/office/drawing/2014/main" id="{AE582A8A-8DBF-88F6-0630-43081FA23D8F}"/>
              </a:ext>
            </a:extLst>
          </p:cNvPr>
          <p:cNvSpPr txBox="1"/>
          <p:nvPr/>
        </p:nvSpPr>
        <p:spPr>
          <a:xfrm>
            <a:off x="1228725" y="1790859"/>
            <a:ext cx="9420225" cy="3737946"/>
          </a:xfrm>
          <a:prstGeom prst="rect">
            <a:avLst/>
          </a:prstGeom>
          <a:noFill/>
          <a:ln>
            <a:solidFill>
              <a:schemeClr val="tx1"/>
            </a:solidFill>
          </a:ln>
        </p:spPr>
        <p:txBody>
          <a:bodyPr wrap="square">
            <a:spAutoFit/>
          </a:bodyPr>
          <a:lstStyle/>
          <a:p>
            <a:pPr algn="just">
              <a:lnSpc>
                <a:spcPct val="150000"/>
              </a:lnSpc>
            </a:pPr>
            <a:r>
              <a:rPr lang="hr-HR" sz="2000" dirty="0"/>
              <a:t>*Savjeti*</a:t>
            </a:r>
          </a:p>
          <a:p>
            <a:pPr marL="285750" indent="-285750" algn="just">
              <a:lnSpc>
                <a:spcPct val="150000"/>
              </a:lnSpc>
              <a:buFont typeface="Courier New" panose="02070309020205020404" pitchFamily="49" charset="0"/>
              <a:buChar char="o"/>
            </a:pPr>
            <a:r>
              <a:rPr lang="hr-HR" sz="2000" dirty="0"/>
              <a:t>U situaciji </a:t>
            </a:r>
            <a:r>
              <a:rPr lang="hr-HR" sz="2000" b="1" dirty="0"/>
              <a:t>prevelike količine informacija</a:t>
            </a:r>
            <a:r>
              <a:rPr lang="hr-HR" sz="2000" dirty="0"/>
              <a:t>, nježno uputiti klijenta na nekoliko pitanja za da/ne/ ne znam odgovore ili nježno prekinuti uz ispriku i objašnjenje da je bitno prikupiti još neke informacije</a:t>
            </a:r>
          </a:p>
          <a:p>
            <a:pPr algn="just">
              <a:lnSpc>
                <a:spcPct val="150000"/>
              </a:lnSpc>
            </a:pPr>
            <a:endParaRPr lang="hr-HR" sz="2000" dirty="0"/>
          </a:p>
          <a:p>
            <a:pPr marL="285750" indent="-285750" algn="just">
              <a:lnSpc>
                <a:spcPct val="150000"/>
              </a:lnSpc>
              <a:buFont typeface="Courier New" panose="02070309020205020404" pitchFamily="49" charset="0"/>
              <a:buChar char="o"/>
            </a:pPr>
            <a:r>
              <a:rPr lang="hr-HR" sz="2000" dirty="0"/>
              <a:t>Ako je </a:t>
            </a:r>
            <a:r>
              <a:rPr lang="hr-HR" sz="2000" b="1" dirty="0"/>
              <a:t>klijet zabrinut radi neučinkovitosti ranijih tretmana </a:t>
            </a:r>
            <a:r>
              <a:rPr lang="hr-HR" sz="2000" dirty="0"/>
              <a:t>– prihvatiti klijentovo iskustvo, ispitati detalje (odnos/način rada) i objasniti način rada i iz čega proizlazi učinkovitost (ciljevi, praćenje, učenje vještina, motivacija, povratna informacija)</a:t>
            </a:r>
          </a:p>
        </p:txBody>
      </p:sp>
      <p:pic>
        <p:nvPicPr>
          <p:cNvPr id="2" name="Graphic 1" descr="Clipboard Mixed with solid fill">
            <a:extLst>
              <a:ext uri="{FF2B5EF4-FFF2-40B4-BE49-F238E27FC236}">
                <a16:creationId xmlns:a16="http://schemas.microsoft.com/office/drawing/2014/main" id="{DB3E9959-486C-34A2-D761-4C111CB83FE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0878049" y="5438775"/>
            <a:ext cx="1122641" cy="1122641"/>
          </a:xfrm>
          <a:prstGeom prst="rect">
            <a:avLst/>
          </a:prstGeom>
        </p:spPr>
      </p:pic>
    </p:spTree>
    <p:extLst>
      <p:ext uri="{BB962C8B-B14F-4D97-AF65-F5344CB8AC3E}">
        <p14:creationId xmlns:p14="http://schemas.microsoft.com/office/powerpoint/2010/main" val="2933527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727969" y="612559"/>
            <a:ext cx="11159231" cy="1323439"/>
          </a:xfrm>
          <a:prstGeom prst="rect">
            <a:avLst/>
          </a:prstGeom>
          <a:noFill/>
        </p:spPr>
        <p:txBody>
          <a:bodyPr wrap="square" rtlCol="0">
            <a:spAutoFit/>
          </a:bodyPr>
          <a:lstStyle/>
          <a:p>
            <a:r>
              <a:rPr lang="hr-HR" sz="4000" dirty="0">
                <a:latin typeface="+mj-lt"/>
              </a:rPr>
              <a:t>3.Povezivanje inicijalne dijagnoze, postavljanje širih ciljeva, opći plan terapije</a:t>
            </a:r>
          </a:p>
        </p:txBody>
      </p:sp>
      <p:sp>
        <p:nvSpPr>
          <p:cNvPr id="2" name="TextBox 1">
            <a:extLst>
              <a:ext uri="{FF2B5EF4-FFF2-40B4-BE49-F238E27FC236}">
                <a16:creationId xmlns:a16="http://schemas.microsoft.com/office/drawing/2014/main" id="{C5A3866E-AB60-877F-367B-88D71880AACE}"/>
              </a:ext>
            </a:extLst>
          </p:cNvPr>
          <p:cNvSpPr txBox="1"/>
          <p:nvPr/>
        </p:nvSpPr>
        <p:spPr>
          <a:xfrm>
            <a:off x="952658" y="2225020"/>
            <a:ext cx="10286684" cy="3737946"/>
          </a:xfrm>
          <a:prstGeom prst="rect">
            <a:avLst/>
          </a:prstGeom>
          <a:noFill/>
        </p:spPr>
        <p:txBody>
          <a:bodyPr wrap="square">
            <a:spAutoFit/>
          </a:bodyPr>
          <a:lstStyle/>
          <a:p>
            <a:pPr marL="285750" indent="-285750">
              <a:lnSpc>
                <a:spcPct val="150000"/>
              </a:lnSpc>
              <a:buFont typeface="Arial" panose="020B0604020202020204" pitchFamily="34" charset="0"/>
              <a:buChar char="•"/>
            </a:pPr>
            <a:r>
              <a:rPr lang="hr-HR" sz="2000" dirty="0"/>
              <a:t>Većinom je primjereno </a:t>
            </a:r>
            <a:r>
              <a:rPr lang="hr-HR" sz="2000" b="1" dirty="0"/>
              <a:t>odmah iznijeti inicijalno viđenje klijentove dijagnoze </a:t>
            </a:r>
            <a:r>
              <a:rPr lang="hr-HR" sz="2000" dirty="0"/>
              <a:t>te ponuditi </a:t>
            </a:r>
            <a:r>
              <a:rPr lang="hr-HR" sz="2000" b="1" dirty="0"/>
              <a:t>nadu</a:t>
            </a:r>
            <a:r>
              <a:rPr lang="hr-HR" sz="2000" dirty="0"/>
              <a:t> da im se može pomoći </a:t>
            </a:r>
          </a:p>
          <a:p>
            <a:pPr marL="285750" indent="-285750">
              <a:lnSpc>
                <a:spcPct val="150000"/>
              </a:lnSpc>
              <a:buFont typeface="Arial" panose="020B0604020202020204" pitchFamily="34" charset="0"/>
              <a:buChar char="•"/>
            </a:pPr>
            <a:r>
              <a:rPr lang="hr-HR" sz="2000" dirty="0"/>
              <a:t>Ukoliko niste sigurni u dijagnozu, objasniti da vam treba vremena za pregled bilješki, ispunjenih obrazaca/upitnika ili ranijih nalaza</a:t>
            </a:r>
          </a:p>
          <a:p>
            <a:pPr marL="285750" indent="-285750">
              <a:lnSpc>
                <a:spcPct val="150000"/>
              </a:lnSpc>
              <a:buFont typeface="Arial" panose="020B0604020202020204" pitchFamily="34" charset="0"/>
              <a:buChar char="•"/>
            </a:pPr>
            <a:r>
              <a:rPr lang="hr-HR" sz="2000" b="1" dirty="0"/>
              <a:t>Postavljanje  ciljeva </a:t>
            </a:r>
            <a:r>
              <a:rPr lang="hr-HR" sz="2000" dirty="0"/>
              <a:t>– potiče nadu, kao i objašnjavanje tijeka i plana terapije koji je klijentu suvisao (povratna informacija!)</a:t>
            </a:r>
          </a:p>
          <a:p>
            <a:pPr>
              <a:lnSpc>
                <a:spcPct val="150000"/>
              </a:lnSpc>
            </a:pPr>
            <a:endParaRPr lang="hr-HR" sz="2000" dirty="0"/>
          </a:p>
          <a:p>
            <a:pPr>
              <a:lnSpc>
                <a:spcPct val="150000"/>
              </a:lnSpc>
            </a:pPr>
            <a:endParaRPr lang="hr-HR" sz="2000" dirty="0"/>
          </a:p>
        </p:txBody>
      </p:sp>
      <p:pic>
        <p:nvPicPr>
          <p:cNvPr id="5" name="Graphic 4" descr="Playbook with solid fill">
            <a:extLst>
              <a:ext uri="{FF2B5EF4-FFF2-40B4-BE49-F238E27FC236}">
                <a16:creationId xmlns:a16="http://schemas.microsoft.com/office/drawing/2014/main" id="{080302EC-C41A-4248-2B5A-A61EBD6AD6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9925050" y="4922003"/>
            <a:ext cx="1870953" cy="1870953"/>
          </a:xfrm>
          <a:prstGeom prst="rect">
            <a:avLst/>
          </a:prstGeom>
        </p:spPr>
      </p:pic>
    </p:spTree>
    <p:extLst>
      <p:ext uri="{BB962C8B-B14F-4D97-AF65-F5344CB8AC3E}">
        <p14:creationId xmlns:p14="http://schemas.microsoft.com/office/powerpoint/2010/main" val="2140606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727969" y="612559"/>
            <a:ext cx="6350393" cy="707886"/>
          </a:xfrm>
          <a:prstGeom prst="rect">
            <a:avLst/>
          </a:prstGeom>
          <a:noFill/>
        </p:spPr>
        <p:txBody>
          <a:bodyPr wrap="none" rtlCol="0">
            <a:spAutoFit/>
          </a:bodyPr>
          <a:lstStyle/>
          <a:p>
            <a:r>
              <a:rPr lang="hr-HR" sz="4000" dirty="0">
                <a:latin typeface="+mj-lt"/>
              </a:rPr>
              <a:t>4. Postavljanje Akcijskog Plana</a:t>
            </a:r>
          </a:p>
        </p:txBody>
      </p:sp>
      <p:sp>
        <p:nvSpPr>
          <p:cNvPr id="2" name="TextBox 1">
            <a:extLst>
              <a:ext uri="{FF2B5EF4-FFF2-40B4-BE49-F238E27FC236}">
                <a16:creationId xmlns:a16="http://schemas.microsoft.com/office/drawing/2014/main" id="{5ACE0CB5-C796-C466-D10B-AD70E9EB76CF}"/>
              </a:ext>
            </a:extLst>
          </p:cNvPr>
          <p:cNvSpPr txBox="1"/>
          <p:nvPr/>
        </p:nvSpPr>
        <p:spPr>
          <a:xfrm>
            <a:off x="944978" y="1897962"/>
            <a:ext cx="5916373" cy="4661276"/>
          </a:xfrm>
          <a:prstGeom prst="rect">
            <a:avLst/>
          </a:prstGeom>
          <a:noFill/>
        </p:spPr>
        <p:txBody>
          <a:bodyPr wrap="square">
            <a:spAutoFit/>
          </a:bodyPr>
          <a:lstStyle/>
          <a:p>
            <a:pPr marL="285750" indent="-285750">
              <a:lnSpc>
                <a:spcPct val="150000"/>
              </a:lnSpc>
              <a:buFont typeface="Arial" panose="020B0604020202020204" pitchFamily="34" charset="0"/>
              <a:buChar char="•"/>
            </a:pPr>
            <a:r>
              <a:rPr lang="hr-HR" sz="2000" dirty="0"/>
              <a:t>Definiranje </a:t>
            </a:r>
            <a:r>
              <a:rPr lang="hr-HR" sz="2000" b="1" dirty="0"/>
              <a:t>jednostavnog Akcijskog Plana </a:t>
            </a:r>
            <a:r>
              <a:rPr lang="hr-HR" sz="2000" dirty="0"/>
              <a:t>već kod procjene upućuje klijenta na važnost aktivnosti između seansa – naziv „Akcijski Plan” može biti i drugačiji (dogovor)</a:t>
            </a:r>
          </a:p>
          <a:p>
            <a:pPr marL="285750" indent="-285750">
              <a:lnSpc>
                <a:spcPct val="150000"/>
              </a:lnSpc>
              <a:buFont typeface="Arial" panose="020B0604020202020204" pitchFamily="34" charset="0"/>
              <a:buChar char="•"/>
            </a:pPr>
            <a:r>
              <a:rPr lang="hr-HR" sz="2000" dirty="0"/>
              <a:t>„domaća zadaća” uobičajeno</a:t>
            </a:r>
          </a:p>
          <a:p>
            <a:pPr marL="285750" indent="-285750">
              <a:lnSpc>
                <a:spcPct val="150000"/>
              </a:lnSpc>
              <a:buFont typeface="Arial" panose="020B0604020202020204" pitchFamily="34" charset="0"/>
              <a:buChar char="•"/>
            </a:pPr>
            <a:r>
              <a:rPr lang="hr-HR" sz="2000" dirty="0"/>
              <a:t>Terapeut treba imati kopiju Plana, jednako kao i klijent</a:t>
            </a:r>
          </a:p>
          <a:p>
            <a:pPr>
              <a:lnSpc>
                <a:spcPct val="150000"/>
              </a:lnSpc>
            </a:pPr>
            <a:endParaRPr lang="hr-HR" sz="2000" dirty="0"/>
          </a:p>
          <a:p>
            <a:pPr>
              <a:lnSpc>
                <a:spcPct val="150000"/>
              </a:lnSpc>
            </a:pPr>
            <a:endParaRPr lang="hr-HR" sz="2000" dirty="0"/>
          </a:p>
          <a:p>
            <a:pPr>
              <a:lnSpc>
                <a:spcPct val="150000"/>
              </a:lnSpc>
            </a:pPr>
            <a:endParaRPr lang="hr-HR" sz="2000" dirty="0"/>
          </a:p>
        </p:txBody>
      </p:sp>
      <p:pic>
        <p:nvPicPr>
          <p:cNvPr id="5" name="Picture 4" descr="Text&#10;&#10;Description automatically generated">
            <a:extLst>
              <a:ext uri="{FF2B5EF4-FFF2-40B4-BE49-F238E27FC236}">
                <a16:creationId xmlns:a16="http://schemas.microsoft.com/office/drawing/2014/main" id="{8A8E2EFE-0615-EB1D-F4A2-EF7E7308128C}"/>
              </a:ext>
            </a:extLst>
          </p:cNvPr>
          <p:cNvPicPr>
            <a:picLocks noChangeAspect="1"/>
          </p:cNvPicPr>
          <p:nvPr/>
        </p:nvPicPr>
        <p:blipFill rotWithShape="1">
          <a:blip r:embed="rId2">
            <a:extLst>
              <a:ext uri="{28A0092B-C50C-407E-A947-70E740481C1C}">
                <a14:useLocalDpi xmlns:a14="http://schemas.microsoft.com/office/drawing/2010/main" val="0"/>
              </a:ext>
            </a:extLst>
          </a:blip>
          <a:srcRect l="18826" r="16403"/>
          <a:stretch/>
        </p:blipFill>
        <p:spPr>
          <a:xfrm>
            <a:off x="7315200" y="1242624"/>
            <a:ext cx="4688732" cy="4191000"/>
          </a:xfrm>
          <a:prstGeom prst="rect">
            <a:avLst/>
          </a:prstGeom>
        </p:spPr>
      </p:pic>
    </p:spTree>
    <p:extLst>
      <p:ext uri="{BB962C8B-B14F-4D97-AF65-F5344CB8AC3E}">
        <p14:creationId xmlns:p14="http://schemas.microsoft.com/office/powerpoint/2010/main" val="2334448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727969" y="612559"/>
            <a:ext cx="6350393" cy="707886"/>
          </a:xfrm>
          <a:prstGeom prst="rect">
            <a:avLst/>
          </a:prstGeom>
          <a:noFill/>
        </p:spPr>
        <p:txBody>
          <a:bodyPr wrap="none" rtlCol="0">
            <a:spAutoFit/>
          </a:bodyPr>
          <a:lstStyle/>
          <a:p>
            <a:r>
              <a:rPr lang="hr-HR" sz="4000" dirty="0">
                <a:latin typeface="+mj-lt"/>
              </a:rPr>
              <a:t>4. Postavljanje Akcijskog Plana</a:t>
            </a:r>
          </a:p>
        </p:txBody>
      </p:sp>
      <p:sp>
        <p:nvSpPr>
          <p:cNvPr id="5" name="TextBox 4">
            <a:extLst>
              <a:ext uri="{FF2B5EF4-FFF2-40B4-BE49-F238E27FC236}">
                <a16:creationId xmlns:a16="http://schemas.microsoft.com/office/drawing/2014/main" id="{16DB233B-D14B-BD9A-9F6D-636EAFF3771F}"/>
              </a:ext>
            </a:extLst>
          </p:cNvPr>
          <p:cNvSpPr txBox="1"/>
          <p:nvPr/>
        </p:nvSpPr>
        <p:spPr>
          <a:xfrm>
            <a:off x="1562100" y="1573303"/>
            <a:ext cx="9143999" cy="4401205"/>
          </a:xfrm>
          <a:prstGeom prst="rect">
            <a:avLst/>
          </a:prstGeom>
          <a:noFill/>
          <a:ln>
            <a:solidFill>
              <a:schemeClr val="accent1"/>
            </a:solidFill>
          </a:ln>
        </p:spPr>
        <p:txBody>
          <a:bodyPr wrap="square" rtlCol="0">
            <a:spAutoFit/>
          </a:bodyPr>
          <a:lstStyle/>
          <a:p>
            <a:r>
              <a:rPr lang="hr-HR" sz="2000" dirty="0"/>
              <a:t>AKCIJSKI PLAN							6 svibnja</a:t>
            </a:r>
          </a:p>
          <a:p>
            <a:r>
              <a:rPr lang="hr-HR" sz="2000" dirty="0"/>
              <a:t>					</a:t>
            </a:r>
          </a:p>
          <a:p>
            <a:r>
              <a:rPr lang="hr-HR" sz="2000" u="sng" dirty="0"/>
              <a:t>Staviti ovaj Akcijski plan kod aparata za kavu i pročitati ga svako jutro i kasnije u danu.</a:t>
            </a:r>
          </a:p>
          <a:p>
            <a:endParaRPr lang="hr-HR" sz="2000" u="sng" dirty="0"/>
          </a:p>
          <a:p>
            <a:pPr marL="342900" indent="-342900">
              <a:buFont typeface="+mj-lt"/>
              <a:buAutoNum type="arabicPeriod"/>
            </a:pPr>
            <a:r>
              <a:rPr lang="hr-HR" sz="2000" u="sng" dirty="0"/>
              <a:t>Bilješke s terapije</a:t>
            </a:r>
            <a:r>
              <a:rPr lang="hr-HR" sz="2000" dirty="0"/>
              <a:t>: Kada se počnem osjećati depresivnije, podsjetiti se da terapija ima smisla. Uz pomoć terapeuta, svaki ću tjedan raditi na ciljevima, korak po korak. Naučit ću procijeniti svoje misli, koje mogu biti 100% točne ili 0% točne ili negdje između. Ono što će mi pomoći da mi bude bolje su male svakodnevne promjene u razmišljanju i ponašanju.</a:t>
            </a:r>
          </a:p>
          <a:p>
            <a:pPr marL="342900" indent="-342900">
              <a:buFont typeface="+mj-lt"/>
              <a:buAutoNum type="arabicPeriod"/>
            </a:pPr>
            <a:endParaRPr lang="hr-HR" sz="2000" dirty="0"/>
          </a:p>
          <a:p>
            <a:pPr marL="342900" indent="-342900">
              <a:buFont typeface="+mj-lt"/>
              <a:buAutoNum type="arabicPeriod"/>
            </a:pPr>
            <a:r>
              <a:rPr lang="hr-HR" sz="2000" dirty="0"/>
              <a:t>Odvesti unuke na sladoled</a:t>
            </a:r>
          </a:p>
          <a:p>
            <a:pPr marL="342900" indent="-342900">
              <a:buFont typeface="+mj-lt"/>
              <a:buAutoNum type="arabicPeriod"/>
            </a:pPr>
            <a:endParaRPr lang="hr-HR" sz="2000" dirty="0"/>
          </a:p>
          <a:p>
            <a:pPr marL="342900" indent="-342900">
              <a:buFont typeface="+mj-lt"/>
              <a:buAutoNum type="arabicPeriod"/>
            </a:pPr>
            <a:r>
              <a:rPr lang="hr-HR" sz="2000" u="sng" dirty="0"/>
              <a:t>Odati si priznanje kada učinim gore navedeno i kada učinim bilo što, a da je imalo teško – jer sam to ipak učinio</a:t>
            </a:r>
            <a:r>
              <a:rPr lang="hr-HR" sz="2000" dirty="0"/>
              <a:t>. </a:t>
            </a:r>
          </a:p>
        </p:txBody>
      </p:sp>
      <p:sp>
        <p:nvSpPr>
          <p:cNvPr id="6" name="TextBox 5">
            <a:extLst>
              <a:ext uri="{FF2B5EF4-FFF2-40B4-BE49-F238E27FC236}">
                <a16:creationId xmlns:a16="http://schemas.microsoft.com/office/drawing/2014/main" id="{3D752C2A-BFA4-BF5E-1018-B891BA84E0CC}"/>
              </a:ext>
            </a:extLst>
          </p:cNvPr>
          <p:cNvSpPr txBox="1"/>
          <p:nvPr/>
        </p:nvSpPr>
        <p:spPr>
          <a:xfrm>
            <a:off x="993714" y="6060775"/>
            <a:ext cx="2909451" cy="369332"/>
          </a:xfrm>
          <a:prstGeom prst="rect">
            <a:avLst/>
          </a:prstGeom>
          <a:noFill/>
        </p:spPr>
        <p:txBody>
          <a:bodyPr wrap="none" rtlCol="0">
            <a:spAutoFit/>
          </a:bodyPr>
          <a:lstStyle/>
          <a:p>
            <a:r>
              <a:rPr lang="hr-HR" i="1" dirty="0"/>
              <a:t>Primjer Akcijskog Plana (</a:t>
            </a:r>
            <a:r>
              <a:rPr lang="hr-HR" i="1" dirty="0" err="1"/>
              <a:t>Abe</a:t>
            </a:r>
            <a:r>
              <a:rPr lang="hr-HR" i="1" dirty="0"/>
              <a:t>)</a:t>
            </a:r>
          </a:p>
        </p:txBody>
      </p:sp>
    </p:spTree>
    <p:extLst>
      <p:ext uri="{BB962C8B-B14F-4D97-AF65-F5344CB8AC3E}">
        <p14:creationId xmlns:p14="http://schemas.microsoft.com/office/powerpoint/2010/main" val="3484774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79A28C-EB56-3C08-8B75-65C3A8BC84F1}"/>
              </a:ext>
            </a:extLst>
          </p:cNvPr>
          <p:cNvSpPr txBox="1"/>
          <p:nvPr/>
        </p:nvSpPr>
        <p:spPr>
          <a:xfrm>
            <a:off x="221800" y="462362"/>
            <a:ext cx="11319586" cy="1323439"/>
          </a:xfrm>
          <a:prstGeom prst="rect">
            <a:avLst/>
          </a:prstGeom>
          <a:noFill/>
        </p:spPr>
        <p:txBody>
          <a:bodyPr wrap="square" rtlCol="0">
            <a:spAutoFit/>
          </a:bodyPr>
          <a:lstStyle/>
          <a:p>
            <a:r>
              <a:rPr lang="hr-HR" sz="4000" dirty="0">
                <a:latin typeface="+mj-lt"/>
              </a:rPr>
              <a:t>5. Uspostavljanje/upravljanje očekivanjima od terapije</a:t>
            </a:r>
          </a:p>
          <a:p>
            <a:endParaRPr lang="hr-HR" sz="4000" dirty="0"/>
          </a:p>
        </p:txBody>
      </p:sp>
      <p:sp>
        <p:nvSpPr>
          <p:cNvPr id="4" name="TextBox 3">
            <a:extLst>
              <a:ext uri="{FF2B5EF4-FFF2-40B4-BE49-F238E27FC236}">
                <a16:creationId xmlns:a16="http://schemas.microsoft.com/office/drawing/2014/main" id="{4EDD5897-89CD-4C4A-7D64-3B68C3637807}"/>
              </a:ext>
            </a:extLst>
          </p:cNvPr>
          <p:cNvSpPr txBox="1"/>
          <p:nvPr/>
        </p:nvSpPr>
        <p:spPr>
          <a:xfrm>
            <a:off x="4743450" y="1494974"/>
            <a:ext cx="6697017" cy="5016758"/>
          </a:xfrm>
          <a:prstGeom prst="rect">
            <a:avLst/>
          </a:prstGeom>
          <a:noFill/>
        </p:spPr>
        <p:txBody>
          <a:bodyPr wrap="square">
            <a:spAutoFit/>
          </a:bodyPr>
          <a:lstStyle/>
          <a:p>
            <a:pPr marL="285750" indent="-285750">
              <a:lnSpc>
                <a:spcPct val="150000"/>
              </a:lnSpc>
              <a:buFont typeface="Arial" panose="020B0604020202020204" pitchFamily="34" charset="0"/>
              <a:buChar char="•"/>
            </a:pPr>
            <a:r>
              <a:rPr lang="hr-HR" sz="2000" u="sng" dirty="0"/>
              <a:t>Umanjuje vjerojatnost odustajanja i povećava vjerojatnost uspješnosti terapije</a:t>
            </a:r>
          </a:p>
          <a:p>
            <a:pPr marL="285750" indent="-285750">
              <a:lnSpc>
                <a:spcPct val="150000"/>
              </a:lnSpc>
              <a:buFont typeface="Arial" panose="020B0604020202020204" pitchFamily="34" charset="0"/>
              <a:buChar char="•"/>
            </a:pPr>
            <a:r>
              <a:rPr lang="hr-HR" sz="2000" dirty="0"/>
              <a:t>Otvoreno komunicirati očekivano trajanje </a:t>
            </a:r>
          </a:p>
          <a:p>
            <a:pPr marL="285750" indent="-285750">
              <a:lnSpc>
                <a:spcPct val="150000"/>
              </a:lnSpc>
              <a:buFont typeface="Arial" panose="020B0604020202020204" pitchFamily="34" charset="0"/>
              <a:buChar char="•"/>
            </a:pPr>
            <a:r>
              <a:rPr lang="hr-HR" sz="2000" dirty="0"/>
              <a:t>komunicirati raspon (često 2-4 mjeseca)</a:t>
            </a:r>
          </a:p>
          <a:p>
            <a:pPr marL="285750" indent="-285750">
              <a:lnSpc>
                <a:spcPct val="150000"/>
              </a:lnSpc>
              <a:buFont typeface="Arial" panose="020B0604020202020204" pitchFamily="34" charset="0"/>
              <a:buChar char="•"/>
            </a:pPr>
            <a:r>
              <a:rPr lang="hr-HR" sz="2000" dirty="0"/>
              <a:t>najčešće tjedna frekvencija</a:t>
            </a:r>
          </a:p>
          <a:p>
            <a:pPr marL="285750" indent="-285750">
              <a:lnSpc>
                <a:spcPct val="150000"/>
              </a:lnSpc>
              <a:buFont typeface="Arial" panose="020B0604020202020204" pitchFamily="34" charset="0"/>
              <a:buChar char="•"/>
            </a:pPr>
            <a:r>
              <a:rPr lang="hr-HR" sz="2000" dirty="0"/>
              <a:t>kod izraženijih problema učestalije ispočetka i ponekad dugotrajnije</a:t>
            </a:r>
          </a:p>
          <a:p>
            <a:pPr marL="285750" indent="-285750">
              <a:lnSpc>
                <a:spcPct val="150000"/>
              </a:lnSpc>
              <a:buFont typeface="Arial" panose="020B0604020202020204" pitchFamily="34" charset="0"/>
              <a:buChar char="•"/>
            </a:pPr>
            <a:r>
              <a:rPr lang="hr-HR" sz="2000" dirty="0"/>
              <a:t>Komunicirati da će trajanje ovisiti o napretku, koji nije nužno jednak niti ravnomjeran</a:t>
            </a:r>
          </a:p>
          <a:p>
            <a:pPr marL="285750" indent="-285750">
              <a:lnSpc>
                <a:spcPct val="150000"/>
              </a:lnSpc>
              <a:buFont typeface="Arial" panose="020B0604020202020204" pitchFamily="34" charset="0"/>
              <a:buChar char="•"/>
            </a:pPr>
            <a:r>
              <a:rPr lang="hr-HR" sz="2000" dirty="0"/>
              <a:t>Najaviti prorjeđivanje prema kraju terapije</a:t>
            </a:r>
          </a:p>
          <a:p>
            <a:endParaRPr lang="hr-HR" sz="2000" dirty="0"/>
          </a:p>
        </p:txBody>
      </p:sp>
      <p:pic>
        <p:nvPicPr>
          <p:cNvPr id="5" name="Picture 4">
            <a:extLst>
              <a:ext uri="{FF2B5EF4-FFF2-40B4-BE49-F238E27FC236}">
                <a16:creationId xmlns:a16="http://schemas.microsoft.com/office/drawing/2014/main" id="{2A8FBC8E-AD87-B9EF-617F-8ADA1EF0B7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088" y="1671637"/>
            <a:ext cx="3952875" cy="2714625"/>
          </a:xfrm>
          <a:prstGeom prst="rect">
            <a:avLst/>
          </a:prstGeom>
        </p:spPr>
      </p:pic>
    </p:spTree>
    <p:extLst>
      <p:ext uri="{BB962C8B-B14F-4D97-AF65-F5344CB8AC3E}">
        <p14:creationId xmlns:p14="http://schemas.microsoft.com/office/powerpoint/2010/main" val="1719501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F9B822F-893E-44C8-963C-64F50ACECBB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BF87945-A001-489F-9D9B-7D9435F0B9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FCBAEFC-590A-AE47-E1C3-9DAFC86DBFCB}"/>
              </a:ext>
            </a:extLst>
          </p:cNvPr>
          <p:cNvSpPr txBox="1"/>
          <p:nvPr/>
        </p:nvSpPr>
        <p:spPr>
          <a:xfrm>
            <a:off x="542544" y="155643"/>
            <a:ext cx="11412749" cy="2155901"/>
          </a:xfrm>
          <a:prstGeom prst="rect">
            <a:avLst/>
          </a:prstGeom>
          <a:solidFill>
            <a:schemeClr val="bg1"/>
          </a:solidFill>
        </p:spPr>
        <p:txBody>
          <a:bodyPr vert="horz" lIns="91440" tIns="45720" rIns="91440" bIns="45720" rtlCol="0" anchor="ctr">
            <a:normAutofit/>
          </a:bodyPr>
          <a:lstStyle/>
          <a:p>
            <a:pPr>
              <a:lnSpc>
                <a:spcPct val="90000"/>
              </a:lnSpc>
              <a:spcBef>
                <a:spcPct val="0"/>
              </a:spcBef>
              <a:spcAft>
                <a:spcPts val="600"/>
              </a:spcAft>
            </a:pPr>
            <a:r>
              <a:rPr lang="en-US" sz="4400" dirty="0">
                <a:latin typeface="+mj-lt"/>
                <a:ea typeface="+mj-ea"/>
                <a:cs typeface="+mj-cs"/>
              </a:rPr>
              <a:t>6. </a:t>
            </a:r>
            <a:r>
              <a:rPr lang="en-US" sz="4400" dirty="0" err="1">
                <a:latin typeface="+mj-lt"/>
                <a:ea typeface="+mj-ea"/>
                <a:cs typeface="+mj-cs"/>
              </a:rPr>
              <a:t>Sažimanje</a:t>
            </a:r>
            <a:r>
              <a:rPr lang="en-US" sz="4400" dirty="0">
                <a:latin typeface="+mj-lt"/>
                <a:ea typeface="+mj-ea"/>
                <a:cs typeface="+mj-cs"/>
              </a:rPr>
              <a:t> </a:t>
            </a:r>
            <a:r>
              <a:rPr lang="en-US" sz="4400" dirty="0" err="1">
                <a:latin typeface="+mj-lt"/>
                <a:ea typeface="+mj-ea"/>
                <a:cs typeface="+mj-cs"/>
              </a:rPr>
              <a:t>i</a:t>
            </a:r>
            <a:r>
              <a:rPr lang="en-US" sz="4400" dirty="0">
                <a:latin typeface="+mj-lt"/>
                <a:ea typeface="+mj-ea"/>
                <a:cs typeface="+mj-cs"/>
              </a:rPr>
              <a:t> </a:t>
            </a:r>
            <a:r>
              <a:rPr lang="en-US" sz="4400" dirty="0" err="1">
                <a:latin typeface="+mj-lt"/>
                <a:ea typeface="+mj-ea"/>
                <a:cs typeface="+mj-cs"/>
              </a:rPr>
              <a:t>dobivanje</a:t>
            </a:r>
            <a:r>
              <a:rPr lang="en-US" sz="4400" dirty="0">
                <a:latin typeface="+mj-lt"/>
                <a:ea typeface="+mj-ea"/>
                <a:cs typeface="+mj-cs"/>
              </a:rPr>
              <a:t> </a:t>
            </a:r>
            <a:r>
              <a:rPr lang="en-US" sz="4400" dirty="0" err="1">
                <a:latin typeface="+mj-lt"/>
                <a:ea typeface="+mj-ea"/>
                <a:cs typeface="+mj-cs"/>
              </a:rPr>
              <a:t>povratne</a:t>
            </a:r>
            <a:r>
              <a:rPr lang="en-US" sz="4400" dirty="0">
                <a:latin typeface="+mj-lt"/>
                <a:ea typeface="+mj-ea"/>
                <a:cs typeface="+mj-cs"/>
              </a:rPr>
              <a:t> </a:t>
            </a:r>
            <a:r>
              <a:rPr lang="en-US" sz="4400" dirty="0" err="1">
                <a:latin typeface="+mj-lt"/>
                <a:ea typeface="+mj-ea"/>
                <a:cs typeface="+mj-cs"/>
              </a:rPr>
              <a:t>informacije</a:t>
            </a:r>
            <a:endParaRPr lang="en-US" sz="4400" dirty="0">
              <a:latin typeface="+mj-lt"/>
              <a:ea typeface="+mj-ea"/>
              <a:cs typeface="+mj-cs"/>
            </a:endParaRPr>
          </a:p>
          <a:p>
            <a:pPr>
              <a:lnSpc>
                <a:spcPct val="90000"/>
              </a:lnSpc>
              <a:spcBef>
                <a:spcPct val="0"/>
              </a:spcBef>
              <a:spcAft>
                <a:spcPts val="600"/>
              </a:spcAft>
            </a:pPr>
            <a:endParaRPr lang="en-US" sz="4400" dirty="0">
              <a:latin typeface="+mj-lt"/>
              <a:ea typeface="+mj-ea"/>
              <a:cs typeface="+mj-cs"/>
            </a:endParaRPr>
          </a:p>
        </p:txBody>
      </p:sp>
      <p:sp>
        <p:nvSpPr>
          <p:cNvPr id="6" name="TextBox 5">
            <a:extLst>
              <a:ext uri="{FF2B5EF4-FFF2-40B4-BE49-F238E27FC236}">
                <a16:creationId xmlns:a16="http://schemas.microsoft.com/office/drawing/2014/main" id="{9CDEF5D9-DD57-9041-00ED-AEE978D44F94}"/>
              </a:ext>
            </a:extLst>
          </p:cNvPr>
          <p:cNvSpPr txBox="1"/>
          <p:nvPr/>
        </p:nvSpPr>
        <p:spPr>
          <a:xfrm>
            <a:off x="7079532" y="2079509"/>
            <a:ext cx="4593498" cy="3660185"/>
          </a:xfrm>
          <a:prstGeom prst="rect">
            <a:avLst/>
          </a:prstGeom>
        </p:spPr>
        <p:txBody>
          <a:bodyPr vert="horz" lIns="91440" tIns="45720" rIns="91440" bIns="45720" rtlCol="0" anchor="ctr">
            <a:noAutofit/>
          </a:bodyPr>
          <a:lstStyle/>
          <a:p>
            <a:pPr marL="285750" indent="-228600">
              <a:lnSpc>
                <a:spcPct val="150000"/>
              </a:lnSpc>
              <a:spcAft>
                <a:spcPts val="600"/>
              </a:spcAft>
              <a:buFont typeface="Arial" panose="020B0604020202020204" pitchFamily="34" charset="0"/>
              <a:buChar char="•"/>
            </a:pPr>
            <a:r>
              <a:rPr lang="en-US" sz="2000" dirty="0"/>
              <a:t>Na </a:t>
            </a:r>
            <a:r>
              <a:rPr lang="en-US" sz="2000" dirty="0" err="1"/>
              <a:t>kraju</a:t>
            </a:r>
            <a:r>
              <a:rPr lang="en-US" sz="2000" dirty="0"/>
              <a:t> </a:t>
            </a:r>
            <a:r>
              <a:rPr lang="en-US" sz="2000" dirty="0" err="1"/>
              <a:t>procjene</a:t>
            </a:r>
            <a:r>
              <a:rPr lang="en-US" sz="2000" dirty="0"/>
              <a:t> – </a:t>
            </a:r>
            <a:r>
              <a:rPr lang="en-US" sz="2000" dirty="0" err="1"/>
              <a:t>kratko</a:t>
            </a:r>
            <a:r>
              <a:rPr lang="en-US" sz="2000" dirty="0"/>
              <a:t> </a:t>
            </a:r>
            <a:r>
              <a:rPr lang="en-US" sz="2000" b="1" dirty="0" err="1"/>
              <a:t>sažimanje</a:t>
            </a:r>
            <a:r>
              <a:rPr lang="en-US" sz="2000" dirty="0"/>
              <a:t> </a:t>
            </a:r>
            <a:r>
              <a:rPr lang="en-US" sz="2000" dirty="0" err="1"/>
              <a:t>cijele</a:t>
            </a:r>
            <a:r>
              <a:rPr lang="en-US" sz="2000" dirty="0"/>
              <a:t> </a:t>
            </a:r>
            <a:r>
              <a:rPr lang="en-US" sz="2000" dirty="0" err="1"/>
              <a:t>seanse</a:t>
            </a:r>
            <a:r>
              <a:rPr lang="en-US" sz="2000" dirty="0"/>
              <a:t> </a:t>
            </a:r>
            <a:r>
              <a:rPr lang="en-US" sz="2000" dirty="0" err="1"/>
              <a:t>procjene</a:t>
            </a:r>
            <a:r>
              <a:rPr lang="en-US" sz="2000" dirty="0"/>
              <a:t> </a:t>
            </a:r>
          </a:p>
          <a:p>
            <a:pPr>
              <a:lnSpc>
                <a:spcPct val="150000"/>
              </a:lnSpc>
              <a:spcAft>
                <a:spcPts val="600"/>
              </a:spcAft>
            </a:pPr>
            <a:r>
              <a:rPr lang="hr-HR" sz="2000" dirty="0"/>
              <a:t>	</a:t>
            </a:r>
            <a:r>
              <a:rPr lang="en-US" sz="2000" dirty="0"/>
              <a:t> → </a:t>
            </a:r>
            <a:r>
              <a:rPr lang="en-US" sz="2000" dirty="0" err="1"/>
              <a:t>daje</a:t>
            </a:r>
            <a:r>
              <a:rPr lang="en-US" sz="2000" dirty="0"/>
              <a:t> </a:t>
            </a:r>
            <a:r>
              <a:rPr lang="en-US" sz="2000" dirty="0" err="1"/>
              <a:t>klijentu</a:t>
            </a:r>
            <a:r>
              <a:rPr lang="en-US" sz="2000" dirty="0"/>
              <a:t> </a:t>
            </a:r>
            <a:r>
              <a:rPr lang="en-US" sz="2000" b="1" dirty="0" err="1"/>
              <a:t>jasnu</a:t>
            </a:r>
            <a:r>
              <a:rPr lang="en-US" sz="2000" b="1" dirty="0"/>
              <a:t> </a:t>
            </a:r>
            <a:r>
              <a:rPr lang="en-US" sz="2000" b="1" dirty="0" err="1"/>
              <a:t>sliku</a:t>
            </a:r>
            <a:r>
              <a:rPr lang="en-US" sz="2000" b="1" dirty="0"/>
              <a:t> </a:t>
            </a:r>
            <a:r>
              <a:rPr lang="en-US" sz="2000" dirty="0" err="1"/>
              <a:t>što</a:t>
            </a:r>
            <a:r>
              <a:rPr lang="en-US" sz="2000" dirty="0"/>
              <a:t> je </a:t>
            </a:r>
            <a:r>
              <a:rPr lang="hr-HR" sz="2000" dirty="0"/>
              <a:t>	</a:t>
            </a:r>
            <a:r>
              <a:rPr lang="en-US" sz="2000" dirty="0" err="1"/>
              <a:t>postignuto</a:t>
            </a:r>
            <a:r>
              <a:rPr lang="en-US" sz="2000" dirty="0"/>
              <a:t> („</a:t>
            </a:r>
            <a:r>
              <a:rPr lang="en-US" sz="2000" dirty="0" err="1"/>
              <a:t>gdje</a:t>
            </a:r>
            <a:r>
              <a:rPr lang="en-US" sz="2000" dirty="0"/>
              <a:t> </a:t>
            </a:r>
            <a:r>
              <a:rPr lang="en-US" sz="2000" dirty="0" err="1"/>
              <a:t>smo</a:t>
            </a:r>
            <a:r>
              <a:rPr lang="en-US" sz="2000" dirty="0"/>
              <a:t> sad”)</a:t>
            </a:r>
          </a:p>
          <a:p>
            <a:pPr marL="285750" indent="-228600">
              <a:lnSpc>
                <a:spcPct val="150000"/>
              </a:lnSpc>
              <a:spcAft>
                <a:spcPts val="600"/>
              </a:spcAft>
              <a:buFont typeface="Arial" panose="020B0604020202020204" pitchFamily="34" charset="0"/>
              <a:buChar char="•"/>
            </a:pPr>
            <a:r>
              <a:rPr lang="en-US" sz="2000" dirty="0" err="1"/>
              <a:t>Istaknuti</a:t>
            </a:r>
            <a:r>
              <a:rPr lang="en-US" sz="2000" dirty="0"/>
              <a:t> da </a:t>
            </a:r>
            <a:r>
              <a:rPr lang="en-US" sz="2000" b="1" dirty="0" err="1"/>
              <a:t>terapija</a:t>
            </a:r>
            <a:r>
              <a:rPr lang="en-US" sz="2000" b="1" dirty="0"/>
              <a:t> </a:t>
            </a:r>
            <a:r>
              <a:rPr lang="en-US" sz="2000" b="1" dirty="0" err="1"/>
              <a:t>počinje</a:t>
            </a:r>
            <a:r>
              <a:rPr lang="en-US" sz="2000" b="1" dirty="0"/>
              <a:t> u </a:t>
            </a:r>
            <a:r>
              <a:rPr lang="en-US" sz="2000" b="1" dirty="0" err="1"/>
              <a:t>prvoj</a:t>
            </a:r>
            <a:r>
              <a:rPr lang="en-US" sz="2000" b="1" dirty="0"/>
              <a:t> </a:t>
            </a:r>
            <a:r>
              <a:rPr lang="en-US" sz="2000" b="1" dirty="0" err="1"/>
              <a:t>terapijskoj</a:t>
            </a:r>
            <a:r>
              <a:rPr lang="en-US" sz="2000" b="1" dirty="0"/>
              <a:t> </a:t>
            </a:r>
            <a:r>
              <a:rPr lang="en-US" sz="2000" b="1" dirty="0" err="1"/>
              <a:t>seansi</a:t>
            </a:r>
            <a:r>
              <a:rPr lang="en-US" sz="2000" dirty="0"/>
              <a:t>, </a:t>
            </a:r>
            <a:r>
              <a:rPr lang="en-US" sz="2000" dirty="0" err="1"/>
              <a:t>dakle</a:t>
            </a:r>
            <a:r>
              <a:rPr lang="en-US" sz="2000" dirty="0"/>
              <a:t> </a:t>
            </a:r>
            <a:r>
              <a:rPr lang="en-US" sz="2000" dirty="0" err="1"/>
              <a:t>slijedeći</a:t>
            </a:r>
            <a:r>
              <a:rPr lang="en-US" sz="2000" dirty="0"/>
              <a:t> put</a:t>
            </a:r>
          </a:p>
          <a:p>
            <a:pPr marL="285750" indent="-228600">
              <a:lnSpc>
                <a:spcPct val="150000"/>
              </a:lnSpc>
              <a:spcAft>
                <a:spcPts val="600"/>
              </a:spcAft>
              <a:buFont typeface="Arial" panose="020B0604020202020204" pitchFamily="34" charset="0"/>
              <a:buChar char="•"/>
            </a:pPr>
            <a:r>
              <a:rPr lang="en-US" sz="2000" dirty="0" err="1"/>
              <a:t>Dobiti</a:t>
            </a:r>
            <a:r>
              <a:rPr lang="en-US" sz="2000" dirty="0"/>
              <a:t> klijentovu </a:t>
            </a:r>
            <a:r>
              <a:rPr lang="en-US" sz="2000" b="1" dirty="0" err="1"/>
              <a:t>povratnu</a:t>
            </a:r>
            <a:r>
              <a:rPr lang="en-US" sz="2000" b="1" dirty="0"/>
              <a:t> </a:t>
            </a:r>
            <a:r>
              <a:rPr lang="en-US" sz="2000" b="1" dirty="0" err="1"/>
              <a:t>informaciju</a:t>
            </a:r>
            <a:r>
              <a:rPr lang="en-US" sz="2000" b="1" dirty="0"/>
              <a:t> </a:t>
            </a:r>
            <a:r>
              <a:rPr lang="en-US" sz="2000" dirty="0" err="1"/>
              <a:t>na</a:t>
            </a:r>
            <a:r>
              <a:rPr lang="en-US" sz="2000" dirty="0"/>
              <a:t> </a:t>
            </a:r>
            <a:r>
              <a:rPr lang="en-US" sz="2000" dirty="0" err="1"/>
              <a:t>seansu</a:t>
            </a:r>
            <a:r>
              <a:rPr lang="en-US" sz="2000" dirty="0"/>
              <a:t> </a:t>
            </a:r>
            <a:r>
              <a:rPr lang="en-US" sz="2000" dirty="0" err="1"/>
              <a:t>procjene</a:t>
            </a:r>
            <a:endParaRPr lang="en-US" sz="2000" dirty="0"/>
          </a:p>
          <a:p>
            <a:pPr indent="-228600">
              <a:lnSpc>
                <a:spcPct val="90000"/>
              </a:lnSpc>
              <a:spcAft>
                <a:spcPts val="600"/>
              </a:spcAft>
              <a:buFont typeface="Arial" panose="020B0604020202020204" pitchFamily="34" charset="0"/>
              <a:buChar char="•"/>
            </a:pPr>
            <a:endParaRPr lang="en-US" sz="2000" dirty="0"/>
          </a:p>
        </p:txBody>
      </p:sp>
      <p:pic>
        <p:nvPicPr>
          <p:cNvPr id="7" name="Picture 6" descr="Icon&#10;&#10;Description automatically generated with low confidence">
            <a:extLst>
              <a:ext uri="{FF2B5EF4-FFF2-40B4-BE49-F238E27FC236}">
                <a16:creationId xmlns:a16="http://schemas.microsoft.com/office/drawing/2014/main" id="{6EBF728D-67D8-3981-8798-10E1C35A2EAC}"/>
              </a:ext>
            </a:extLst>
          </p:cNvPr>
          <p:cNvPicPr>
            <a:picLocks noChangeAspect="1"/>
          </p:cNvPicPr>
          <p:nvPr/>
        </p:nvPicPr>
        <p:blipFill rotWithShape="1">
          <a:blip r:embed="rId2">
            <a:extLst>
              <a:ext uri="{28A0092B-C50C-407E-A947-70E740481C1C}">
                <a14:useLocalDpi xmlns:a14="http://schemas.microsoft.com/office/drawing/2010/main" val="0"/>
              </a:ext>
            </a:extLst>
          </a:blip>
          <a:srcRect l="21007" r="21802"/>
          <a:stretch/>
        </p:blipFill>
        <p:spPr>
          <a:xfrm>
            <a:off x="236707" y="1766476"/>
            <a:ext cx="6536987" cy="4286250"/>
          </a:xfrm>
          <a:prstGeom prst="rect">
            <a:avLst/>
          </a:prstGeom>
        </p:spPr>
      </p:pic>
    </p:spTree>
    <p:extLst>
      <p:ext uri="{BB962C8B-B14F-4D97-AF65-F5344CB8AC3E}">
        <p14:creationId xmlns:p14="http://schemas.microsoft.com/office/powerpoint/2010/main" val="626958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65475B-5E9E-0816-D7E0-7643ABCEBB43}"/>
              </a:ext>
            </a:extLst>
          </p:cNvPr>
          <p:cNvSpPr txBox="1"/>
          <p:nvPr/>
        </p:nvSpPr>
        <p:spPr>
          <a:xfrm>
            <a:off x="194920" y="0"/>
            <a:ext cx="11319586" cy="1323439"/>
          </a:xfrm>
          <a:prstGeom prst="rect">
            <a:avLst/>
          </a:prstGeom>
          <a:noFill/>
        </p:spPr>
        <p:txBody>
          <a:bodyPr wrap="square" rtlCol="0">
            <a:spAutoFit/>
          </a:bodyPr>
          <a:lstStyle/>
          <a:p>
            <a:r>
              <a:rPr lang="hr-HR" sz="4000">
                <a:latin typeface="+mj-lt"/>
              </a:rPr>
              <a:t>Da zaokružimo…</a:t>
            </a:r>
          </a:p>
          <a:p>
            <a:endParaRPr lang="hr-HR" sz="4000" dirty="0"/>
          </a:p>
        </p:txBody>
      </p:sp>
      <p:sp>
        <p:nvSpPr>
          <p:cNvPr id="3" name="TextBox 2">
            <a:extLst>
              <a:ext uri="{FF2B5EF4-FFF2-40B4-BE49-F238E27FC236}">
                <a16:creationId xmlns:a16="http://schemas.microsoft.com/office/drawing/2014/main" id="{8EDC72C5-7718-2132-DB24-64D2F7237878}"/>
              </a:ext>
            </a:extLst>
          </p:cNvPr>
          <p:cNvSpPr txBox="1"/>
          <p:nvPr/>
        </p:nvSpPr>
        <p:spPr>
          <a:xfrm>
            <a:off x="232524" y="626806"/>
            <a:ext cx="11783505" cy="967957"/>
          </a:xfrm>
          <a:prstGeom prst="rect">
            <a:avLst/>
          </a:prstGeom>
          <a:noFill/>
        </p:spPr>
        <p:txBody>
          <a:bodyPr wrap="square">
            <a:spAutoFit/>
          </a:bodyPr>
          <a:lstStyle/>
          <a:p>
            <a:pPr marL="285750" indent="-285750">
              <a:lnSpc>
                <a:spcPct val="150000"/>
              </a:lnSpc>
              <a:buFont typeface="Arial" panose="020B0604020202020204" pitchFamily="34" charset="0"/>
              <a:buChar char="•"/>
            </a:pPr>
            <a:r>
              <a:rPr lang="hr-HR" sz="2000" dirty="0"/>
              <a:t>Inicijalna seansa (Procjena) uključuje </a:t>
            </a:r>
            <a:r>
              <a:rPr lang="hr-HR" sz="2000" b="1" dirty="0"/>
              <a:t>temeljitu procjenu</a:t>
            </a:r>
            <a:r>
              <a:rPr lang="hr-HR" sz="2000" dirty="0"/>
              <a:t>, </a:t>
            </a:r>
            <a:r>
              <a:rPr lang="hr-HR" sz="2000" b="1" dirty="0"/>
              <a:t>prikupljanje podataka </a:t>
            </a:r>
            <a:r>
              <a:rPr lang="hr-HR" sz="2000" dirty="0"/>
              <a:t>s ciljem </a:t>
            </a:r>
            <a:r>
              <a:rPr lang="hr-HR" sz="2000" b="1" dirty="0"/>
              <a:t>točne konceptualizacije </a:t>
            </a:r>
            <a:r>
              <a:rPr lang="hr-HR" sz="2000" dirty="0"/>
              <a:t>i </a:t>
            </a:r>
            <a:r>
              <a:rPr lang="hr-HR" sz="2000" b="1" dirty="0"/>
              <a:t>dijagnoze</a:t>
            </a:r>
            <a:r>
              <a:rPr lang="hr-HR" sz="2000" dirty="0"/>
              <a:t> te </a:t>
            </a:r>
            <a:r>
              <a:rPr lang="hr-HR" sz="2000" b="1" dirty="0"/>
              <a:t>planiranja terapije</a:t>
            </a:r>
          </a:p>
        </p:txBody>
      </p:sp>
      <p:sp>
        <p:nvSpPr>
          <p:cNvPr id="6" name="TextBox 5">
            <a:extLst>
              <a:ext uri="{FF2B5EF4-FFF2-40B4-BE49-F238E27FC236}">
                <a16:creationId xmlns:a16="http://schemas.microsoft.com/office/drawing/2014/main" id="{6FB60D53-9EC8-5CF2-FC63-375EA77B189A}"/>
              </a:ext>
            </a:extLst>
          </p:cNvPr>
          <p:cNvSpPr txBox="1"/>
          <p:nvPr/>
        </p:nvSpPr>
        <p:spPr>
          <a:xfrm>
            <a:off x="4075895" y="1825596"/>
            <a:ext cx="5938885" cy="3737946"/>
          </a:xfrm>
          <a:prstGeom prst="rect">
            <a:avLst/>
          </a:prstGeom>
          <a:noFill/>
        </p:spPr>
        <p:txBody>
          <a:bodyPr wrap="square">
            <a:spAutoFit/>
          </a:bodyPr>
          <a:lstStyle/>
          <a:p>
            <a:pPr marL="285750" indent="-285750">
              <a:lnSpc>
                <a:spcPct val="150000"/>
              </a:lnSpc>
              <a:buFont typeface="Wingdings" panose="05000000000000000000" pitchFamily="2" charset="2"/>
              <a:buChar char="ü"/>
            </a:pPr>
            <a:r>
              <a:rPr lang="hr-HR" sz="2000" dirty="0"/>
              <a:t>Razviti terapijski </a:t>
            </a:r>
            <a:r>
              <a:rPr lang="hr-HR" sz="2000" b="1" dirty="0"/>
              <a:t>odnos</a:t>
            </a:r>
          </a:p>
          <a:p>
            <a:pPr marL="285750" indent="-285750">
              <a:lnSpc>
                <a:spcPct val="150000"/>
              </a:lnSpc>
              <a:buFont typeface="Wingdings" panose="05000000000000000000" pitchFamily="2" charset="2"/>
              <a:buChar char="ü"/>
            </a:pPr>
            <a:r>
              <a:rPr lang="hr-HR" sz="2000" dirty="0"/>
              <a:t>Pobuditi </a:t>
            </a:r>
            <a:r>
              <a:rPr lang="hr-HR" sz="2000" b="1" dirty="0"/>
              <a:t>nadu</a:t>
            </a:r>
            <a:r>
              <a:rPr lang="hr-HR" sz="2000" dirty="0"/>
              <a:t> kod klijenta</a:t>
            </a:r>
          </a:p>
          <a:p>
            <a:pPr marL="285750" indent="-285750">
              <a:lnSpc>
                <a:spcPct val="150000"/>
              </a:lnSpc>
              <a:buFont typeface="Wingdings" panose="05000000000000000000" pitchFamily="2" charset="2"/>
              <a:buChar char="ü"/>
            </a:pPr>
            <a:r>
              <a:rPr lang="hr-HR" sz="2000" b="1" dirty="0"/>
              <a:t>Educirati</a:t>
            </a:r>
            <a:r>
              <a:rPr lang="hr-HR" sz="2000" dirty="0"/>
              <a:t> o BKT i kognitivnom modelu</a:t>
            </a:r>
          </a:p>
          <a:p>
            <a:pPr marL="285750" indent="-285750">
              <a:lnSpc>
                <a:spcPct val="150000"/>
              </a:lnSpc>
              <a:buFont typeface="Wingdings" panose="05000000000000000000" pitchFamily="2" charset="2"/>
              <a:buChar char="ü"/>
            </a:pPr>
            <a:r>
              <a:rPr lang="hr-HR" sz="2000" b="1" dirty="0"/>
              <a:t>Reagirati</a:t>
            </a:r>
            <a:r>
              <a:rPr lang="hr-HR" sz="2000" dirty="0"/>
              <a:t> na beznadnost i skepticizam</a:t>
            </a:r>
          </a:p>
          <a:p>
            <a:pPr marL="285750" indent="-285750">
              <a:lnSpc>
                <a:spcPct val="150000"/>
              </a:lnSpc>
              <a:buFont typeface="Wingdings" panose="05000000000000000000" pitchFamily="2" charset="2"/>
              <a:buChar char="ü"/>
            </a:pPr>
            <a:r>
              <a:rPr lang="hr-HR" sz="2000" b="1" dirty="0"/>
              <a:t>Postaviti</a:t>
            </a:r>
            <a:r>
              <a:rPr lang="hr-HR" sz="2000" dirty="0"/>
              <a:t> šire </a:t>
            </a:r>
            <a:r>
              <a:rPr lang="hr-HR" sz="2000" b="1" dirty="0"/>
              <a:t>ciljeve</a:t>
            </a:r>
            <a:r>
              <a:rPr lang="hr-HR" sz="2000" dirty="0"/>
              <a:t> i </a:t>
            </a:r>
            <a:r>
              <a:rPr lang="hr-HR" sz="2000" b="1" dirty="0"/>
              <a:t>plan</a:t>
            </a:r>
            <a:r>
              <a:rPr lang="hr-HR" sz="2000" dirty="0"/>
              <a:t> terapije</a:t>
            </a:r>
          </a:p>
          <a:p>
            <a:pPr marL="285750" indent="-285750">
              <a:lnSpc>
                <a:spcPct val="150000"/>
              </a:lnSpc>
              <a:buFont typeface="Wingdings" panose="05000000000000000000" pitchFamily="2" charset="2"/>
              <a:buChar char="ü"/>
            </a:pPr>
            <a:r>
              <a:rPr lang="hr-HR" sz="2000" dirty="0"/>
              <a:t>Postaviti </a:t>
            </a:r>
            <a:r>
              <a:rPr lang="hr-HR" sz="2000" b="1" dirty="0"/>
              <a:t>Akcijski Plan</a:t>
            </a:r>
          </a:p>
          <a:p>
            <a:pPr marL="285750" indent="-285750">
              <a:lnSpc>
                <a:spcPct val="150000"/>
              </a:lnSpc>
              <a:buFont typeface="Wingdings" panose="05000000000000000000" pitchFamily="2" charset="2"/>
              <a:buChar char="ü"/>
            </a:pPr>
            <a:r>
              <a:rPr lang="hr-HR" sz="2000" b="1" dirty="0"/>
              <a:t>Upravljati očekivanjima </a:t>
            </a:r>
            <a:r>
              <a:rPr lang="hr-HR" sz="2000" dirty="0"/>
              <a:t>od terapije</a:t>
            </a:r>
          </a:p>
          <a:p>
            <a:pPr marL="285750" indent="-285750">
              <a:lnSpc>
                <a:spcPct val="150000"/>
              </a:lnSpc>
              <a:buFont typeface="Wingdings" panose="05000000000000000000" pitchFamily="2" charset="2"/>
              <a:buChar char="ü"/>
            </a:pPr>
            <a:r>
              <a:rPr lang="hr-HR" sz="2000" b="1" dirty="0"/>
              <a:t>Sažimanje</a:t>
            </a:r>
            <a:r>
              <a:rPr lang="hr-HR" sz="2000" dirty="0"/>
              <a:t> i dobivanje </a:t>
            </a:r>
            <a:r>
              <a:rPr lang="hr-HR" sz="2000" b="1" dirty="0"/>
              <a:t>povratne</a:t>
            </a:r>
            <a:r>
              <a:rPr lang="hr-HR" sz="2000" dirty="0"/>
              <a:t> informacije</a:t>
            </a:r>
          </a:p>
        </p:txBody>
      </p:sp>
      <p:sp>
        <p:nvSpPr>
          <p:cNvPr id="8" name="TextBox 7">
            <a:extLst>
              <a:ext uri="{FF2B5EF4-FFF2-40B4-BE49-F238E27FC236}">
                <a16:creationId xmlns:a16="http://schemas.microsoft.com/office/drawing/2014/main" id="{26EDA808-4688-0CDA-7B4B-6E4E6D021F2E}"/>
              </a:ext>
            </a:extLst>
          </p:cNvPr>
          <p:cNvSpPr txBox="1"/>
          <p:nvPr/>
        </p:nvSpPr>
        <p:spPr>
          <a:xfrm>
            <a:off x="320510" y="5750443"/>
            <a:ext cx="11871490" cy="880369"/>
          </a:xfrm>
          <a:prstGeom prst="rect">
            <a:avLst/>
          </a:prstGeom>
          <a:noFill/>
        </p:spPr>
        <p:txBody>
          <a:bodyPr wrap="square">
            <a:spAutoFit/>
          </a:bodyPr>
          <a:lstStyle/>
          <a:p>
            <a:pPr>
              <a:lnSpc>
                <a:spcPct val="150000"/>
              </a:lnSpc>
            </a:pPr>
            <a:r>
              <a:rPr lang="hr-HR" dirty="0"/>
              <a:t>Procjena se nastavlja tijekom cijelog terapijskog procesa → učvršćivanje dijagnoze, „brušenje” konceptualizacije i konstantno praćenje napretka klijenta.</a:t>
            </a:r>
          </a:p>
        </p:txBody>
      </p:sp>
      <p:sp>
        <p:nvSpPr>
          <p:cNvPr id="5" name="TextBox 4">
            <a:extLst>
              <a:ext uri="{FF2B5EF4-FFF2-40B4-BE49-F238E27FC236}">
                <a16:creationId xmlns:a16="http://schemas.microsoft.com/office/drawing/2014/main" id="{B0DF5576-0DCB-037E-A7E9-0EC99A741F8F}"/>
              </a:ext>
            </a:extLst>
          </p:cNvPr>
          <p:cNvSpPr txBox="1"/>
          <p:nvPr/>
        </p:nvSpPr>
        <p:spPr>
          <a:xfrm>
            <a:off x="1433513" y="3164154"/>
            <a:ext cx="1738312" cy="754694"/>
          </a:xfrm>
          <a:prstGeom prst="rect">
            <a:avLst/>
          </a:prstGeom>
          <a:noFill/>
        </p:spPr>
        <p:txBody>
          <a:bodyPr wrap="square">
            <a:spAutoFit/>
          </a:bodyPr>
          <a:lstStyle/>
          <a:p>
            <a:pPr>
              <a:lnSpc>
                <a:spcPct val="150000"/>
              </a:lnSpc>
            </a:pPr>
            <a:r>
              <a:rPr lang="hr-HR" sz="3200" dirty="0"/>
              <a:t>Želimo:</a:t>
            </a:r>
            <a:r>
              <a:rPr lang="hr-HR" sz="1800" dirty="0"/>
              <a:t> </a:t>
            </a:r>
          </a:p>
        </p:txBody>
      </p:sp>
    </p:spTree>
    <p:extLst>
      <p:ext uri="{BB962C8B-B14F-4D97-AF65-F5344CB8AC3E}">
        <p14:creationId xmlns:p14="http://schemas.microsoft.com/office/powerpoint/2010/main" val="2671146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62D44EE-C852-4460-B8B5-C4F2BC2051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B1BDB2D-8A41-EF48-C321-80EF0797B8D0}"/>
              </a:ext>
            </a:extLst>
          </p:cNvPr>
          <p:cNvSpPr txBox="1"/>
          <p:nvPr/>
        </p:nvSpPr>
        <p:spPr>
          <a:xfrm>
            <a:off x="6194716" y="739978"/>
            <a:ext cx="5334930" cy="3004145"/>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6000" b="1">
                <a:latin typeface="+mj-lt"/>
                <a:ea typeface="+mj-ea"/>
                <a:cs typeface="+mj-cs"/>
              </a:rPr>
              <a:t>Hvala na pažnji!</a:t>
            </a:r>
          </a:p>
        </p:txBody>
      </p:sp>
      <p:sp>
        <p:nvSpPr>
          <p:cNvPr id="14" name="Freeform: Shape 13">
            <a:extLst>
              <a:ext uri="{FF2B5EF4-FFF2-40B4-BE49-F238E27FC236}">
                <a16:creationId xmlns:a16="http://schemas.microsoft.com/office/drawing/2014/main" id="{658970D8-8D1D-4B5C-894B-E871CC8654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F227E5B6-9132-43CA-B503-37A18562ADF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03C2051E-A88D-48E5-BACF-AAED1789272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7821A508-2985-4905-874A-527429BAAB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D2929CB1-0E3C-4B2D-ADC5-0154FB33BA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7" name="Picture 6">
            <a:extLst>
              <a:ext uri="{FF2B5EF4-FFF2-40B4-BE49-F238E27FC236}">
                <a16:creationId xmlns:a16="http://schemas.microsoft.com/office/drawing/2014/main" id="{44FE1688-2C2F-CC1B-C199-9A9B8029D07A}"/>
              </a:ext>
            </a:extLst>
          </p:cNvPr>
          <p:cNvPicPr>
            <a:picLocks noChangeAspect="1"/>
          </p:cNvPicPr>
          <p:nvPr/>
        </p:nvPicPr>
        <p:blipFill rotWithShape="1">
          <a:blip r:embed="rId2"/>
          <a:srcRect r="3746" b="1"/>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24" name="Freeform: Shape 23">
            <a:extLst>
              <a:ext uri="{FF2B5EF4-FFF2-40B4-BE49-F238E27FC236}">
                <a16:creationId xmlns:a16="http://schemas.microsoft.com/office/drawing/2014/main" id="{5F2F0C84-BE8C-4DC2-A6D3-30349A801D5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935774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727969" y="612559"/>
            <a:ext cx="3544175" cy="707886"/>
          </a:xfrm>
          <a:prstGeom prst="rect">
            <a:avLst/>
          </a:prstGeom>
          <a:noFill/>
        </p:spPr>
        <p:txBody>
          <a:bodyPr wrap="none" rtlCol="0">
            <a:spAutoFit/>
          </a:bodyPr>
          <a:lstStyle/>
          <a:p>
            <a:r>
              <a:rPr lang="hr-HR" sz="4000">
                <a:latin typeface="+mj-lt"/>
              </a:rPr>
              <a:t>Seansa procjene</a:t>
            </a:r>
            <a:endParaRPr lang="hr-HR" sz="4000" dirty="0">
              <a:latin typeface="+mj-lt"/>
            </a:endParaRPr>
          </a:p>
        </p:txBody>
      </p:sp>
      <p:sp>
        <p:nvSpPr>
          <p:cNvPr id="5" name="TextBox 4">
            <a:extLst>
              <a:ext uri="{FF2B5EF4-FFF2-40B4-BE49-F238E27FC236}">
                <a16:creationId xmlns:a16="http://schemas.microsoft.com/office/drawing/2014/main" id="{39EB5AB0-3C14-0614-7106-94E92BC1B745}"/>
              </a:ext>
            </a:extLst>
          </p:cNvPr>
          <p:cNvSpPr txBox="1"/>
          <p:nvPr/>
        </p:nvSpPr>
        <p:spPr>
          <a:xfrm>
            <a:off x="862879" y="1759632"/>
            <a:ext cx="10452821" cy="3699474"/>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hr-HR" sz="2000" dirty="0"/>
              <a:t>„nulta seansa”; prva seansa ali ne i prva </a:t>
            </a:r>
            <a:r>
              <a:rPr lang="hr-HR" sz="2000" b="1" dirty="0"/>
              <a:t>terapijska</a:t>
            </a:r>
            <a:r>
              <a:rPr lang="hr-HR" sz="2000" dirty="0"/>
              <a:t> seansa</a:t>
            </a:r>
          </a:p>
          <a:p>
            <a:pPr marL="342900" indent="-342900">
              <a:lnSpc>
                <a:spcPct val="200000"/>
              </a:lnSpc>
              <a:buFont typeface="Arial" panose="020B0604020202020204" pitchFamily="34" charset="0"/>
              <a:buChar char="•"/>
            </a:pPr>
            <a:r>
              <a:rPr lang="hr-HR" sz="2000" dirty="0"/>
              <a:t>Obuhvatiti opis problema, trenutno funkcioniranje, simptome, povijest, vrijednosti, snage i vještine – s ciljem inicijalne konceptualizacije i općeg plana terapije</a:t>
            </a:r>
          </a:p>
          <a:p>
            <a:pPr marL="342900" indent="-342900">
              <a:lnSpc>
                <a:spcPct val="200000"/>
              </a:lnSpc>
              <a:buFont typeface="Arial" panose="020B0604020202020204" pitchFamily="34" charset="0"/>
              <a:buChar char="•"/>
            </a:pPr>
            <a:r>
              <a:rPr lang="hr-HR" sz="2000" dirty="0"/>
              <a:t>Prikupiti informacije i prije seanse procjene (upitnici, ranija dokumentacija)</a:t>
            </a:r>
          </a:p>
          <a:p>
            <a:pPr marL="342900" indent="-342900">
              <a:lnSpc>
                <a:spcPct val="200000"/>
              </a:lnSpc>
              <a:buFont typeface="Arial" panose="020B0604020202020204" pitchFamily="34" charset="0"/>
              <a:buChar char="•"/>
            </a:pPr>
            <a:r>
              <a:rPr lang="hr-HR" sz="2000" dirty="0"/>
              <a:t>Trebalo bi obaviti liječnički pregled (npr. depresija i </a:t>
            </a:r>
            <a:r>
              <a:rPr lang="hr-HR" sz="2000" dirty="0" err="1"/>
              <a:t>hipotireoza</a:t>
            </a:r>
            <a:r>
              <a:rPr lang="hr-HR" sz="2000" dirty="0"/>
              <a:t>)</a:t>
            </a:r>
          </a:p>
          <a:p>
            <a:pPr marL="342900" indent="-342900">
              <a:lnSpc>
                <a:spcPct val="200000"/>
              </a:lnSpc>
              <a:buFont typeface="Arial" panose="020B0604020202020204" pitchFamily="34" charset="0"/>
              <a:buChar char="•"/>
            </a:pPr>
            <a:r>
              <a:rPr lang="hr-HR" sz="2000" dirty="0"/>
              <a:t>Procjena traje kroz cijelu terapiju!</a:t>
            </a:r>
          </a:p>
        </p:txBody>
      </p:sp>
    </p:spTree>
    <p:extLst>
      <p:ext uri="{BB962C8B-B14F-4D97-AF65-F5344CB8AC3E}">
        <p14:creationId xmlns:p14="http://schemas.microsoft.com/office/powerpoint/2010/main" val="2385936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9900EAE-B1D8-26DC-C18E-ADC7CFD2E3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4882" y="3770170"/>
            <a:ext cx="3562349" cy="2968625"/>
          </a:xfrm>
          <a:prstGeom prst="rect">
            <a:avLst/>
          </a:prstGeom>
        </p:spPr>
      </p:pic>
      <p:sp>
        <p:nvSpPr>
          <p:cNvPr id="4" name="TextBox 3">
            <a:extLst>
              <a:ext uri="{FF2B5EF4-FFF2-40B4-BE49-F238E27FC236}">
                <a16:creationId xmlns:a16="http://schemas.microsoft.com/office/drawing/2014/main" id="{37C3997B-1BE7-F486-0A0C-BF82BB25C41C}"/>
              </a:ext>
            </a:extLst>
          </p:cNvPr>
          <p:cNvSpPr txBox="1"/>
          <p:nvPr/>
        </p:nvSpPr>
        <p:spPr>
          <a:xfrm>
            <a:off x="727969" y="612559"/>
            <a:ext cx="3544175" cy="707886"/>
          </a:xfrm>
          <a:prstGeom prst="rect">
            <a:avLst/>
          </a:prstGeom>
          <a:noFill/>
        </p:spPr>
        <p:txBody>
          <a:bodyPr wrap="none" rtlCol="0">
            <a:spAutoFit/>
          </a:bodyPr>
          <a:lstStyle/>
          <a:p>
            <a:r>
              <a:rPr lang="hr-HR" sz="4000">
                <a:latin typeface="+mj-lt"/>
              </a:rPr>
              <a:t>Seansa procjene</a:t>
            </a:r>
            <a:endParaRPr lang="hr-HR" sz="4000" dirty="0">
              <a:latin typeface="+mj-lt"/>
            </a:endParaRPr>
          </a:p>
        </p:txBody>
      </p:sp>
      <p:sp>
        <p:nvSpPr>
          <p:cNvPr id="5" name="TextBox 4">
            <a:extLst>
              <a:ext uri="{FF2B5EF4-FFF2-40B4-BE49-F238E27FC236}">
                <a16:creationId xmlns:a16="http://schemas.microsoft.com/office/drawing/2014/main" id="{39EB5AB0-3C14-0614-7106-94E92BC1B745}"/>
              </a:ext>
            </a:extLst>
          </p:cNvPr>
          <p:cNvSpPr txBox="1"/>
          <p:nvPr/>
        </p:nvSpPr>
        <p:spPr>
          <a:xfrm>
            <a:off x="548074" y="1603517"/>
            <a:ext cx="8700701" cy="3083921"/>
          </a:xfrm>
          <a:prstGeom prst="rect">
            <a:avLst/>
          </a:prstGeom>
          <a:noFill/>
        </p:spPr>
        <p:txBody>
          <a:bodyPr wrap="square" rtlCol="0">
            <a:spAutoFit/>
          </a:bodyPr>
          <a:lstStyle/>
          <a:p>
            <a:pPr>
              <a:lnSpc>
                <a:spcPct val="200000"/>
              </a:lnSpc>
            </a:pPr>
            <a:r>
              <a:rPr lang="hr-HR" sz="2000" dirty="0"/>
              <a:t>Česti izvori </a:t>
            </a:r>
            <a:r>
              <a:rPr lang="hr-HR" sz="2000" b="1" u="sng" dirty="0"/>
              <a:t>POGREŠNE DIJAGNOZE</a:t>
            </a:r>
            <a:r>
              <a:rPr lang="hr-HR" sz="2000" dirty="0"/>
              <a:t>:</a:t>
            </a:r>
          </a:p>
          <a:p>
            <a:pPr marL="800100" lvl="1" indent="-342900">
              <a:lnSpc>
                <a:spcPct val="200000"/>
              </a:lnSpc>
              <a:buFont typeface="Courier New" panose="02070309020205020404" pitchFamily="49" charset="0"/>
              <a:buChar char="o"/>
            </a:pPr>
            <a:r>
              <a:rPr lang="hr-HR" sz="2000" dirty="0"/>
              <a:t>Nepotpune informacije</a:t>
            </a:r>
          </a:p>
          <a:p>
            <a:pPr marL="800100" lvl="1" indent="-342900">
              <a:lnSpc>
                <a:spcPct val="200000"/>
              </a:lnSpc>
              <a:buFont typeface="Courier New" panose="02070309020205020404" pitchFamily="49" charset="0"/>
              <a:buChar char="o"/>
            </a:pPr>
            <a:r>
              <a:rPr lang="hr-HR" sz="2000" dirty="0"/>
              <a:t>Namjerno tajenje informacija od strane klijenta </a:t>
            </a:r>
            <a:r>
              <a:rPr lang="hr-HR" sz="2000" dirty="0">
                <a:latin typeface="Times New Roman" panose="02020603050405020304" pitchFamily="18" charset="0"/>
                <a:cs typeface="Times New Roman" panose="02020603050405020304" pitchFamily="18" charset="0"/>
              </a:rPr>
              <a:t>→</a:t>
            </a:r>
            <a:r>
              <a:rPr lang="hr-HR" sz="2000" dirty="0"/>
              <a:t>npr. droge, anoreksija</a:t>
            </a:r>
          </a:p>
          <a:p>
            <a:pPr marL="800100" lvl="1" indent="-342900">
              <a:lnSpc>
                <a:spcPct val="200000"/>
              </a:lnSpc>
              <a:buFont typeface="Courier New" panose="02070309020205020404" pitchFamily="49" charset="0"/>
              <a:buChar char="o"/>
            </a:pPr>
            <a:r>
              <a:rPr lang="hr-HR" sz="2000" dirty="0"/>
              <a:t>Pogrešno pripisivanje simptoma nekom poremećaju </a:t>
            </a:r>
            <a:r>
              <a:rPr lang="hr-HR" sz="2000" dirty="0">
                <a:latin typeface="Times New Roman" panose="02020603050405020304" pitchFamily="18" charset="0"/>
                <a:cs typeface="Times New Roman" panose="02020603050405020304" pitchFamily="18" charset="0"/>
              </a:rPr>
              <a:t>→</a:t>
            </a:r>
            <a:r>
              <a:rPr lang="hr-HR" sz="2000" dirty="0"/>
              <a:t>npr. socijalna izolacija – depresija i socijalna anksioznost)</a:t>
            </a:r>
          </a:p>
        </p:txBody>
      </p:sp>
    </p:spTree>
    <p:extLst>
      <p:ext uri="{BB962C8B-B14F-4D97-AF65-F5344CB8AC3E}">
        <p14:creationId xmlns:p14="http://schemas.microsoft.com/office/powerpoint/2010/main" val="1446516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727969" y="612559"/>
            <a:ext cx="3320461" cy="707886"/>
          </a:xfrm>
          <a:prstGeom prst="rect">
            <a:avLst/>
          </a:prstGeom>
          <a:noFill/>
        </p:spPr>
        <p:txBody>
          <a:bodyPr wrap="none" rtlCol="0">
            <a:spAutoFit/>
          </a:bodyPr>
          <a:lstStyle/>
          <a:p>
            <a:r>
              <a:rPr lang="hr-HR" sz="4000" dirty="0">
                <a:latin typeface="+mj-lt"/>
              </a:rPr>
              <a:t>Ciljevi procjene</a:t>
            </a:r>
          </a:p>
        </p:txBody>
      </p:sp>
      <p:sp>
        <p:nvSpPr>
          <p:cNvPr id="5" name="TextBox 4">
            <a:extLst>
              <a:ext uri="{FF2B5EF4-FFF2-40B4-BE49-F238E27FC236}">
                <a16:creationId xmlns:a16="http://schemas.microsoft.com/office/drawing/2014/main" id="{39EB5AB0-3C14-0614-7106-94E92BC1B745}"/>
              </a:ext>
            </a:extLst>
          </p:cNvPr>
          <p:cNvSpPr txBox="1"/>
          <p:nvPr/>
        </p:nvSpPr>
        <p:spPr>
          <a:xfrm>
            <a:off x="684448" y="1579263"/>
            <a:ext cx="11139973" cy="3699474"/>
          </a:xfrm>
          <a:prstGeom prst="rect">
            <a:avLst/>
          </a:prstGeom>
          <a:noFill/>
        </p:spPr>
        <p:txBody>
          <a:bodyPr wrap="none" rtlCol="0">
            <a:spAutoFit/>
          </a:bodyPr>
          <a:lstStyle/>
          <a:p>
            <a:pPr marL="342900" indent="-342900">
              <a:lnSpc>
                <a:spcPct val="200000"/>
              </a:lnSpc>
              <a:buFont typeface="+mj-lt"/>
              <a:buAutoNum type="arabicPeriod"/>
            </a:pPr>
            <a:r>
              <a:rPr lang="hr-HR" sz="2000" b="1" dirty="0"/>
              <a:t>Prikupiti</a:t>
            </a:r>
            <a:r>
              <a:rPr lang="hr-HR" sz="2000" dirty="0"/>
              <a:t> </a:t>
            </a:r>
            <a:r>
              <a:rPr lang="hr-HR" sz="2000" b="1" dirty="0"/>
              <a:t>informacije</a:t>
            </a:r>
            <a:r>
              <a:rPr lang="hr-HR" sz="2000" dirty="0"/>
              <a:t> → točna dijagnoza, inicijalna kognitivna konceptualizacija i plan terapije</a:t>
            </a:r>
          </a:p>
          <a:p>
            <a:pPr marL="342900" indent="-342900">
              <a:lnSpc>
                <a:spcPct val="200000"/>
              </a:lnSpc>
              <a:buFont typeface="+mj-lt"/>
              <a:buAutoNum type="arabicPeriod"/>
            </a:pPr>
            <a:r>
              <a:rPr lang="hr-HR" sz="2000" b="1" dirty="0"/>
              <a:t>Procijeniti</a:t>
            </a:r>
            <a:r>
              <a:rPr lang="hr-HR" sz="2000" dirty="0"/>
              <a:t> </a:t>
            </a:r>
            <a:r>
              <a:rPr lang="hr-HR" sz="2000" b="1" dirty="0"/>
              <a:t>adekvatnost</a:t>
            </a:r>
            <a:r>
              <a:rPr lang="hr-HR" sz="2000" dirty="0"/>
              <a:t> pristupa, sebe, terapije (razina, frekvencija, trajanje) </a:t>
            </a:r>
            <a:r>
              <a:rPr lang="hr-HR" sz="2000" dirty="0">
                <a:cs typeface="Times New Roman" panose="02020603050405020304" pitchFamily="18" charset="0"/>
              </a:rPr>
              <a:t>→</a:t>
            </a:r>
            <a:r>
              <a:rPr lang="hr-HR" sz="2000" dirty="0"/>
              <a:t> </a:t>
            </a:r>
            <a:r>
              <a:rPr lang="hr-HR" sz="2000" b="1" dirty="0"/>
              <a:t>komuniciramo klijentu</a:t>
            </a:r>
          </a:p>
          <a:p>
            <a:pPr marL="342900" indent="-342900">
              <a:lnSpc>
                <a:spcPct val="200000"/>
              </a:lnSpc>
              <a:buFont typeface="+mj-lt"/>
              <a:buAutoNum type="arabicPeriod"/>
            </a:pPr>
            <a:r>
              <a:rPr lang="hr-HR" sz="2000" b="1" dirty="0"/>
              <a:t>Procijeniti potrebu za dodatnim uslugama</a:t>
            </a:r>
            <a:r>
              <a:rPr lang="hr-HR" sz="2000" dirty="0"/>
              <a:t>/liječenjem npr. uvođenje lijekova</a:t>
            </a:r>
          </a:p>
          <a:p>
            <a:pPr marL="342900" indent="-342900">
              <a:lnSpc>
                <a:spcPct val="200000"/>
              </a:lnSpc>
              <a:buFont typeface="+mj-lt"/>
              <a:buAutoNum type="arabicPeriod"/>
            </a:pPr>
            <a:r>
              <a:rPr lang="hr-HR" sz="2000" b="1" dirty="0"/>
              <a:t>Uspostaviti</a:t>
            </a:r>
            <a:r>
              <a:rPr lang="hr-HR" sz="2000" dirty="0"/>
              <a:t> terapijski </a:t>
            </a:r>
            <a:r>
              <a:rPr lang="hr-HR" sz="2000" b="1" dirty="0"/>
              <a:t>savez</a:t>
            </a:r>
            <a:r>
              <a:rPr lang="hr-HR" sz="2000" dirty="0"/>
              <a:t> s pacijentom (i osobama od povjerenja ukoliko je potrebno)</a:t>
            </a:r>
          </a:p>
          <a:p>
            <a:pPr marL="342900" indent="-342900">
              <a:lnSpc>
                <a:spcPct val="200000"/>
              </a:lnSpc>
              <a:buFont typeface="+mj-lt"/>
              <a:buAutoNum type="arabicPeriod"/>
            </a:pPr>
            <a:r>
              <a:rPr lang="hr-HR" sz="2000" b="1" dirty="0"/>
              <a:t>Educirati</a:t>
            </a:r>
            <a:r>
              <a:rPr lang="hr-HR" sz="2000" dirty="0"/>
              <a:t> klijenta o BKT-u</a:t>
            </a:r>
          </a:p>
          <a:p>
            <a:pPr marL="342900" indent="-342900">
              <a:lnSpc>
                <a:spcPct val="200000"/>
              </a:lnSpc>
              <a:buFont typeface="+mj-lt"/>
              <a:buAutoNum type="arabicPeriod"/>
            </a:pPr>
            <a:r>
              <a:rPr lang="hr-HR" sz="2000" dirty="0"/>
              <a:t>Postaviti lagan </a:t>
            </a:r>
            <a:r>
              <a:rPr lang="hr-HR" sz="2000" b="1" dirty="0"/>
              <a:t>Akcijski Plan </a:t>
            </a:r>
            <a:r>
              <a:rPr lang="hr-HR" sz="2000" dirty="0"/>
              <a:t>(DZ)</a:t>
            </a:r>
          </a:p>
        </p:txBody>
      </p:sp>
      <p:pic>
        <p:nvPicPr>
          <p:cNvPr id="3" name="Graphic 2" descr="Bullseye with solid fill">
            <a:extLst>
              <a:ext uri="{FF2B5EF4-FFF2-40B4-BE49-F238E27FC236}">
                <a16:creationId xmlns:a16="http://schemas.microsoft.com/office/drawing/2014/main" id="{BBA0404E-C595-68F9-ED9B-F72D329EBD2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0096500" y="4839292"/>
            <a:ext cx="1565997" cy="1565997"/>
          </a:xfrm>
          <a:prstGeom prst="rect">
            <a:avLst/>
          </a:prstGeom>
        </p:spPr>
      </p:pic>
    </p:spTree>
    <p:extLst>
      <p:ext uri="{BB962C8B-B14F-4D97-AF65-F5344CB8AC3E}">
        <p14:creationId xmlns:p14="http://schemas.microsoft.com/office/powerpoint/2010/main" val="3210562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251719" y="345859"/>
            <a:ext cx="5662063" cy="707886"/>
          </a:xfrm>
          <a:prstGeom prst="rect">
            <a:avLst/>
          </a:prstGeom>
          <a:noFill/>
        </p:spPr>
        <p:txBody>
          <a:bodyPr wrap="none" rtlCol="0">
            <a:spAutoFit/>
          </a:bodyPr>
          <a:lstStyle/>
          <a:p>
            <a:r>
              <a:rPr lang="hr-HR" sz="4000" dirty="0">
                <a:latin typeface="+mj-lt"/>
              </a:rPr>
              <a:t>Struktura seanse procjene </a:t>
            </a:r>
          </a:p>
        </p:txBody>
      </p:sp>
      <p:sp>
        <p:nvSpPr>
          <p:cNvPr id="5" name="TextBox 4">
            <a:extLst>
              <a:ext uri="{FF2B5EF4-FFF2-40B4-BE49-F238E27FC236}">
                <a16:creationId xmlns:a16="http://schemas.microsoft.com/office/drawing/2014/main" id="{39EB5AB0-3C14-0614-7106-94E92BC1B745}"/>
              </a:ext>
            </a:extLst>
          </p:cNvPr>
          <p:cNvSpPr txBox="1"/>
          <p:nvPr/>
        </p:nvSpPr>
        <p:spPr>
          <a:xfrm>
            <a:off x="1364304" y="1148995"/>
            <a:ext cx="9671878" cy="5584606"/>
          </a:xfrm>
          <a:prstGeom prst="rect">
            <a:avLst/>
          </a:prstGeom>
          <a:noFill/>
        </p:spPr>
        <p:txBody>
          <a:bodyPr wrap="none" rtlCol="0">
            <a:spAutoFit/>
          </a:bodyPr>
          <a:lstStyle/>
          <a:p>
            <a:pPr>
              <a:lnSpc>
                <a:spcPct val="150000"/>
              </a:lnSpc>
            </a:pPr>
            <a:r>
              <a:rPr lang="hr-HR" sz="2000" dirty="0"/>
              <a:t>Što sadrži seansa procjene?</a:t>
            </a:r>
          </a:p>
          <a:p>
            <a:pPr marL="342900" indent="-342900">
              <a:lnSpc>
                <a:spcPct val="150000"/>
              </a:lnSpc>
              <a:buFont typeface="+mj-lt"/>
              <a:buAutoNum type="arabicPeriod"/>
            </a:pPr>
            <a:r>
              <a:rPr lang="hr-HR" sz="2000" dirty="0"/>
              <a:t>Pozdravljanje klijenta</a:t>
            </a:r>
          </a:p>
          <a:p>
            <a:pPr marL="342900" indent="-342900">
              <a:lnSpc>
                <a:spcPct val="150000"/>
              </a:lnSpc>
              <a:buFont typeface="+mj-lt"/>
              <a:buAutoNum type="arabicPeriod"/>
            </a:pPr>
            <a:r>
              <a:rPr lang="hr-HR" sz="2000" dirty="0"/>
              <a:t>Zajedničko odlučivanje hoće li netko drugi (osoba od povjerenja) sudjelovati u seansi</a:t>
            </a:r>
          </a:p>
          <a:p>
            <a:pPr marL="342900" indent="-342900">
              <a:lnSpc>
                <a:spcPct val="150000"/>
              </a:lnSpc>
              <a:buFont typeface="+mj-lt"/>
              <a:buAutoNum type="arabicPeriod"/>
            </a:pPr>
            <a:r>
              <a:rPr lang="hr-HR" sz="2000" dirty="0"/>
              <a:t>Postavljanje dnevnog reda i definiranje prikladnih očekivanja od seanse</a:t>
            </a:r>
          </a:p>
          <a:p>
            <a:pPr marL="342900" indent="-342900">
              <a:lnSpc>
                <a:spcPct val="150000"/>
              </a:lnSpc>
              <a:buFont typeface="+mj-lt"/>
              <a:buAutoNum type="arabicPeriod"/>
            </a:pPr>
            <a:r>
              <a:rPr lang="hr-HR" sz="2000" dirty="0"/>
              <a:t>Provedba psihosocijalne procjene</a:t>
            </a:r>
          </a:p>
          <a:p>
            <a:pPr marL="342900" indent="-342900">
              <a:lnSpc>
                <a:spcPct val="150000"/>
              </a:lnSpc>
              <a:buFont typeface="+mj-lt"/>
              <a:buAutoNum type="arabicPeriod"/>
            </a:pPr>
            <a:r>
              <a:rPr lang="hr-HR" sz="2000" dirty="0"/>
              <a:t>Postavljanje širih ciljeva</a:t>
            </a:r>
          </a:p>
          <a:p>
            <a:pPr marL="342900" indent="-342900">
              <a:lnSpc>
                <a:spcPct val="150000"/>
              </a:lnSpc>
              <a:buFont typeface="+mj-lt"/>
              <a:buAutoNum type="arabicPeriod"/>
            </a:pPr>
            <a:r>
              <a:rPr lang="hr-HR" sz="2000" dirty="0"/>
              <a:t>Povezivanje radne dijagnoze i šireg terapijskog plana te edukacija klijenta o BKT pristupu</a:t>
            </a:r>
          </a:p>
          <a:p>
            <a:pPr marL="342900" indent="-342900">
              <a:lnSpc>
                <a:spcPct val="150000"/>
              </a:lnSpc>
              <a:buFont typeface="+mj-lt"/>
              <a:buAutoNum type="arabicPeriod"/>
            </a:pPr>
            <a:r>
              <a:rPr lang="hr-HR" sz="2000" dirty="0"/>
              <a:t>Zajedničko dogovaranje Akcijskog Plana (domaća zadaća)</a:t>
            </a:r>
          </a:p>
          <a:p>
            <a:pPr marL="342900" indent="-342900">
              <a:lnSpc>
                <a:spcPct val="150000"/>
              </a:lnSpc>
              <a:buFont typeface="+mj-lt"/>
              <a:buAutoNum type="arabicPeriod"/>
            </a:pPr>
            <a:r>
              <a:rPr lang="hr-HR" sz="2000" dirty="0"/>
              <a:t>Postavljanje primjerenih očekivanja od terapije</a:t>
            </a:r>
          </a:p>
          <a:p>
            <a:pPr marL="342900" indent="-342900">
              <a:lnSpc>
                <a:spcPct val="150000"/>
              </a:lnSpc>
              <a:buFont typeface="+mj-lt"/>
              <a:buAutoNum type="arabicPeriod"/>
            </a:pPr>
            <a:r>
              <a:rPr lang="hr-HR" sz="2000" dirty="0"/>
              <a:t>Sažimanje seanse i dobivanje povratne informacije</a:t>
            </a:r>
          </a:p>
          <a:p>
            <a:pPr>
              <a:lnSpc>
                <a:spcPct val="150000"/>
              </a:lnSpc>
            </a:pPr>
            <a:endParaRPr lang="hr-HR" sz="2000" dirty="0"/>
          </a:p>
          <a:p>
            <a:pPr>
              <a:lnSpc>
                <a:spcPct val="150000"/>
              </a:lnSpc>
            </a:pPr>
            <a:r>
              <a:rPr lang="hr-HR" sz="2000" dirty="0"/>
              <a:t>Trajanje je dulje (sat-dva)</a:t>
            </a:r>
          </a:p>
        </p:txBody>
      </p:sp>
      <p:pic>
        <p:nvPicPr>
          <p:cNvPr id="3" name="Graphic 2" descr="List with solid fill">
            <a:extLst>
              <a:ext uri="{FF2B5EF4-FFF2-40B4-BE49-F238E27FC236}">
                <a16:creationId xmlns:a16="http://schemas.microsoft.com/office/drawing/2014/main" id="{0881C0FF-C708-79D3-21B7-9B6CF68985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0296525" y="4946548"/>
            <a:ext cx="1699097" cy="1699097"/>
          </a:xfrm>
          <a:prstGeom prst="rect">
            <a:avLst/>
          </a:prstGeom>
        </p:spPr>
      </p:pic>
      <p:pic>
        <p:nvPicPr>
          <p:cNvPr id="6" name="Picture 5">
            <a:extLst>
              <a:ext uri="{FF2B5EF4-FFF2-40B4-BE49-F238E27FC236}">
                <a16:creationId xmlns:a16="http://schemas.microsoft.com/office/drawing/2014/main" id="{B6A52E5E-8BC5-F5AA-E8B0-090ADD41A9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7181" y="5916478"/>
            <a:ext cx="817123" cy="817123"/>
          </a:xfrm>
          <a:prstGeom prst="rect">
            <a:avLst/>
          </a:prstGeom>
        </p:spPr>
      </p:pic>
    </p:spTree>
    <p:extLst>
      <p:ext uri="{BB962C8B-B14F-4D97-AF65-F5344CB8AC3E}">
        <p14:creationId xmlns:p14="http://schemas.microsoft.com/office/powerpoint/2010/main" val="3495659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727969" y="612559"/>
            <a:ext cx="5752665" cy="707886"/>
          </a:xfrm>
          <a:prstGeom prst="rect">
            <a:avLst/>
          </a:prstGeom>
          <a:noFill/>
        </p:spPr>
        <p:txBody>
          <a:bodyPr wrap="none" rtlCol="0">
            <a:spAutoFit/>
          </a:bodyPr>
          <a:lstStyle/>
          <a:p>
            <a:r>
              <a:rPr lang="hr-HR" sz="4000" dirty="0">
                <a:latin typeface="+mj-lt"/>
              </a:rPr>
              <a:t>1. Početak seanse procjene</a:t>
            </a:r>
          </a:p>
        </p:txBody>
      </p:sp>
      <p:sp>
        <p:nvSpPr>
          <p:cNvPr id="2" name="TextBox 1">
            <a:extLst>
              <a:ext uri="{FF2B5EF4-FFF2-40B4-BE49-F238E27FC236}">
                <a16:creationId xmlns:a16="http://schemas.microsoft.com/office/drawing/2014/main" id="{2241D983-E8F6-3C9F-B9D2-853CD21734C3}"/>
              </a:ext>
            </a:extLst>
          </p:cNvPr>
          <p:cNvSpPr txBox="1"/>
          <p:nvPr/>
        </p:nvSpPr>
        <p:spPr>
          <a:xfrm>
            <a:off x="976544" y="1759258"/>
            <a:ext cx="9572050" cy="4199611"/>
          </a:xfrm>
          <a:prstGeom prst="rect">
            <a:avLst/>
          </a:prstGeom>
          <a:noFill/>
        </p:spPr>
        <p:txBody>
          <a:bodyPr wrap="square" rtlCol="0">
            <a:spAutoFit/>
          </a:bodyPr>
          <a:lstStyle/>
          <a:p>
            <a:pPr marL="342900" indent="-342900">
              <a:lnSpc>
                <a:spcPct val="150000"/>
              </a:lnSpc>
              <a:buFont typeface="+mj-lt"/>
              <a:buAutoNum type="arabicPeriod"/>
            </a:pPr>
            <a:r>
              <a:rPr lang="hr-HR" sz="2000" dirty="0"/>
              <a:t>Pozdravljanje klijenta</a:t>
            </a:r>
          </a:p>
          <a:p>
            <a:pPr marL="342900" indent="-342900">
              <a:lnSpc>
                <a:spcPct val="150000"/>
              </a:lnSpc>
              <a:buFont typeface="+mj-lt"/>
              <a:buAutoNum type="arabicPeriod"/>
            </a:pPr>
            <a:r>
              <a:rPr lang="hr-HR" sz="2000" dirty="0"/>
              <a:t>Zajedničko odlučivanje hoće li osoba od povjerenja sudjelovati u seansi</a:t>
            </a:r>
          </a:p>
          <a:p>
            <a:pPr marL="342900" indent="-342900">
              <a:lnSpc>
                <a:spcPct val="150000"/>
              </a:lnSpc>
              <a:buFont typeface="+mj-lt"/>
              <a:buAutoNum type="arabicPeriod"/>
            </a:pPr>
            <a:r>
              <a:rPr lang="hr-HR" sz="2000" dirty="0"/>
              <a:t>Postavljanje dnevnog reda i definiranje prikladnih očekivanja od seanse</a:t>
            </a:r>
          </a:p>
          <a:p>
            <a:pPr>
              <a:lnSpc>
                <a:spcPct val="150000"/>
              </a:lnSpc>
            </a:pPr>
            <a:endParaRPr lang="hr-HR" sz="2000" dirty="0"/>
          </a:p>
          <a:p>
            <a:pPr>
              <a:lnSpc>
                <a:spcPct val="150000"/>
              </a:lnSpc>
            </a:pPr>
            <a:r>
              <a:rPr lang="hr-HR" sz="2000" dirty="0"/>
              <a:t>*Savjeti*</a:t>
            </a:r>
          </a:p>
          <a:p>
            <a:pPr marL="800100" lvl="1" indent="-342900">
              <a:lnSpc>
                <a:spcPct val="150000"/>
              </a:lnSpc>
              <a:buFont typeface="Arial" panose="020B0604020202020204" pitchFamily="34" charset="0"/>
              <a:buChar char="•"/>
            </a:pPr>
            <a:r>
              <a:rPr lang="hr-HR" sz="2000" dirty="0"/>
              <a:t>Prije nego klijent dođe, provjeriti obrasce/formulare koje je klijent ispunio</a:t>
            </a:r>
          </a:p>
          <a:p>
            <a:pPr marL="800100" lvl="1" indent="-342900">
              <a:lnSpc>
                <a:spcPct val="150000"/>
              </a:lnSpc>
              <a:buFont typeface="Arial" panose="020B0604020202020204" pitchFamily="34" charset="0"/>
              <a:buChar char="•"/>
            </a:pPr>
            <a:r>
              <a:rPr lang="hr-HR" sz="2000" dirty="0"/>
              <a:t>Na početku raspraviti prisutnost osoba od povjerenja (poželjno uvesti ih pri kraju procjene) kako bi ispitali njihovo viđenje klijentovih poteškoća</a:t>
            </a:r>
          </a:p>
          <a:p>
            <a:pPr marL="342900" indent="-342900">
              <a:lnSpc>
                <a:spcPct val="150000"/>
              </a:lnSpc>
              <a:buFont typeface="+mj-lt"/>
              <a:buAutoNum type="arabicPeriod"/>
            </a:pPr>
            <a:endParaRPr lang="hr-HR" sz="2000" dirty="0"/>
          </a:p>
        </p:txBody>
      </p:sp>
      <p:pic>
        <p:nvPicPr>
          <p:cNvPr id="5" name="Graphic 4" descr="Handshake with solid fill">
            <a:extLst>
              <a:ext uri="{FF2B5EF4-FFF2-40B4-BE49-F238E27FC236}">
                <a16:creationId xmlns:a16="http://schemas.microsoft.com/office/drawing/2014/main" id="{5F0A4FAC-F2E6-CF7D-EA84-137D07AF47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9829801" y="5034841"/>
            <a:ext cx="1633194" cy="1633194"/>
          </a:xfrm>
          <a:prstGeom prst="rect">
            <a:avLst/>
          </a:prstGeom>
        </p:spPr>
      </p:pic>
    </p:spTree>
    <p:extLst>
      <p:ext uri="{BB962C8B-B14F-4D97-AF65-F5344CB8AC3E}">
        <p14:creationId xmlns:p14="http://schemas.microsoft.com/office/powerpoint/2010/main" val="3933937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727969" y="612559"/>
            <a:ext cx="4661404" cy="707886"/>
          </a:xfrm>
          <a:prstGeom prst="rect">
            <a:avLst/>
          </a:prstGeom>
          <a:noFill/>
        </p:spPr>
        <p:txBody>
          <a:bodyPr wrap="none" rtlCol="0">
            <a:spAutoFit/>
          </a:bodyPr>
          <a:lstStyle/>
          <a:p>
            <a:r>
              <a:rPr lang="hr-HR" sz="4000" dirty="0">
                <a:latin typeface="+mj-lt"/>
              </a:rPr>
              <a:t>2. Provedba procjene </a:t>
            </a:r>
          </a:p>
        </p:txBody>
      </p:sp>
      <p:sp>
        <p:nvSpPr>
          <p:cNvPr id="2" name="TextBox 1">
            <a:extLst>
              <a:ext uri="{FF2B5EF4-FFF2-40B4-BE49-F238E27FC236}">
                <a16:creationId xmlns:a16="http://schemas.microsoft.com/office/drawing/2014/main" id="{0BD29F9A-6200-8EDC-E01D-A3D8AE6C8AC8}"/>
              </a:ext>
            </a:extLst>
          </p:cNvPr>
          <p:cNvSpPr txBox="1"/>
          <p:nvPr/>
        </p:nvSpPr>
        <p:spPr>
          <a:xfrm>
            <a:off x="727970" y="1764067"/>
            <a:ext cx="9035156" cy="5122941"/>
          </a:xfrm>
          <a:prstGeom prst="rect">
            <a:avLst/>
          </a:prstGeom>
          <a:noFill/>
        </p:spPr>
        <p:txBody>
          <a:bodyPr wrap="square" rtlCol="0">
            <a:spAutoFit/>
          </a:bodyPr>
          <a:lstStyle/>
          <a:p>
            <a:pPr>
              <a:lnSpc>
                <a:spcPct val="150000"/>
              </a:lnSpc>
            </a:pPr>
            <a:r>
              <a:rPr lang="hr-HR" sz="2000" dirty="0"/>
              <a:t>Područja procjene</a:t>
            </a:r>
          </a:p>
          <a:p>
            <a:pPr marL="342900" indent="-342900">
              <a:lnSpc>
                <a:spcPct val="150000"/>
              </a:lnSpc>
              <a:buFont typeface="Arial" panose="020B0604020202020204" pitchFamily="34" charset="0"/>
              <a:buChar char="•"/>
            </a:pPr>
            <a:r>
              <a:rPr lang="hr-HR" sz="2000" dirty="0"/>
              <a:t>Ispitati </a:t>
            </a:r>
            <a:r>
              <a:rPr lang="hr-HR" sz="2000" b="1" dirty="0"/>
              <a:t>razne aspekte trenutnog i prošlog iskustva </a:t>
            </a:r>
            <a:r>
              <a:rPr lang="hr-HR" sz="2000" dirty="0"/>
              <a:t>klijenta s ciljem</a:t>
            </a:r>
          </a:p>
          <a:p>
            <a:pPr marL="800100" lvl="1" indent="-342900">
              <a:lnSpc>
                <a:spcPct val="150000"/>
              </a:lnSpc>
              <a:buFont typeface="Wingdings" panose="05000000000000000000" pitchFamily="2" charset="2"/>
              <a:buChar char="ü"/>
            </a:pPr>
            <a:r>
              <a:rPr lang="hr-HR" sz="2000" dirty="0"/>
              <a:t>razvoja plana terapije (kroz čitavu terapiju)</a:t>
            </a:r>
          </a:p>
          <a:p>
            <a:pPr marL="800100" lvl="1" indent="-342900">
              <a:lnSpc>
                <a:spcPct val="150000"/>
              </a:lnSpc>
              <a:buFont typeface="Wingdings" panose="05000000000000000000" pitchFamily="2" charset="2"/>
              <a:buChar char="ü"/>
            </a:pPr>
            <a:r>
              <a:rPr lang="hr-HR" sz="2000" dirty="0"/>
              <a:t>razvoja dobrog odnosa</a:t>
            </a:r>
          </a:p>
          <a:p>
            <a:pPr marL="800100" lvl="1" indent="-342900">
              <a:lnSpc>
                <a:spcPct val="150000"/>
              </a:lnSpc>
              <a:buFont typeface="Wingdings" panose="05000000000000000000" pitchFamily="2" charset="2"/>
              <a:buChar char="ü"/>
            </a:pPr>
            <a:r>
              <a:rPr lang="hr-HR" sz="2000" dirty="0"/>
              <a:t>uspješne provedbe plana</a:t>
            </a:r>
          </a:p>
          <a:p>
            <a:pPr marL="342900" indent="-342900">
              <a:lnSpc>
                <a:spcPct val="150000"/>
              </a:lnSpc>
              <a:buFont typeface="Arial" panose="020B0604020202020204" pitchFamily="34" charset="0"/>
              <a:buChar char="•"/>
            </a:pPr>
            <a:r>
              <a:rPr lang="hr-HR" sz="2000" dirty="0"/>
              <a:t>!</a:t>
            </a:r>
            <a:r>
              <a:rPr lang="hr-HR" sz="2000" b="1" dirty="0"/>
              <a:t>Provjeriti stupanj suicidalnosti </a:t>
            </a:r>
            <a:r>
              <a:rPr lang="hr-HR" sz="2000" dirty="0"/>
              <a:t>ili nasilnih impulsa! – postoji protokol (</a:t>
            </a:r>
            <a:r>
              <a:rPr lang="hr-HR" sz="2000" dirty="0" err="1"/>
              <a:t>Wenzel</a:t>
            </a:r>
            <a:r>
              <a:rPr lang="hr-HR" sz="2000" dirty="0"/>
              <a:t> i sur., 2009)</a:t>
            </a:r>
          </a:p>
          <a:p>
            <a:pPr marL="342900" indent="-342900">
              <a:lnSpc>
                <a:spcPct val="150000"/>
              </a:lnSpc>
              <a:buFont typeface="Arial" panose="020B0604020202020204" pitchFamily="34" charset="0"/>
              <a:buChar char="•"/>
            </a:pPr>
            <a:r>
              <a:rPr lang="hr-HR" sz="2000" b="1" dirty="0"/>
              <a:t>Provedba intervjua</a:t>
            </a:r>
          </a:p>
          <a:p>
            <a:pPr lvl="1">
              <a:lnSpc>
                <a:spcPct val="150000"/>
              </a:lnSpc>
            </a:pPr>
            <a:endParaRPr lang="hr-HR" sz="2000" dirty="0"/>
          </a:p>
          <a:p>
            <a:pPr lvl="1">
              <a:lnSpc>
                <a:spcPct val="150000"/>
              </a:lnSpc>
            </a:pPr>
            <a:r>
              <a:rPr lang="hr-HR" sz="2000" dirty="0"/>
              <a:t>	</a:t>
            </a:r>
          </a:p>
          <a:p>
            <a:pPr marL="342900" indent="-342900">
              <a:lnSpc>
                <a:spcPct val="150000"/>
              </a:lnSpc>
              <a:buFont typeface="+mj-lt"/>
              <a:buAutoNum type="arabicPeriod"/>
            </a:pPr>
            <a:endParaRPr lang="hr-HR" sz="2000" dirty="0"/>
          </a:p>
        </p:txBody>
      </p:sp>
      <p:pic>
        <p:nvPicPr>
          <p:cNvPr id="5" name="Graphic 4" descr="Clipboard Mixed with solid fill">
            <a:extLst>
              <a:ext uri="{FF2B5EF4-FFF2-40B4-BE49-F238E27FC236}">
                <a16:creationId xmlns:a16="http://schemas.microsoft.com/office/drawing/2014/main" id="{99575C4A-A3C9-9EA9-5F18-3E7DD060DE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0182225" y="4615879"/>
            <a:ext cx="1807233" cy="1807233"/>
          </a:xfrm>
          <a:prstGeom prst="rect">
            <a:avLst/>
          </a:prstGeom>
        </p:spPr>
      </p:pic>
    </p:spTree>
    <p:extLst>
      <p:ext uri="{BB962C8B-B14F-4D97-AF65-F5344CB8AC3E}">
        <p14:creationId xmlns:p14="http://schemas.microsoft.com/office/powerpoint/2010/main" val="1372969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727969" y="612559"/>
            <a:ext cx="4661404" cy="707886"/>
          </a:xfrm>
          <a:prstGeom prst="rect">
            <a:avLst/>
          </a:prstGeom>
          <a:noFill/>
        </p:spPr>
        <p:txBody>
          <a:bodyPr wrap="none" rtlCol="0">
            <a:spAutoFit/>
          </a:bodyPr>
          <a:lstStyle/>
          <a:p>
            <a:r>
              <a:rPr lang="hr-HR" sz="4000" dirty="0">
                <a:latin typeface="+mj-lt"/>
              </a:rPr>
              <a:t>2. Provedba procjene </a:t>
            </a:r>
          </a:p>
        </p:txBody>
      </p:sp>
      <p:sp>
        <p:nvSpPr>
          <p:cNvPr id="2" name="TextBox 1">
            <a:extLst>
              <a:ext uri="{FF2B5EF4-FFF2-40B4-BE49-F238E27FC236}">
                <a16:creationId xmlns:a16="http://schemas.microsoft.com/office/drawing/2014/main" id="{0BD29F9A-6200-8EDC-E01D-A3D8AE6C8AC8}"/>
              </a:ext>
            </a:extLst>
          </p:cNvPr>
          <p:cNvSpPr txBox="1"/>
          <p:nvPr/>
        </p:nvSpPr>
        <p:spPr>
          <a:xfrm>
            <a:off x="288484" y="1335965"/>
            <a:ext cx="9912792" cy="6507935"/>
          </a:xfrm>
          <a:prstGeom prst="rect">
            <a:avLst/>
          </a:prstGeom>
          <a:noFill/>
        </p:spPr>
        <p:txBody>
          <a:bodyPr wrap="square" rtlCol="0">
            <a:spAutoFit/>
          </a:bodyPr>
          <a:lstStyle/>
          <a:p>
            <a:pPr>
              <a:lnSpc>
                <a:spcPct val="150000"/>
              </a:lnSpc>
            </a:pPr>
            <a:r>
              <a:rPr lang="hr-HR" sz="2000" dirty="0"/>
              <a:t>Područja procjene</a:t>
            </a:r>
          </a:p>
          <a:p>
            <a:pPr marL="342900" indent="-342900">
              <a:lnSpc>
                <a:spcPct val="150000"/>
              </a:lnSpc>
              <a:buFont typeface="Arial" panose="020B0604020202020204" pitchFamily="34" charset="0"/>
              <a:buChar char="•"/>
            </a:pPr>
            <a:r>
              <a:rPr lang="hr-HR" sz="2000" b="1" dirty="0"/>
              <a:t>Tipičan dan  </a:t>
            </a:r>
            <a:r>
              <a:rPr lang="hr-HR" sz="2000" dirty="0"/>
              <a:t>- istražiti i bilježiti:</a:t>
            </a:r>
          </a:p>
          <a:p>
            <a:pPr marL="800100" lvl="1" indent="-342900">
              <a:lnSpc>
                <a:spcPct val="150000"/>
              </a:lnSpc>
              <a:buFont typeface="Arial" panose="020B0604020202020204" pitchFamily="34" charset="0"/>
              <a:buChar char="•"/>
            </a:pPr>
            <a:r>
              <a:rPr lang="hr-HR" sz="2000" dirty="0"/>
              <a:t>Varijacije u raspoloženju</a:t>
            </a:r>
          </a:p>
          <a:p>
            <a:pPr marL="800100" lvl="1" indent="-342900">
              <a:lnSpc>
                <a:spcPct val="150000"/>
              </a:lnSpc>
              <a:buFont typeface="Arial" panose="020B0604020202020204" pitchFamily="34" charset="0"/>
              <a:buChar char="•"/>
            </a:pPr>
            <a:r>
              <a:rPr lang="hr-HR" sz="2000" dirty="0"/>
              <a:t>Socijalne interakcije</a:t>
            </a:r>
          </a:p>
          <a:p>
            <a:pPr marL="800100" lvl="1" indent="-342900">
              <a:lnSpc>
                <a:spcPct val="150000"/>
              </a:lnSpc>
              <a:buFont typeface="Arial" panose="020B0604020202020204" pitchFamily="34" charset="0"/>
              <a:buChar char="•"/>
            </a:pPr>
            <a:r>
              <a:rPr lang="hr-HR" sz="2000" dirty="0"/>
              <a:t>Opći nivo funkcioniranja kod kuće, na poslu i drugdje</a:t>
            </a:r>
          </a:p>
          <a:p>
            <a:pPr marL="800100" lvl="1" indent="-342900">
              <a:lnSpc>
                <a:spcPct val="150000"/>
              </a:lnSpc>
              <a:buFont typeface="Arial" panose="020B0604020202020204" pitchFamily="34" charset="0"/>
              <a:buChar char="•"/>
            </a:pPr>
            <a:r>
              <a:rPr lang="hr-HR" sz="2000" dirty="0"/>
              <a:t>Kako provode slobodno vrijeme</a:t>
            </a:r>
          </a:p>
          <a:p>
            <a:pPr marL="800100" lvl="1" indent="-342900">
              <a:lnSpc>
                <a:spcPct val="150000"/>
              </a:lnSpc>
              <a:buFont typeface="Arial" panose="020B0604020202020204" pitchFamily="34" charset="0"/>
              <a:buChar char="•"/>
            </a:pPr>
            <a:r>
              <a:rPr lang="hr-HR" sz="2000" dirty="0"/>
              <a:t>Aktivnosti koje donose ugodu, postignuće i povezivanje</a:t>
            </a:r>
          </a:p>
          <a:p>
            <a:pPr marL="800100" lvl="1" indent="-342900">
              <a:lnSpc>
                <a:spcPct val="150000"/>
              </a:lnSpc>
              <a:buFont typeface="Arial" panose="020B0604020202020204" pitchFamily="34" charset="0"/>
              <a:buChar char="•"/>
            </a:pPr>
            <a:r>
              <a:rPr lang="hr-HR" sz="2000" dirty="0"/>
              <a:t>Aktivnosti brige o sebi</a:t>
            </a:r>
          </a:p>
          <a:p>
            <a:pPr marL="800100" lvl="1" indent="-342900">
              <a:lnSpc>
                <a:spcPct val="150000"/>
              </a:lnSpc>
              <a:buFont typeface="Arial" panose="020B0604020202020204" pitchFamily="34" charset="0"/>
              <a:buChar char="•"/>
            </a:pPr>
            <a:r>
              <a:rPr lang="hr-HR" sz="2000" dirty="0"/>
              <a:t>Aktivnosti koje izbjegavaju</a:t>
            </a:r>
          </a:p>
          <a:p>
            <a:pPr lvl="1">
              <a:lnSpc>
                <a:spcPct val="150000"/>
              </a:lnSpc>
            </a:pPr>
            <a:r>
              <a:rPr lang="hr-HR" sz="2000" dirty="0">
                <a:cs typeface="Times New Roman" panose="02020603050405020304" pitchFamily="18" charset="0"/>
              </a:rPr>
              <a:t>→ pomaže razvoju inicijalnog plana terapije, koristi u prvoj terapijskoj seansi kod postavljanja ciljeva i rasporeda aktivnosti</a:t>
            </a:r>
            <a:endParaRPr lang="hr-HR" sz="2000" dirty="0"/>
          </a:p>
          <a:p>
            <a:pPr marL="800100" lvl="1" indent="-342900">
              <a:lnSpc>
                <a:spcPct val="150000"/>
              </a:lnSpc>
              <a:buFont typeface="Arial" panose="020B0604020202020204" pitchFamily="34" charset="0"/>
              <a:buChar char="•"/>
            </a:pPr>
            <a:endParaRPr lang="hr-HR" sz="2000" dirty="0"/>
          </a:p>
          <a:p>
            <a:pPr lvl="1">
              <a:lnSpc>
                <a:spcPct val="150000"/>
              </a:lnSpc>
            </a:pPr>
            <a:r>
              <a:rPr lang="hr-HR" sz="2000" dirty="0"/>
              <a:t>	</a:t>
            </a:r>
          </a:p>
          <a:p>
            <a:pPr marL="342900" indent="-342900">
              <a:lnSpc>
                <a:spcPct val="150000"/>
              </a:lnSpc>
              <a:buFont typeface="+mj-lt"/>
              <a:buAutoNum type="arabicPeriod"/>
            </a:pPr>
            <a:endParaRPr lang="hr-HR" sz="2000" dirty="0"/>
          </a:p>
        </p:txBody>
      </p:sp>
      <p:pic>
        <p:nvPicPr>
          <p:cNvPr id="5" name="Graphic 4" descr="Clipboard Mixed with solid fill">
            <a:extLst>
              <a:ext uri="{FF2B5EF4-FFF2-40B4-BE49-F238E27FC236}">
                <a16:creationId xmlns:a16="http://schemas.microsoft.com/office/drawing/2014/main" id="{99575C4A-A3C9-9EA9-5F18-3E7DD060DE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0201276" y="4867496"/>
            <a:ext cx="1779959" cy="1779959"/>
          </a:xfrm>
          <a:prstGeom prst="rect">
            <a:avLst/>
          </a:prstGeom>
        </p:spPr>
      </p:pic>
    </p:spTree>
    <p:extLst>
      <p:ext uri="{BB962C8B-B14F-4D97-AF65-F5344CB8AC3E}">
        <p14:creationId xmlns:p14="http://schemas.microsoft.com/office/powerpoint/2010/main" val="518486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C3997B-1BE7-F486-0A0C-BF82BB25C41C}"/>
              </a:ext>
            </a:extLst>
          </p:cNvPr>
          <p:cNvSpPr txBox="1"/>
          <p:nvPr/>
        </p:nvSpPr>
        <p:spPr>
          <a:xfrm>
            <a:off x="727969" y="612559"/>
            <a:ext cx="4661404" cy="707886"/>
          </a:xfrm>
          <a:prstGeom prst="rect">
            <a:avLst/>
          </a:prstGeom>
          <a:noFill/>
        </p:spPr>
        <p:txBody>
          <a:bodyPr wrap="none" rtlCol="0">
            <a:spAutoFit/>
          </a:bodyPr>
          <a:lstStyle/>
          <a:p>
            <a:r>
              <a:rPr lang="hr-HR" sz="4000" dirty="0">
                <a:latin typeface="+mj-lt"/>
              </a:rPr>
              <a:t>2. Provedba procjene </a:t>
            </a:r>
          </a:p>
        </p:txBody>
      </p:sp>
      <p:sp>
        <p:nvSpPr>
          <p:cNvPr id="3" name="TextBox 2">
            <a:extLst>
              <a:ext uri="{FF2B5EF4-FFF2-40B4-BE49-F238E27FC236}">
                <a16:creationId xmlns:a16="http://schemas.microsoft.com/office/drawing/2014/main" id="{AE582A8A-8DBF-88F6-0630-43081FA23D8F}"/>
              </a:ext>
            </a:extLst>
          </p:cNvPr>
          <p:cNvSpPr txBox="1"/>
          <p:nvPr/>
        </p:nvSpPr>
        <p:spPr>
          <a:xfrm>
            <a:off x="651334" y="1320445"/>
            <a:ext cx="9773238" cy="2352952"/>
          </a:xfrm>
          <a:prstGeom prst="rect">
            <a:avLst/>
          </a:prstGeom>
          <a:noFill/>
        </p:spPr>
        <p:txBody>
          <a:bodyPr wrap="square">
            <a:spAutoFit/>
          </a:bodyPr>
          <a:lstStyle/>
          <a:p>
            <a:pPr marL="285750" indent="-285750">
              <a:lnSpc>
                <a:spcPct val="150000"/>
              </a:lnSpc>
              <a:buFont typeface="Arial" panose="020B0604020202020204" pitchFamily="34" charset="0"/>
              <a:buChar char="•"/>
            </a:pPr>
            <a:r>
              <a:rPr lang="hr-HR" sz="2000" b="1" dirty="0"/>
              <a:t>Reakcija na beznadnost i skepticizam </a:t>
            </a:r>
            <a:r>
              <a:rPr lang="hr-HR" sz="2000" dirty="0"/>
              <a:t>– prepreka u angažmanu klijenta </a:t>
            </a:r>
            <a:r>
              <a:rPr lang="hr-HR" sz="2000" dirty="0">
                <a:latin typeface="Times New Roman" panose="02020603050405020304" pitchFamily="18" charset="0"/>
                <a:cs typeface="Times New Roman" panose="02020603050405020304" pitchFamily="18" charset="0"/>
              </a:rPr>
              <a:t>→</a:t>
            </a:r>
            <a:r>
              <a:rPr lang="hr-HR" sz="2000" dirty="0"/>
              <a:t>obratiti pažnju, iskoristiti za edukaciju o kognitivnom modelu, automatskim mislima, pobrinuti se da ne strada odnos (inicijalna suradnja)</a:t>
            </a:r>
          </a:p>
          <a:p>
            <a:pPr marL="285750" indent="-285750">
              <a:lnSpc>
                <a:spcPct val="150000"/>
              </a:lnSpc>
              <a:buFont typeface="Arial" panose="020B0604020202020204" pitchFamily="34" charset="0"/>
              <a:buChar char="•"/>
            </a:pPr>
            <a:r>
              <a:rPr lang="hr-HR" sz="2000" dirty="0"/>
              <a:t>Traženje </a:t>
            </a:r>
            <a:r>
              <a:rPr lang="hr-HR" sz="2000" b="1" dirty="0"/>
              <a:t>dodatnih informacija</a:t>
            </a:r>
          </a:p>
          <a:p>
            <a:pPr marL="285750" indent="-285750">
              <a:lnSpc>
                <a:spcPct val="150000"/>
              </a:lnSpc>
              <a:buFont typeface="Arial" panose="020B0604020202020204" pitchFamily="34" charset="0"/>
              <a:buChar char="•"/>
            </a:pPr>
            <a:r>
              <a:rPr lang="hr-HR" sz="2000" dirty="0"/>
              <a:t>Uključivanje osoba od povjerenja. Ukoliko se dogovori, može uključivati :</a:t>
            </a:r>
          </a:p>
        </p:txBody>
      </p:sp>
      <p:sp>
        <p:nvSpPr>
          <p:cNvPr id="6" name="TextBox 5">
            <a:extLst>
              <a:ext uri="{FF2B5EF4-FFF2-40B4-BE49-F238E27FC236}">
                <a16:creationId xmlns:a16="http://schemas.microsoft.com/office/drawing/2014/main" id="{9D7696E7-C78A-9A26-2915-ACB47BD2058C}"/>
              </a:ext>
            </a:extLst>
          </p:cNvPr>
          <p:cNvSpPr txBox="1"/>
          <p:nvPr/>
        </p:nvSpPr>
        <p:spPr>
          <a:xfrm>
            <a:off x="1914525" y="4118577"/>
            <a:ext cx="8067675" cy="2352952"/>
          </a:xfrm>
          <a:prstGeom prst="rect">
            <a:avLst/>
          </a:prstGeom>
          <a:noFill/>
          <a:ln w="3175">
            <a:solidFill>
              <a:schemeClr val="tx1"/>
            </a:solidFill>
          </a:ln>
        </p:spPr>
        <p:txBody>
          <a:bodyPr wrap="square">
            <a:spAutoFit/>
          </a:bodyPr>
          <a:lstStyle/>
          <a:p>
            <a:pPr marL="914400" lvl="1" indent="-457200">
              <a:lnSpc>
                <a:spcPct val="150000"/>
              </a:lnSpc>
              <a:buFont typeface="+mj-lt"/>
              <a:buAutoNum type="arabicPeriod"/>
            </a:pPr>
            <a:r>
              <a:rPr lang="hr-HR" sz="2000" i="1" dirty="0"/>
              <a:t>Pitati osobu o povjerenja što misli da je važno da znate</a:t>
            </a:r>
          </a:p>
          <a:p>
            <a:pPr marL="914400" lvl="1" indent="-457200">
              <a:lnSpc>
                <a:spcPct val="150000"/>
              </a:lnSpc>
              <a:buFont typeface="+mj-lt"/>
              <a:buAutoNum type="arabicPeriod"/>
            </a:pPr>
            <a:r>
              <a:rPr lang="hr-HR" sz="2000" i="1" dirty="0"/>
              <a:t>Pitati o klijentovim snagama, osobinama, strategijama nošenja s problemima</a:t>
            </a:r>
          </a:p>
          <a:p>
            <a:pPr marL="914400" lvl="1" indent="-457200">
              <a:lnSpc>
                <a:spcPct val="150000"/>
              </a:lnSpc>
              <a:buFont typeface="+mj-lt"/>
              <a:buAutoNum type="arabicPeriod"/>
            </a:pPr>
            <a:r>
              <a:rPr lang="hr-HR" sz="2000" i="1" dirty="0"/>
              <a:t>Revizija inicijalne/radne dijagnoze</a:t>
            </a:r>
          </a:p>
          <a:p>
            <a:pPr marL="914400" lvl="1" indent="-457200">
              <a:lnSpc>
                <a:spcPct val="150000"/>
              </a:lnSpc>
              <a:buFont typeface="+mj-lt"/>
              <a:buAutoNum type="arabicPeriod"/>
            </a:pPr>
            <a:r>
              <a:rPr lang="hr-HR" sz="2000" i="1" dirty="0"/>
              <a:t>Izložiti okvirni plan terapije i dobiti povratnu informaciju</a:t>
            </a:r>
          </a:p>
        </p:txBody>
      </p:sp>
      <p:pic>
        <p:nvPicPr>
          <p:cNvPr id="7" name="Graphic 6" descr="Clipboard Mixed with solid fill">
            <a:extLst>
              <a:ext uri="{FF2B5EF4-FFF2-40B4-BE49-F238E27FC236}">
                <a16:creationId xmlns:a16="http://schemas.microsoft.com/office/drawing/2014/main" id="{F7B96E33-D487-C31B-9B9D-AD10A938F5E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0744200" y="5283961"/>
            <a:ext cx="1334311" cy="1334311"/>
          </a:xfrm>
          <a:prstGeom prst="rect">
            <a:avLst/>
          </a:prstGeom>
        </p:spPr>
      </p:pic>
    </p:spTree>
    <p:extLst>
      <p:ext uri="{BB962C8B-B14F-4D97-AF65-F5344CB8AC3E}">
        <p14:creationId xmlns:p14="http://schemas.microsoft.com/office/powerpoint/2010/main" val="1106985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560</TotalTime>
  <Words>878</Words>
  <Application>Microsoft Office PowerPoint</Application>
  <PresentationFormat>Widescreen</PresentationFormat>
  <Paragraphs>122</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Courier New</vt:lpstr>
      <vt:lpstr>Times New Roman</vt:lpstr>
      <vt:lpstr>Wingdings</vt:lpstr>
      <vt:lpstr>Office Theme</vt:lpstr>
      <vt:lpstr>Procjena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Anđa Šimović</dc:creator>
  <cp:lastModifiedBy>hubikotvr@outlook.com</cp:lastModifiedBy>
  <cp:revision>77</cp:revision>
  <dcterms:created xsi:type="dcterms:W3CDTF">2022-11-13T20:05:32Z</dcterms:created>
  <dcterms:modified xsi:type="dcterms:W3CDTF">2022-11-30T14:02:10Z</dcterms:modified>
</cp:coreProperties>
</file>