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79" r:id="rId2"/>
    <p:sldId id="278" r:id="rId3"/>
    <p:sldId id="370" r:id="rId4"/>
    <p:sldId id="369" r:id="rId5"/>
    <p:sldId id="273" r:id="rId6"/>
    <p:sldId id="363" r:id="rId7"/>
    <p:sldId id="380" r:id="rId8"/>
    <p:sldId id="384" r:id="rId9"/>
    <p:sldId id="381" r:id="rId10"/>
    <p:sldId id="362" r:id="rId11"/>
    <p:sldId id="365" r:id="rId12"/>
    <p:sldId id="382" r:id="rId13"/>
    <p:sldId id="360" r:id="rId14"/>
    <p:sldId id="383" r:id="rId15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88525" autoAdjust="0"/>
  </p:normalViewPr>
  <p:slideViewPr>
    <p:cSldViewPr snapToGrid="0" snapToObjects="1">
      <p:cViewPr varScale="1">
        <p:scale>
          <a:sx n="98" d="100"/>
          <a:sy n="98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9D71A-9F90-B842-9868-01ACC8D18A5C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5581E-DEF2-EE48-9DC4-A285F5E32610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30988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c467ee4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c467ee4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7700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c467ee4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c467ee4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0429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c467ee4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c467ee4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7417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c467ee4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c467ee4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9211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c467ee4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c467ee4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868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c467ee4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c467ee4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c467ee4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c467ee4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809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c467ee4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c467ee4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638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d7d342e2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d7d342e2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c467ee4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c467ee4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951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c467ee4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c467ee4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0386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c467ee4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c467ee4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6843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c467ee4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c467ee4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5068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CD30-BF36-E782-58AB-9CD640FC4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CB696-E6B7-D34C-2143-2B10EB7B2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9045-261B-7F40-3DA1-0B8D56F4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F1E4-531D-074E-9B37-FB5F94BA46B6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1A4B4-7EED-D745-4FD8-51F98E99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8E89A-6A13-9F6A-6197-8BA6D9CD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4195-535A-E34E-91C5-4E6AE03620F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38622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B5528-6C66-D30E-B567-3B517DEF1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85C8F-707C-019F-0095-73DF7D028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01599-1E52-826D-4A87-B6ECC658A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F1E4-531D-074E-9B37-FB5F94BA46B6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DDAD0-402D-AD65-F7EB-FCDF63544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B04CE-DA54-C3DA-4061-0D8ACA03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4195-535A-E34E-91C5-4E6AE03620F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11477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2AE32E-EE89-DEDE-CAEC-49D1C8911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93F5EA-3A4F-1FF1-047B-542EA5520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EEC32-8F57-35B3-19B3-4A7BB4E0F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F1E4-531D-074E-9B37-FB5F94BA46B6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2FD7B-B2D8-FEBC-F9D7-C85138561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30842-6B08-E19B-33E6-0DE04C94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4195-535A-E34E-91C5-4E6AE03620F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331779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914400" y="529867"/>
            <a:ext cx="10363200" cy="4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914400" y="1524000"/>
            <a:ext cx="10363200" cy="473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121C25"/>
              </a:buClr>
              <a:buSzPts val="1400"/>
              <a:buChar char="•"/>
              <a:defRPr sz="2000"/>
            </a:lvl1pPr>
            <a:lvl2pPr marL="1219170" lvl="1" indent="-423323" rtl="0">
              <a:lnSpc>
                <a:spcPct val="112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2000"/>
              </a:lnSpc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2000"/>
              </a:lnSpc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2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2000"/>
              </a:lnSpc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2000"/>
              </a:lnSpc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2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2000"/>
              </a:lnSpc>
              <a:spcBef>
                <a:spcPts val="1333"/>
              </a:spcBef>
              <a:spcAft>
                <a:spcPts val="13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/>
          <p:nvPr/>
        </p:nvSpPr>
        <p:spPr>
          <a:xfrm>
            <a:off x="4" y="726000"/>
            <a:ext cx="756000" cy="22000"/>
          </a:xfrm>
          <a:prstGeom prst="rect">
            <a:avLst/>
          </a:prstGeom>
          <a:solidFill>
            <a:srgbClr val="192733">
              <a:alpha val="2000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3530"/>
              </a:buClr>
              <a:buSzPts val="900"/>
              <a:buFont typeface="Source Serif Pro"/>
              <a:buNone/>
            </a:pPr>
            <a:endParaRPr sz="1200" b="0" i="0" u="none" strike="noStrike" cap="none">
              <a:solidFill>
                <a:srgbClr val="D9353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  <p:extLst>
      <p:ext uri="{BB962C8B-B14F-4D97-AF65-F5344CB8AC3E}">
        <p14:creationId xmlns:p14="http://schemas.microsoft.com/office/powerpoint/2010/main" val="1913989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Header (Split)">
  <p:cSld name="Subsection Header (Split)">
    <p:bg>
      <p:bgPr>
        <a:solidFill>
          <a:srgbClr val="F8F8F8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AECE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AECED"/>
              </a:buClr>
              <a:buSzPts val="20000"/>
              <a:buFont typeface="Poppins Black"/>
              <a:buNone/>
              <a:defRPr sz="26666" b="0">
                <a:solidFill>
                  <a:srgbClr val="EAECED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2733"/>
              </a:buClr>
              <a:buSzPts val="12000"/>
              <a:buNone/>
              <a:defRPr sz="16000">
                <a:solidFill>
                  <a:srgbClr val="19273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2733"/>
              </a:buClr>
              <a:buSzPts val="12000"/>
              <a:buNone/>
              <a:defRPr sz="16000">
                <a:solidFill>
                  <a:srgbClr val="19273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2733"/>
              </a:buClr>
              <a:buSzPts val="12000"/>
              <a:buNone/>
              <a:defRPr sz="16000">
                <a:solidFill>
                  <a:srgbClr val="19273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2733"/>
              </a:buClr>
              <a:buSzPts val="12000"/>
              <a:buNone/>
              <a:defRPr sz="16000">
                <a:solidFill>
                  <a:srgbClr val="19273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2733"/>
              </a:buClr>
              <a:buSzPts val="12000"/>
              <a:buNone/>
              <a:defRPr sz="16000">
                <a:solidFill>
                  <a:srgbClr val="19273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2733"/>
              </a:buClr>
              <a:buSzPts val="12000"/>
              <a:buNone/>
              <a:defRPr sz="16000">
                <a:solidFill>
                  <a:srgbClr val="19273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2733"/>
              </a:buClr>
              <a:buSzPts val="12000"/>
              <a:buNone/>
              <a:defRPr sz="16000">
                <a:solidFill>
                  <a:srgbClr val="19273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2733"/>
              </a:buClr>
              <a:buSzPts val="12000"/>
              <a:buNone/>
              <a:defRPr sz="16000">
                <a:solidFill>
                  <a:srgbClr val="19273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7"/>
          <p:cNvSpPr txBox="1">
            <a:spLocks noGrp="1"/>
          </p:cNvSpPr>
          <p:nvPr>
            <p:ph type="title" idx="2"/>
          </p:nvPr>
        </p:nvSpPr>
        <p:spPr>
          <a:xfrm>
            <a:off x="6957800" y="2924800"/>
            <a:ext cx="4372400" cy="4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6957800" y="3404833"/>
            <a:ext cx="4372400" cy="129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35" name="Google Shape;3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93400" y="6246701"/>
            <a:ext cx="420800" cy="4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body" idx="3"/>
          </p:nvPr>
        </p:nvSpPr>
        <p:spPr>
          <a:xfrm>
            <a:off x="6957800" y="2657267"/>
            <a:ext cx="4372400" cy="26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725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⋅"/>
              <a:defRPr sz="1067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3725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800"/>
              <a:buChar char="○"/>
              <a:defRPr sz="1067">
                <a:solidFill>
                  <a:schemeClr val="dk2"/>
                </a:solidFill>
              </a:defRPr>
            </a:lvl2pPr>
            <a:lvl3pPr marL="1828754" lvl="2" indent="-3725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800"/>
              <a:buChar char="■"/>
              <a:defRPr sz="1067">
                <a:solidFill>
                  <a:schemeClr val="dk2"/>
                </a:solidFill>
              </a:defRPr>
            </a:lvl3pPr>
            <a:lvl4pPr marL="2438339" lvl="3" indent="-3725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  <a:defRPr sz="1067">
                <a:solidFill>
                  <a:schemeClr val="dk2"/>
                </a:solidFill>
              </a:defRPr>
            </a:lvl4pPr>
            <a:lvl5pPr marL="3047924" lvl="4" indent="-3725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800"/>
              <a:buChar char="○"/>
              <a:defRPr sz="1067">
                <a:solidFill>
                  <a:schemeClr val="dk2"/>
                </a:solidFill>
              </a:defRPr>
            </a:lvl5pPr>
            <a:lvl6pPr marL="3657509" lvl="5" indent="-3725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800"/>
              <a:buChar char="■"/>
              <a:defRPr sz="1067">
                <a:solidFill>
                  <a:schemeClr val="dk2"/>
                </a:solidFill>
              </a:defRPr>
            </a:lvl6pPr>
            <a:lvl7pPr marL="4267093" lvl="6" indent="-3725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  <a:defRPr sz="1067">
                <a:solidFill>
                  <a:schemeClr val="dk2"/>
                </a:solidFill>
              </a:defRPr>
            </a:lvl7pPr>
            <a:lvl8pPr marL="4876678" lvl="7" indent="-3725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800"/>
              <a:buChar char="○"/>
              <a:defRPr sz="1067">
                <a:solidFill>
                  <a:schemeClr val="dk2"/>
                </a:solidFill>
              </a:defRPr>
            </a:lvl8pPr>
            <a:lvl9pPr marL="5486263" lvl="8" indent="-3725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800"/>
              <a:buChar char="👋"/>
              <a:defRPr sz="10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34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8F71-579B-F30D-173E-F657F2A2B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6F0AE-1E50-FCA4-9875-5C72EA2C7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0A422-4A3F-B3E0-C861-4CA32E4D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F1E4-531D-074E-9B37-FB5F94BA46B6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B883-9114-16E1-13AE-B5FCE1685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B8CF5-EBED-1B9C-2D94-B21A545B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4195-535A-E34E-91C5-4E6AE03620F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4492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22231-5A85-5A68-9980-275AD7E0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374E7-83DB-A156-E877-C9077FB3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59131-BA14-1CED-EB72-1CE937766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F1E4-531D-074E-9B37-FB5F94BA46B6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84894-52F1-EAF0-28E8-79768FD35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DC927-5C95-6470-29C7-D8D534D9E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4195-535A-E34E-91C5-4E6AE03620F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30958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F1EC-9936-4662-ECF5-4B4952B65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97336-A4D0-5351-D3AA-2F8569A3D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9140A-74C7-E30D-8127-9B731EEB7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22C06-652A-107D-49C8-365FC8FF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F1E4-531D-074E-9B37-FB5F94BA46B6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803A2-EDCF-BA7E-5706-EDA4BD5E0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82B2B-9224-4CA5-642E-B2F9AC09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4195-535A-E34E-91C5-4E6AE03620F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95401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8D54-9646-4753-92C5-865286F2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98228-ABEC-0FC9-8C59-A27D867CA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90EFF-0919-1795-EA85-4F56498FA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6A1EC-E872-2849-EAA6-38E33F95E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CFD624-6CF3-07F0-3469-62A892440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464BE3-D159-15F1-7C1E-04F15D990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F1E4-531D-074E-9B37-FB5F94BA46B6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7CF558-A18C-45C5-6C6A-66E541248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FA326E-7A63-596C-331D-98B434B7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4195-535A-E34E-91C5-4E6AE03620F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06525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D6C0-18BF-60CC-73CE-5499C45A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8B3F4-096C-2C71-D946-915AB16A4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F1E4-531D-074E-9B37-FB5F94BA46B6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0AB03D-604B-BCEF-E149-9C47FDF5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785F0-BAB5-2CD3-9414-7F2DC4DF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4195-535A-E34E-91C5-4E6AE03620F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90924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369ED-2011-F864-E8E2-EAA1304F3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F1E4-531D-074E-9B37-FB5F94BA46B6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ADCF8E-4A56-5CF7-FF45-985F9206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68A2D-AE61-89A1-A80B-C1C28A8C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4195-535A-E34E-91C5-4E6AE03620F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97024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AD073-28F4-D6C2-2153-249A6AA1B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850F1-719D-D04C-584A-2BDB022DD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FD253-BBFF-A51E-1892-41446D177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77BB1-3643-A0DF-8422-FEF93220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F1E4-531D-074E-9B37-FB5F94BA46B6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0E248-BBCE-A90D-A733-92912161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7BB46-FAEB-B1D4-3884-1F70D44E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4195-535A-E34E-91C5-4E6AE03620F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28389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48E2-FEAE-E202-05CD-7EE2A4B4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B6B65-E23E-8548-68FB-5BD15A2F2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D14CE-7AC3-41E5-EBCE-E6498C9BD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63722-2742-095F-CDB0-B25B7D272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F1E4-531D-074E-9B37-FB5F94BA46B6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E28AB-EADC-2794-F6C6-916D71736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6CAEA-4767-857F-8B41-59928AAC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4195-535A-E34E-91C5-4E6AE03620F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59385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B8C534-B16B-1F47-6982-A50A64F8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189C2-14CE-4D62-C6F7-52D7DB0CB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1A3F8-C307-415C-F49E-E22E183FF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F1E4-531D-074E-9B37-FB5F94BA46B6}" type="datetimeFigureOut">
              <a:rPr lang="en-HR" smtClean="0"/>
              <a:t>11/23/2022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AFFEF-9BE7-4D68-780F-B0280E34C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E45B6-218B-AB5B-1D49-A6CDFBBA0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04195-535A-E34E-91C5-4E6AE03620F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38223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ctrTitle"/>
          </p:nvPr>
        </p:nvSpPr>
        <p:spPr>
          <a:xfrm>
            <a:off x="914399" y="1172109"/>
            <a:ext cx="10277061" cy="328911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5867" dirty="0">
                <a:solidFill>
                  <a:schemeClr val="lt1"/>
                </a:solidFill>
                <a:latin typeface="Avenir Next LT Pro Demi"/>
              </a:rPr>
              <a:t>BKT</a:t>
            </a:r>
            <a:endParaRPr lang="en-US" sz="5867" dirty="0">
              <a:solidFill>
                <a:srgbClr val="6E747A"/>
              </a:solidFill>
              <a:latin typeface="Avenir Next LT Pro Demi"/>
            </a:endParaRPr>
          </a:p>
          <a:p>
            <a:pPr algn="l">
              <a:spcBef>
                <a:spcPts val="0"/>
              </a:spcBef>
            </a:pPr>
            <a:r>
              <a:rPr lang="en-US" sz="5867" dirty="0" err="1">
                <a:latin typeface="Avenir Next LT Pro Demi"/>
              </a:rPr>
              <a:t>Razvijanje</a:t>
            </a:r>
            <a:r>
              <a:rPr lang="en-US" sz="5867" dirty="0">
                <a:latin typeface="Avenir Next LT Pro Demi"/>
              </a:rPr>
              <a:t> </a:t>
            </a:r>
            <a:r>
              <a:rPr lang="en-US" sz="5867" dirty="0" err="1">
                <a:latin typeface="Avenir Next LT Pro Demi"/>
              </a:rPr>
              <a:t>i</a:t>
            </a:r>
            <a:r>
              <a:rPr lang="en-US" sz="5867" dirty="0">
                <a:latin typeface="Avenir Next LT Pro Demi"/>
              </a:rPr>
              <a:t> </a:t>
            </a:r>
            <a:r>
              <a:rPr lang="en-US" sz="5867" dirty="0" err="1">
                <a:latin typeface="Avenir Next LT Pro Demi"/>
              </a:rPr>
              <a:t>korištenje</a:t>
            </a:r>
            <a:r>
              <a:rPr lang="en-US" sz="5867" dirty="0">
                <a:latin typeface="Avenir Next LT Pro Demi"/>
              </a:rPr>
              <a:t> </a:t>
            </a:r>
            <a:r>
              <a:rPr lang="en-US" sz="5867" dirty="0" err="1">
                <a:latin typeface="Avenir Next LT Pro Demi"/>
              </a:rPr>
              <a:t>terapijske</a:t>
            </a:r>
            <a:r>
              <a:rPr lang="en-US" sz="5867" dirty="0">
                <a:latin typeface="Avenir Next LT Pro Demi"/>
              </a:rPr>
              <a:t> </a:t>
            </a:r>
            <a:r>
              <a:rPr lang="en-US" sz="5867" dirty="0" err="1">
                <a:latin typeface="Avenir Next LT Pro Demi"/>
              </a:rPr>
              <a:t>suradnje</a:t>
            </a:r>
            <a:endParaRPr lang="en-US" sz="5867" dirty="0">
              <a:latin typeface="Avenir Next LT Pro Dem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C6E25-8047-F5BE-85FC-66761393C47B}"/>
              </a:ext>
            </a:extLst>
          </p:cNvPr>
          <p:cNvSpPr txBox="1"/>
          <p:nvPr/>
        </p:nvSpPr>
        <p:spPr>
          <a:xfrm>
            <a:off x="7843316" y="5554301"/>
            <a:ext cx="2822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2400" dirty="0">
                <a:solidFill>
                  <a:schemeClr val="bg1">
                    <a:lumMod val="75000"/>
                  </a:schemeClr>
                </a:solidFill>
              </a:rPr>
              <a:t>Marta Šojat</a:t>
            </a:r>
          </a:p>
        </p:txBody>
      </p:sp>
    </p:spTree>
    <p:extLst>
      <p:ext uri="{BB962C8B-B14F-4D97-AF65-F5344CB8AC3E}">
        <p14:creationId xmlns:p14="http://schemas.microsoft.com/office/powerpoint/2010/main" val="3588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2667" dirty="0" err="1">
                <a:latin typeface="Avenir Next LT Pro Demi"/>
              </a:rPr>
              <a:t>Kako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osigurati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pozitivno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terapijsko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iskustvo</a:t>
            </a:r>
            <a:r>
              <a:rPr lang="en" sz="2667" dirty="0">
                <a:latin typeface="Avenir Next LT Pro Demi"/>
              </a:rPr>
              <a:t>?</a:t>
            </a:r>
            <a:endParaRPr lang="en-US" sz="2667" dirty="0">
              <a:latin typeface="Avenir Next LT Pro Demi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60C7F067-BFDF-FF67-65B6-5AC39B29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069" y="1342082"/>
            <a:ext cx="3649531" cy="41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47;p46">
            <a:extLst>
              <a:ext uri="{FF2B5EF4-FFF2-40B4-BE49-F238E27FC236}">
                <a16:creationId xmlns:a16="http://schemas.microsoft.com/office/drawing/2014/main" id="{D0E32416-05CE-F85C-96CD-809E780FA77D}"/>
              </a:ext>
            </a:extLst>
          </p:cNvPr>
          <p:cNvSpPr txBox="1">
            <a:spLocks/>
          </p:cNvSpPr>
          <p:nvPr/>
        </p:nvSpPr>
        <p:spPr>
          <a:xfrm>
            <a:off x="914400" y="1150551"/>
            <a:ext cx="6518787" cy="484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121C25"/>
              </a:buClr>
              <a:buSzPts val="1400"/>
              <a:buFont typeface="EB Garamond"/>
              <a:buChar char="•"/>
              <a:defRPr sz="1500" b="0" i="0" u="none" strike="noStrike" cap="none">
                <a:solidFill>
                  <a:srgbClr val="6E747A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marR="0" lvl="1" indent="-3175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6E747A"/>
              </a:buClr>
              <a:buSzPts val="1400"/>
              <a:buFont typeface="EB Garamond"/>
              <a:buChar char="○"/>
              <a:defRPr sz="1400" b="0" i="0" u="none" strike="noStrike" cap="none">
                <a:solidFill>
                  <a:srgbClr val="6E747A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175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6E747A"/>
              </a:buClr>
              <a:buSzPts val="1400"/>
              <a:buFont typeface="EB Garamond"/>
              <a:buChar char="■"/>
              <a:defRPr sz="1400" b="0" i="0" u="none" strike="noStrike" cap="none">
                <a:solidFill>
                  <a:srgbClr val="6E747A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175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6E747A"/>
              </a:buClr>
              <a:buSzPts val="1400"/>
              <a:buFont typeface="EB Garamond"/>
              <a:buChar char="●"/>
              <a:defRPr sz="1400" b="0" i="0" u="none" strike="noStrike" cap="none">
                <a:solidFill>
                  <a:srgbClr val="6E747A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175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6E747A"/>
              </a:buClr>
              <a:buSzPts val="1400"/>
              <a:buFont typeface="EB Garamond"/>
              <a:buChar char="○"/>
              <a:defRPr sz="1400" b="0" i="0" u="none" strike="noStrike" cap="none">
                <a:solidFill>
                  <a:srgbClr val="6E747A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175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6E747A"/>
              </a:buClr>
              <a:buSzPts val="1400"/>
              <a:buFont typeface="EB Garamond"/>
              <a:buChar char="■"/>
              <a:defRPr sz="1400" b="0" i="0" u="none" strike="noStrike" cap="none">
                <a:solidFill>
                  <a:srgbClr val="6E747A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175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6E747A"/>
              </a:buClr>
              <a:buSzPts val="1400"/>
              <a:buFont typeface="EB Garamond"/>
              <a:buChar char="●"/>
              <a:defRPr sz="1400" b="0" i="0" u="none" strike="noStrike" cap="none">
                <a:solidFill>
                  <a:srgbClr val="6E747A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marR="0" lvl="7" indent="-3175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6E747A"/>
              </a:buClr>
              <a:buSzPts val="1400"/>
              <a:buFont typeface="EB Garamond"/>
              <a:buChar char="○"/>
              <a:defRPr sz="1400" b="0" i="0" u="none" strike="noStrike" cap="none">
                <a:solidFill>
                  <a:srgbClr val="6E747A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marR="0" lvl="8" indent="-317500" algn="l" rtl="0">
              <a:lnSpc>
                <a:spcPct val="112000"/>
              </a:lnSpc>
              <a:spcBef>
                <a:spcPts val="1000"/>
              </a:spcBef>
              <a:spcAft>
                <a:spcPts val="1000"/>
              </a:spcAft>
              <a:buClr>
                <a:srgbClr val="6E747A"/>
              </a:buClr>
              <a:buSzPts val="1400"/>
              <a:buFont typeface="EB Garamond"/>
              <a:buChar char="■"/>
              <a:defRPr sz="1400" b="0" i="0" u="none" strike="noStrike" cap="none">
                <a:solidFill>
                  <a:srgbClr val="6E747A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Koristiti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 smtClean="0">
                <a:latin typeface="Avenir Next LT Pro"/>
              </a:rPr>
              <a:t>samootkriv</a:t>
            </a:r>
            <a:r>
              <a:rPr lang="hr-HR" sz="2200" dirty="0" smtClean="0">
                <a:latin typeface="Avenir Next LT Pro"/>
              </a:rPr>
              <a:t>a</a:t>
            </a:r>
            <a:r>
              <a:rPr lang="en-US" sz="2200" dirty="0" err="1" smtClean="0">
                <a:latin typeface="Avenir Next LT Pro"/>
              </a:rPr>
              <a:t>nje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>
                <a:latin typeface="Avenir Next LT Pro"/>
              </a:rPr>
              <a:t>Ne </a:t>
            </a:r>
            <a:r>
              <a:rPr lang="en-US" sz="2200" dirty="0" err="1">
                <a:latin typeface="Avenir Next LT Pro"/>
              </a:rPr>
              <a:t>slagati</a:t>
            </a:r>
            <a:r>
              <a:rPr lang="en-US" sz="2200" dirty="0">
                <a:latin typeface="Avenir Next LT Pro"/>
              </a:rPr>
              <a:t> se s </a:t>
            </a:r>
            <a:r>
              <a:rPr lang="hr-HR" sz="2200" dirty="0" smtClean="0">
                <a:latin typeface="Avenir Next LT Pro"/>
              </a:rPr>
              <a:t>klije</a:t>
            </a:r>
            <a:r>
              <a:rPr lang="en-US" sz="2200" dirty="0" err="1" smtClean="0">
                <a:latin typeface="Avenir Next LT Pro"/>
              </a:rPr>
              <a:t>ntovim</a:t>
            </a:r>
            <a:r>
              <a:rPr lang="en-US" sz="2200" dirty="0" smtClean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negativnim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viđenjem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sebe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Nuditi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realnu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nadu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Pokazivati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empatiju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brižnost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Koristiti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pozitivno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osnaživanje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Smanjiti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nejednakost</a:t>
            </a:r>
            <a:r>
              <a:rPr lang="en-US" sz="2200" dirty="0">
                <a:latin typeface="Avenir Next LT Pro"/>
              </a:rPr>
              <a:t> u </a:t>
            </a:r>
            <a:r>
              <a:rPr lang="en-US" sz="2200" dirty="0" err="1">
                <a:latin typeface="Avenir Next LT Pro"/>
              </a:rPr>
              <a:t>terapijskom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odnosu</a:t>
            </a:r>
            <a:endParaRPr lang="en-US" sz="2200" dirty="0">
              <a:latin typeface="Avenir Next LT Pro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D4A0B0-E723-DB6C-4F3D-4C2AC0FDA816}"/>
              </a:ext>
            </a:extLst>
          </p:cNvPr>
          <p:cNvSpPr/>
          <p:nvPr/>
        </p:nvSpPr>
        <p:spPr>
          <a:xfrm>
            <a:off x="11277601" y="5914300"/>
            <a:ext cx="808383" cy="82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sz="2400"/>
          </a:p>
        </p:txBody>
      </p:sp>
    </p:spTree>
    <p:extLst>
      <p:ext uri="{BB962C8B-B14F-4D97-AF65-F5344CB8AC3E}">
        <p14:creationId xmlns:p14="http://schemas.microsoft.com/office/powerpoint/2010/main" val="247071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hr-HR" sz="2667" dirty="0">
                <a:latin typeface="Avenir Next LT Pro Demi"/>
              </a:rPr>
              <a:t>Izazovi</a:t>
            </a:r>
            <a:endParaRPr lang="en-US" sz="2667" dirty="0">
              <a:latin typeface="Avenir Next LT Pro Demi"/>
            </a:endParaRPr>
          </a:p>
        </p:txBody>
      </p:sp>
      <p:sp>
        <p:nvSpPr>
          <p:cNvPr id="247" name="Google Shape;247;p46"/>
          <p:cNvSpPr txBox="1">
            <a:spLocks noGrp="1"/>
          </p:cNvSpPr>
          <p:nvPr>
            <p:ph type="body" idx="1"/>
          </p:nvPr>
        </p:nvSpPr>
        <p:spPr>
          <a:xfrm>
            <a:off x="914400" y="1296796"/>
            <a:ext cx="8849032" cy="350657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dirty="0">
              <a:solidFill>
                <a:schemeClr val="dk2"/>
              </a:solidFill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r>
              <a:rPr lang="en-US" b="1" dirty="0" err="1">
                <a:latin typeface="Avenir Next LT Pro"/>
              </a:rPr>
              <a:t>Nesuradnja</a:t>
            </a:r>
            <a:r>
              <a:rPr lang="en-US" dirty="0">
                <a:latin typeface="Avenir Next LT Pro"/>
              </a:rPr>
              <a:t> </a:t>
            </a:r>
            <a:r>
              <a:rPr lang="en-US" dirty="0" smtClean="0">
                <a:latin typeface="Avenir Next LT Pro"/>
              </a:rPr>
              <a:t>–</a:t>
            </a:r>
            <a:r>
              <a:rPr lang="hr-HR" dirty="0" smtClean="0">
                <a:latin typeface="Avenir Next LT Pro"/>
              </a:rPr>
              <a:t> </a:t>
            </a:r>
            <a:r>
              <a:rPr lang="en-US" dirty="0" err="1" smtClean="0">
                <a:latin typeface="Avenir Next LT Pro"/>
              </a:rPr>
              <a:t>direktna</a:t>
            </a:r>
            <a:r>
              <a:rPr lang="en-US" dirty="0" smtClean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ili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pasivna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zbog</a:t>
            </a:r>
            <a:r>
              <a:rPr lang="en-US" dirty="0">
                <a:latin typeface="Avenir Next LT Pro"/>
              </a:rPr>
              <a:t>:</a:t>
            </a: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dirty="0" err="1">
                <a:latin typeface="Avenir Next LT Pro"/>
              </a:rPr>
              <a:t>manjka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klijentovih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vještina</a:t>
            </a:r>
            <a:r>
              <a:rPr lang="en-US" dirty="0">
                <a:latin typeface="Avenir Next LT Pro"/>
              </a:rPr>
              <a:t> za </a:t>
            </a:r>
            <a:r>
              <a:rPr lang="en-US" dirty="0" err="1">
                <a:latin typeface="Avenir Next LT Pro"/>
              </a:rPr>
              <a:t>suradnju</a:t>
            </a:r>
            <a:endParaRPr lang="en-US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dirty="0" err="1">
                <a:latin typeface="Avenir Next LT Pro"/>
              </a:rPr>
              <a:t>manjka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terapeutovih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vještina</a:t>
            </a:r>
            <a:r>
              <a:rPr lang="en-US" dirty="0">
                <a:latin typeface="Avenir Next LT Pro"/>
              </a:rPr>
              <a:t> za </a:t>
            </a:r>
            <a:r>
              <a:rPr lang="en-US" dirty="0" err="1">
                <a:latin typeface="Avenir Next LT Pro"/>
              </a:rPr>
              <a:t>suradnju</a:t>
            </a:r>
            <a:endParaRPr lang="en-US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dirty="0" err="1">
                <a:latin typeface="Avenir Next LT Pro"/>
              </a:rPr>
              <a:t>terapeutovog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podcjenjivanja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uloge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klijentove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kulture</a:t>
            </a:r>
            <a:endParaRPr lang="en-US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dirty="0" err="1">
                <a:latin typeface="Avenir Next LT Pro"/>
              </a:rPr>
              <a:t>vjerovanja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važnih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osoba</a:t>
            </a:r>
            <a:endParaRPr lang="en-US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dirty="0" err="1">
                <a:latin typeface="Avenir Next LT Pro"/>
              </a:rPr>
              <a:t>vjerovanja</a:t>
            </a:r>
            <a:r>
              <a:rPr lang="en-US" dirty="0">
                <a:latin typeface="Avenir Next LT Pro"/>
              </a:rPr>
              <a:t> o </a:t>
            </a:r>
            <a:r>
              <a:rPr lang="en-US" dirty="0" err="1">
                <a:latin typeface="Avenir Next LT Pro"/>
              </a:rPr>
              <a:t>mogućem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neuspjehu</a:t>
            </a:r>
            <a:endParaRPr lang="en-US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dirty="0" err="1">
                <a:latin typeface="Avenir Next LT Pro"/>
              </a:rPr>
              <a:t>vjerovanja</a:t>
            </a:r>
            <a:r>
              <a:rPr lang="en-US" dirty="0">
                <a:latin typeface="Avenir Next LT Pro"/>
              </a:rPr>
              <a:t> da </a:t>
            </a:r>
            <a:r>
              <a:rPr lang="en-US" dirty="0" err="1">
                <a:latin typeface="Avenir Next LT Pro"/>
              </a:rPr>
              <a:t>će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njihove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promjene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biti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pogubne</a:t>
            </a:r>
            <a:r>
              <a:rPr lang="en-US" dirty="0">
                <a:latin typeface="Avenir Next LT Pro"/>
              </a:rPr>
              <a:t> za </a:t>
            </a:r>
            <a:r>
              <a:rPr lang="en-US" dirty="0" err="1">
                <a:latin typeface="Avenir Next LT Pro"/>
              </a:rPr>
              <a:t>dobrobit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drugih</a:t>
            </a:r>
            <a:endParaRPr lang="en-US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dirty="0" err="1">
                <a:latin typeface="Avenir Next LT Pro"/>
              </a:rPr>
              <a:t>vjerovanje</a:t>
            </a:r>
            <a:r>
              <a:rPr lang="en-US" dirty="0">
                <a:latin typeface="Avenir Next LT Pro"/>
              </a:rPr>
              <a:t> da </a:t>
            </a:r>
            <a:r>
              <a:rPr lang="en-US" dirty="0" err="1">
                <a:latin typeface="Avenir Next LT Pro"/>
              </a:rPr>
              <a:t>će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suradnja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uništiti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ličnost</a:t>
            </a:r>
            <a:endParaRPr lang="en-US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dirty="0">
                <a:latin typeface="Avenir Next LT Pro"/>
              </a:rPr>
              <a:t>….</a:t>
            </a: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dirty="0">
              <a:latin typeface="Avenir Next LT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F54773-AED9-7B51-E303-298F87E4157D}"/>
              </a:ext>
            </a:extLst>
          </p:cNvPr>
          <p:cNvSpPr/>
          <p:nvPr/>
        </p:nvSpPr>
        <p:spPr>
          <a:xfrm>
            <a:off x="11277601" y="5914300"/>
            <a:ext cx="808383" cy="82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sz="2400"/>
          </a:p>
        </p:txBody>
      </p:sp>
      <p:pic>
        <p:nvPicPr>
          <p:cNvPr id="3" name="Picture 6" descr="psychotherapy Icon - Free PNG &amp; SVG 2246283 - Noun Project">
            <a:extLst>
              <a:ext uri="{FF2B5EF4-FFF2-40B4-BE49-F238E27FC236}">
                <a16:creationId xmlns:a16="http://schemas.microsoft.com/office/drawing/2014/main" id="{4BD08BF6-C6AE-62B4-9478-A4DC8051A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214" y="1194394"/>
            <a:ext cx="4691907" cy="46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78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hr-HR" sz="2667" dirty="0">
                <a:latin typeface="Avenir Next LT Pro Demi"/>
              </a:rPr>
              <a:t>Izazovi</a:t>
            </a:r>
            <a:endParaRPr lang="en-US" sz="2667" dirty="0">
              <a:latin typeface="Avenir Next LT Pro Demi"/>
            </a:endParaRPr>
          </a:p>
        </p:txBody>
      </p:sp>
      <p:sp>
        <p:nvSpPr>
          <p:cNvPr id="247" name="Google Shape;247;p46"/>
          <p:cNvSpPr txBox="1">
            <a:spLocks noGrp="1"/>
          </p:cNvSpPr>
          <p:nvPr>
            <p:ph type="body" idx="1"/>
          </p:nvPr>
        </p:nvSpPr>
        <p:spPr>
          <a:xfrm>
            <a:off x="914400" y="952667"/>
            <a:ext cx="5968181" cy="350657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dirty="0">
              <a:solidFill>
                <a:schemeClr val="dk2"/>
              </a:solidFill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r>
              <a:rPr lang="en-US" b="1" dirty="0" err="1">
                <a:latin typeface="Avenir Next LT Pro"/>
              </a:rPr>
              <a:t>Kako</a:t>
            </a:r>
            <a:r>
              <a:rPr lang="en-US" b="1" dirty="0">
                <a:latin typeface="Avenir Next LT Pro"/>
              </a:rPr>
              <a:t> </a:t>
            </a:r>
            <a:r>
              <a:rPr lang="en-US" b="1" dirty="0" err="1">
                <a:latin typeface="Avenir Next LT Pro"/>
              </a:rPr>
              <a:t>identificirati</a:t>
            </a:r>
            <a:r>
              <a:rPr lang="en-US" b="1" dirty="0">
                <a:latin typeface="Avenir Next LT Pro"/>
              </a:rPr>
              <a:t> problem </a:t>
            </a:r>
            <a:r>
              <a:rPr lang="en-US" b="1" dirty="0" err="1">
                <a:latin typeface="Avenir Next LT Pro"/>
              </a:rPr>
              <a:t>vezan</a:t>
            </a:r>
            <a:r>
              <a:rPr lang="en-US" b="1" dirty="0">
                <a:latin typeface="Avenir Next LT Pro"/>
              </a:rPr>
              <a:t> za </a:t>
            </a:r>
            <a:r>
              <a:rPr lang="en-US" b="1" dirty="0" err="1">
                <a:latin typeface="Avenir Next LT Pro"/>
              </a:rPr>
              <a:t>terapijsku</a:t>
            </a:r>
            <a:r>
              <a:rPr lang="en-US" b="1" dirty="0">
                <a:latin typeface="Avenir Next LT Pro"/>
              </a:rPr>
              <a:t> </a:t>
            </a:r>
            <a:r>
              <a:rPr lang="en-US" b="1" dirty="0" err="1">
                <a:latin typeface="Avenir Next LT Pro"/>
              </a:rPr>
              <a:t>suradnju</a:t>
            </a:r>
            <a:r>
              <a:rPr lang="en-US" b="1" dirty="0">
                <a:latin typeface="Avenir Next LT Pro"/>
              </a:rPr>
              <a:t>?</a:t>
            </a: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dirty="0" err="1">
                <a:latin typeface="Avenir Next LT Pro"/>
              </a:rPr>
              <a:t>Koristiti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pitanja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poput</a:t>
            </a:r>
            <a:r>
              <a:rPr lang="en-US" dirty="0">
                <a:latin typeface="Avenir Next LT Pro"/>
              </a:rPr>
              <a:t> “</a:t>
            </a:r>
            <a:r>
              <a:rPr lang="en-US" i="1" dirty="0" err="1">
                <a:latin typeface="Avenir Next LT Pro"/>
              </a:rPr>
              <a:t>Kako</a:t>
            </a:r>
            <a:r>
              <a:rPr lang="en-US" i="1" dirty="0">
                <a:latin typeface="Avenir Next LT Pro"/>
              </a:rPr>
              <a:t> se </a:t>
            </a:r>
            <a:r>
              <a:rPr lang="en-US" i="1" dirty="0" err="1">
                <a:latin typeface="Avenir Next LT Pro"/>
              </a:rPr>
              <a:t>sada</a:t>
            </a:r>
            <a:r>
              <a:rPr lang="en-US" i="1" dirty="0">
                <a:latin typeface="Avenir Next LT Pro"/>
              </a:rPr>
              <a:t> </a:t>
            </a:r>
            <a:r>
              <a:rPr lang="en-US" i="1" dirty="0" err="1">
                <a:latin typeface="Avenir Next LT Pro"/>
              </a:rPr>
              <a:t>osjećate</a:t>
            </a:r>
            <a:r>
              <a:rPr lang="en-US" i="1" dirty="0">
                <a:latin typeface="Avenir Next LT Pro"/>
              </a:rPr>
              <a:t>?”, “</a:t>
            </a:r>
            <a:r>
              <a:rPr lang="en-US" i="1" dirty="0" err="1">
                <a:latin typeface="Avenir Next LT Pro"/>
              </a:rPr>
              <a:t>Što</a:t>
            </a:r>
            <a:r>
              <a:rPr lang="en-US" i="1" dirty="0">
                <a:latin typeface="Avenir Next LT Pro"/>
              </a:rPr>
              <a:t> </a:t>
            </a:r>
            <a:r>
              <a:rPr lang="en-US" i="1" dirty="0" err="1">
                <a:latin typeface="Avenir Next LT Pro"/>
              </a:rPr>
              <a:t>vam</a:t>
            </a:r>
            <a:r>
              <a:rPr lang="en-US" i="1" dirty="0">
                <a:latin typeface="Avenir Next LT Pro"/>
              </a:rPr>
              <a:t> je </a:t>
            </a:r>
            <a:r>
              <a:rPr lang="en-US" i="1" dirty="0" err="1">
                <a:latin typeface="Avenir Next LT Pro"/>
              </a:rPr>
              <a:t>upravo</a:t>
            </a:r>
            <a:r>
              <a:rPr lang="en-US" i="1" dirty="0">
                <a:latin typeface="Avenir Next LT Pro"/>
              </a:rPr>
              <a:t> </a:t>
            </a:r>
            <a:r>
              <a:rPr lang="en-US" i="1" dirty="0" err="1">
                <a:latin typeface="Avenir Next LT Pro"/>
              </a:rPr>
              <a:t>prošlo</a:t>
            </a:r>
            <a:r>
              <a:rPr lang="en-US" i="1" dirty="0">
                <a:latin typeface="Avenir Next LT Pro"/>
              </a:rPr>
              <a:t> </a:t>
            </a:r>
            <a:r>
              <a:rPr lang="en-US" i="1" dirty="0" err="1">
                <a:latin typeface="Avenir Next LT Pro"/>
              </a:rPr>
              <a:t>kroz</a:t>
            </a:r>
            <a:r>
              <a:rPr lang="en-US" i="1" dirty="0">
                <a:latin typeface="Avenir Next LT Pro"/>
              </a:rPr>
              <a:t> </a:t>
            </a:r>
            <a:r>
              <a:rPr lang="en-US" i="1" dirty="0" err="1">
                <a:latin typeface="Avenir Next LT Pro"/>
              </a:rPr>
              <a:t>glavu</a:t>
            </a:r>
            <a:r>
              <a:rPr lang="en-US" i="1" dirty="0">
                <a:latin typeface="Avenir Next LT Pro"/>
              </a:rPr>
              <a:t>?”</a:t>
            </a: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dirty="0" err="1">
                <a:latin typeface="Avenir Next LT Pro"/>
              </a:rPr>
              <a:t>Odrediti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hitnost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rješavanja</a:t>
            </a:r>
            <a:r>
              <a:rPr lang="en-US" dirty="0">
                <a:latin typeface="Avenir Next LT Pro"/>
              </a:rPr>
              <a:t> (</a:t>
            </a:r>
            <a:r>
              <a:rPr lang="en-US" dirty="0" err="1">
                <a:latin typeface="Avenir Next LT Pro"/>
              </a:rPr>
              <a:t>izražava</a:t>
            </a:r>
            <a:r>
              <a:rPr lang="en-US" dirty="0">
                <a:latin typeface="Avenir Next LT Pro"/>
              </a:rPr>
              <a:t> li </a:t>
            </a:r>
            <a:r>
              <a:rPr lang="hr-HR" dirty="0" smtClean="0">
                <a:latin typeface="Avenir Next LT Pro"/>
              </a:rPr>
              <a:t>kli</a:t>
            </a:r>
            <a:r>
              <a:rPr lang="en-US" dirty="0" err="1" smtClean="0">
                <a:latin typeface="Avenir Next LT Pro"/>
              </a:rPr>
              <a:t>jent</a:t>
            </a:r>
            <a:r>
              <a:rPr lang="en-US" dirty="0" smtClean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ljutnju</a:t>
            </a:r>
            <a:r>
              <a:rPr lang="en-US" dirty="0">
                <a:latin typeface="Avenir Next LT Pro"/>
              </a:rPr>
              <a:t>, </a:t>
            </a:r>
            <a:r>
              <a:rPr lang="en-US" dirty="0" err="1">
                <a:latin typeface="Avenir Next LT Pro"/>
              </a:rPr>
              <a:t>potpuno</a:t>
            </a:r>
            <a:r>
              <a:rPr lang="en-US" dirty="0">
                <a:latin typeface="Avenir Next LT Pro"/>
              </a:rPr>
              <a:t> se </a:t>
            </a:r>
            <a:r>
              <a:rPr lang="en-US" dirty="0" err="1">
                <a:latin typeface="Avenir Next LT Pro"/>
              </a:rPr>
              <a:t>povukao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ili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potpuno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 smtClean="0">
                <a:latin typeface="Avenir Next LT Pro"/>
              </a:rPr>
              <a:t>dominira</a:t>
            </a:r>
            <a:r>
              <a:rPr lang="hr-HR" dirty="0" smtClean="0">
                <a:latin typeface="Avenir Next LT Pro"/>
              </a:rPr>
              <a:t>)</a:t>
            </a:r>
            <a:endParaRPr lang="en-US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dirty="0" err="1">
                <a:latin typeface="Avenir Next LT Pro"/>
              </a:rPr>
              <a:t>Odrediti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radi</a:t>
            </a:r>
            <a:r>
              <a:rPr lang="en-US" dirty="0">
                <a:latin typeface="Avenir Next LT Pro"/>
              </a:rPr>
              <a:t> li se o </a:t>
            </a:r>
            <a:r>
              <a:rPr lang="en-US" dirty="0" err="1">
                <a:latin typeface="Avenir Next LT Pro"/>
              </a:rPr>
              <a:t>pogrešci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terapeuta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ili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zbog</a:t>
            </a:r>
            <a:r>
              <a:rPr lang="en-US" dirty="0">
                <a:latin typeface="Avenir Next LT Pro"/>
              </a:rPr>
              <a:t> </a:t>
            </a:r>
            <a:r>
              <a:rPr lang="hr-HR" dirty="0" smtClean="0">
                <a:latin typeface="Avenir Next LT Pro"/>
              </a:rPr>
              <a:t>klijen</a:t>
            </a:r>
            <a:r>
              <a:rPr lang="en-US" dirty="0" err="1" smtClean="0">
                <a:latin typeface="Avenir Next LT Pro"/>
              </a:rPr>
              <a:t>tovog</a:t>
            </a:r>
            <a:r>
              <a:rPr lang="en-US" dirty="0" smtClean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disfunkcionalnog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vjerovanja</a:t>
            </a:r>
            <a:endParaRPr lang="en-US" dirty="0"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dirty="0">
              <a:latin typeface="Avenir Next LT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F54773-AED9-7B51-E303-298F87E4157D}"/>
              </a:ext>
            </a:extLst>
          </p:cNvPr>
          <p:cNvSpPr/>
          <p:nvPr/>
        </p:nvSpPr>
        <p:spPr>
          <a:xfrm>
            <a:off x="11277601" y="5914300"/>
            <a:ext cx="808383" cy="82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sz="2400"/>
          </a:p>
        </p:txBody>
      </p:sp>
      <p:pic>
        <p:nvPicPr>
          <p:cNvPr id="6" name="Picture 6" descr="psychotherapy Icon - Free PNG &amp; SVG 2246283 - Noun Project">
            <a:extLst>
              <a:ext uri="{FF2B5EF4-FFF2-40B4-BE49-F238E27FC236}">
                <a16:creationId xmlns:a16="http://schemas.microsoft.com/office/drawing/2014/main" id="{4BD08BF6-C6AE-62B4-9478-A4DC8051A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214" y="1194394"/>
            <a:ext cx="4691907" cy="46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7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311 Behavioral Therapy Cliparts, Stock Vector and Royalty Free Behavioral  Therapy Illustrations">
            <a:extLst>
              <a:ext uri="{FF2B5EF4-FFF2-40B4-BE49-F238E27FC236}">
                <a16:creationId xmlns:a16="http://schemas.microsoft.com/office/drawing/2014/main" id="{E5E2AB89-D5A4-F542-B9AD-9A4ACAC7C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4" b="25708"/>
          <a:stretch/>
        </p:blipFill>
        <p:spPr bwMode="auto">
          <a:xfrm>
            <a:off x="3667554" y="4024714"/>
            <a:ext cx="4856892" cy="251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" name="Google Shape;246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2667" dirty="0" err="1">
                <a:latin typeface="Avenir Next LT Pro Demi"/>
              </a:rPr>
              <a:t>Uspješnost</a:t>
            </a:r>
            <a:r>
              <a:rPr lang="en" sz="2667" dirty="0">
                <a:latin typeface="Avenir Next LT Pro Demi"/>
              </a:rPr>
              <a:t> BKT-a u </a:t>
            </a:r>
            <a:r>
              <a:rPr lang="en" sz="2667" dirty="0" err="1">
                <a:latin typeface="Avenir Next LT Pro Demi"/>
              </a:rPr>
              <a:t>liječenju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poremećaja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ličnosti</a:t>
            </a:r>
            <a:endParaRPr lang="en-US" sz="2667" dirty="0">
              <a:latin typeface="Avenir Next LT Pro Demi"/>
            </a:endParaRPr>
          </a:p>
        </p:txBody>
      </p:sp>
      <p:sp>
        <p:nvSpPr>
          <p:cNvPr id="247" name="Google Shape;247;p46"/>
          <p:cNvSpPr txBox="1">
            <a:spLocks noGrp="1"/>
          </p:cNvSpPr>
          <p:nvPr>
            <p:ph type="body" idx="1"/>
          </p:nvPr>
        </p:nvSpPr>
        <p:spPr>
          <a:xfrm>
            <a:off x="914400" y="1425145"/>
            <a:ext cx="10363200" cy="4737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407245" indent="-342900">
              <a:spcBef>
                <a:spcPts val="1333"/>
              </a:spcBef>
              <a:buClr>
                <a:schemeClr val="dk2"/>
              </a:buClr>
            </a:pPr>
            <a:r>
              <a:rPr lang="en-US" sz="2100" dirty="0" err="1" smtClean="0">
                <a:latin typeface="Avenir Next LT Pro"/>
              </a:rPr>
              <a:t>Uspješnost</a:t>
            </a:r>
            <a:r>
              <a:rPr lang="en-US" sz="2100" dirty="0" smtClean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terapije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svakako</a:t>
            </a:r>
            <a:r>
              <a:rPr lang="en-US" sz="2100" dirty="0">
                <a:latin typeface="Avenir Next LT Pro"/>
              </a:rPr>
              <a:t> je </a:t>
            </a:r>
            <a:r>
              <a:rPr lang="en-US" sz="2100" dirty="0" err="1">
                <a:latin typeface="Avenir Next LT Pro"/>
              </a:rPr>
              <a:t>povezana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smtClean="0">
                <a:latin typeface="Avenir Next LT Pro"/>
              </a:rPr>
              <a:t>s </a:t>
            </a:r>
            <a:r>
              <a:rPr lang="en-US" sz="2100" b="1" dirty="0" err="1">
                <a:latin typeface="Avenir Next LT Pro"/>
              </a:rPr>
              <a:t>izgradnjom</a:t>
            </a:r>
            <a:r>
              <a:rPr lang="en-US" sz="2100" b="1" dirty="0">
                <a:latin typeface="Avenir Next LT Pro"/>
              </a:rPr>
              <a:t> </a:t>
            </a:r>
            <a:r>
              <a:rPr lang="en-US" sz="2100" b="1" dirty="0" err="1">
                <a:latin typeface="Avenir Next LT Pro"/>
              </a:rPr>
              <a:t>terapijske</a:t>
            </a:r>
            <a:r>
              <a:rPr lang="en-US" sz="2100" b="1" dirty="0">
                <a:latin typeface="Avenir Next LT Pro"/>
              </a:rPr>
              <a:t> </a:t>
            </a:r>
            <a:r>
              <a:rPr lang="en-US" sz="2100" b="1" dirty="0" err="1" smtClean="0">
                <a:latin typeface="Avenir Next LT Pro"/>
              </a:rPr>
              <a:t>suradnje</a:t>
            </a:r>
            <a:endParaRPr lang="hr-HR" sz="2100" b="1" dirty="0">
              <a:latin typeface="Avenir Next LT Pro"/>
            </a:endParaRPr>
          </a:p>
          <a:p>
            <a:pPr marL="407245" indent="-342900">
              <a:spcBef>
                <a:spcPts val="1333"/>
              </a:spcBef>
              <a:buClr>
                <a:schemeClr val="dk2"/>
              </a:buClr>
            </a:pPr>
            <a:r>
              <a:rPr lang="en-US" sz="2100" dirty="0" err="1" smtClean="0">
                <a:latin typeface="Avenir Next LT Pro"/>
              </a:rPr>
              <a:t>Ovisi</a:t>
            </a:r>
            <a:r>
              <a:rPr lang="en-US" sz="2100" dirty="0" smtClean="0">
                <a:latin typeface="Avenir Next LT Pro"/>
              </a:rPr>
              <a:t> </a:t>
            </a:r>
            <a:r>
              <a:rPr lang="en-US" sz="2100" dirty="0">
                <a:latin typeface="Avenir Next LT Pro"/>
              </a:rPr>
              <a:t>o </a:t>
            </a:r>
            <a:r>
              <a:rPr lang="en-US" sz="2100" dirty="0" err="1">
                <a:latin typeface="Avenir Next LT Pro"/>
              </a:rPr>
              <a:t>stupnju</a:t>
            </a:r>
            <a:r>
              <a:rPr lang="en-US" sz="2100" dirty="0">
                <a:latin typeface="Avenir Next LT Pro"/>
              </a:rPr>
              <a:t> u </a:t>
            </a:r>
            <a:r>
              <a:rPr lang="en-US" sz="2100" dirty="0" err="1">
                <a:latin typeface="Avenir Next LT Pro"/>
              </a:rPr>
              <a:t>kojem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su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klijentova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očekivanja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ciljeva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usklađena</a:t>
            </a:r>
            <a:r>
              <a:rPr lang="en-US" sz="2100" dirty="0">
                <a:latin typeface="Avenir Next LT Pro"/>
              </a:rPr>
              <a:t> s </a:t>
            </a:r>
            <a:r>
              <a:rPr lang="en-US" sz="2100" dirty="0" err="1">
                <a:latin typeface="Avenir Next LT Pro"/>
              </a:rPr>
              <a:t>terapeutovim</a:t>
            </a:r>
            <a:endParaRPr lang="en-US" sz="2100" dirty="0">
              <a:latin typeface="Avenir Next LT Pro"/>
            </a:endParaRPr>
          </a:p>
          <a:p>
            <a:pPr marL="407245" indent="-342900">
              <a:spcBef>
                <a:spcPts val="1333"/>
              </a:spcBef>
              <a:buClr>
                <a:schemeClr val="dk2"/>
              </a:buClr>
            </a:pPr>
            <a:r>
              <a:rPr lang="en-US" sz="2100" dirty="0" err="1">
                <a:latin typeface="Avenir Next LT Pro"/>
              </a:rPr>
              <a:t>Bitno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b="1" dirty="0" err="1">
                <a:latin typeface="Avenir Next LT Pro"/>
              </a:rPr>
              <a:t>uzajamno</a:t>
            </a:r>
            <a:r>
              <a:rPr lang="en-US" sz="2100" b="1" dirty="0">
                <a:latin typeface="Avenir Next LT Pro"/>
              </a:rPr>
              <a:t> </a:t>
            </a:r>
            <a:r>
              <a:rPr lang="en-US" sz="2100" b="1" dirty="0" err="1">
                <a:latin typeface="Avenir Next LT Pro"/>
              </a:rPr>
              <a:t>povjerenje</a:t>
            </a:r>
            <a:r>
              <a:rPr lang="en-US" sz="2100" b="1" dirty="0">
                <a:latin typeface="Avenir Next LT Pro"/>
              </a:rPr>
              <a:t> </a:t>
            </a:r>
            <a:r>
              <a:rPr lang="en-US" sz="2100" b="1" dirty="0" err="1">
                <a:latin typeface="Avenir Next LT Pro"/>
              </a:rPr>
              <a:t>i</a:t>
            </a:r>
            <a:r>
              <a:rPr lang="en-US" sz="2100" b="1" dirty="0">
                <a:latin typeface="Avenir Next LT Pro"/>
              </a:rPr>
              <a:t> </a:t>
            </a:r>
            <a:r>
              <a:rPr lang="en-US" sz="2100" b="1" dirty="0" err="1">
                <a:latin typeface="Avenir Next LT Pro"/>
              </a:rPr>
              <a:t>prihvaćanje</a:t>
            </a:r>
            <a:r>
              <a:rPr lang="en-US" sz="2100" b="1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klijentovih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zahtjeva</a:t>
            </a:r>
            <a:r>
              <a:rPr lang="en-US" sz="2100" dirty="0">
                <a:latin typeface="Avenir Next LT Pro"/>
              </a:rPr>
              <a:t> od </a:t>
            </a:r>
            <a:r>
              <a:rPr lang="en-US" sz="2100" dirty="0" err="1">
                <a:latin typeface="Avenir Next LT Pro"/>
              </a:rPr>
              <a:t>strane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terapeuta</a:t>
            </a:r>
            <a:endParaRPr lang="en-US" sz="2100" dirty="0">
              <a:latin typeface="Avenir Next LT Pro"/>
            </a:endParaRPr>
          </a:p>
          <a:p>
            <a:pPr marL="407245" indent="-342900">
              <a:spcBef>
                <a:spcPts val="1333"/>
              </a:spcBef>
              <a:buClr>
                <a:schemeClr val="dk2"/>
              </a:buClr>
            </a:pPr>
            <a:r>
              <a:rPr lang="en-US" sz="2100" dirty="0" err="1">
                <a:latin typeface="Avenir Next LT Pro"/>
              </a:rPr>
              <a:t>Očekivanja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anksioznosti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koju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će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izazvati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terapijski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 smtClean="0">
                <a:latin typeface="Avenir Next LT Pro"/>
              </a:rPr>
              <a:t>proces</a:t>
            </a:r>
            <a:r>
              <a:rPr lang="en-US" sz="2100" dirty="0" smtClean="0">
                <a:latin typeface="Avenir Next LT Pro"/>
              </a:rPr>
              <a:t>, </a:t>
            </a:r>
            <a:r>
              <a:rPr lang="en-US" sz="2100" dirty="0" err="1">
                <a:latin typeface="Avenir Next LT Pro"/>
              </a:rPr>
              <a:t>iskazivanje</a:t>
            </a:r>
            <a:r>
              <a:rPr lang="en-US" sz="2100" dirty="0">
                <a:latin typeface="Avenir Next LT Pro"/>
              </a:rPr>
              <a:t> </a:t>
            </a:r>
            <a:r>
              <a:rPr lang="en-US" sz="2100" dirty="0" err="1">
                <a:latin typeface="Avenir Next LT Pro"/>
              </a:rPr>
              <a:t>empatije</a:t>
            </a:r>
            <a:endParaRPr lang="en-US" sz="2100" dirty="0">
              <a:latin typeface="Avenir Next LT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418F5A-1257-0A32-7C39-39441DD162AB}"/>
              </a:ext>
            </a:extLst>
          </p:cNvPr>
          <p:cNvSpPr/>
          <p:nvPr/>
        </p:nvSpPr>
        <p:spPr>
          <a:xfrm>
            <a:off x="11277601" y="5914300"/>
            <a:ext cx="808383" cy="82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sz="2400"/>
          </a:p>
        </p:txBody>
      </p:sp>
    </p:spTree>
    <p:extLst>
      <p:ext uri="{BB962C8B-B14F-4D97-AF65-F5344CB8AC3E}">
        <p14:creationId xmlns:p14="http://schemas.microsoft.com/office/powerpoint/2010/main" val="272577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7B00-40B1-81D9-0032-469FF29E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F7D34-E21D-AFA8-4999-2AC90A3A1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262" indent="0">
              <a:buNone/>
            </a:pPr>
            <a:r>
              <a:rPr lang="en-HR" sz="5800" b="1" dirty="0">
                <a:latin typeface="Avenir Next LT Pro" panose="020B0504020202020204" pitchFamily="34" charset="77"/>
              </a:rPr>
              <a:t>Hvala!</a:t>
            </a:r>
          </a:p>
        </p:txBody>
      </p:sp>
      <p:pic>
        <p:nvPicPr>
          <p:cNvPr id="27652" name="Picture 4" descr="Free Mental Health Illustrations to customize | Storyset">
            <a:extLst>
              <a:ext uri="{FF2B5EF4-FFF2-40B4-BE49-F238E27FC236}">
                <a16:creationId xmlns:a16="http://schemas.microsoft.com/office/drawing/2014/main" id="{DEBB7712-2FA8-786E-916E-3750268CD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04" y="1662696"/>
            <a:ext cx="4598504" cy="459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8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Dualism Vector Art Stock Images | Depositphotos">
            <a:extLst>
              <a:ext uri="{FF2B5EF4-FFF2-40B4-BE49-F238E27FC236}">
                <a16:creationId xmlns:a16="http://schemas.microsoft.com/office/drawing/2014/main" id="{37005D6F-24CD-073B-B32D-678B6CC5C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01" y="1862090"/>
            <a:ext cx="5571183" cy="371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" name="Google Shape;246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2667" dirty="0" err="1">
                <a:latin typeface="Avenir Next LT Pro Demi"/>
              </a:rPr>
              <a:t>Terapijska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suradnja</a:t>
            </a:r>
            <a:endParaRPr lang="en-US" sz="2667" dirty="0">
              <a:latin typeface="Avenir Next LT Pro Demi"/>
            </a:endParaRPr>
          </a:p>
        </p:txBody>
      </p:sp>
      <p:sp>
        <p:nvSpPr>
          <p:cNvPr id="247" name="Google Shape;247;p46"/>
          <p:cNvSpPr txBox="1">
            <a:spLocks noGrp="1"/>
          </p:cNvSpPr>
          <p:nvPr>
            <p:ph type="body" idx="1"/>
          </p:nvPr>
        </p:nvSpPr>
        <p:spPr>
          <a:xfrm>
            <a:off x="914400" y="1524000"/>
            <a:ext cx="6132443" cy="4737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 smtClean="0">
                <a:latin typeface="Avenir Next LT Pro"/>
              </a:rPr>
              <a:t>Preduvjet</a:t>
            </a:r>
            <a:r>
              <a:rPr lang="en-US" sz="2200" dirty="0" smtClean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učinkovite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terapije</a:t>
            </a:r>
            <a:r>
              <a:rPr lang="en-US" sz="2200" dirty="0">
                <a:latin typeface="Avenir Next LT Pro"/>
              </a:rPr>
              <a:t> je </a:t>
            </a:r>
            <a:r>
              <a:rPr lang="en-US" sz="2200" b="1" dirty="0">
                <a:latin typeface="Avenir Next LT Pro"/>
              </a:rPr>
              <a:t>dobra </a:t>
            </a:r>
            <a:r>
              <a:rPr lang="en-US" sz="2200" b="1" dirty="0" err="1">
                <a:latin typeface="Avenir Next LT Pro"/>
              </a:rPr>
              <a:t>terapijska</a:t>
            </a:r>
            <a:r>
              <a:rPr lang="en-US" sz="2200" b="1" dirty="0">
                <a:latin typeface="Avenir Next LT Pro"/>
              </a:rPr>
              <a:t> </a:t>
            </a:r>
            <a:r>
              <a:rPr lang="en-US" sz="2200" b="1" dirty="0" err="1">
                <a:latin typeface="Avenir Next LT Pro"/>
              </a:rPr>
              <a:t>suradnja</a:t>
            </a:r>
            <a:endParaRPr lang="en-US" sz="2200" b="1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Važnost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razumijevanja</a:t>
            </a:r>
            <a:r>
              <a:rPr lang="en-US" sz="2200" dirty="0">
                <a:latin typeface="Avenir Next LT Pro"/>
              </a:rPr>
              <a:t>, </a:t>
            </a:r>
            <a:r>
              <a:rPr lang="en-US" sz="2200" dirty="0" err="1">
                <a:latin typeface="Avenir Next LT Pro"/>
              </a:rPr>
              <a:t>povjerenja</a:t>
            </a:r>
            <a:r>
              <a:rPr lang="en-US" sz="2200" dirty="0">
                <a:latin typeface="Avenir Next LT Pro"/>
              </a:rPr>
              <a:t>, </a:t>
            </a:r>
            <a:r>
              <a:rPr lang="en-US" sz="2200" dirty="0" err="1">
                <a:latin typeface="Avenir Next LT Pro"/>
              </a:rPr>
              <a:t>podrške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empatičnog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odnosa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Važnost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motiviranja</a:t>
            </a:r>
            <a:r>
              <a:rPr lang="en-US" sz="2200" dirty="0">
                <a:latin typeface="Avenir Next LT Pro"/>
              </a:rPr>
              <a:t> (</a:t>
            </a:r>
            <a:r>
              <a:rPr lang="en-US" sz="2200" dirty="0" err="1">
                <a:latin typeface="Avenir Next LT Pro"/>
              </a:rPr>
              <a:t>pogotovo</a:t>
            </a:r>
            <a:r>
              <a:rPr lang="en-US" sz="2200" dirty="0">
                <a:latin typeface="Avenir Next LT Pro"/>
              </a:rPr>
              <a:t> za </a:t>
            </a:r>
            <a:r>
              <a:rPr lang="en-US" sz="2200" dirty="0" err="1">
                <a:latin typeface="Avenir Next LT Pro"/>
              </a:rPr>
              <a:t>obavljanje</a:t>
            </a:r>
            <a:r>
              <a:rPr lang="en-US" sz="2200" dirty="0">
                <a:latin typeface="Avenir Next LT Pro"/>
              </a:rPr>
              <a:t> DZ)</a:t>
            </a: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Poremećaj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ličnosti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može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sam</a:t>
            </a:r>
            <a:r>
              <a:rPr lang="en-US" sz="2200" dirty="0">
                <a:latin typeface="Avenir Next LT Pro"/>
              </a:rPr>
              <a:t> po </a:t>
            </a:r>
            <a:r>
              <a:rPr lang="en-US" sz="2200" dirty="0" err="1">
                <a:latin typeface="Avenir Next LT Pro"/>
              </a:rPr>
              <a:t>sebi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ometati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provođenje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zadataka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i="1" dirty="0">
                <a:latin typeface="Avenir Next LT Pro"/>
              </a:rPr>
              <a:t>(“Ja </a:t>
            </a:r>
            <a:r>
              <a:rPr lang="en-US" sz="2200" i="1" dirty="0" err="1">
                <a:latin typeface="Avenir Next LT Pro"/>
              </a:rPr>
              <a:t>sam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prepametan</a:t>
            </a:r>
            <a:r>
              <a:rPr lang="en-US" sz="2200" i="1" dirty="0">
                <a:latin typeface="Avenir Next LT Pro"/>
              </a:rPr>
              <a:t> za </a:t>
            </a:r>
            <a:r>
              <a:rPr lang="en-US" sz="2200" i="1" dirty="0" err="1">
                <a:latin typeface="Avenir Next LT Pro"/>
              </a:rPr>
              <a:t>takvo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što</a:t>
            </a:r>
            <a:r>
              <a:rPr lang="en-US" sz="2200" i="1" dirty="0">
                <a:latin typeface="Avenir Next LT Pro"/>
              </a:rPr>
              <a:t>”, “Moje </a:t>
            </a:r>
            <a:r>
              <a:rPr lang="en-US" sz="2200" i="1" dirty="0" err="1">
                <a:latin typeface="Avenir Next LT Pro"/>
              </a:rPr>
              <a:t>bilješke</a:t>
            </a:r>
            <a:r>
              <a:rPr lang="en-US" sz="2200" i="1" dirty="0">
                <a:latin typeface="Avenir Next LT Pro"/>
              </a:rPr>
              <a:t> se </a:t>
            </a:r>
            <a:r>
              <a:rPr lang="en-US" sz="2200" i="1" dirty="0" err="1">
                <a:latin typeface="Avenir Next LT Pro"/>
              </a:rPr>
              <a:t>mogu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iskoristiti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protiv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mene</a:t>
            </a:r>
            <a:r>
              <a:rPr lang="en-US" sz="2200" i="1" dirty="0">
                <a:latin typeface="Avenir Next LT Pro"/>
              </a:rPr>
              <a:t>”,  “</a:t>
            </a:r>
            <a:r>
              <a:rPr lang="en-US" sz="2200" i="1" dirty="0" err="1">
                <a:latin typeface="Avenir Next LT Pro"/>
              </a:rPr>
              <a:t>Terapeut</a:t>
            </a:r>
            <a:r>
              <a:rPr lang="en-US" sz="2200" i="1" dirty="0">
                <a:latin typeface="Avenir Next LT Pro"/>
              </a:rPr>
              <a:t> me </a:t>
            </a:r>
            <a:r>
              <a:rPr lang="en-US" sz="2200" i="1" dirty="0" err="1">
                <a:latin typeface="Avenir Next LT Pro"/>
              </a:rPr>
              <a:t>nastoji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iskoristiti</a:t>
            </a:r>
            <a:r>
              <a:rPr lang="en-US" sz="2200" i="1" dirty="0">
                <a:latin typeface="Avenir Next LT Pro"/>
              </a:rPr>
              <a:t>”)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48E839-370C-365B-D492-B26C25A3A52D}"/>
              </a:ext>
            </a:extLst>
          </p:cNvPr>
          <p:cNvSpPr/>
          <p:nvPr/>
        </p:nvSpPr>
        <p:spPr>
          <a:xfrm>
            <a:off x="11277601" y="5914300"/>
            <a:ext cx="808383" cy="82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2667" dirty="0" err="1">
                <a:latin typeface="Avenir Next LT Pro Demi"/>
              </a:rPr>
              <a:t>Principi</a:t>
            </a:r>
            <a:r>
              <a:rPr lang="en" sz="2667" dirty="0">
                <a:latin typeface="Avenir Next LT Pro Demi"/>
              </a:rPr>
              <a:t> </a:t>
            </a:r>
            <a:r>
              <a:rPr lang="en-GB" sz="2667" dirty="0" err="1">
                <a:latin typeface="Avenir Next LT Pro Demi"/>
              </a:rPr>
              <a:t>i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tehnike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bitne</a:t>
            </a:r>
            <a:r>
              <a:rPr lang="en" sz="2667" dirty="0">
                <a:latin typeface="Avenir Next LT Pro Demi"/>
              </a:rPr>
              <a:t> za </a:t>
            </a:r>
            <a:r>
              <a:rPr lang="en" sz="2667" dirty="0" err="1">
                <a:latin typeface="Avenir Next LT Pro Demi"/>
              </a:rPr>
              <a:t>terapijsku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suradnju</a:t>
            </a:r>
            <a:endParaRPr lang="en-US" sz="2667" dirty="0">
              <a:latin typeface="Avenir Next LT Pro Demi"/>
            </a:endParaRPr>
          </a:p>
        </p:txBody>
      </p:sp>
      <p:sp>
        <p:nvSpPr>
          <p:cNvPr id="247" name="Google Shape;247;p46"/>
          <p:cNvSpPr txBox="1">
            <a:spLocks noGrp="1"/>
          </p:cNvSpPr>
          <p:nvPr>
            <p:ph type="body" idx="1"/>
          </p:nvPr>
        </p:nvSpPr>
        <p:spPr>
          <a:xfrm>
            <a:off x="914400" y="1524000"/>
            <a:ext cx="5810865" cy="4737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r>
              <a:rPr lang="en-US" sz="2200" dirty="0" err="1">
                <a:solidFill>
                  <a:schemeClr val="dk2"/>
                </a:solidFill>
                <a:latin typeface="Avenir Next LT Pro"/>
              </a:rPr>
              <a:t>Opći</a:t>
            </a:r>
            <a:r>
              <a:rPr lang="en-US" sz="2200" dirty="0">
                <a:solidFill>
                  <a:schemeClr val="dk2"/>
                </a:solidFill>
                <a:latin typeface="Avenir Next LT Pro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Avenir Next LT Pro"/>
              </a:rPr>
              <a:t>principi</a:t>
            </a:r>
            <a:endParaRPr lang="en-US" sz="2200" dirty="0">
              <a:solidFill>
                <a:schemeClr val="dk2"/>
              </a:solidFill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solidFill>
                <a:schemeClr val="dk2"/>
              </a:solidFill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Izgradnja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odnosa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terapeut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smtClean="0">
                <a:latin typeface="Avenir Next LT Pro"/>
              </a:rPr>
              <a:t>–</a:t>
            </a:r>
            <a:r>
              <a:rPr lang="hr-HR" sz="2200" dirty="0" smtClean="0">
                <a:latin typeface="Avenir Next LT Pro"/>
              </a:rPr>
              <a:t> </a:t>
            </a:r>
            <a:r>
              <a:rPr lang="en-US" sz="2200" dirty="0" err="1" smtClean="0">
                <a:latin typeface="Avenir Next LT Pro"/>
              </a:rPr>
              <a:t>klijent</a:t>
            </a:r>
            <a:r>
              <a:rPr lang="en-US" sz="2200" dirty="0" smtClean="0">
                <a:latin typeface="Avenir Next LT Pro"/>
              </a:rPr>
              <a:t> 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Prepoznati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učestalo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opadanje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motivacije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nakon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povlačenja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akutne</a:t>
            </a:r>
            <a:r>
              <a:rPr lang="en-US" sz="2200" dirty="0">
                <a:latin typeface="Avenir Next LT Pro"/>
              </a:rPr>
              <a:t> faze</a:t>
            </a: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Empatiziranje</a:t>
            </a:r>
            <a:r>
              <a:rPr lang="en-US" sz="2200" dirty="0">
                <a:latin typeface="Avenir Next LT Pro"/>
              </a:rPr>
              <a:t>, </a:t>
            </a:r>
            <a:r>
              <a:rPr lang="en-US" sz="2200" dirty="0" err="1">
                <a:latin typeface="Avenir Next LT Pro"/>
              </a:rPr>
              <a:t>neosuđivanje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 smtClean="0">
                <a:latin typeface="Avenir Next LT Pro"/>
              </a:rPr>
              <a:t>strpljivost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Obratiti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pažnju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na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klijentove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emocionalne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reakcije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na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terapeuta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terapiju</a:t>
            </a:r>
            <a:r>
              <a:rPr lang="en-US" sz="2200" dirty="0">
                <a:latin typeface="Avenir Next LT Pro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BCFCCC-819D-DDFC-8891-6F7C39586E6B}"/>
              </a:ext>
            </a:extLst>
          </p:cNvPr>
          <p:cNvSpPr/>
          <p:nvPr/>
        </p:nvSpPr>
        <p:spPr>
          <a:xfrm>
            <a:off x="11277601" y="5927552"/>
            <a:ext cx="808383" cy="82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sz="2400"/>
          </a:p>
        </p:txBody>
      </p:sp>
      <p:pic>
        <p:nvPicPr>
          <p:cNvPr id="3" name="Picture 2" descr="Hope &amp; Harmony Headlines: Why Talk Therapy is So Good For You | bpHope.com">
            <a:extLst>
              <a:ext uri="{FF2B5EF4-FFF2-40B4-BE49-F238E27FC236}">
                <a16:creationId xmlns:a16="http://schemas.microsoft.com/office/drawing/2014/main" id="{BCAAE385-B8EC-37DE-09D2-6E41D6703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156" y="1340921"/>
            <a:ext cx="5090984" cy="255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9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2667" dirty="0" err="1">
                <a:latin typeface="Avenir Next LT Pro Demi"/>
              </a:rPr>
              <a:t>Principi</a:t>
            </a:r>
            <a:r>
              <a:rPr lang="en" sz="2667" dirty="0">
                <a:latin typeface="Avenir Next LT Pro Demi"/>
              </a:rPr>
              <a:t> </a:t>
            </a:r>
            <a:r>
              <a:rPr lang="en-GB" sz="2667" dirty="0" err="1">
                <a:latin typeface="Avenir Next LT Pro Demi"/>
              </a:rPr>
              <a:t>i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tehnike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bitni</a:t>
            </a:r>
            <a:r>
              <a:rPr lang="en" sz="2667" dirty="0">
                <a:latin typeface="Avenir Next LT Pro Demi"/>
              </a:rPr>
              <a:t> za </a:t>
            </a:r>
            <a:r>
              <a:rPr lang="en" sz="2667" dirty="0" err="1">
                <a:latin typeface="Avenir Next LT Pro Demi"/>
              </a:rPr>
              <a:t>terapijsku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suradnju</a:t>
            </a:r>
            <a:endParaRPr lang="en-US" sz="2667" dirty="0">
              <a:latin typeface="Avenir Next LT Pro Demi"/>
            </a:endParaRPr>
          </a:p>
        </p:txBody>
      </p:sp>
      <p:sp>
        <p:nvSpPr>
          <p:cNvPr id="247" name="Google Shape;247;p46"/>
          <p:cNvSpPr txBox="1">
            <a:spLocks noGrp="1"/>
          </p:cNvSpPr>
          <p:nvPr>
            <p:ph type="body" idx="1"/>
          </p:nvPr>
        </p:nvSpPr>
        <p:spPr>
          <a:xfrm>
            <a:off x="914400" y="1524000"/>
            <a:ext cx="5478163" cy="4737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r>
              <a:rPr lang="en-US" sz="2200" dirty="0" err="1">
                <a:solidFill>
                  <a:schemeClr val="dk2"/>
                </a:solidFill>
                <a:latin typeface="Avenir Next LT Pro"/>
              </a:rPr>
              <a:t>Vođeno</a:t>
            </a:r>
            <a:r>
              <a:rPr lang="en-US" sz="2200" dirty="0">
                <a:solidFill>
                  <a:schemeClr val="dk2"/>
                </a:solidFill>
                <a:latin typeface="Avenir Next LT Pro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Avenir Next LT Pro"/>
              </a:rPr>
              <a:t>otkriće</a:t>
            </a:r>
            <a:endParaRPr lang="en-US" sz="2200" dirty="0">
              <a:solidFill>
                <a:schemeClr val="dk2"/>
              </a:solidFill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solidFill>
                <a:schemeClr val="dk2"/>
              </a:solidFill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Prijenos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osjećaja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pustolovine</a:t>
            </a:r>
            <a:r>
              <a:rPr lang="en-US" sz="2200" dirty="0">
                <a:latin typeface="Avenir Next LT Pro"/>
              </a:rPr>
              <a:t> – </a:t>
            </a:r>
            <a:r>
              <a:rPr lang="en-US" sz="2200" dirty="0" err="1">
                <a:latin typeface="Avenir Next LT Pro"/>
              </a:rPr>
              <a:t>odgonetanje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pronalaženje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podrijetla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klijentovih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vjerovanja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Važnija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kod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kroničnih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poremećaja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ličnosti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nego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kod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akutne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simptomatske</a:t>
            </a:r>
            <a:r>
              <a:rPr lang="en-US" sz="2200" dirty="0">
                <a:latin typeface="Avenir Next LT Pro"/>
              </a:rPr>
              <a:t> faze</a:t>
            </a: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 err="1">
              <a:latin typeface="Avenir Next LT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BCFCCC-819D-DDFC-8891-6F7C39586E6B}"/>
              </a:ext>
            </a:extLst>
          </p:cNvPr>
          <p:cNvSpPr/>
          <p:nvPr/>
        </p:nvSpPr>
        <p:spPr>
          <a:xfrm>
            <a:off x="11277601" y="5927552"/>
            <a:ext cx="808383" cy="82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sz="2400"/>
          </a:p>
        </p:txBody>
      </p:sp>
      <p:pic>
        <p:nvPicPr>
          <p:cNvPr id="3" name="Picture 2" descr="Hope &amp; Harmony Headlines: Why Talk Therapy is So Good For You | bpHope.com">
            <a:extLst>
              <a:ext uri="{FF2B5EF4-FFF2-40B4-BE49-F238E27FC236}">
                <a16:creationId xmlns:a16="http://schemas.microsoft.com/office/drawing/2014/main" id="{B42BDE90-936B-EDF8-6B17-1595EB5AE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156" y="1340921"/>
            <a:ext cx="5090984" cy="255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orderline Personality Disorder - CMHA Windsor-Essex County">
            <a:extLst>
              <a:ext uri="{FF2B5EF4-FFF2-40B4-BE49-F238E27FC236}">
                <a16:creationId xmlns:a16="http://schemas.microsoft.com/office/drawing/2014/main" id="{4816E0F1-518D-BBFD-C15A-4A630E75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1" y="1654558"/>
            <a:ext cx="5263081" cy="354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" name="Google Shape;213;p41"/>
          <p:cNvSpPr txBox="1">
            <a:spLocks noGrp="1"/>
          </p:cNvSpPr>
          <p:nvPr>
            <p:ph type="title"/>
          </p:nvPr>
        </p:nvSpPr>
        <p:spPr>
          <a:xfrm>
            <a:off x="1" y="0"/>
            <a:ext cx="6091465" cy="6858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 sz="2800" dirty="0" err="1">
                <a:latin typeface="Verdana Pro Black"/>
                <a:ea typeface="Poppins"/>
                <a:cs typeface="Poppins"/>
                <a:sym typeface="Poppins"/>
              </a:rPr>
              <a:t>Strategije</a:t>
            </a:r>
            <a:r>
              <a:rPr lang="en" sz="2800" dirty="0">
                <a:latin typeface="Verdana Pro Black"/>
                <a:ea typeface="Poppins"/>
                <a:cs typeface="Poppins"/>
                <a:sym typeface="Poppins"/>
              </a:rPr>
              <a:t> za </a:t>
            </a:r>
            <a:r>
              <a:rPr lang="en" sz="2800" dirty="0" err="1">
                <a:latin typeface="Verdana Pro Black"/>
                <a:ea typeface="Poppins"/>
                <a:cs typeface="Poppins"/>
                <a:sym typeface="Poppins"/>
              </a:rPr>
              <a:t>razvijanje</a:t>
            </a:r>
            <a:r>
              <a:rPr lang="en" sz="2800" dirty="0">
                <a:latin typeface="Verdana Pro Black"/>
                <a:ea typeface="Poppins"/>
                <a:cs typeface="Poppins"/>
                <a:sym typeface="Poppins"/>
              </a:rPr>
              <a:t> </a:t>
            </a:r>
            <a:br>
              <a:rPr lang="en" sz="2800" dirty="0">
                <a:latin typeface="Verdana Pro Black"/>
                <a:ea typeface="Poppins"/>
                <a:cs typeface="Poppins"/>
                <a:sym typeface="Poppins"/>
              </a:rPr>
            </a:br>
            <a:r>
              <a:rPr lang="en" sz="2800" dirty="0" err="1">
                <a:latin typeface="Verdana Pro Black"/>
                <a:ea typeface="Poppins"/>
                <a:cs typeface="Poppins"/>
                <a:sym typeface="Poppins"/>
              </a:rPr>
              <a:t>terapijske</a:t>
            </a:r>
            <a:r>
              <a:rPr lang="en" sz="2800" dirty="0">
                <a:latin typeface="Verdana Pro Black"/>
                <a:ea typeface="Poppins"/>
                <a:cs typeface="Poppins"/>
                <a:sym typeface="Poppins"/>
              </a:rPr>
              <a:t> </a:t>
            </a:r>
            <a:r>
              <a:rPr lang="en" sz="2800" dirty="0" err="1">
                <a:latin typeface="Verdana Pro Black"/>
                <a:ea typeface="Poppins"/>
                <a:cs typeface="Poppins"/>
                <a:sym typeface="Poppins"/>
              </a:rPr>
              <a:t>suradnje</a:t>
            </a:r>
            <a:endParaRPr lang="en" sz="2800" dirty="0">
              <a:latin typeface="Verdana Pro Black"/>
              <a:ea typeface="Poppins"/>
              <a:cs typeface="Poppins"/>
              <a:sym typeface="Poppins"/>
            </a:endParaRPr>
          </a:p>
        </p:txBody>
      </p:sp>
      <p:sp>
        <p:nvSpPr>
          <p:cNvPr id="214" name="Google Shape;214;p41"/>
          <p:cNvSpPr txBox="1">
            <a:spLocks noGrp="1"/>
          </p:cNvSpPr>
          <p:nvPr>
            <p:ph type="title" idx="2"/>
          </p:nvPr>
        </p:nvSpPr>
        <p:spPr>
          <a:xfrm>
            <a:off x="6869931" y="1297911"/>
            <a:ext cx="4372400" cy="420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2667" dirty="0" err="1">
                <a:latin typeface="Avenir Next LT Pro Demi"/>
              </a:rPr>
              <a:t>Pokazivanje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empatije</a:t>
            </a:r>
            <a:r>
              <a:rPr lang="en" sz="2667" dirty="0">
                <a:latin typeface="Avenir Next LT Pro Demi"/>
              </a:rPr>
              <a:t> </a:t>
            </a:r>
            <a:r>
              <a:rPr lang="en-GB" sz="2667" dirty="0">
                <a:latin typeface="Avenir Next LT Pro Demi"/>
              </a:rPr>
              <a:t>i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razumijevanja</a:t>
            </a:r>
            <a:r>
              <a:rPr lang="en" sz="2667" dirty="0">
                <a:latin typeface="Avenir Next LT Pro Demi"/>
              </a:rPr>
              <a:t/>
            </a:r>
            <a:br>
              <a:rPr lang="en" sz="2667" dirty="0">
                <a:latin typeface="Avenir Next LT Pro Demi"/>
              </a:rPr>
            </a:br>
            <a:r>
              <a:rPr lang="en" sz="2667" dirty="0">
                <a:latin typeface="Avenir Next LT Pro Demi"/>
              </a:rPr>
              <a:t/>
            </a:r>
            <a:br>
              <a:rPr lang="en" sz="2667" dirty="0">
                <a:latin typeface="Avenir Next LT Pro Demi"/>
              </a:rPr>
            </a:br>
            <a:r>
              <a:rPr lang="en" sz="2667" dirty="0" err="1">
                <a:latin typeface="Avenir Next LT Pro Demi"/>
              </a:rPr>
              <a:t>Prilagodba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terapijskog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stila</a:t>
            </a:r>
            <a:r>
              <a:rPr lang="en" sz="2667" dirty="0">
                <a:latin typeface="Avenir Next LT Pro Demi"/>
              </a:rPr>
              <a:t/>
            </a:r>
            <a:br>
              <a:rPr lang="en" sz="2667" dirty="0">
                <a:latin typeface="Avenir Next LT Pro Demi"/>
              </a:rPr>
            </a:br>
            <a:r>
              <a:rPr lang="en" sz="2667" dirty="0">
                <a:latin typeface="Avenir Next LT Pro Demi"/>
              </a:rPr>
              <a:t/>
            </a:r>
            <a:br>
              <a:rPr lang="en" sz="2667" dirty="0">
                <a:latin typeface="Avenir Next LT Pro Demi"/>
              </a:rPr>
            </a:br>
            <a:r>
              <a:rPr lang="en" sz="2667" dirty="0" err="1">
                <a:latin typeface="Avenir Next LT Pro Demi"/>
              </a:rPr>
              <a:t>Aktivna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suradnja</a:t>
            </a:r>
            <a:r>
              <a:rPr lang="en" sz="2667" dirty="0">
                <a:latin typeface="Avenir Next LT Pro Demi"/>
              </a:rPr>
              <a:t/>
            </a:r>
            <a:br>
              <a:rPr lang="en" sz="2667" dirty="0">
                <a:latin typeface="Avenir Next LT Pro Demi"/>
              </a:rPr>
            </a:br>
            <a:r>
              <a:rPr lang="en" sz="2667" dirty="0">
                <a:latin typeface="Avenir Next LT Pro Demi"/>
              </a:rPr>
              <a:t/>
            </a:r>
            <a:br>
              <a:rPr lang="en" sz="2667" dirty="0">
                <a:latin typeface="Avenir Next LT Pro Demi"/>
              </a:rPr>
            </a:br>
            <a:r>
              <a:rPr lang="en" sz="2667" dirty="0" err="1">
                <a:latin typeface="Avenir Next LT Pro Demi"/>
              </a:rPr>
              <a:t>Traženje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česte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povratne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informacije</a:t>
            </a:r>
            <a:r>
              <a:rPr lang="en" sz="2667" dirty="0">
                <a:latin typeface="Avenir Next LT Pro Demi"/>
              </a:rPr>
              <a:t/>
            </a:r>
            <a:br>
              <a:rPr lang="en" sz="2667" dirty="0">
                <a:latin typeface="Avenir Next LT Pro Demi"/>
              </a:rPr>
            </a:br>
            <a:r>
              <a:rPr lang="en" sz="2667" dirty="0">
                <a:latin typeface="Avenir Next LT Pro Demi"/>
              </a:rPr>
              <a:t/>
            </a:r>
            <a:br>
              <a:rPr lang="en" sz="2667" dirty="0">
                <a:latin typeface="Avenir Next LT Pro Demi"/>
              </a:rPr>
            </a:br>
            <a:r>
              <a:rPr lang="en" sz="2667" dirty="0" err="1">
                <a:latin typeface="Avenir Next LT Pro Demi"/>
              </a:rPr>
              <a:t>Ublažiti</a:t>
            </a:r>
            <a:r>
              <a:rPr lang="en" sz="2667" dirty="0">
                <a:latin typeface="Avenir Next LT Pro Demi"/>
              </a:rPr>
              <a:t> </a:t>
            </a:r>
            <a:r>
              <a:rPr lang="en" sz="2667" dirty="0" err="1">
                <a:latin typeface="Avenir Next LT Pro Demi"/>
              </a:rPr>
              <a:t>uznemirenost</a:t>
            </a:r>
            <a:r>
              <a:rPr lang="en" sz="2667" dirty="0">
                <a:latin typeface="Avenir Next LT Pro Demi"/>
              </a:rPr>
              <a:t/>
            </a:r>
            <a:br>
              <a:rPr lang="en" sz="2667" dirty="0">
                <a:latin typeface="Avenir Next LT Pro Demi"/>
              </a:rPr>
            </a:br>
            <a:r>
              <a:rPr lang="en" sz="2667" dirty="0">
                <a:latin typeface="Avenir Next LT Pro Demi"/>
              </a:rPr>
              <a:t/>
            </a:r>
            <a:br>
              <a:rPr lang="en" sz="2667" dirty="0">
                <a:latin typeface="Avenir Next LT Pro Demi"/>
              </a:rPr>
            </a:br>
            <a:endParaRPr lang="en-US" sz="2667" dirty="0">
              <a:latin typeface="Avenir Next LT Pro Demi"/>
            </a:endParaRPr>
          </a:p>
        </p:txBody>
      </p:sp>
      <p:sp>
        <p:nvSpPr>
          <p:cNvPr id="8" name="Google Shape;216;p41">
            <a:extLst>
              <a:ext uri="{FF2B5EF4-FFF2-40B4-BE49-F238E27FC236}">
                <a16:creationId xmlns:a16="http://schemas.microsoft.com/office/drawing/2014/main" id="{9ECA2C09-1545-8F6F-41A4-077904D79910}"/>
              </a:ext>
            </a:extLst>
          </p:cNvPr>
          <p:cNvSpPr txBox="1">
            <a:spLocks/>
          </p:cNvSpPr>
          <p:nvPr/>
        </p:nvSpPr>
        <p:spPr>
          <a:xfrm>
            <a:off x="6869931" y="5458924"/>
            <a:ext cx="4372400" cy="55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⋅"/>
              <a:defRPr sz="8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794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EB Garamond"/>
              <a:buChar char="○"/>
              <a:defRPr sz="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2794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EB Garamond"/>
              <a:buChar char="■"/>
              <a:defRPr sz="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2794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EB Garamond"/>
              <a:buChar char="●"/>
              <a:defRPr sz="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2794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EB Garamond"/>
              <a:buChar char="○"/>
              <a:defRPr sz="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2794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EB Garamond"/>
              <a:buChar char="■"/>
              <a:defRPr sz="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2794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EB Garamond"/>
              <a:buChar char="●"/>
              <a:defRPr sz="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marR="0" lvl="7" indent="-2794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EB Garamond"/>
              <a:buChar char="○"/>
              <a:defRPr sz="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marR="0" lvl="8" indent="-2794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800"/>
              <a:buFont typeface="EB Garamond"/>
              <a:buChar char="👋"/>
              <a:defRPr sz="800" b="0" i="0" u="none" strike="noStrike" cap="none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pPr marL="0" indent="0">
              <a:lnSpc>
                <a:spcPct val="114999"/>
              </a:lnSpc>
              <a:spcAft>
                <a:spcPts val="2133"/>
              </a:spcAft>
              <a:buNone/>
            </a:pPr>
            <a:endParaRPr lang="en-US" sz="1067" b="0" dirty="0">
              <a:latin typeface="Avenir Next LT Pr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9A862A-085E-D39F-1CB3-8A11E6B76E20}"/>
              </a:ext>
            </a:extLst>
          </p:cNvPr>
          <p:cNvSpPr/>
          <p:nvPr/>
        </p:nvSpPr>
        <p:spPr>
          <a:xfrm>
            <a:off x="11277601" y="5914300"/>
            <a:ext cx="808383" cy="828261"/>
          </a:xfrm>
          <a:prstGeom prst="rect">
            <a:avLst/>
          </a:prstGeom>
          <a:solidFill>
            <a:srgbClr val="EA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Good, Bad And Ugly Of Empathy">
            <a:extLst>
              <a:ext uri="{FF2B5EF4-FFF2-40B4-BE49-F238E27FC236}">
                <a16:creationId xmlns:a16="http://schemas.microsoft.com/office/drawing/2014/main" id="{06E64A84-0E44-AC41-C1C0-E87E8D2A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133" y="1119816"/>
            <a:ext cx="6133867" cy="438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" name="Google Shape;246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hr-HR" sz="2667" dirty="0">
                <a:latin typeface="Avenir Next LT Pro Demi"/>
              </a:rPr>
              <a:t>Strategije za razvijanje terapijske suradnje</a:t>
            </a:r>
            <a:endParaRPr lang="en-US" sz="2667" dirty="0">
              <a:latin typeface="Avenir Next LT Pro Demi"/>
            </a:endParaRPr>
          </a:p>
        </p:txBody>
      </p:sp>
      <p:sp>
        <p:nvSpPr>
          <p:cNvPr id="247" name="Google Shape;247;p46"/>
          <p:cNvSpPr txBox="1">
            <a:spLocks noGrp="1"/>
          </p:cNvSpPr>
          <p:nvPr>
            <p:ph type="body" idx="1"/>
          </p:nvPr>
        </p:nvSpPr>
        <p:spPr>
          <a:xfrm>
            <a:off x="914400" y="1622322"/>
            <a:ext cx="5794513" cy="463887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r>
              <a:rPr lang="en-US" sz="2200" dirty="0" err="1">
                <a:solidFill>
                  <a:schemeClr val="dk2"/>
                </a:solidFill>
                <a:latin typeface="Avenir Next LT Pro"/>
              </a:rPr>
              <a:t>Pokazivanje</a:t>
            </a:r>
            <a:r>
              <a:rPr lang="en-US" sz="2200" dirty="0">
                <a:solidFill>
                  <a:schemeClr val="dk2"/>
                </a:solidFill>
                <a:latin typeface="Avenir Next LT Pro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Avenir Next LT Pro"/>
              </a:rPr>
              <a:t>empatije</a:t>
            </a:r>
            <a:r>
              <a:rPr lang="en-US" sz="2200" dirty="0">
                <a:solidFill>
                  <a:schemeClr val="dk2"/>
                </a:solidFill>
                <a:latin typeface="Avenir Next LT Pro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Avenir Next LT Pro"/>
              </a:rPr>
              <a:t>i</a:t>
            </a:r>
            <a:r>
              <a:rPr lang="en-US" sz="2200" dirty="0">
                <a:solidFill>
                  <a:schemeClr val="dk2"/>
                </a:solidFill>
                <a:latin typeface="Avenir Next LT Pro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Avenir Next LT Pro"/>
              </a:rPr>
              <a:t>razumijevanja</a:t>
            </a:r>
            <a:r>
              <a:rPr lang="en-US" sz="2200" dirty="0">
                <a:solidFill>
                  <a:schemeClr val="dk2"/>
                </a:solidFill>
                <a:latin typeface="Avenir Next LT Pro"/>
              </a:rPr>
              <a:t>:</a:t>
            </a: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 smtClean="0">
                <a:latin typeface="Avenir Next LT Pro"/>
              </a:rPr>
              <a:t>Preduvjet</a:t>
            </a:r>
            <a:r>
              <a:rPr lang="en-US" sz="2200" dirty="0" smtClean="0">
                <a:latin typeface="Avenir Next LT Pro"/>
              </a:rPr>
              <a:t> </a:t>
            </a:r>
            <a:r>
              <a:rPr lang="en-US" sz="2200" dirty="0">
                <a:latin typeface="Avenir Next LT Pro"/>
              </a:rPr>
              <a:t>za </a:t>
            </a:r>
            <a:r>
              <a:rPr lang="en-US" sz="2200" dirty="0" err="1">
                <a:latin typeface="Avenir Next LT Pro"/>
              </a:rPr>
              <a:t>svaku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terapiju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Klijentove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reakcije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na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terapeuta</a:t>
            </a:r>
            <a:r>
              <a:rPr lang="en-US" sz="2200" dirty="0">
                <a:latin typeface="Avenir Next LT Pro"/>
              </a:rPr>
              <a:t> od </a:t>
            </a:r>
            <a:r>
              <a:rPr lang="en-US" sz="2200" dirty="0" err="1">
                <a:latin typeface="Avenir Next LT Pro"/>
              </a:rPr>
              <a:t>središnjeg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su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značenja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endParaRPr lang="en-US" sz="2200" dirty="0"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r>
              <a:rPr lang="en-US" sz="2200" dirty="0" err="1">
                <a:solidFill>
                  <a:schemeClr val="dk2"/>
                </a:solidFill>
                <a:latin typeface="Avenir Next LT Pro"/>
              </a:rPr>
              <a:t>Prilagodba</a:t>
            </a:r>
            <a:r>
              <a:rPr lang="en-US" sz="2200" dirty="0">
                <a:solidFill>
                  <a:schemeClr val="dk2"/>
                </a:solidFill>
                <a:latin typeface="Avenir Next LT Pro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Avenir Next LT Pro"/>
              </a:rPr>
              <a:t>terapijskog</a:t>
            </a:r>
            <a:r>
              <a:rPr lang="en-US" sz="2200" dirty="0">
                <a:solidFill>
                  <a:schemeClr val="dk2"/>
                </a:solidFill>
                <a:latin typeface="Avenir Next LT Pro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Avenir Next LT Pro"/>
              </a:rPr>
              <a:t>stila</a:t>
            </a:r>
            <a:r>
              <a:rPr lang="en-US" sz="2200" dirty="0">
                <a:solidFill>
                  <a:schemeClr val="dk2"/>
                </a:solidFill>
                <a:latin typeface="Avenir Next LT Pro"/>
              </a:rPr>
              <a:t>:</a:t>
            </a: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 smtClean="0">
                <a:latin typeface="Avenir Next LT Pro"/>
              </a:rPr>
              <a:t>Svakom</a:t>
            </a:r>
            <a:r>
              <a:rPr lang="en-US" sz="2200" dirty="0" smtClean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slučaju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pristupati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smtClean="0">
                <a:latin typeface="Avenir Next LT Pro"/>
              </a:rPr>
              <a:t>in</a:t>
            </a:r>
            <a:r>
              <a:rPr lang="hr-HR" sz="2200" dirty="0" smtClean="0">
                <a:latin typeface="Avenir Next LT Pro"/>
              </a:rPr>
              <a:t>di</a:t>
            </a:r>
            <a:r>
              <a:rPr lang="en-US" sz="2200" dirty="0" err="1" smtClean="0">
                <a:latin typeface="Avenir Next LT Pro"/>
              </a:rPr>
              <a:t>vidualno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Uzeti</a:t>
            </a:r>
            <a:r>
              <a:rPr lang="en-US" sz="2200" dirty="0">
                <a:latin typeface="Avenir Next LT Pro"/>
              </a:rPr>
              <a:t> u </a:t>
            </a:r>
            <a:r>
              <a:rPr lang="en-US" sz="2200" dirty="0" err="1">
                <a:latin typeface="Avenir Next LT Pro"/>
              </a:rPr>
              <a:t>obzir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specifičnosti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određenog</a:t>
            </a:r>
            <a:r>
              <a:rPr lang="en-US" sz="2200" dirty="0">
                <a:latin typeface="Avenir Next LT Pro"/>
              </a:rPr>
              <a:t> PL </a:t>
            </a: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endParaRPr lang="en-US" sz="2200" dirty="0"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endParaRPr lang="en-US" sz="2200" dirty="0">
              <a:latin typeface="Avenir Next LT Pr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835AC1-EA2F-F759-3D8D-EC2CD2089614}"/>
              </a:ext>
            </a:extLst>
          </p:cNvPr>
          <p:cNvSpPr/>
          <p:nvPr/>
        </p:nvSpPr>
        <p:spPr>
          <a:xfrm>
            <a:off x="11277601" y="5914300"/>
            <a:ext cx="808383" cy="82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sz="2400"/>
          </a:p>
        </p:txBody>
      </p:sp>
    </p:spTree>
    <p:extLst>
      <p:ext uri="{BB962C8B-B14F-4D97-AF65-F5344CB8AC3E}">
        <p14:creationId xmlns:p14="http://schemas.microsoft.com/office/powerpoint/2010/main" val="10020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 Good, Bad And Ugly Of Empathy">
            <a:extLst>
              <a:ext uri="{FF2B5EF4-FFF2-40B4-BE49-F238E27FC236}">
                <a16:creationId xmlns:a16="http://schemas.microsoft.com/office/drawing/2014/main" id="{06E64A84-0E44-AC41-C1C0-E87E8D2A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133" y="1119816"/>
            <a:ext cx="6133867" cy="438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" name="Google Shape;246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hr-HR" sz="2667" dirty="0">
                <a:latin typeface="Avenir Next LT Pro Demi"/>
              </a:rPr>
              <a:t>Strategije za razvijanje terapijske suradnje</a:t>
            </a:r>
            <a:endParaRPr lang="en-US" sz="2667" dirty="0">
              <a:latin typeface="Avenir Next LT Pro Demi"/>
            </a:endParaRPr>
          </a:p>
        </p:txBody>
      </p:sp>
      <p:sp>
        <p:nvSpPr>
          <p:cNvPr id="247" name="Google Shape;247;p46"/>
          <p:cNvSpPr txBox="1">
            <a:spLocks noGrp="1"/>
          </p:cNvSpPr>
          <p:nvPr>
            <p:ph type="body" idx="1"/>
          </p:nvPr>
        </p:nvSpPr>
        <p:spPr>
          <a:xfrm>
            <a:off x="914400" y="2143432"/>
            <a:ext cx="5673213" cy="441800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r>
              <a:rPr lang="en-US" sz="2200" dirty="0">
                <a:solidFill>
                  <a:schemeClr val="dk2"/>
                </a:solidFill>
                <a:latin typeface="Avenir Next LT Pro"/>
              </a:rPr>
              <a:t>Aktivna </a:t>
            </a:r>
            <a:r>
              <a:rPr lang="en-US" sz="2200" dirty="0" err="1" smtClean="0">
                <a:solidFill>
                  <a:schemeClr val="dk2"/>
                </a:solidFill>
                <a:latin typeface="Avenir Next LT Pro"/>
              </a:rPr>
              <a:t>suradnja</a:t>
            </a:r>
            <a:r>
              <a:rPr lang="hr-HR" sz="2200" dirty="0" smtClean="0">
                <a:solidFill>
                  <a:schemeClr val="dk2"/>
                </a:solidFill>
                <a:latin typeface="Avenir Next LT Pro"/>
              </a:rPr>
              <a:t>:</a:t>
            </a:r>
            <a:endParaRPr lang="en-US" sz="2200" dirty="0">
              <a:solidFill>
                <a:schemeClr val="dk2"/>
              </a:solidFill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 smtClean="0">
                <a:latin typeface="Avenir Next LT Pro"/>
              </a:rPr>
              <a:t>Uključivati</a:t>
            </a:r>
            <a:r>
              <a:rPr lang="en-US" sz="2200" dirty="0" smtClean="0">
                <a:latin typeface="Avenir Next LT Pro"/>
              </a:rPr>
              <a:t> </a:t>
            </a:r>
            <a:r>
              <a:rPr lang="hr-HR" sz="2200" dirty="0" smtClean="0">
                <a:latin typeface="Avenir Next LT Pro"/>
              </a:rPr>
              <a:t>klijenta </a:t>
            </a:r>
            <a:r>
              <a:rPr lang="en-US" sz="2200" dirty="0" smtClean="0">
                <a:latin typeface="Avenir Next LT Pro"/>
              </a:rPr>
              <a:t>u </a:t>
            </a:r>
            <a:r>
              <a:rPr lang="en-US" sz="2200" dirty="0" err="1">
                <a:latin typeface="Avenir Next LT Pro"/>
              </a:rPr>
              <a:t>odluke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vezane</a:t>
            </a:r>
            <a:r>
              <a:rPr lang="en-US" sz="2200" dirty="0">
                <a:latin typeface="Avenir Next LT Pro"/>
              </a:rPr>
              <a:t> za </a:t>
            </a:r>
            <a:r>
              <a:rPr lang="en-US" sz="2200" dirty="0" err="1">
                <a:latin typeface="Avenir Next LT Pro"/>
              </a:rPr>
              <a:t>terapiju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Pratiti</a:t>
            </a:r>
            <a:r>
              <a:rPr lang="en-US" sz="2200" dirty="0">
                <a:latin typeface="Avenir Next LT Pro"/>
              </a:rPr>
              <a:t> </a:t>
            </a:r>
            <a:r>
              <a:rPr lang="hr-HR" sz="2200" dirty="0" smtClean="0">
                <a:latin typeface="Avenir Next LT Pro"/>
              </a:rPr>
              <a:t>klijentove</a:t>
            </a:r>
            <a:r>
              <a:rPr lang="en-US" sz="2200" dirty="0" smtClean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reakcije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Nuditi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objašnjenja</a:t>
            </a:r>
            <a:r>
              <a:rPr lang="en-US" sz="2200" dirty="0">
                <a:latin typeface="Avenir Next LT Pro"/>
              </a:rPr>
              <a:t> za </a:t>
            </a:r>
            <a:r>
              <a:rPr lang="en-US" sz="2200" dirty="0" err="1">
                <a:latin typeface="Avenir Next LT Pro"/>
              </a:rPr>
              <a:t>korake</a:t>
            </a:r>
            <a:r>
              <a:rPr lang="en-US" sz="2200" dirty="0">
                <a:latin typeface="Avenir Next LT Pro"/>
              </a:rPr>
              <a:t> u </a:t>
            </a:r>
            <a:r>
              <a:rPr lang="en-US" sz="2200" dirty="0" err="1">
                <a:latin typeface="Avenir Next LT Pro"/>
              </a:rPr>
              <a:t>terapiji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Terapija</a:t>
            </a:r>
            <a:r>
              <a:rPr lang="en-US" sz="2200" dirty="0">
                <a:latin typeface="Avenir Next LT Pro"/>
              </a:rPr>
              <a:t> – </a:t>
            </a:r>
            <a:r>
              <a:rPr lang="en-US" sz="2200" dirty="0" err="1">
                <a:latin typeface="Avenir Next LT Pro"/>
              </a:rPr>
              <a:t>dvosmjerni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odnos</a:t>
            </a:r>
            <a:endParaRPr lang="en-US" sz="2200" dirty="0"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latin typeface="Avenir Next LT Pr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835AC1-EA2F-F759-3D8D-EC2CD2089614}"/>
              </a:ext>
            </a:extLst>
          </p:cNvPr>
          <p:cNvSpPr/>
          <p:nvPr/>
        </p:nvSpPr>
        <p:spPr>
          <a:xfrm>
            <a:off x="11277601" y="5914300"/>
            <a:ext cx="808383" cy="82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sz="2400"/>
          </a:p>
        </p:txBody>
      </p:sp>
    </p:spTree>
    <p:extLst>
      <p:ext uri="{BB962C8B-B14F-4D97-AF65-F5344CB8AC3E}">
        <p14:creationId xmlns:p14="http://schemas.microsoft.com/office/powerpoint/2010/main" val="20740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 Good, Bad And Ugly Of Empathy">
            <a:extLst>
              <a:ext uri="{FF2B5EF4-FFF2-40B4-BE49-F238E27FC236}">
                <a16:creationId xmlns:a16="http://schemas.microsoft.com/office/drawing/2014/main" id="{06E64A84-0E44-AC41-C1C0-E87E8D2A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133" y="1119816"/>
            <a:ext cx="6133867" cy="438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" name="Google Shape;246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hr-HR" sz="2667" dirty="0">
                <a:latin typeface="Avenir Next LT Pro Demi"/>
              </a:rPr>
              <a:t>Strategije za razvijanje terapijske suradnje</a:t>
            </a:r>
            <a:endParaRPr lang="en-US" sz="2667" dirty="0">
              <a:latin typeface="Avenir Next LT Pro Demi"/>
            </a:endParaRPr>
          </a:p>
        </p:txBody>
      </p:sp>
      <p:sp>
        <p:nvSpPr>
          <p:cNvPr id="247" name="Google Shape;247;p46"/>
          <p:cNvSpPr txBox="1">
            <a:spLocks noGrp="1"/>
          </p:cNvSpPr>
          <p:nvPr>
            <p:ph type="body" idx="1"/>
          </p:nvPr>
        </p:nvSpPr>
        <p:spPr>
          <a:xfrm>
            <a:off x="914400" y="1917290"/>
            <a:ext cx="5673213" cy="464414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r>
              <a:rPr lang="hr-HR" sz="2200" dirty="0" smtClean="0">
                <a:solidFill>
                  <a:schemeClr val="dk2"/>
                </a:solidFill>
                <a:latin typeface="Avenir Next LT Pro"/>
              </a:rPr>
              <a:t>Traženje povratne informacije: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 smtClean="0">
                <a:latin typeface="Avenir Next LT Pro"/>
              </a:rPr>
              <a:t>Usmeno</a:t>
            </a:r>
            <a:r>
              <a:rPr lang="en-US" sz="2200" dirty="0" smtClean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ili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korištenje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 smtClean="0">
                <a:latin typeface="Avenir Next LT Pro"/>
              </a:rPr>
              <a:t>obra</a:t>
            </a:r>
            <a:r>
              <a:rPr lang="hr-HR" sz="2200" dirty="0" smtClean="0">
                <a:latin typeface="Avenir Next LT Pro"/>
              </a:rPr>
              <a:t>s</a:t>
            </a:r>
            <a:r>
              <a:rPr lang="en-US" sz="2200" dirty="0" smtClean="0">
                <a:latin typeface="Avenir Next LT Pro"/>
              </a:rPr>
              <a:t>ca </a:t>
            </a:r>
            <a:r>
              <a:rPr lang="en-US" sz="2200" dirty="0">
                <a:latin typeface="Avenir Next LT Pro"/>
              </a:rPr>
              <a:t>za </a:t>
            </a:r>
            <a:r>
              <a:rPr lang="en-US" sz="2200" dirty="0" err="1">
                <a:latin typeface="Avenir Next LT Pro"/>
              </a:rPr>
              <a:t>povratne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informacije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i="1" dirty="0">
                <a:latin typeface="Avenir Next LT Pro"/>
              </a:rPr>
              <a:t>(“</a:t>
            </a:r>
            <a:r>
              <a:rPr lang="en-US" sz="2200" i="1" dirty="0" err="1">
                <a:latin typeface="Avenir Next LT Pro"/>
              </a:rPr>
              <a:t>Što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mislite</a:t>
            </a:r>
            <a:r>
              <a:rPr lang="en-US" sz="2200" i="1" dirty="0">
                <a:latin typeface="Avenir Next LT Pro"/>
              </a:rPr>
              <a:t> o </a:t>
            </a:r>
            <a:r>
              <a:rPr lang="en-US" sz="2200" i="1" dirty="0" err="1">
                <a:latin typeface="Avenir Next LT Pro"/>
              </a:rPr>
              <a:t>današnjoj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seansi</a:t>
            </a:r>
            <a:r>
              <a:rPr lang="en-US" sz="2200" i="1" dirty="0">
                <a:latin typeface="Avenir Next LT Pro"/>
              </a:rPr>
              <a:t>?”, “Ima li </a:t>
            </a:r>
            <a:r>
              <a:rPr lang="en-US" sz="2200" i="1" dirty="0" err="1">
                <a:latin typeface="Avenir Next LT Pro"/>
              </a:rPr>
              <a:t>nešto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što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želite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drugačije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napraviti</a:t>
            </a:r>
            <a:r>
              <a:rPr lang="en-US" sz="2200" i="1" dirty="0">
                <a:latin typeface="Avenir Next LT Pro"/>
              </a:rPr>
              <a:t> u </a:t>
            </a:r>
            <a:r>
              <a:rPr lang="en-US" sz="2200" i="1" dirty="0" err="1">
                <a:latin typeface="Avenir Next LT Pro"/>
              </a:rPr>
              <a:t>sljedećoj</a:t>
            </a:r>
            <a:r>
              <a:rPr lang="en-US" sz="2200" i="1" dirty="0">
                <a:latin typeface="Avenir Next LT Pro"/>
              </a:rPr>
              <a:t> </a:t>
            </a:r>
            <a:r>
              <a:rPr lang="en-US" sz="2200" i="1" dirty="0" err="1">
                <a:latin typeface="Avenir Next LT Pro"/>
              </a:rPr>
              <a:t>seansi</a:t>
            </a:r>
            <a:r>
              <a:rPr lang="en-US" sz="2200" i="1" dirty="0">
                <a:latin typeface="Avenir Next LT Pro"/>
              </a:rPr>
              <a:t>?” )</a:t>
            </a: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Objasniti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važnost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funkciju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povratne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informacije</a:t>
            </a:r>
            <a:endParaRPr lang="en-US" sz="2200" dirty="0"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endParaRPr lang="en-US" sz="2200" dirty="0"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endParaRPr lang="en-US" sz="2200" dirty="0">
              <a:latin typeface="Avenir Next LT Pr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835AC1-EA2F-F759-3D8D-EC2CD2089614}"/>
              </a:ext>
            </a:extLst>
          </p:cNvPr>
          <p:cNvSpPr/>
          <p:nvPr/>
        </p:nvSpPr>
        <p:spPr>
          <a:xfrm>
            <a:off x="11277601" y="5914300"/>
            <a:ext cx="808383" cy="82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sz="2400"/>
          </a:p>
        </p:txBody>
      </p:sp>
    </p:spTree>
    <p:extLst>
      <p:ext uri="{BB962C8B-B14F-4D97-AF65-F5344CB8AC3E}">
        <p14:creationId xmlns:p14="http://schemas.microsoft.com/office/powerpoint/2010/main" val="357639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 Good, Bad And Ugly Of Empathy">
            <a:extLst>
              <a:ext uri="{FF2B5EF4-FFF2-40B4-BE49-F238E27FC236}">
                <a16:creationId xmlns:a16="http://schemas.microsoft.com/office/drawing/2014/main" id="{06E64A84-0E44-AC41-C1C0-E87E8D2A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133" y="1119816"/>
            <a:ext cx="6133867" cy="438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" name="Google Shape;246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hr-HR" sz="2667" dirty="0">
                <a:latin typeface="Avenir Next LT Pro Demi"/>
              </a:rPr>
              <a:t>Strategije za razvijanje terapijske suradnje</a:t>
            </a:r>
            <a:endParaRPr lang="en-US" sz="2667" dirty="0">
              <a:latin typeface="Avenir Next LT Pro Demi"/>
            </a:endParaRPr>
          </a:p>
        </p:txBody>
      </p:sp>
      <p:sp>
        <p:nvSpPr>
          <p:cNvPr id="247" name="Google Shape;247;p46"/>
          <p:cNvSpPr txBox="1">
            <a:spLocks noGrp="1"/>
          </p:cNvSpPr>
          <p:nvPr>
            <p:ph type="body" idx="1"/>
          </p:nvPr>
        </p:nvSpPr>
        <p:spPr>
          <a:xfrm>
            <a:off x="914400" y="1946786"/>
            <a:ext cx="5604387" cy="4614651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r>
              <a:rPr lang="hr-HR" sz="2200" dirty="0">
                <a:solidFill>
                  <a:schemeClr val="dk2"/>
                </a:solidFill>
                <a:latin typeface="Avenir Next LT Pro"/>
              </a:rPr>
              <a:t>Ublažiti </a:t>
            </a:r>
            <a:r>
              <a:rPr lang="hr-HR" sz="2200" dirty="0" smtClean="0">
                <a:solidFill>
                  <a:schemeClr val="dk2"/>
                </a:solidFill>
                <a:latin typeface="Avenir Next LT Pro"/>
              </a:rPr>
              <a:t>uznemirenost:</a:t>
            </a:r>
            <a:endParaRPr lang="en-US" sz="2200" dirty="0">
              <a:solidFill>
                <a:schemeClr val="dk2"/>
              </a:solidFill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Ukoliko</a:t>
            </a:r>
            <a:r>
              <a:rPr lang="en-US" sz="2200" dirty="0">
                <a:latin typeface="Avenir Next LT Pro"/>
              </a:rPr>
              <a:t> </a:t>
            </a:r>
            <a:r>
              <a:rPr lang="hr-HR" sz="2200" dirty="0" smtClean="0">
                <a:latin typeface="Avenir Next LT Pro"/>
              </a:rPr>
              <a:t>klijent</a:t>
            </a:r>
            <a:r>
              <a:rPr lang="en-US" sz="2200" dirty="0" smtClean="0">
                <a:latin typeface="Avenir Next LT Pro"/>
              </a:rPr>
              <a:t> </a:t>
            </a:r>
            <a:r>
              <a:rPr lang="en-US" sz="2200" dirty="0">
                <a:latin typeface="Avenir Next LT Pro"/>
              </a:rPr>
              <a:t>do </a:t>
            </a:r>
            <a:r>
              <a:rPr lang="en-US" sz="2200" dirty="0" err="1">
                <a:latin typeface="Avenir Next LT Pro"/>
              </a:rPr>
              <a:t>kraja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smtClean="0">
                <a:latin typeface="Avenir Next LT Pro"/>
              </a:rPr>
              <a:t>s</a:t>
            </a:r>
            <a:r>
              <a:rPr lang="hr-HR" sz="2200" dirty="0" smtClean="0">
                <a:latin typeface="Avenir Next LT Pro"/>
              </a:rPr>
              <a:t>eanse</a:t>
            </a:r>
            <a:r>
              <a:rPr lang="en-US" sz="2200" dirty="0" smtClean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prepozna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poboljšanje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smtClean="0">
                <a:latin typeface="Avenir Next LT Pro"/>
              </a:rPr>
              <a:t>–</a:t>
            </a:r>
            <a:r>
              <a:rPr lang="hr-HR" sz="2200" dirty="0" smtClean="0">
                <a:latin typeface="Avenir Next LT Pro"/>
              </a:rPr>
              <a:t> </a:t>
            </a:r>
            <a:r>
              <a:rPr lang="en-US" sz="2200" dirty="0" err="1" smtClean="0">
                <a:latin typeface="Avenir Next LT Pro"/>
              </a:rPr>
              <a:t>jačanje</a:t>
            </a:r>
            <a:r>
              <a:rPr lang="en-US" sz="2200" dirty="0" smtClean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suradnje</a:t>
            </a: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r>
              <a:rPr lang="en-US" sz="2200" dirty="0" err="1">
                <a:latin typeface="Avenir Next LT Pro"/>
              </a:rPr>
              <a:t>Ponovno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smtClean="0">
                <a:latin typeface="Avenir Next LT Pro"/>
              </a:rPr>
              <a:t>–</a:t>
            </a:r>
            <a:r>
              <a:rPr lang="hr-HR" sz="2200" dirty="0" smtClean="0">
                <a:latin typeface="Avenir Next LT Pro"/>
              </a:rPr>
              <a:t> </a:t>
            </a:r>
            <a:r>
              <a:rPr lang="en-US" sz="2200" dirty="0" err="1" smtClean="0">
                <a:latin typeface="Avenir Next LT Pro"/>
              </a:rPr>
              <a:t>važnost</a:t>
            </a:r>
            <a:r>
              <a:rPr lang="en-US" sz="2200" dirty="0" smtClean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razumijevanja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i</a:t>
            </a:r>
            <a:r>
              <a:rPr lang="en-US" sz="2200" dirty="0">
                <a:latin typeface="Avenir Next LT Pro"/>
              </a:rPr>
              <a:t> </a:t>
            </a:r>
            <a:r>
              <a:rPr lang="en-US" sz="2200" dirty="0" err="1">
                <a:latin typeface="Avenir Next LT Pro"/>
              </a:rPr>
              <a:t>empatije</a:t>
            </a:r>
            <a:endParaRPr lang="en-US" sz="2200" dirty="0"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endParaRPr lang="en-US" sz="2200" dirty="0">
              <a:latin typeface="Avenir Next LT Pro"/>
            </a:endParaRPr>
          </a:p>
          <a:p>
            <a:pPr marL="64345" indent="0">
              <a:spcBef>
                <a:spcPts val="1333"/>
              </a:spcBef>
              <a:buClr>
                <a:schemeClr val="dk2"/>
              </a:buClr>
              <a:buNone/>
            </a:pPr>
            <a:endParaRPr lang="en-US" sz="2200" dirty="0">
              <a:latin typeface="Avenir Next LT Pro"/>
            </a:endParaRPr>
          </a:p>
          <a:p>
            <a:pPr marL="731502" indent="-667157">
              <a:spcBef>
                <a:spcPts val="1333"/>
              </a:spcBef>
              <a:buClr>
                <a:schemeClr val="dk2"/>
              </a:buClr>
            </a:pPr>
            <a:endParaRPr lang="en-US" sz="2200" dirty="0">
              <a:latin typeface="Avenir Next LT Pr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835AC1-EA2F-F759-3D8D-EC2CD2089614}"/>
              </a:ext>
            </a:extLst>
          </p:cNvPr>
          <p:cNvSpPr/>
          <p:nvPr/>
        </p:nvSpPr>
        <p:spPr>
          <a:xfrm>
            <a:off x="11277601" y="5914300"/>
            <a:ext cx="808383" cy="82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sz="2400"/>
          </a:p>
        </p:txBody>
      </p:sp>
    </p:spTree>
    <p:extLst>
      <p:ext uri="{BB962C8B-B14F-4D97-AF65-F5344CB8AC3E}">
        <p14:creationId xmlns:p14="http://schemas.microsoft.com/office/powerpoint/2010/main" val="19872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461</Words>
  <Application>Microsoft Office PowerPoint</Application>
  <PresentationFormat>Widescreen</PresentationFormat>
  <Paragraphs>89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Avenir Next LT Pro</vt:lpstr>
      <vt:lpstr>Avenir Next LT Pro Demi</vt:lpstr>
      <vt:lpstr>Calibri</vt:lpstr>
      <vt:lpstr>Calibri Light</vt:lpstr>
      <vt:lpstr>EB Garamond</vt:lpstr>
      <vt:lpstr>Poppins</vt:lpstr>
      <vt:lpstr>Poppins Black</vt:lpstr>
      <vt:lpstr>Source Serif Pro</vt:lpstr>
      <vt:lpstr>Verdana Pro Black</vt:lpstr>
      <vt:lpstr>Office Theme</vt:lpstr>
      <vt:lpstr>BKT Razvijanje i korištenje terapijske suradnje</vt:lpstr>
      <vt:lpstr>Terapijska suradnja</vt:lpstr>
      <vt:lpstr>Principi i tehnike bitne za terapijsku suradnju</vt:lpstr>
      <vt:lpstr>Principi i tehnike bitni za terapijsku suradnju</vt:lpstr>
      <vt:lpstr>Strategije za razvijanje  terapijske suradnje</vt:lpstr>
      <vt:lpstr>Strategije za razvijanje terapijske suradnje</vt:lpstr>
      <vt:lpstr>Strategije za razvijanje terapijske suradnje</vt:lpstr>
      <vt:lpstr>Strategije za razvijanje terapijske suradnje</vt:lpstr>
      <vt:lpstr>Strategije za razvijanje terapijske suradnje</vt:lpstr>
      <vt:lpstr>Kako osigurati pozitivno terapijsko iskustvo?</vt:lpstr>
      <vt:lpstr>Izazovi</vt:lpstr>
      <vt:lpstr>Izazovi</vt:lpstr>
      <vt:lpstr>Uspješnost BKT-a u liječenju poremećaja ličnosti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BKT Razvijanje i korištenje terapijske suradnje</dc:title>
  <dc:creator>Marta Sojat</dc:creator>
  <cp:lastModifiedBy>hubikotvr@outlook.com</cp:lastModifiedBy>
  <cp:revision>21</cp:revision>
  <dcterms:created xsi:type="dcterms:W3CDTF">2022-11-11T13:07:19Z</dcterms:created>
  <dcterms:modified xsi:type="dcterms:W3CDTF">2022-11-23T15:17:25Z</dcterms:modified>
</cp:coreProperties>
</file>