
<file path=[Content_Types].xml><?xml version="1.0" encoding="utf-8"?>
<Types xmlns="http://schemas.openxmlformats.org/package/2006/content-types">
  <Default Extension="png" ContentType="image/png"/>
  <Default Extension="jfif" ContentType="image/jpe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notesSlides/notesSlide1.xml" ContentType="application/vnd.openxmlformats-officedocument.presentationml.notesSlide+xml"/>
  <Override PartName="/ppt/comments/comment4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1" r:id="rId2"/>
    <p:sldId id="262" r:id="rId3"/>
    <p:sldId id="285" r:id="rId4"/>
    <p:sldId id="272" r:id="rId5"/>
    <p:sldId id="273" r:id="rId6"/>
    <p:sldId id="274" r:id="rId7"/>
    <p:sldId id="275" r:id="rId8"/>
    <p:sldId id="276" r:id="rId9"/>
    <p:sldId id="286" r:id="rId10"/>
    <p:sldId id="283" r:id="rId11"/>
    <p:sldId id="270" r:id="rId12"/>
    <p:sldId id="287" r:id="rId13"/>
    <p:sldId id="288" r:id="rId14"/>
    <p:sldId id="277" r:id="rId15"/>
    <p:sldId id="289" r:id="rId16"/>
    <p:sldId id="290" r:id="rId17"/>
    <p:sldId id="278" r:id="rId18"/>
    <p:sldId id="291" r:id="rId19"/>
    <p:sldId id="292" r:id="rId20"/>
    <p:sldId id="279" r:id="rId21"/>
    <p:sldId id="280" r:id="rId22"/>
    <p:sldId id="282" r:id="rId23"/>
    <p:sldId id="293" r:id="rId24"/>
    <p:sldId id="294" r:id="rId2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5" clrIdx="0">
    <p:extLst>
      <p:ext uri="{19B8F6BF-5375-455C-9EA6-DF929625EA0E}">
        <p15:presenceInfo xmlns:p15="http://schemas.microsoft.com/office/powerpoint/2012/main" userId="Korisnik" providerId="None"/>
      </p:ext>
    </p:extLst>
  </p:cmAuthor>
  <p:cmAuthor id="2" name="Anđa Šimović" initials="AŠ" lastIdx="5" clrIdx="1">
    <p:extLst>
      <p:ext uri="{19B8F6BF-5375-455C-9EA6-DF929625EA0E}">
        <p15:presenceInfo xmlns:p15="http://schemas.microsoft.com/office/powerpoint/2012/main" userId="S::andja.simovic@konzumplus.onmicrosoft.com::5c8e0b2a-a189-4952-ac3d-25cfc1ccc4a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22T13:07:21.995" idx="1">
    <p:pos x="1433" y="2442"/>
    <p:text>Na što se odnosi riječ "predefinirana"?</p:text>
    <p:extLst>
      <p:ext uri="{C676402C-5697-4E1C-873F-D02D1690AC5C}">
        <p15:threadingInfo xmlns:p15="http://schemas.microsoft.com/office/powerpoint/2012/main" timeZoneBias="-60"/>
      </p:ext>
    </p:extLst>
  </p:cm>
  <p:cm authorId="2" dt="2022-11-23T10:30:44.838" idx="3">
    <p:pos x="1433" y="2578"/>
    <p:text>unaprijed definirana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  <p:cm authorId="1" dt="2022-11-22T13:07:55.468" idx="2">
    <p:pos x="2206" y="3638"/>
    <p:text>Koliko često</p:text>
    <p:extLst>
      <p:ext uri="{C676402C-5697-4E1C-873F-D02D1690AC5C}">
        <p15:threadingInfo xmlns:p15="http://schemas.microsoft.com/office/powerpoint/2012/main" timeZoneBias="-60"/>
      </p:ext>
    </p:extLst>
  </p:cm>
  <p:cm authorId="2" dt="2022-11-23T10:30:52.936" idx="4">
    <p:pos x="2206" y="3774"/>
    <p:text>ok</p:text>
    <p:extLst>
      <p:ext uri="{C676402C-5697-4E1C-873F-D02D1690AC5C}">
        <p15:threadingInfo xmlns:p15="http://schemas.microsoft.com/office/powerpoint/2012/main" timeZoneBias="-60">
          <p15:parentCm authorId="1" idx="2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22T13:08:51.553" idx="3">
    <p:pos x="3673" y="1938"/>
    <p:text>Ova se natuknica nalazi i na prethodnom slajdu. Možete je ovdje izbaciti?</p:text>
    <p:extLst>
      <p:ext uri="{C676402C-5697-4E1C-873F-D02D1690AC5C}">
        <p15:threadingInfo xmlns:p15="http://schemas.microsoft.com/office/powerpoint/2012/main" timeZoneBias="-60"/>
      </p:ext>
    </p:extLst>
  </p:cm>
  <p:cm authorId="2" dt="2022-11-23T10:31:46.006" idx="5">
    <p:pos x="3673" y="2074"/>
    <p:text>ok</p:text>
    <p:extLst>
      <p:ext uri="{C676402C-5697-4E1C-873F-D02D1690AC5C}">
        <p15:threadingInfo xmlns:p15="http://schemas.microsoft.com/office/powerpoint/2012/main" timeZoneBias="-60">
          <p15:parentCm authorId="1" idx="3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22T13:09:34.418" idx="4">
    <p:pos x="6053" y="1878"/>
    <p:text>Rekla bih samo "educirati".</p:text>
    <p:extLst>
      <p:ext uri="{C676402C-5697-4E1C-873F-D02D1690AC5C}">
        <p15:threadingInfo xmlns:p15="http://schemas.microsoft.com/office/powerpoint/2012/main" timeZoneBias="-60"/>
      </p:ext>
    </p:extLst>
  </p:cm>
  <p:cm authorId="2" dt="2022-11-23T10:29:12.273" idx="1">
    <p:pos x="6053" y="2014"/>
    <p:text>ok</p:text>
    <p:extLst>
      <p:ext uri="{C676402C-5697-4E1C-873F-D02D1690AC5C}">
        <p15:threadingInfo xmlns:p15="http://schemas.microsoft.com/office/powerpoint/2012/main" timeZoneBias="-60">
          <p15:parentCm authorId="1" idx="4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22T13:10:31.905" idx="5">
    <p:pos x="1561" y="1350"/>
    <p:text>Prvi dio rečenice je u jednini, a drugi u množini.</p:text>
    <p:extLst>
      <p:ext uri="{C676402C-5697-4E1C-873F-D02D1690AC5C}">
        <p15:threadingInfo xmlns:p15="http://schemas.microsoft.com/office/powerpoint/2012/main" timeZoneBias="-60"/>
      </p:ext>
    </p:extLst>
  </p:cm>
  <p:cm authorId="2" dt="2022-11-23T10:29:43.165" idx="2">
    <p:pos x="1561" y="1486"/>
    <p:text>ok</p:text>
    <p:extLst>
      <p:ext uri="{C676402C-5697-4E1C-873F-D02D1690AC5C}">
        <p15:threadingInfo xmlns:p15="http://schemas.microsoft.com/office/powerpoint/2012/main" timeZoneBias="-60">
          <p15:parentCm authorId="1" idx="5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43FF6-A79C-4518-B479-5035FC93F8CE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21ACC-9800-4B58-9C4A-A3AE3D854C0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291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21ACC-9800-4B58-9C4A-A3AE3D854C02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7773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0EE86-EB1E-FF04-A6DE-6EF77CB22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378F0-553E-D1AC-17DD-2B0E4037E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2F4AB-6A75-7E99-84A2-7490C04D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7338A-4A4F-8925-A6B5-3D061D49E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53B17-9E76-FF80-A884-8F06E172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371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5F7CA-4D73-6E5D-8689-C80B37FE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7F1B0-6FA3-1009-9B5B-6DCD90016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8D622-6E6F-85C8-1186-43263343D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5D956-3B56-CC3A-36C9-2E9B47DB5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16F93-6ABA-A833-1FEF-FB458252D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203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92DB83-5176-8269-6842-B7CB08A8D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EBD7C-B787-111D-4A18-633E5162D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6EC60-89BA-9D33-C6F2-01D05B49A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0797E-6FFA-71FC-CB0F-B8BF8973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5EEB3-8D65-009C-D351-6C7CB7B1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124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2FC1-7270-9C0D-4765-367EFCA13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EF6BD-7D3A-1686-8EB9-6942A1E43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757C-471F-97E6-A394-152934B39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473EA-0657-860B-6D0F-A0FBE9983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4DB3E-12E4-EA25-6FC7-74BEA9EE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426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9503-1D2E-05B7-8313-04A308D97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CCB7D-6E0A-FB8F-6947-3B87D0CE6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35F8B-2E7E-845A-1CC1-5CC09EB3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53B84-24AC-39D9-FB59-A58BE85D5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EC315-5C52-DBF1-FCC0-3C84471F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714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115E2-882A-0A1F-260D-146DA39D0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83E2C-3488-0171-8ABF-0BFF913C2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5C66C-6647-56EA-0EA1-603ADF3F9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7E6FF-AC33-61BF-4B5B-161C5C62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8B42E-DC07-EC3F-5CD1-6D23A6C5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06DDE-1F0A-4EF4-34AA-351A8F57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925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05E96-1397-62C9-A4A9-8FE373495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B29B9-1614-4254-8F2E-4EEC68FCE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403568-358B-3EB2-949D-75611755A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318B19-B573-7AF3-338B-4CA97E777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07FDAA-9099-A264-7BB3-2CD31CD90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8F903-B48E-CC33-68D5-128A22FB5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AF36F7-5AB4-CFC2-8E59-B37A7B217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485F6A-FA1D-7ABF-E42B-3243C94CE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75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D75A-489D-6AB5-A2F6-ACD2762A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9AADEC-C425-EFAE-9AAB-229163AF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EBEF7-7D63-8EF9-F644-1D6EBBBDD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FC7851-E278-093B-51D5-AF96E3688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864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6955F1-334C-983E-8612-ACDE6756C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A4E382-1BAE-2943-5679-3173D5666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87792-9C64-6700-702A-0B556F69F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021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380D-833C-B5A2-C9A2-DC4B5FA18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C17B5-0D8E-06F3-DAF5-572D4E815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067F6-1753-09ED-75A4-E4F5BD52F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04A93-AB67-A4DF-46B5-61F7D377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3FFC2-20EE-D0E2-F967-229D2966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6D562-38C4-7798-0E2E-C560FF4E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46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25BA-4605-00A3-A7EC-9AAD2DC35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943511-E898-C5A5-2CBF-9A55A6534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3D197-C41B-1F11-A447-90FF5F7A7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32B25-3339-8272-276A-FD69DA1F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BE8E6-6024-D6D5-5AEE-411507057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ED67E-BE10-E47B-5895-6AD18A604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867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6AC1A-F805-B6A6-747B-59DB9FE3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652F2-AB2E-12A0-0DD4-243585A98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168F3-DAC4-9F60-FC02-2F7C9B23BB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D1D0-2BF3-4920-A9A5-CFEA95039043}" type="datetimeFigureOut">
              <a:rPr lang="hr-HR" smtClean="0"/>
              <a:t>30.11.2022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AF16B-A8E7-8FEE-7B5B-429FA417B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EDD3E-18EB-D476-D9EA-C0943A6DB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720C-ADE9-48FB-9570-4D9563FA918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780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fif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8.png"/><Relationship Id="rId9" Type="http://schemas.openxmlformats.org/officeDocument/2006/relationships/comments" Target="../comments/commen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ylon">
            <a:extLst>
              <a:ext uri="{FF2B5EF4-FFF2-40B4-BE49-F238E27FC236}">
                <a16:creationId xmlns:a16="http://schemas.microsoft.com/office/drawing/2014/main" id="{E3888508-38B9-3728-6B30-0548928C6D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55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26C02A-5F74-D2FA-9D4A-A68556C45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Struktura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prve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terapijske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seanse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62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80C4B-7643-05B8-5658-561C1642E57C}"/>
              </a:ext>
            </a:extLst>
          </p:cNvPr>
          <p:cNvSpPr txBox="1"/>
          <p:nvPr/>
        </p:nvSpPr>
        <p:spPr>
          <a:xfrm>
            <a:off x="728221" y="377071"/>
            <a:ext cx="10329420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Razgovor o dijagnozi i psihoedukacija</a:t>
            </a:r>
          </a:p>
          <a:p>
            <a:pPr>
              <a:lnSpc>
                <a:spcPct val="150000"/>
              </a:lnSpc>
            </a:pPr>
            <a:endParaRPr lang="hr-HR" sz="40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1F9C2A-142B-B7F8-515A-D84BBE161969}"/>
              </a:ext>
            </a:extLst>
          </p:cNvPr>
          <p:cNvSpPr txBox="1"/>
          <p:nvPr/>
        </p:nvSpPr>
        <p:spPr>
          <a:xfrm>
            <a:off x="1080939" y="1691974"/>
            <a:ext cx="8697798" cy="235295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/>
              <a:t>Ukoliko klijent ima problema s pronalaženjem NAM, potrebno je </a:t>
            </a:r>
            <a:r>
              <a:rPr lang="hr-HR" sz="2000" b="1" dirty="0"/>
              <a:t>umanjiti važnost </a:t>
            </a:r>
            <a:r>
              <a:rPr lang="hr-HR" sz="2000" dirty="0"/>
              <a:t>toga dok se ne uvježba kako se ne bi osjećao nekompetentan.</a:t>
            </a:r>
          </a:p>
          <a:p>
            <a:pPr>
              <a:lnSpc>
                <a:spcPct val="150000"/>
              </a:lnSpc>
            </a:pPr>
            <a:endParaRPr lang="hr-HR" sz="2000" dirty="0">
              <a:highlight>
                <a:srgbClr val="FFFF00"/>
              </a:highlight>
            </a:endParaRP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18B8213-2FF7-5E3D-7F93-56D5DE5C2588}"/>
              </a:ext>
            </a:extLst>
          </p:cNvPr>
          <p:cNvGrpSpPr/>
          <p:nvPr/>
        </p:nvGrpSpPr>
        <p:grpSpPr>
          <a:xfrm>
            <a:off x="1122135" y="4429905"/>
            <a:ext cx="2046008" cy="1795940"/>
            <a:chOff x="1065574" y="3949138"/>
            <a:chExt cx="2046008" cy="1795940"/>
          </a:xfrm>
        </p:grpSpPr>
        <p:pic>
          <p:nvPicPr>
            <p:cNvPr id="7" name="Graphic 6" descr="Short haired woman">
              <a:extLst>
                <a:ext uri="{FF2B5EF4-FFF2-40B4-BE49-F238E27FC236}">
                  <a16:creationId xmlns:a16="http://schemas.microsoft.com/office/drawing/2014/main" id="{FCEBFD7E-78FB-529C-E5F2-23FF41EA7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65574" y="3949138"/>
              <a:ext cx="2046008" cy="1795940"/>
            </a:xfrm>
            <a:prstGeom prst="rect">
              <a:avLst/>
            </a:prstGeom>
          </p:spPr>
        </p:pic>
        <p:pic>
          <p:nvPicPr>
            <p:cNvPr id="9" name="Graphic 8" descr="A crying face">
              <a:extLst>
                <a:ext uri="{FF2B5EF4-FFF2-40B4-BE49-F238E27FC236}">
                  <a16:creationId xmlns:a16="http://schemas.microsoft.com/office/drawing/2014/main" id="{46848EE3-0F70-3DFF-608B-8A949300E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088578" y="4637348"/>
              <a:ext cx="754784" cy="754784"/>
            </a:xfrm>
            <a:prstGeom prst="rect">
              <a:avLst/>
            </a:prstGeom>
          </p:spPr>
        </p:pic>
      </p:grpSp>
      <p:pic>
        <p:nvPicPr>
          <p:cNvPr id="13" name="Graphic 12" descr="Thought bubble outline">
            <a:extLst>
              <a:ext uri="{FF2B5EF4-FFF2-40B4-BE49-F238E27FC236}">
                <a16:creationId xmlns:a16="http://schemas.microsoft.com/office/drawing/2014/main" id="{9F88428E-3D5A-D03A-8E75-85B494F8AD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763429" y="2659790"/>
            <a:ext cx="2046007" cy="204600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0CCD8B8-B929-28B6-C841-3564D1D1014B}"/>
              </a:ext>
            </a:extLst>
          </p:cNvPr>
          <p:cNvSpPr txBox="1"/>
          <p:nvPr/>
        </p:nvSpPr>
        <p:spPr>
          <a:xfrm>
            <a:off x="4934537" y="4655071"/>
            <a:ext cx="6238287" cy="142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/>
              <a:t>Kod oštećenih ili ograničenih kognitivnih sposobnosti, mogu se koristiti npr. likovi koji prikazuju emocije s praznim „oblačićima” za misao iznad glave.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6B24DC-3552-AD73-9E96-CA6306818B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12" y="1605950"/>
            <a:ext cx="834272" cy="83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55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1D4B96E-0324-B524-09E0-16D7361A0BD5}"/>
              </a:ext>
            </a:extLst>
          </p:cNvPr>
          <p:cNvGrpSpPr/>
          <p:nvPr/>
        </p:nvGrpSpPr>
        <p:grpSpPr>
          <a:xfrm>
            <a:off x="1140801" y="375267"/>
            <a:ext cx="10098699" cy="4857161"/>
            <a:chOff x="1255101" y="146667"/>
            <a:chExt cx="8917757" cy="4857161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41B82A9-D623-8FC9-8D47-B63E176492F9}"/>
                </a:ext>
              </a:extLst>
            </p:cNvPr>
            <p:cNvSpPr txBox="1"/>
            <p:nvPr/>
          </p:nvSpPr>
          <p:spPr>
            <a:xfrm>
              <a:off x="1803567" y="274683"/>
              <a:ext cx="8182466" cy="3276282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hr-HR" sz="2000" u="sng" dirty="0"/>
                <a:t>Podsjetnik: samo zato što nešto pomislim, to ne mora nužno biti i točno. </a:t>
              </a:r>
            </a:p>
            <a:p>
              <a:pPr algn="just">
                <a:lnSpc>
                  <a:spcPct val="150000"/>
                </a:lnSpc>
              </a:pPr>
              <a:r>
                <a:rPr lang="hr-HR" sz="2000" u="sng" dirty="0"/>
                <a:t>Kada promijenim misli koje mi štete ili su netočne, vjerojatno ću se osjećati bolje.</a:t>
              </a:r>
            </a:p>
            <a:p>
              <a:pPr algn="just">
                <a:lnSpc>
                  <a:spcPct val="150000"/>
                </a:lnSpc>
              </a:pPr>
              <a:endParaRPr lang="hr-HR" sz="2000" dirty="0"/>
            </a:p>
            <a:p>
              <a:pPr algn="just">
                <a:lnSpc>
                  <a:spcPct val="150000"/>
                </a:lnSpc>
              </a:pPr>
              <a:r>
                <a:rPr lang="hr-HR" sz="2000" dirty="0"/>
                <a:t>Uputa: kada mi se pogorša raspoloženje ili se ponašam na način da si odmažem, trebam se pitati: </a:t>
              </a:r>
              <a:r>
                <a:rPr lang="hr-HR" sz="2000" b="1" dirty="0"/>
                <a:t>što mi je trenutno prošlo kroz glavu, koje misli?</a:t>
              </a:r>
              <a:r>
                <a:rPr lang="hr-HR" sz="2000" dirty="0"/>
                <a:t> Zapisati misli ispod.</a:t>
              </a:r>
            </a:p>
          </p:txBody>
        </p: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3D3E0F33-BB44-6E43-9AAC-1B9633BC69EC}"/>
                </a:ext>
              </a:extLst>
            </p:cNvPr>
            <p:cNvSpPr/>
            <p:nvPr/>
          </p:nvSpPr>
          <p:spPr>
            <a:xfrm>
              <a:off x="1255101" y="146667"/>
              <a:ext cx="8917757" cy="4857161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sz="200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D9847FD-F1B0-5BAC-DA8A-DB3C66EF39E1}"/>
              </a:ext>
            </a:extLst>
          </p:cNvPr>
          <p:cNvSpPr txBox="1"/>
          <p:nvPr/>
        </p:nvSpPr>
        <p:spPr>
          <a:xfrm>
            <a:off x="1602556" y="5374383"/>
            <a:ext cx="8495907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i="1" dirty="0"/>
              <a:t>Primjer obrasca za identificiranje NAM</a:t>
            </a:r>
          </a:p>
        </p:txBody>
      </p:sp>
    </p:spTree>
    <p:extLst>
      <p:ext uri="{BB962C8B-B14F-4D97-AF65-F5344CB8AC3E}">
        <p14:creationId xmlns:p14="http://schemas.microsoft.com/office/powerpoint/2010/main" val="700861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796525-569F-F25A-800D-8D350EFC0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779" y="499774"/>
            <a:ext cx="7620441" cy="600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25EE0C-E6A5-604D-CF57-3B3D8FC6D705}"/>
              </a:ext>
            </a:extLst>
          </p:cNvPr>
          <p:cNvSpPr txBox="1"/>
          <p:nvPr/>
        </p:nvSpPr>
        <p:spPr>
          <a:xfrm>
            <a:off x="358219" y="641023"/>
            <a:ext cx="1423447" cy="46487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dirty="0" err="1">
                <a:solidFill>
                  <a:srgbClr val="FF0000"/>
                </a:solidFill>
              </a:rPr>
              <a:t>Back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 err="1">
                <a:solidFill>
                  <a:srgbClr val="FF0000"/>
                </a:solidFill>
              </a:rPr>
              <a:t>up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 err="1">
                <a:solidFill>
                  <a:srgbClr val="FF0000"/>
                </a:solidFill>
              </a:rPr>
              <a:t>slide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338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582C2C-47F0-53A7-E7C4-A7C5A1676A44}"/>
              </a:ext>
            </a:extLst>
          </p:cNvPr>
          <p:cNvSpPr txBox="1"/>
          <p:nvPr/>
        </p:nvSpPr>
        <p:spPr>
          <a:xfrm>
            <a:off x="135118" y="55605"/>
            <a:ext cx="11281527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Identificiranje </a:t>
            </a:r>
            <a:r>
              <a:rPr lang="hr-HR" sz="4000" b="1" dirty="0">
                <a:latin typeface="+mj-lt"/>
              </a:rPr>
              <a:t>vrijednosti</a:t>
            </a:r>
            <a:r>
              <a:rPr lang="hr-HR" sz="4000" dirty="0">
                <a:latin typeface="+mj-lt"/>
              </a:rPr>
              <a:t>, želja i ciljeva klijenta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A35409-A168-A163-CF0E-25E763756DA9}"/>
              </a:ext>
            </a:extLst>
          </p:cNvPr>
          <p:cNvSpPr txBox="1"/>
          <p:nvPr/>
        </p:nvSpPr>
        <p:spPr>
          <a:xfrm>
            <a:off x="358955" y="977396"/>
            <a:ext cx="6808607" cy="558460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b="1" dirty="0"/>
              <a:t>Vrijednosti</a:t>
            </a:r>
            <a:r>
              <a:rPr lang="hr-HR" sz="2000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trajna vjerovanja </a:t>
            </a:r>
            <a:r>
              <a:rPr lang="hr-HR" sz="2000" dirty="0"/>
              <a:t>o tome što je u životu najvažnije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oblikuju</a:t>
            </a:r>
            <a:r>
              <a:rPr lang="hr-HR" sz="2000" dirty="0"/>
              <a:t> izbore i ponašanje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Bitno je kako percipiramo - </a:t>
            </a:r>
            <a:r>
              <a:rPr lang="hr-HR" sz="2000" b="1" dirty="0"/>
              <a:t>živimo li prema njima</a:t>
            </a:r>
          </a:p>
          <a:p>
            <a:pPr>
              <a:lnSpc>
                <a:spcPct val="150000"/>
              </a:lnSpc>
            </a:pPr>
            <a:r>
              <a:rPr lang="hr-HR" sz="2000" i="1" dirty="0"/>
              <a:t>Pitamo: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Što je vama u životu zbilja važno? (ili što vam je bilo važno)</a:t>
            </a:r>
          </a:p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Identifikacija vrijednosti: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Pomaže </a:t>
            </a:r>
            <a:r>
              <a:rPr lang="hr-HR" sz="2000" b="1" dirty="0"/>
              <a:t>identificiranju želja </a:t>
            </a:r>
            <a:r>
              <a:rPr lang="hr-HR" sz="2000" dirty="0"/>
              <a:t>i </a:t>
            </a:r>
            <a:r>
              <a:rPr lang="hr-HR" sz="2000" b="1" dirty="0"/>
              <a:t>postavljanju ciljeva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Budi </a:t>
            </a:r>
            <a:r>
              <a:rPr lang="hr-HR" sz="2000" b="1" dirty="0"/>
              <a:t>nadu</a:t>
            </a:r>
            <a:r>
              <a:rPr lang="hr-HR" sz="2000" dirty="0"/>
              <a:t>, </a:t>
            </a:r>
            <a:r>
              <a:rPr lang="hr-HR" sz="2000" b="1" dirty="0"/>
              <a:t>motivira</a:t>
            </a:r>
            <a:r>
              <a:rPr lang="hr-HR" sz="2000" dirty="0"/>
              <a:t> za sudjelovanje i ispunjavanje Akcijskih Planova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b="1" dirty="0"/>
              <a:t>Pomaže prevladati </a:t>
            </a:r>
            <a:r>
              <a:rPr lang="hr-HR" sz="2000" dirty="0"/>
              <a:t>svakodnevne prepreke</a:t>
            </a:r>
          </a:p>
        </p:txBody>
      </p:sp>
      <p:pic>
        <p:nvPicPr>
          <p:cNvPr id="3" name="Picture 2" descr="A picture containing text, arthropod, invertebrate, trilobite&#10;&#10;Description automatically generated">
            <a:extLst>
              <a:ext uri="{FF2B5EF4-FFF2-40B4-BE49-F238E27FC236}">
                <a16:creationId xmlns:a16="http://schemas.microsoft.com/office/drawing/2014/main" id="{44DE86B3-D089-AF1A-EB44-6F363B8273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0"/>
          <a:stretch/>
        </p:blipFill>
        <p:spPr>
          <a:xfrm>
            <a:off x="7391399" y="1676988"/>
            <a:ext cx="4314825" cy="320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469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582C2C-47F0-53A7-E7C4-A7C5A1676A44}"/>
              </a:ext>
            </a:extLst>
          </p:cNvPr>
          <p:cNvSpPr txBox="1"/>
          <p:nvPr/>
        </p:nvSpPr>
        <p:spPr>
          <a:xfrm>
            <a:off x="321199" y="227107"/>
            <a:ext cx="11281527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Identificiranje </a:t>
            </a:r>
            <a:r>
              <a:rPr lang="hr-HR" sz="4000" b="1" dirty="0">
                <a:latin typeface="+mj-lt"/>
              </a:rPr>
              <a:t>vrijednosti</a:t>
            </a:r>
            <a:r>
              <a:rPr lang="hr-HR" sz="4000" dirty="0">
                <a:latin typeface="+mj-lt"/>
              </a:rPr>
              <a:t>, želja i ciljeva klijenta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1836B0-315E-FAB0-F701-4DEC708D85AE}"/>
              </a:ext>
            </a:extLst>
          </p:cNvPr>
          <p:cNvSpPr txBox="1"/>
          <p:nvPr/>
        </p:nvSpPr>
        <p:spPr>
          <a:xfrm>
            <a:off x="457166" y="1148898"/>
            <a:ext cx="8933468" cy="512294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/>
              <a:t>Prema potrebi pomoći klijentu u definiranju vrijednosti, pitati prema područjima: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Međuljudski odnosi (obitelj/prijatelji/partner)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Učinkovitost (posao/kuća)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Zdravlje (vježbanje, ishrana, spavanje, alkohol/droge)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Osobno napredovanje (edukacija, vještine, kultura, izgled, samokontrola)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Zajednica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Duhovnost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Rekreacija (zabava, hobiji, sport)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Kreativnost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Priroda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Opuštanje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9EFF2F5E-B444-5419-6AAF-0069F896F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882" y="3354062"/>
            <a:ext cx="3170563" cy="317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526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582C2C-47F0-53A7-E7C4-A7C5A1676A44}"/>
              </a:ext>
            </a:extLst>
          </p:cNvPr>
          <p:cNvSpPr txBox="1"/>
          <p:nvPr/>
        </p:nvSpPr>
        <p:spPr>
          <a:xfrm>
            <a:off x="483124" y="490551"/>
            <a:ext cx="11281527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Identificiranje vrijednosti, </a:t>
            </a:r>
            <a:r>
              <a:rPr lang="hr-HR" sz="4000" b="1" dirty="0">
                <a:latin typeface="+mj-lt"/>
              </a:rPr>
              <a:t>želja</a:t>
            </a:r>
            <a:r>
              <a:rPr lang="hr-HR" sz="4000" dirty="0">
                <a:latin typeface="+mj-lt"/>
              </a:rPr>
              <a:t> i ciljeva klijenta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066717-B8AA-F9AA-1D5C-C2B7D9A1CC05}"/>
              </a:ext>
            </a:extLst>
          </p:cNvPr>
          <p:cNvSpPr txBox="1"/>
          <p:nvPr/>
        </p:nvSpPr>
        <p:spPr>
          <a:xfrm>
            <a:off x="710153" y="1453764"/>
            <a:ext cx="8933468" cy="96795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Kako bismo od klijenta dobili koje su to </a:t>
            </a:r>
            <a:r>
              <a:rPr lang="hr-HR" sz="2000" u="sng" dirty="0"/>
              <a:t>njegove želje </a:t>
            </a:r>
            <a:r>
              <a:rPr lang="hr-HR" sz="2000" dirty="0"/>
              <a:t>koristimo pitanja: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BE6549-E60D-8B4B-E33E-2BF2038F119F}"/>
              </a:ext>
            </a:extLst>
          </p:cNvPr>
          <p:cNvSpPr txBox="1"/>
          <p:nvPr/>
        </p:nvSpPr>
        <p:spPr>
          <a:xfrm>
            <a:off x="1281653" y="2895130"/>
            <a:ext cx="7790467" cy="1891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i="1" dirty="0"/>
              <a:t>Što biste vi željeli u životu?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i="1" dirty="0"/>
              <a:t>Koja su vaša nadanja za budućnost?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i="1" dirty="0"/>
              <a:t>Kako bi vaš život trebao izgledati?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i="1" dirty="0"/>
              <a:t>Što ste željeli kad ste bili dijete u životu? Čemu ste se nadali?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D7165F-9518-B1CE-498B-DB9097A54E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23766">
            <a:off x="8128717" y="2142689"/>
            <a:ext cx="2572621" cy="257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43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582C2C-47F0-53A7-E7C4-A7C5A1676A44}"/>
              </a:ext>
            </a:extLst>
          </p:cNvPr>
          <p:cNvSpPr txBox="1"/>
          <p:nvPr/>
        </p:nvSpPr>
        <p:spPr>
          <a:xfrm>
            <a:off x="143400" y="0"/>
            <a:ext cx="11281527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Identificiranje vrijednosti, želja i ciljeva klijenta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066717-B8AA-F9AA-1D5C-C2B7D9A1CC05}"/>
              </a:ext>
            </a:extLst>
          </p:cNvPr>
          <p:cNvSpPr txBox="1"/>
          <p:nvPr/>
        </p:nvSpPr>
        <p:spPr>
          <a:xfrm>
            <a:off x="192896" y="554440"/>
            <a:ext cx="11395434" cy="142962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Pomoći klijentu da uvidi </a:t>
            </a:r>
            <a:r>
              <a:rPr lang="hr-HR" sz="2000" i="1" dirty="0"/>
              <a:t>kako bi bilo </a:t>
            </a:r>
            <a:r>
              <a:rPr lang="hr-HR" sz="2000" dirty="0"/>
              <a:t>postići svoje ciljeve, ostvariti očekivanja/želje</a:t>
            </a:r>
          </a:p>
          <a:p>
            <a:pPr>
              <a:lnSpc>
                <a:spcPct val="150000"/>
              </a:lnSpc>
            </a:pPr>
            <a:r>
              <a:rPr lang="hr-HR" sz="2000" dirty="0"/>
              <a:t> 	</a:t>
            </a:r>
            <a:r>
              <a:rPr lang="hr-HR" sz="2000" dirty="0">
                <a:cs typeface="Times New Roman" panose="02020603050405020304" pitchFamily="18" charset="0"/>
              </a:rPr>
              <a:t>→</a:t>
            </a:r>
            <a:r>
              <a:rPr lang="hr-HR" sz="2000" b="1" dirty="0">
                <a:cs typeface="Times New Roman" panose="02020603050405020304" pitchFamily="18" charset="0"/>
              </a:rPr>
              <a:t>Unapređenje kvalitete života, slike o sebi, osjećaj smisla i kontrole, povezanosti s drugima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BE6549-E60D-8B4B-E33E-2BF2038F119F}"/>
              </a:ext>
            </a:extLst>
          </p:cNvPr>
          <p:cNvSpPr txBox="1"/>
          <p:nvPr/>
        </p:nvSpPr>
        <p:spPr>
          <a:xfrm>
            <a:off x="1909054" y="2378219"/>
            <a:ext cx="8784076" cy="2814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dirty="0"/>
              <a:t>Što bi bilo baš dobro kod </a:t>
            </a:r>
            <a:r>
              <a:rPr lang="hr-HR" sz="2000" dirty="0">
                <a:cs typeface="Times New Roman" panose="02020603050405020304" pitchFamily="18" charset="0"/>
              </a:rPr>
              <a:t>[postizanja želja i ciljeva]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dirty="0">
                <a:cs typeface="Times New Roman" panose="02020603050405020304" pitchFamily="18" charset="0"/>
              </a:rPr>
              <a:t>Kako biste se vi osjećali u vezi sebe? Što bi to govorilo o vama? Kako bi vas drugi vidjeli? Bi li se drugačije prema vama ponašali i kako?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dirty="0">
                <a:cs typeface="Times New Roman" panose="02020603050405020304" pitchFamily="18" charset="0"/>
              </a:rPr>
              <a:t>Što bi to značilo za vašu budućnost?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sz="2000" dirty="0">
                <a:cs typeface="Times New Roman" panose="02020603050405020304" pitchFamily="18" charset="0"/>
              </a:rPr>
              <a:t>Kako biste se vi [emocionalno]osjećali  kad bi se sve to ostvarilo? Možete li sada to osjetiti?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9F2280-E510-6764-959A-FDC776DB6740}"/>
              </a:ext>
            </a:extLst>
          </p:cNvPr>
          <p:cNvSpPr txBox="1"/>
          <p:nvPr/>
        </p:nvSpPr>
        <p:spPr>
          <a:xfrm>
            <a:off x="651753" y="5212984"/>
            <a:ext cx="10773173" cy="142962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Stvoriti </a:t>
            </a:r>
            <a:r>
              <a:rPr lang="hr-HR" sz="2000" b="1" dirty="0"/>
              <a:t>sliku o postizanju želja  </a:t>
            </a:r>
            <a:r>
              <a:rPr lang="hr-HR" sz="2000" dirty="0"/>
              <a:t>- one postaju konkretnije, a klijent ima pozitivno emocionalno iskustvo  	</a:t>
            </a:r>
            <a:r>
              <a:rPr lang="hr-HR" sz="2000" dirty="0">
                <a:cs typeface="Times New Roman" panose="02020603050405020304" pitchFamily="18" charset="0"/>
              </a:rPr>
              <a:t>→</a:t>
            </a:r>
            <a:r>
              <a:rPr lang="hr-HR" sz="2000" dirty="0"/>
              <a:t>zamišljanje dana kada su želje ostvarene i ciljevi postignuti – u detalje.</a:t>
            </a:r>
          </a:p>
        </p:txBody>
      </p:sp>
    </p:spTree>
    <p:extLst>
      <p:ext uri="{BB962C8B-B14F-4D97-AF65-F5344CB8AC3E}">
        <p14:creationId xmlns:p14="http://schemas.microsoft.com/office/powerpoint/2010/main" val="1252137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51F20B-3D12-1584-1FAA-F85A38983888}"/>
              </a:ext>
            </a:extLst>
          </p:cNvPr>
          <p:cNvSpPr txBox="1"/>
          <p:nvPr/>
        </p:nvSpPr>
        <p:spPr>
          <a:xfrm>
            <a:off x="322868" y="132693"/>
            <a:ext cx="11724588" cy="27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Izrada rasporeda i plana aktivnosti  ili rad na nekom aktualnom problemu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1F9B1C-F511-A480-21D3-BF75D4F573F9}"/>
              </a:ext>
            </a:extLst>
          </p:cNvPr>
          <p:cNvSpPr txBox="1"/>
          <p:nvPr/>
        </p:nvSpPr>
        <p:spPr>
          <a:xfrm>
            <a:off x="1029289" y="1743603"/>
            <a:ext cx="10630293" cy="419961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Zajedničko postavljanje užih ciljeva (u odnosu na one u procjeni), povezanih s istim područjima kao i vrijednosti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Kod poteškoća u postavljanju ciljeva dobro je podsjetiti klijenta da;</a:t>
            </a:r>
          </a:p>
          <a:p>
            <a:pPr>
              <a:lnSpc>
                <a:spcPct val="150000"/>
              </a:lnSpc>
            </a:pPr>
            <a:endParaRPr lang="hr-HR" sz="2000" dirty="0"/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000" dirty="0"/>
              <a:t>Njegove misli mogu biti pristrane i netočne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000" dirty="0"/>
              <a:t>Ste tu da radite zajedno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000" dirty="0"/>
              <a:t>Imate dobar razlog vjerovati da će terapija pomoć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sz="2000" dirty="0"/>
              <a:t>Sami dolazak na terapiju vidite kao znak snage klijenta</a:t>
            </a:r>
          </a:p>
        </p:txBody>
      </p:sp>
      <p:pic>
        <p:nvPicPr>
          <p:cNvPr id="3" name="Graphic 2" descr="Bullseye with solid fill">
            <a:extLst>
              <a:ext uri="{FF2B5EF4-FFF2-40B4-BE49-F238E27FC236}">
                <a16:creationId xmlns:a16="http://schemas.microsoft.com/office/drawing/2014/main" id="{32D7B960-B988-5601-A9B3-C93E19800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753600" y="4377217"/>
            <a:ext cx="1565997" cy="156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71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51F20B-3D12-1584-1FAA-F85A38983888}"/>
              </a:ext>
            </a:extLst>
          </p:cNvPr>
          <p:cNvSpPr txBox="1"/>
          <p:nvPr/>
        </p:nvSpPr>
        <p:spPr>
          <a:xfrm>
            <a:off x="233706" y="0"/>
            <a:ext cx="11724588" cy="27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Izrada rasporeda i plana aktivnosti ili rad na nekom aktualnom problemu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0692E8-4CC9-6BC8-D611-210335959968}"/>
              </a:ext>
            </a:extLst>
          </p:cNvPr>
          <p:cNvSpPr txBox="1"/>
          <p:nvPr/>
        </p:nvSpPr>
        <p:spPr>
          <a:xfrm>
            <a:off x="1149641" y="1818025"/>
            <a:ext cx="10445167" cy="419961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sz="2000" dirty="0"/>
              <a:t>Tri tipične vrste poteškoća kod postavljanja ciljeva: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hr-HR" sz="2000" b="1" dirty="0"/>
              <a:t>Teško pronalaženje cilja </a:t>
            </a:r>
            <a:r>
              <a:rPr lang="hr-HR" sz="2000" dirty="0"/>
              <a:t>– </a:t>
            </a:r>
            <a:r>
              <a:rPr lang="hr-HR" sz="2000" i="1" dirty="0"/>
              <a:t>Ne mogu se ničeg sjetiti</a:t>
            </a:r>
            <a:r>
              <a:rPr lang="hr-HR" sz="2000" dirty="0"/>
              <a:t>. 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„Čudo” pitanje - da se dogodi čudo i vaše poteškoće nestanu, što bi bilo drugačije?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b="1" dirty="0"/>
              <a:t>Preširoki ciljevi </a:t>
            </a:r>
            <a:r>
              <a:rPr lang="hr-HR" sz="2000" dirty="0"/>
              <a:t>–</a:t>
            </a:r>
            <a:r>
              <a:rPr lang="hr-HR" sz="2000" i="1" dirty="0"/>
              <a:t>Želim biti sretna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konkretizirati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sz="2000" dirty="0"/>
              <a:t> Da ste sretniji, što biste radili drugačije? 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lang="hr-HR" sz="2000" b="1" dirty="0"/>
              <a:t>Ciljevi za druge </a:t>
            </a:r>
            <a:r>
              <a:rPr lang="hr-HR" sz="2000" dirty="0"/>
              <a:t>–  </a:t>
            </a:r>
            <a:r>
              <a:rPr lang="hr-HR" sz="2000" i="1" dirty="0"/>
              <a:t>Da me djeca slušaju</a:t>
            </a:r>
            <a:r>
              <a:rPr lang="hr-HR" sz="2000" dirty="0"/>
              <a:t>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preformulirati u nešto nad čim klijent ima kontrolu. Npr. Naučiti komunicirati s djecom drugačije umjesto da me djeca počnu slušati.</a:t>
            </a:r>
          </a:p>
        </p:txBody>
      </p:sp>
    </p:spTree>
    <p:extLst>
      <p:ext uri="{BB962C8B-B14F-4D97-AF65-F5344CB8AC3E}">
        <p14:creationId xmlns:p14="http://schemas.microsoft.com/office/powerpoint/2010/main" val="1275199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51F20B-3D12-1584-1FAA-F85A38983888}"/>
              </a:ext>
            </a:extLst>
          </p:cNvPr>
          <p:cNvSpPr txBox="1"/>
          <p:nvPr/>
        </p:nvSpPr>
        <p:spPr>
          <a:xfrm>
            <a:off x="322868" y="132693"/>
            <a:ext cx="11724588" cy="27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Izrada rasporeda i plana aktivnosti ili rad na nekom aktualnom problemu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4F45AF-9E0C-452A-FABC-40B3D5EF077C}"/>
              </a:ext>
            </a:extLst>
          </p:cNvPr>
          <p:cNvSpPr txBox="1"/>
          <p:nvPr/>
        </p:nvSpPr>
        <p:spPr>
          <a:xfrm>
            <a:off x="1531957" y="2090358"/>
            <a:ext cx="3280528" cy="295786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dirty="0"/>
              <a:t>Lista ciljeva – </a:t>
            </a:r>
            <a:r>
              <a:rPr lang="hr-HR" i="1" dirty="0"/>
              <a:t>primjer (</a:t>
            </a:r>
            <a:r>
              <a:rPr lang="hr-HR" i="1" dirty="0" err="1"/>
              <a:t>Abe</a:t>
            </a:r>
            <a:r>
              <a:rPr lang="hr-HR" i="1" dirty="0"/>
              <a:t>)</a:t>
            </a:r>
          </a:p>
          <a:p>
            <a:pPr algn="l">
              <a:lnSpc>
                <a:spcPct val="150000"/>
              </a:lnSpc>
            </a:pPr>
            <a:endParaRPr lang="hr-HR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Naći dobar posao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Viđati prijatelje više?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Očistiti stan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Zdravije jesti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Vježbati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B0496A-9380-EA13-CCA5-253043A6D32D}"/>
              </a:ext>
            </a:extLst>
          </p:cNvPr>
          <p:cNvSpPr txBox="1"/>
          <p:nvPr/>
        </p:nvSpPr>
        <p:spPr>
          <a:xfrm>
            <a:off x="1790950" y="5430706"/>
            <a:ext cx="11548914" cy="1891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Liste ciljeva se tijekom terapije mijenjaju i nadopunjuju!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Izbjeći postavljanje previše ciljeva kako ne bi preopteretili klijenta!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BF05066-3D15-5108-46C8-78208EF4AC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59" y="5575271"/>
            <a:ext cx="834272" cy="834272"/>
          </a:xfrm>
          <a:prstGeom prst="rect">
            <a:avLst/>
          </a:prstGeom>
        </p:spPr>
      </p:pic>
      <p:pic>
        <p:nvPicPr>
          <p:cNvPr id="2" name="Graphic 1" descr="Bullseye with solid fill">
            <a:extLst>
              <a:ext uri="{FF2B5EF4-FFF2-40B4-BE49-F238E27FC236}">
                <a16:creationId xmlns:a16="http://schemas.microsoft.com/office/drawing/2014/main" id="{0333AE18-1CED-500A-054C-4F92E6C22A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9296400" y="3864709"/>
            <a:ext cx="1565997" cy="156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9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mountain, sky, outdoor, grass&#10;&#10;Description automatically generated">
            <a:extLst>
              <a:ext uri="{FF2B5EF4-FFF2-40B4-BE49-F238E27FC236}">
                <a16:creationId xmlns:a16="http://schemas.microsoft.com/office/drawing/2014/main" id="{1CC93B39-2B8B-0DBA-C5ED-A9A59F4658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2789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79A28C-EB56-3C08-8B75-65C3A8BC84F1}"/>
              </a:ext>
            </a:extLst>
          </p:cNvPr>
          <p:cNvSpPr txBox="1"/>
          <p:nvPr/>
        </p:nvSpPr>
        <p:spPr>
          <a:xfrm>
            <a:off x="291083" y="2056774"/>
            <a:ext cx="5308439" cy="3207258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/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Najvažniji</a:t>
            </a:r>
            <a:r>
              <a:rPr lang="en-US" sz="2000" dirty="0"/>
              <a:t> </a:t>
            </a:r>
            <a:r>
              <a:rPr lang="en-US" sz="2000" dirty="0" err="1"/>
              <a:t>cilj</a:t>
            </a:r>
            <a:r>
              <a:rPr lang="en-US" sz="2000" dirty="0"/>
              <a:t> je </a:t>
            </a:r>
            <a:r>
              <a:rPr lang="en-US" sz="2000" u="sng" dirty="0"/>
              <a:t>POBUDITI NADU</a:t>
            </a:r>
            <a:r>
              <a:rPr lang="en-US" sz="2000" dirty="0"/>
              <a:t>;</a:t>
            </a:r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Psihoedukacijom</a:t>
            </a:r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Direktnim</a:t>
            </a:r>
            <a:r>
              <a:rPr lang="en-US" sz="2000" dirty="0"/>
              <a:t> </a:t>
            </a:r>
            <a:r>
              <a:rPr lang="en-US" sz="2000" dirty="0" err="1"/>
              <a:t>izražavanjem</a:t>
            </a:r>
            <a:r>
              <a:rPr lang="en-US" sz="2000" dirty="0"/>
              <a:t> </a:t>
            </a:r>
            <a:r>
              <a:rPr lang="en-US" sz="2000" dirty="0" err="1"/>
              <a:t>stava</a:t>
            </a:r>
            <a:r>
              <a:rPr lang="en-US" sz="2000" dirty="0"/>
              <a:t> da </a:t>
            </a:r>
            <a:r>
              <a:rPr lang="en-US" sz="2000" dirty="0" err="1"/>
              <a:t>možemo</a:t>
            </a:r>
            <a:r>
              <a:rPr lang="en-US" sz="2000" dirty="0"/>
              <a:t> </a:t>
            </a:r>
            <a:r>
              <a:rPr lang="en-US" sz="2000" dirty="0" err="1"/>
              <a:t>pomoći</a:t>
            </a:r>
            <a:r>
              <a:rPr lang="en-US" sz="2000" dirty="0"/>
              <a:t> </a:t>
            </a:r>
            <a:r>
              <a:rPr lang="en-US" sz="2000" dirty="0" err="1"/>
              <a:t>klijentu</a:t>
            </a:r>
            <a:endParaRPr lang="en-US" sz="2000" dirty="0"/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Stalnim</a:t>
            </a:r>
            <a:r>
              <a:rPr lang="en-US" sz="2000" dirty="0"/>
              <a:t> </a:t>
            </a:r>
            <a:r>
              <a:rPr lang="en-US" sz="2000" dirty="0" err="1"/>
              <a:t>prilagođavanjem</a:t>
            </a:r>
            <a:r>
              <a:rPr lang="en-US" sz="2000" dirty="0"/>
              <a:t> plana </a:t>
            </a:r>
            <a:r>
              <a:rPr lang="en-US" sz="2000" dirty="0" err="1"/>
              <a:t>terapije</a:t>
            </a:r>
            <a:endParaRPr lang="en-US" sz="2000" dirty="0"/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Identificiranjem</a:t>
            </a:r>
            <a:r>
              <a:rPr lang="en-US" sz="2000" dirty="0"/>
              <a:t> </a:t>
            </a:r>
            <a:r>
              <a:rPr lang="en-US" sz="2000" dirty="0" err="1"/>
              <a:t>vrijednosti</a:t>
            </a:r>
            <a:r>
              <a:rPr lang="en-US" sz="2000" dirty="0"/>
              <a:t>, </a:t>
            </a:r>
            <a:r>
              <a:rPr lang="en-US" sz="2000" dirty="0" err="1"/>
              <a:t>očekivanja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 </a:t>
            </a:r>
            <a:r>
              <a:rPr lang="en-US" sz="2000" dirty="0" err="1"/>
              <a:t>klijenta</a:t>
            </a: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2860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051459-7591-B2B9-1908-3F64F3231A97}"/>
              </a:ext>
            </a:extLst>
          </p:cNvPr>
          <p:cNvSpPr txBox="1"/>
          <p:nvPr/>
        </p:nvSpPr>
        <p:spPr>
          <a:xfrm>
            <a:off x="291084" y="685673"/>
            <a:ext cx="3438144" cy="11247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latin typeface="+mj-lt"/>
                <a:ea typeface="+mj-ea"/>
                <a:cs typeface="+mj-cs"/>
              </a:rPr>
              <a:t>Ciljevi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prve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terapijske</a:t>
            </a:r>
            <a:r>
              <a:rPr lang="en-US" sz="3600" dirty="0"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latin typeface="+mj-lt"/>
                <a:ea typeface="+mj-ea"/>
                <a:cs typeface="+mj-cs"/>
              </a:rPr>
              <a:t>seanse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7367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0AC1D-85AE-90A1-AE38-88DFAD30B0AC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74625" cmpd="thinThick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Zajedničko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postavljanje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novog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Akcijskog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Plana,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provjera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vjerojatnosti</a:t>
            </a:r>
            <a:r>
              <a:rPr lang="en-US" sz="2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provođenja</a:t>
            </a:r>
            <a:endParaRPr lang="en-US" sz="2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Text, letter&#10;&#10;Description automatically generated">
            <a:extLst>
              <a:ext uri="{FF2B5EF4-FFF2-40B4-BE49-F238E27FC236}">
                <a16:creationId xmlns:a16="http://schemas.microsoft.com/office/drawing/2014/main" id="{5C2DE8A2-064E-1976-7ED3-309514AAB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6671" y="209828"/>
            <a:ext cx="5328434" cy="659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291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whiteboard&#10;&#10;Description automatically generated">
            <a:extLst>
              <a:ext uri="{FF2B5EF4-FFF2-40B4-BE49-F238E27FC236}">
                <a16:creationId xmlns:a16="http://schemas.microsoft.com/office/drawing/2014/main" id="{53EC46B5-A7CA-E4E1-2B59-CD8A6B17F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026" y="4593867"/>
            <a:ext cx="6192453" cy="20168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A7CA55-E3D7-2367-1D6F-4662D52A0AFB}"/>
              </a:ext>
            </a:extLst>
          </p:cNvPr>
          <p:cNvSpPr txBox="1"/>
          <p:nvPr/>
        </p:nvSpPr>
        <p:spPr>
          <a:xfrm>
            <a:off x="266308" y="247252"/>
            <a:ext cx="6094428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Sažimanje</a:t>
            </a:r>
          </a:p>
          <a:p>
            <a:pPr>
              <a:lnSpc>
                <a:spcPct val="150000"/>
              </a:lnSpc>
            </a:pPr>
            <a:endParaRPr lang="hr-HR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90EA23-411C-C2EC-322C-8EA0DCC9BF3F}"/>
              </a:ext>
            </a:extLst>
          </p:cNvPr>
          <p:cNvSpPr txBox="1"/>
          <p:nvPr/>
        </p:nvSpPr>
        <p:spPr>
          <a:xfrm>
            <a:off x="987208" y="1749890"/>
            <a:ext cx="8273524" cy="32762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Cilj je </a:t>
            </a:r>
            <a:r>
              <a:rPr lang="hr-HR" sz="2000" b="1" dirty="0"/>
              <a:t>zaokružiti</a:t>
            </a:r>
            <a:r>
              <a:rPr lang="hr-HR" sz="2000" dirty="0"/>
              <a:t> seansu, </a:t>
            </a:r>
            <a:r>
              <a:rPr lang="hr-HR" sz="2000" b="1" dirty="0"/>
              <a:t>povezati</a:t>
            </a:r>
            <a:r>
              <a:rPr lang="hr-HR" sz="2000" dirty="0"/>
              <a:t> sve što se odvijalo i </a:t>
            </a:r>
            <a:r>
              <a:rPr lang="hr-HR" sz="2000" b="1" dirty="0"/>
              <a:t>ukazati</a:t>
            </a:r>
            <a:r>
              <a:rPr lang="hr-HR" sz="2000" dirty="0"/>
              <a:t> na </a:t>
            </a:r>
            <a:r>
              <a:rPr lang="hr-HR" sz="2000" b="1" dirty="0"/>
              <a:t>ključne</a:t>
            </a:r>
            <a:r>
              <a:rPr lang="hr-HR" sz="2000" dirty="0"/>
              <a:t> </a:t>
            </a:r>
            <a:r>
              <a:rPr lang="hr-HR" sz="2000" b="1" dirty="0"/>
              <a:t>momente</a:t>
            </a:r>
            <a:r>
              <a:rPr lang="hr-HR" sz="2000" dirty="0"/>
              <a:t>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Isprva terapeut, kasnije tijekom terapije može i klijent.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Osvrt na Akcijski Plan i procjena koliko je vjerojatno da će ga se klijent pridržavati.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Dati klijentu AP napismeno, kao i neke druge obrasce ili materijale ukoliko je potrebno.</a:t>
            </a:r>
          </a:p>
        </p:txBody>
      </p:sp>
    </p:spTree>
    <p:extLst>
      <p:ext uri="{BB962C8B-B14F-4D97-AF65-F5344CB8AC3E}">
        <p14:creationId xmlns:p14="http://schemas.microsoft.com/office/powerpoint/2010/main" val="595201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36FC1-4978-9D21-ECC2-AF08C6A5A131}"/>
              </a:ext>
            </a:extLst>
          </p:cNvPr>
          <p:cNvSpPr txBox="1"/>
          <p:nvPr/>
        </p:nvSpPr>
        <p:spPr>
          <a:xfrm>
            <a:off x="181465" y="220051"/>
            <a:ext cx="10376555" cy="92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Traženje povratne informacije</a:t>
            </a:r>
            <a:endParaRPr lang="hr-HR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9B4AD5-444E-9173-C87B-DB52561BFB87}"/>
              </a:ext>
            </a:extLst>
          </p:cNvPr>
          <p:cNvSpPr txBox="1"/>
          <p:nvPr/>
        </p:nvSpPr>
        <p:spPr>
          <a:xfrm>
            <a:off x="831564" y="1438605"/>
            <a:ext cx="10141235" cy="512294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Većina klijenata se na kraju prve terapijske seanse osjeća </a:t>
            </a:r>
            <a:r>
              <a:rPr lang="hr-HR" sz="2000" b="1" dirty="0"/>
              <a:t>pozitivno</a:t>
            </a:r>
            <a:r>
              <a:rPr lang="hr-HR" sz="2000" dirty="0"/>
              <a:t> u vezi s terapijom i terapeutom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Objasniti svrhu </a:t>
            </a:r>
            <a:r>
              <a:rPr lang="hr-HR" sz="2000" dirty="0"/>
              <a:t>traženja povratne informacije (prilagodba budućih seansi) i postoji li nešto što im je zasmetalo ili terapeut nije dobro razumio.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Povratne informacija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jača odnos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poručuje da je terapeutu važno što klijent misli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daje priliku klijentu da razjasni nejasnoće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daje priliku terapeutu „uloviti” neodgovarajuće interpretacije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r>
              <a:rPr lang="hr-HR" sz="2000" dirty="0"/>
              <a:t>!Dobro je dati klijentu pisani obrazac za povratnu informaciju.</a:t>
            </a:r>
          </a:p>
        </p:txBody>
      </p:sp>
    </p:spTree>
    <p:extLst>
      <p:ext uri="{BB962C8B-B14F-4D97-AF65-F5344CB8AC3E}">
        <p14:creationId xmlns:p14="http://schemas.microsoft.com/office/powerpoint/2010/main" val="1791448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36FC1-4978-9D21-ECC2-AF08C6A5A131}"/>
              </a:ext>
            </a:extLst>
          </p:cNvPr>
          <p:cNvSpPr txBox="1"/>
          <p:nvPr/>
        </p:nvSpPr>
        <p:spPr>
          <a:xfrm>
            <a:off x="181465" y="220051"/>
            <a:ext cx="10376555" cy="92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Traženje povratne informacije</a:t>
            </a:r>
            <a:endParaRPr lang="hr-HR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A347BD-37E6-5FC9-7017-8670792905F9}"/>
              </a:ext>
            </a:extLst>
          </p:cNvPr>
          <p:cNvSpPr txBox="1"/>
          <p:nvPr/>
        </p:nvSpPr>
        <p:spPr>
          <a:xfrm>
            <a:off x="1105711" y="1417181"/>
            <a:ext cx="9792778" cy="46198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dirty="0"/>
              <a:t>Pitanja za obrazac povratne informacije:</a:t>
            </a:r>
          </a:p>
          <a:p>
            <a:pPr algn="l">
              <a:lnSpc>
                <a:spcPct val="150000"/>
              </a:lnSpc>
            </a:pPr>
            <a:endParaRPr lang="hr-HR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/>
              <a:t>Što biste željeli upamtiti s današnje seanse?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hr-HR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/>
              <a:t>Postoji li nešto što vas je zasmetalo u terapiji ili kod terapeuta danas? Ukoliko postoji, što je to bilo?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hr-HR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/>
              <a:t>Koliko je vjerojatno da ćete provesti novi Akcijski Plan? Kako je to povezano s vašim vrijednostima i željama? Ukoliko uspijete, što vam to govori? (osobito o vama samima)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hr-HR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r-HR" dirty="0"/>
              <a:t>Što biste svakako željeli da prođemo slijedeći put? </a:t>
            </a:r>
          </a:p>
          <a:p>
            <a:pPr algn="l">
              <a:lnSpc>
                <a:spcPct val="150000"/>
              </a:lnSpc>
            </a:pPr>
            <a:endParaRPr lang="hr-H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3275BE-3D92-290A-B0A3-9B11D9236652}"/>
              </a:ext>
            </a:extLst>
          </p:cNvPr>
          <p:cNvSpPr txBox="1"/>
          <p:nvPr/>
        </p:nvSpPr>
        <p:spPr>
          <a:xfrm>
            <a:off x="765242" y="6313913"/>
            <a:ext cx="5330758" cy="46487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i="1" dirty="0"/>
              <a:t>Primjer obrasca za povratnu informaciju</a:t>
            </a:r>
          </a:p>
        </p:txBody>
      </p:sp>
    </p:spTree>
    <p:extLst>
      <p:ext uri="{BB962C8B-B14F-4D97-AF65-F5344CB8AC3E}">
        <p14:creationId xmlns:p14="http://schemas.microsoft.com/office/powerpoint/2010/main" val="1670051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1BDB2D-8A41-EF48-C321-80EF0797B8D0}"/>
              </a:ext>
            </a:extLst>
          </p:cNvPr>
          <p:cNvSpPr txBox="1"/>
          <p:nvPr/>
        </p:nvSpPr>
        <p:spPr>
          <a:xfrm>
            <a:off x="6194716" y="739978"/>
            <a:ext cx="5334930" cy="3004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>
                <a:latin typeface="+mj-lt"/>
                <a:ea typeface="+mj-ea"/>
                <a:cs typeface="+mj-cs"/>
              </a:rPr>
              <a:t>Hvala na pažnji!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FE1688-2C2F-CC1B-C199-9A9B8029D0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46" b="1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774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79A28C-EB56-3C08-8B75-65C3A8BC84F1}"/>
              </a:ext>
            </a:extLst>
          </p:cNvPr>
          <p:cNvSpPr txBox="1"/>
          <p:nvPr/>
        </p:nvSpPr>
        <p:spPr>
          <a:xfrm>
            <a:off x="577391" y="862583"/>
            <a:ext cx="7510808" cy="5586195"/>
          </a:xfrm>
          <a:prstGeom prst="rect">
            <a:avLst/>
          </a:prstGeom>
          <a:noFill/>
        </p:spPr>
        <p:txBody>
          <a:bodyPr wrap="square" numCol="1" rtlCol="0">
            <a:no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r>
              <a:rPr lang="hr-HR" sz="2000" dirty="0"/>
              <a:t>Nadalje treba:</a:t>
            </a:r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Uspostaviti </a:t>
            </a:r>
            <a:r>
              <a:rPr lang="hr-HR" sz="2000" b="1" dirty="0"/>
              <a:t>odnos</a:t>
            </a:r>
            <a:r>
              <a:rPr lang="hr-HR" sz="2000" dirty="0"/>
              <a:t> i povjerenje s klijentom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Približiti</a:t>
            </a:r>
            <a:r>
              <a:rPr lang="hr-HR" sz="2000" dirty="0"/>
              <a:t> terapiju klijentu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Provjeriti </a:t>
            </a:r>
            <a:r>
              <a:rPr lang="hr-HR" sz="2000" b="1" dirty="0"/>
              <a:t>raspoloženje</a:t>
            </a:r>
            <a:r>
              <a:rPr lang="hr-HR" sz="2000" dirty="0"/>
              <a:t> klijenta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Prikupiti </a:t>
            </a:r>
            <a:r>
              <a:rPr lang="hr-HR" sz="2000" b="1" dirty="0"/>
              <a:t>dodatne informacije </a:t>
            </a:r>
            <a:r>
              <a:rPr lang="hr-HR" sz="2000" dirty="0"/>
              <a:t>za konceptualizaciju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Poučiti</a:t>
            </a:r>
            <a:r>
              <a:rPr lang="hr-HR" sz="2000" dirty="0"/>
              <a:t> klijenta o kognitivnom modelu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Dogovoriti aktivnosti </a:t>
            </a:r>
            <a:r>
              <a:rPr lang="hr-HR" sz="2000" dirty="0"/>
              <a:t>i rad na konkretnim problemima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Razviti </a:t>
            </a:r>
            <a:r>
              <a:rPr lang="hr-HR" sz="2000" b="1" dirty="0"/>
              <a:t>novi Akcijski Plan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Dobiti </a:t>
            </a:r>
            <a:r>
              <a:rPr lang="hr-HR" sz="2000" b="1" dirty="0"/>
              <a:t>povratnu informaciju</a:t>
            </a:r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051459-7591-B2B9-1908-3F64F3231A97}"/>
              </a:ext>
            </a:extLst>
          </p:cNvPr>
          <p:cNvSpPr txBox="1"/>
          <p:nvPr/>
        </p:nvSpPr>
        <p:spPr>
          <a:xfrm>
            <a:off x="577391" y="409222"/>
            <a:ext cx="80387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4000" dirty="0">
                <a:latin typeface="+mj-lt"/>
              </a:rPr>
              <a:t>Ciljevi prve terapijske seanse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B3DCA91-4C06-D4EE-2D19-50C811BCE1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" b="12276"/>
          <a:stretch/>
        </p:blipFill>
        <p:spPr>
          <a:xfrm>
            <a:off x="6520735" y="1101389"/>
            <a:ext cx="5220550" cy="489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8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E1D1FF-4289-831B-BC8E-2910FDA7CB44}"/>
              </a:ext>
            </a:extLst>
          </p:cNvPr>
          <p:cNvSpPr txBox="1"/>
          <p:nvPr/>
        </p:nvSpPr>
        <p:spPr>
          <a:xfrm>
            <a:off x="577391" y="409222"/>
            <a:ext cx="80387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4000" dirty="0">
                <a:latin typeface="+mj-lt"/>
              </a:rPr>
              <a:t>Struktura prve terapijske seanse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FEADD7-6283-5DCE-BD5C-B87E63536FA8}"/>
              </a:ext>
            </a:extLst>
          </p:cNvPr>
          <p:cNvSpPr txBox="1"/>
          <p:nvPr/>
        </p:nvSpPr>
        <p:spPr>
          <a:xfrm>
            <a:off x="2698421" y="857435"/>
            <a:ext cx="8916188" cy="5586195"/>
          </a:xfrm>
          <a:prstGeom prst="rect">
            <a:avLst/>
          </a:prstGeom>
          <a:noFill/>
        </p:spPr>
        <p:txBody>
          <a:bodyPr wrap="square" numCol="1" rtlCol="0">
            <a:noAutofit/>
          </a:bodyPr>
          <a:lstStyle/>
          <a:p>
            <a:pPr>
              <a:lnSpc>
                <a:spcPct val="150000"/>
              </a:lnSpc>
            </a:pPr>
            <a:endParaRPr lang="hr-HR" sz="20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Provjera raspoloženja (i kada je potrebno lijekova ili druge terapije)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Postavljanje dnevnog reda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Traženje </a:t>
            </a:r>
            <a:r>
              <a:rPr lang="hr-HR" sz="2000" dirty="0" err="1"/>
              <a:t>update</a:t>
            </a:r>
            <a:r>
              <a:rPr lang="hr-HR" sz="2000" dirty="0"/>
              <a:t>-a od seanse procjene i provjera Akcijskog Plana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Razgovor o dijagnozi i psihoedukacija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Identificiranje vrijednosti, želja i ciljeva klijenta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Izrada rasporeda i plana aktivnosti  ili rad na nekom aktualnom problemu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Zajedničko postavljanje novog Akcijskog Plana, provjera vjerojatnosti provođenja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Sažimanje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Provjera koliko je vjerojatno da će klijent provesti novi Akcijski Plan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hr-HR" sz="2000" dirty="0"/>
              <a:t>Traženje povratne informacije</a:t>
            </a:r>
          </a:p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endParaRPr lang="hr-HR" sz="2000" dirty="0"/>
          </a:p>
          <a:p>
            <a:pPr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r>
              <a:rPr lang="hr-HR" sz="2000" dirty="0"/>
              <a:t>Dobiti povratnu informaciju</a:t>
            </a:r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FD9630-DBE8-2879-2C8F-99422DE364A1}"/>
              </a:ext>
            </a:extLst>
          </p:cNvPr>
          <p:cNvCxnSpPr>
            <a:cxnSpLocks/>
          </p:cNvCxnSpPr>
          <p:nvPr/>
        </p:nvCxnSpPr>
        <p:spPr>
          <a:xfrm>
            <a:off x="688157" y="2784545"/>
            <a:ext cx="10926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FFEB03C-6744-EB2C-1D60-A5290186B76B}"/>
              </a:ext>
            </a:extLst>
          </p:cNvPr>
          <p:cNvCxnSpPr>
            <a:cxnSpLocks/>
          </p:cNvCxnSpPr>
          <p:nvPr/>
        </p:nvCxnSpPr>
        <p:spPr>
          <a:xfrm>
            <a:off x="688157" y="4134149"/>
            <a:ext cx="10926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6A9F202-BFB0-7517-A0C9-A1B32A49D731}"/>
              </a:ext>
            </a:extLst>
          </p:cNvPr>
          <p:cNvSpPr txBox="1"/>
          <p:nvPr/>
        </p:nvSpPr>
        <p:spPr>
          <a:xfrm>
            <a:off x="710154" y="1388240"/>
            <a:ext cx="1404987" cy="58907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sz="2400" dirty="0"/>
              <a:t>Prvi dio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1C5375-33EB-8815-C7B2-E073A28ED83B}"/>
              </a:ext>
            </a:extLst>
          </p:cNvPr>
          <p:cNvSpPr txBox="1"/>
          <p:nvPr/>
        </p:nvSpPr>
        <p:spPr>
          <a:xfrm>
            <a:off x="688157" y="3068113"/>
            <a:ext cx="1932494" cy="58907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400" dirty="0"/>
              <a:t>Središnji  dio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4DF5BC-C8CE-222F-0DA4-8DA17EA295D6}"/>
              </a:ext>
            </a:extLst>
          </p:cNvPr>
          <p:cNvSpPr txBox="1"/>
          <p:nvPr/>
        </p:nvSpPr>
        <p:spPr>
          <a:xfrm>
            <a:off x="735091" y="5340939"/>
            <a:ext cx="1845298" cy="58907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hr-HR" sz="2400" dirty="0"/>
              <a:t>Završni  dio</a:t>
            </a:r>
          </a:p>
        </p:txBody>
      </p:sp>
    </p:spTree>
    <p:extLst>
      <p:ext uri="{BB962C8B-B14F-4D97-AF65-F5344CB8AC3E}">
        <p14:creationId xmlns:p14="http://schemas.microsoft.com/office/powerpoint/2010/main" val="419173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7B45A5-BC69-0762-71CB-60037DBFD5BB}"/>
              </a:ext>
            </a:extLst>
          </p:cNvPr>
          <p:cNvSpPr txBox="1"/>
          <p:nvPr/>
        </p:nvSpPr>
        <p:spPr>
          <a:xfrm>
            <a:off x="285161" y="211260"/>
            <a:ext cx="103954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4000" dirty="0">
                <a:latin typeface="+mj-lt"/>
              </a:rPr>
              <a:t>Provjera raspoloženja i uzimanja lijekova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42A0A5-1686-3BB5-01F8-9B38E3293F2F}"/>
              </a:ext>
            </a:extLst>
          </p:cNvPr>
          <p:cNvSpPr txBox="1"/>
          <p:nvPr/>
        </p:nvSpPr>
        <p:spPr>
          <a:xfrm>
            <a:off x="430097" y="1265747"/>
            <a:ext cx="11371377" cy="650793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Na početku pitamo za raspoloženje </a:t>
            </a:r>
            <a:r>
              <a:rPr lang="hr-HR" sz="2000" dirty="0"/>
              <a:t>i to ne za taj trenutak nego za protekli tjedan.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Kratko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Najaviti</a:t>
            </a:r>
            <a:r>
              <a:rPr lang="hr-HR" sz="2000" dirty="0"/>
              <a:t> odmah konstantno </a:t>
            </a:r>
            <a:r>
              <a:rPr lang="hr-HR" sz="2000" b="1" dirty="0"/>
              <a:t>praćenje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Provjeriti </a:t>
            </a:r>
            <a:r>
              <a:rPr lang="hr-HR" sz="2000" b="1" dirty="0"/>
              <a:t>suicidalnost</a:t>
            </a:r>
            <a:r>
              <a:rPr lang="hr-HR" sz="2000" dirty="0"/>
              <a:t> i </a:t>
            </a:r>
            <a:r>
              <a:rPr lang="hr-HR" sz="2000" b="1" dirty="0"/>
              <a:t>beznađe</a:t>
            </a:r>
            <a:r>
              <a:rPr lang="hr-HR" sz="2000" dirty="0"/>
              <a:t> ili/i agresivne nasilne impulse!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Sredstva procjene: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Skale procjene npr. za depresivne i anksiozne probleme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Unaprijed definirana lista simptoma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Osobna procjena raspoloženja klijenta na skali od 0 do 10 s definiranim značenjem raspona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sz="2000" dirty="0"/>
              <a:t>Osobna procjena vlastite dobrobiti na skali od 0 do 10 s definiranim značenjem raspona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Provjeriti uzimanje lijekova </a:t>
            </a:r>
            <a:r>
              <a:rPr lang="hr-HR" sz="2000" dirty="0"/>
              <a:t>(poželjna suradnja s drugim stručnjacima uz pristanak klijenta)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hr-HR" sz="2000" dirty="0"/>
              <a:t>Za lijekove pitamo </a:t>
            </a:r>
            <a:r>
              <a:rPr lang="hr-HR" sz="2000" i="1" dirty="0"/>
              <a:t>koliko često ste u proteklom tjednu uzimali lijekove na propisan način</a:t>
            </a:r>
            <a:r>
              <a:rPr lang="hr-HR" sz="2000" dirty="0"/>
              <a:t>, radije nego jeste li uzimali lijekove.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41235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AC3917-9E49-D97C-9EC0-F3CEC3F876E9}"/>
              </a:ext>
            </a:extLst>
          </p:cNvPr>
          <p:cNvSpPr txBox="1"/>
          <p:nvPr/>
        </p:nvSpPr>
        <p:spPr>
          <a:xfrm>
            <a:off x="4965430" y="629268"/>
            <a:ext cx="6586491" cy="1286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sz="4400">
                <a:latin typeface="+mj-lt"/>
                <a:ea typeface="+mj-ea"/>
                <a:cs typeface="+mj-cs"/>
              </a:rPr>
              <a:t>Postavljanje dnevnog reda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hr-HR" sz="4400"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FF022-551E-23E3-B5D5-2E030B2D6A14}"/>
              </a:ext>
            </a:extLst>
          </p:cNvPr>
          <p:cNvSpPr txBox="1"/>
          <p:nvPr/>
        </p:nvSpPr>
        <p:spPr>
          <a:xfrm>
            <a:off x="4803805" y="2115117"/>
            <a:ext cx="6586489" cy="3785419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/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Treba biti kratko i jasno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i="1" dirty="0"/>
              <a:t>Danas ćemo to i to, zatim </a:t>
            </a:r>
            <a:r>
              <a:rPr lang="hr-HR" sz="2000" i="1" dirty="0" err="1"/>
              <a:t>to..i</a:t>
            </a:r>
            <a:r>
              <a:rPr lang="hr-HR" sz="2000" i="1" dirty="0"/>
              <a:t> na kraju to </a:t>
            </a:r>
            <a:r>
              <a:rPr lang="hr-HR" sz="2000" dirty="0"/>
              <a:t>– u par riječi, konkretno, na jeziku klijenta.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b="1" dirty="0"/>
              <a:t>Objasniti zašto se nešto radi na seansi </a:t>
            </a:r>
            <a:r>
              <a:rPr lang="hr-HR" sz="2000" dirty="0"/>
              <a:t>– klijentu je jasnije pa sudjeluje na produktivniji način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Ukoliko iskrsne nešto važno mimo dnevnog reda, procijeniti važnost i dogovoriti hoćete li odustati od originalnog dnevnog reda – bitno je držati dogovorenu strukturu</a:t>
            </a:r>
            <a:endParaRPr lang="en-US" sz="2000" dirty="0"/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Picture 4" descr="A picture containing text, clock, gauge&#10;&#10;Description automatically generated">
            <a:extLst>
              <a:ext uri="{FF2B5EF4-FFF2-40B4-BE49-F238E27FC236}">
                <a16:creationId xmlns:a16="http://schemas.microsoft.com/office/drawing/2014/main" id="{532FE060-0A5A-5590-AF4F-746447E495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0" r="7549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367B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37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95C2C6-D59D-19F8-6BAF-A9375D053E3E}"/>
              </a:ext>
            </a:extLst>
          </p:cNvPr>
          <p:cNvSpPr txBox="1"/>
          <p:nvPr/>
        </p:nvSpPr>
        <p:spPr>
          <a:xfrm>
            <a:off x="445417" y="149749"/>
            <a:ext cx="11432356" cy="920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Traženje </a:t>
            </a:r>
            <a:r>
              <a:rPr lang="hr-HR" sz="4000" dirty="0" err="1">
                <a:latin typeface="+mj-lt"/>
              </a:rPr>
              <a:t>update</a:t>
            </a:r>
            <a:r>
              <a:rPr lang="hr-HR" sz="4000" dirty="0">
                <a:latin typeface="+mj-lt"/>
              </a:rPr>
              <a:t>-a i provjera Akcijskog Plana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212205-B7E2-A450-CF15-694CEE5A6435}"/>
              </a:ext>
            </a:extLst>
          </p:cNvPr>
          <p:cNvSpPr txBox="1"/>
          <p:nvPr/>
        </p:nvSpPr>
        <p:spPr>
          <a:xfrm>
            <a:off x="681478" y="1309247"/>
            <a:ext cx="9178139" cy="604627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Klasično BKT pitanje – </a:t>
            </a:r>
            <a:r>
              <a:rPr lang="hr-HR" sz="2000" i="1" dirty="0"/>
              <a:t>Što se dogodilo između posljednje i ove seanse da mislite da bih ja trebala znati?</a:t>
            </a:r>
          </a:p>
          <a:p>
            <a:pPr lvl="1">
              <a:lnSpc>
                <a:spcPct val="150000"/>
              </a:lnSpc>
            </a:pPr>
            <a:r>
              <a:rPr lang="hr-HR" sz="2000" dirty="0">
                <a:cs typeface="Times New Roman" panose="02020603050405020304" pitchFamily="18" charset="0"/>
              </a:rPr>
              <a:t>→ </a:t>
            </a:r>
            <a:r>
              <a:rPr lang="hr-HR" sz="2000" dirty="0"/>
              <a:t>Obično krene u negativnom smjeru, pa nakon toga pitamo što se pozitivno dogodilo</a:t>
            </a:r>
          </a:p>
          <a:p>
            <a:pPr lvl="1">
              <a:lnSpc>
                <a:spcPct val="150000"/>
              </a:lnSpc>
            </a:pPr>
            <a:endParaRPr lang="hr-HR" sz="2000" dirty="0"/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Novi pristup je da pitamo </a:t>
            </a:r>
            <a:r>
              <a:rPr lang="hr-HR" sz="2000" b="1" dirty="0"/>
              <a:t>prvo pozitivna iskustva </a:t>
            </a:r>
            <a:r>
              <a:rPr lang="hr-HR" sz="2000" dirty="0"/>
              <a:t>kako bi klijent mogao izvući adaptivne zaključke.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Ukoliko „uhvatimo” NAM dobro je ponovo objasniti kognitivni model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Provjera Akcijskog Plana sa seanse procjene –je li proveden i je li pomogao klijentu (povratna informacija!)</a:t>
            </a:r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</p:txBody>
      </p:sp>
      <p:pic>
        <p:nvPicPr>
          <p:cNvPr id="5" name="Picture 4" descr="Shape, icon, arrow&#10;&#10;Description automatically generated">
            <a:extLst>
              <a:ext uri="{FF2B5EF4-FFF2-40B4-BE49-F238E27FC236}">
                <a16:creationId xmlns:a16="http://schemas.microsoft.com/office/drawing/2014/main" id="{3237209E-41AF-FE38-E1A4-0DDD0466B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011" y="4628320"/>
            <a:ext cx="1621528" cy="1621528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2534417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80C4B-7643-05B8-5658-561C1642E57C}"/>
              </a:ext>
            </a:extLst>
          </p:cNvPr>
          <p:cNvSpPr txBox="1"/>
          <p:nvPr/>
        </p:nvSpPr>
        <p:spPr>
          <a:xfrm>
            <a:off x="4965430" y="629268"/>
            <a:ext cx="6586491" cy="1286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>
                <a:latin typeface="+mj-lt"/>
                <a:ea typeface="+mj-ea"/>
                <a:cs typeface="+mj-cs"/>
              </a:rPr>
              <a:t>Razgovor o dijagnozi i psihoedukacija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700"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09A7F64-D0D1-EBF8-BE42-8649EBCE06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9916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7D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1391A4-C536-5F17-482F-E1DD22690118}"/>
              </a:ext>
            </a:extLst>
          </p:cNvPr>
          <p:cNvSpPr txBox="1"/>
          <p:nvPr/>
        </p:nvSpPr>
        <p:spPr>
          <a:xfrm>
            <a:off x="4965432" y="1486132"/>
            <a:ext cx="6586489" cy="499086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numCol="1" rtlCol="0">
            <a:noAutofit/>
          </a:bodyPr>
          <a:lstStyle/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/>
              <a:t>Imenovanje dijagnoze umjesto lud, čudan i sl. → </a:t>
            </a:r>
            <a:r>
              <a:rPr lang="hr-HR" sz="2000" b="1"/>
              <a:t>olakšanje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/>
              <a:t>Na prvoj terapijskoj seansi, umjesto „teških” dijagnoza npr. poremećaja ličnosti opisati klijentove probleme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/>
              <a:t>Objasniti kako ste došli do dijagnoze i educirati o poremećaju/stanju</a:t>
            </a:r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b="1"/>
              <a:t>cilj je da atribuiraju poteškoće stanju/poremećaju</a:t>
            </a:r>
            <a:r>
              <a:rPr lang="hr-HR" sz="2000"/>
              <a:t>, a ne sebi u smislu osobine – bolja motivacija</a:t>
            </a:r>
          </a:p>
          <a:p>
            <a:pPr marL="285750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/>
              <a:t>Pobuditi nadu – </a:t>
            </a:r>
            <a:r>
              <a:rPr lang="hr-HR" sz="2000" b="1"/>
              <a:t>„tome se može pomoći”</a:t>
            </a:r>
          </a:p>
          <a:p>
            <a:pPr marL="742950" lvl="1"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i="1"/>
              <a:t>Koristiti usporedbu s nekom „fizičkom” bolešću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hr-HR" sz="2000"/>
          </a:p>
        </p:txBody>
      </p:sp>
    </p:spTree>
    <p:extLst>
      <p:ext uri="{BB962C8B-B14F-4D97-AF65-F5344CB8AC3E}">
        <p14:creationId xmlns:p14="http://schemas.microsoft.com/office/powerpoint/2010/main" val="3616531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80C4B-7643-05B8-5658-561C1642E57C}"/>
              </a:ext>
            </a:extLst>
          </p:cNvPr>
          <p:cNvSpPr txBox="1"/>
          <p:nvPr/>
        </p:nvSpPr>
        <p:spPr>
          <a:xfrm>
            <a:off x="728221" y="377071"/>
            <a:ext cx="10329420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4000" dirty="0">
                <a:latin typeface="+mj-lt"/>
              </a:rPr>
              <a:t>Razgovor o dijagnozi i psihoedukacija</a:t>
            </a:r>
          </a:p>
          <a:p>
            <a:pPr>
              <a:lnSpc>
                <a:spcPct val="150000"/>
              </a:lnSpc>
            </a:pPr>
            <a:endParaRPr lang="hr-HR" sz="4000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F5384D-9592-030E-5327-74A7CE7E6E39}"/>
              </a:ext>
            </a:extLst>
          </p:cNvPr>
          <p:cNvSpPr txBox="1"/>
          <p:nvPr/>
        </p:nvSpPr>
        <p:spPr>
          <a:xfrm>
            <a:off x="728221" y="1441824"/>
            <a:ext cx="10105534" cy="235295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/>
              <a:t>Psihoedukacija o kognitivnom modelu </a:t>
            </a:r>
            <a:r>
              <a:rPr lang="hr-HR" sz="2000" u="sng" dirty="0"/>
              <a:t>na primjeru klijenta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/>
              <a:t>Objasniti</a:t>
            </a:r>
            <a:r>
              <a:rPr lang="hr-HR" sz="2000" dirty="0"/>
              <a:t>, </a:t>
            </a:r>
            <a:r>
              <a:rPr lang="hr-HR" sz="2000" b="1" dirty="0"/>
              <a:t>Ilustrirati</a:t>
            </a:r>
            <a:r>
              <a:rPr lang="hr-HR" sz="2000" dirty="0"/>
              <a:t>, </a:t>
            </a:r>
            <a:r>
              <a:rPr lang="hr-HR" sz="2000" b="1" dirty="0"/>
              <a:t>zapisati</a:t>
            </a:r>
            <a:r>
              <a:rPr lang="hr-HR" sz="2000" dirty="0"/>
              <a:t> + primjeri iz neutalnijeg konteksta (npr. prijatelj se ne javlja)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  <a:p>
            <a:pPr algn="l">
              <a:lnSpc>
                <a:spcPct val="150000"/>
              </a:lnSpc>
            </a:pPr>
            <a:endParaRPr lang="hr-HR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A726D-8558-CE40-308F-38F30E735125}"/>
              </a:ext>
            </a:extLst>
          </p:cNvPr>
          <p:cNvSpPr txBox="1"/>
          <p:nvPr/>
        </p:nvSpPr>
        <p:spPr>
          <a:xfrm>
            <a:off x="1001599" y="5723143"/>
            <a:ext cx="6094428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dirty="0"/>
              <a:t>Zatražiti od klijenta da prepriča – provjeriti shvaćanje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E5991CB-EAA0-66BA-CBE2-617BE017FFDD}"/>
              </a:ext>
            </a:extLst>
          </p:cNvPr>
          <p:cNvCxnSpPr>
            <a:cxnSpLocks/>
          </p:cNvCxnSpPr>
          <p:nvPr/>
        </p:nvCxnSpPr>
        <p:spPr>
          <a:xfrm>
            <a:off x="5725279" y="3765565"/>
            <a:ext cx="0" cy="2843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B79CBA0-9DFB-4432-5493-B616BDC44412}"/>
              </a:ext>
            </a:extLst>
          </p:cNvPr>
          <p:cNvGrpSpPr/>
          <p:nvPr/>
        </p:nvGrpSpPr>
        <p:grpSpPr>
          <a:xfrm>
            <a:off x="1577786" y="2769498"/>
            <a:ext cx="9193269" cy="2570987"/>
            <a:chOff x="1159497" y="2487396"/>
            <a:chExt cx="9193269" cy="257098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0A862CB-8DAD-A570-8595-73B3C0490511}"/>
                </a:ext>
              </a:extLst>
            </p:cNvPr>
            <p:cNvSpPr txBox="1"/>
            <p:nvPr/>
          </p:nvSpPr>
          <p:spPr>
            <a:xfrm>
              <a:off x="3508342" y="2520362"/>
              <a:ext cx="4011106" cy="880369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hr-HR" dirty="0"/>
                <a:t>Situacija – razmišljam o nečemu što bih želio napraviti npr. prošetati s unucima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D232070-4C06-090F-147B-8BB5D48F9F7D}"/>
                </a:ext>
              </a:extLst>
            </p:cNvPr>
            <p:cNvSpPr txBox="1"/>
            <p:nvPr/>
          </p:nvSpPr>
          <p:spPr>
            <a:xfrm>
              <a:off x="3697860" y="3738662"/>
              <a:ext cx="4011106" cy="464871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hr-HR" dirty="0"/>
                <a:t>Automatska misao: „Sve je preteško”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236E35-3588-1CB7-89C1-4E63316F2165}"/>
                </a:ext>
              </a:extLst>
            </p:cNvPr>
            <p:cNvSpPr txBox="1"/>
            <p:nvPr/>
          </p:nvSpPr>
          <p:spPr>
            <a:xfrm>
              <a:off x="1502789" y="4481616"/>
              <a:ext cx="4011106" cy="464871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hr-HR" dirty="0"/>
                <a:t>Emocija: depresivan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3DD1801-72B8-132E-F99C-80679629231D}"/>
                </a:ext>
              </a:extLst>
            </p:cNvPr>
            <p:cNvSpPr txBox="1"/>
            <p:nvPr/>
          </p:nvSpPr>
          <p:spPr>
            <a:xfrm>
              <a:off x="6341660" y="4423337"/>
              <a:ext cx="4011106" cy="464871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hr-HR" dirty="0"/>
                <a:t>Ponašanje: ostajem sjediti na kauču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152F1EC-6D14-778B-21C7-74A1521FA1DF}"/>
                </a:ext>
              </a:extLst>
            </p:cNvPr>
            <p:cNvCxnSpPr/>
            <p:nvPr/>
          </p:nvCxnSpPr>
          <p:spPr>
            <a:xfrm flipH="1">
              <a:off x="3508342" y="4245574"/>
              <a:ext cx="379036" cy="31406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49032CA-8284-3A89-FE97-F8B80CE40D6F}"/>
                </a:ext>
              </a:extLst>
            </p:cNvPr>
            <p:cNvCxnSpPr>
              <a:cxnSpLocks/>
            </p:cNvCxnSpPr>
            <p:nvPr/>
          </p:nvCxnSpPr>
          <p:spPr>
            <a:xfrm>
              <a:off x="7225842" y="4193285"/>
              <a:ext cx="344079" cy="321162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6A4A16D-3559-B055-5D0B-DAC05D792624}"/>
                </a:ext>
              </a:extLst>
            </p:cNvPr>
            <p:cNvSpPr/>
            <p:nvPr/>
          </p:nvSpPr>
          <p:spPr>
            <a:xfrm>
              <a:off x="1159497" y="2487396"/>
              <a:ext cx="8766928" cy="25709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170767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numCol="2" rtlCol="0">
        <a:spAutoFit/>
      </a:bodyPr>
      <a:lstStyle>
        <a:defPPr algn="l">
          <a:lnSpc>
            <a:spcPct val="150000"/>
          </a:lnSpc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926</TotalTime>
  <Words>1467</Words>
  <Application>Microsoft Office PowerPoint</Application>
  <PresentationFormat>Widescreen</PresentationFormat>
  <Paragraphs>224</Paragraphs>
  <Slides>24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Struktura prve terapijske seanse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Anđa Šimović</dc:creator>
  <cp:lastModifiedBy>hubikotvr@outlook.com</cp:lastModifiedBy>
  <cp:revision>127</cp:revision>
  <dcterms:created xsi:type="dcterms:W3CDTF">2022-11-13T20:05:32Z</dcterms:created>
  <dcterms:modified xsi:type="dcterms:W3CDTF">2022-11-30T14:01:20Z</dcterms:modified>
</cp:coreProperties>
</file>