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DB97E-9EC5-1D2F-418F-6D1241515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Komunikacija u partnerskim odnosima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1C66A-35A5-CC36-12A8-67A1E0BC7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81316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Marina Šimunec Zović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1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6. </a:t>
            </a: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hr-HR" dirty="0"/>
              <a:t>bontonu/stilu razgovora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763" y="1783680"/>
            <a:ext cx="10515600" cy="4351338"/>
          </a:xfrm>
        </p:spPr>
        <p:txBody>
          <a:bodyPr/>
          <a:lstStyle/>
          <a:p>
            <a:r>
              <a:rPr lang="hr-HR" dirty="0"/>
              <a:t>Primjer: Matt i Sandy</a:t>
            </a:r>
          </a:p>
          <a:p>
            <a:pPr lvl="1"/>
            <a:r>
              <a:rPr lang="hr-HR" dirty="0"/>
              <a:t>Mattovo društvo:</a:t>
            </a:r>
          </a:p>
          <a:p>
            <a:pPr lvl="2"/>
            <a:r>
              <a:rPr lang="hr-HR" dirty="0"/>
              <a:t>Paralelni razgovori, monolozi i često prekidanje</a:t>
            </a:r>
          </a:p>
          <a:p>
            <a:pPr lvl="1"/>
            <a:r>
              <a:rPr lang="hr-HR" dirty="0"/>
              <a:t>Sandyno društvo:</a:t>
            </a:r>
          </a:p>
          <a:p>
            <a:pPr lvl="2"/>
            <a:r>
              <a:rPr lang="hr-HR" dirty="0"/>
              <a:t>suptilno izmjenjivanje u razgovoru, nepristojno je prekidati</a:t>
            </a:r>
          </a:p>
          <a:p>
            <a:r>
              <a:rPr lang="pl-PL" dirty="0"/>
              <a:t>Različit stil razgovora u socijalnom okruženju djeluje na partnerski odnos</a:t>
            </a:r>
          </a:p>
          <a:p>
            <a:r>
              <a:rPr lang="hr-HR" dirty="0"/>
              <a:t>Može dovesti </a:t>
            </a:r>
            <a:r>
              <a:rPr lang="pt-BR" dirty="0"/>
              <a:t>do nerazumijevanja, ljutnje i kritiziranja</a:t>
            </a:r>
            <a:endParaRPr lang="hr-HR" dirty="0"/>
          </a:p>
          <a:p>
            <a:endParaRPr lang="pl-PL" dirty="0"/>
          </a:p>
          <a:p>
            <a:endParaRPr lang="hr-HR" dirty="0"/>
          </a:p>
          <a:p>
            <a:pPr lvl="1"/>
            <a:endParaRPr lang="hr-HR" dirty="0"/>
          </a:p>
          <a:p>
            <a:pPr lvl="1"/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7. Postavljanje pitanja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930" y="1690688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Većinom poželjna karakteristika u komunikaciji</a:t>
            </a:r>
          </a:p>
          <a:p>
            <a:r>
              <a:rPr lang="hr-HR" dirty="0"/>
              <a:t> Ponekad propitivanje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</a:t>
            </a:r>
            <a:r>
              <a:rPr lang="hr-HR" dirty="0"/>
              <a:t> </a:t>
            </a:r>
            <a:r>
              <a:rPr lang="en-US" dirty="0" err="1"/>
              <a:t>nesporazuma</a:t>
            </a:r>
            <a:r>
              <a:rPr lang="en-US" dirty="0"/>
              <a:t> </a:t>
            </a:r>
            <a:r>
              <a:rPr lang="hr-HR" dirty="0"/>
              <a:t>i negativno se doživjeti</a:t>
            </a:r>
          </a:p>
          <a:p>
            <a:pPr lvl="1"/>
            <a:r>
              <a:rPr lang="hr-HR" dirty="0"/>
              <a:t>p</a:t>
            </a:r>
            <a:r>
              <a:rPr lang="en-US" dirty="0" err="1"/>
              <a:t>itanja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smatrati</a:t>
            </a:r>
            <a:r>
              <a:rPr lang="en-US" dirty="0"/>
              <a:t> </a:t>
            </a:r>
            <a:r>
              <a:rPr lang="en-US" dirty="0" err="1"/>
              <a:t>prijetnjom</a:t>
            </a:r>
            <a:r>
              <a:rPr lang="hr-HR" dirty="0"/>
              <a:t> ili napadom na vlastite sposobnosti i namjere</a:t>
            </a:r>
          </a:p>
          <a:p>
            <a:r>
              <a:rPr lang="en-US" dirty="0" err="1"/>
              <a:t>Previše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– </a:t>
            </a:r>
            <a:r>
              <a:rPr lang="hr-HR" dirty="0"/>
              <a:t>osjećaj ne</a:t>
            </a:r>
            <a:r>
              <a:rPr lang="en-US" dirty="0" err="1"/>
              <a:t>povjerenja</a:t>
            </a:r>
            <a:endParaRPr lang="hr-HR" dirty="0"/>
          </a:p>
          <a:p>
            <a:r>
              <a:rPr lang="en-US" dirty="0" err="1"/>
              <a:t>Premalo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– </a:t>
            </a:r>
            <a:r>
              <a:rPr lang="hr-HR" dirty="0"/>
              <a:t>osjećaj manjka</a:t>
            </a:r>
            <a:r>
              <a:rPr lang="en-US" dirty="0"/>
              <a:t> </a:t>
            </a:r>
            <a:r>
              <a:rPr lang="hr-HR" dirty="0"/>
              <a:t>interesa</a:t>
            </a:r>
          </a:p>
          <a:p>
            <a:pPr lvl="1"/>
            <a:r>
              <a:rPr lang="en-US" dirty="0"/>
              <a:t>  </a:t>
            </a:r>
            <a:r>
              <a:rPr lang="hr-HR" dirty="0"/>
              <a:t>vode se</a:t>
            </a:r>
            <a:r>
              <a:rPr lang="en-US" dirty="0"/>
              <a:t> </a:t>
            </a:r>
            <a:r>
              <a:rPr lang="en-US" dirty="0" err="1"/>
              <a:t>vlastitim</a:t>
            </a:r>
            <a:r>
              <a:rPr lang="en-US" dirty="0"/>
              <a:t> </a:t>
            </a:r>
            <a:r>
              <a:rPr lang="en-US" dirty="0" err="1"/>
              <a:t>pretpostavkama</a:t>
            </a:r>
            <a:r>
              <a:rPr lang="en-US" dirty="0"/>
              <a:t> </a:t>
            </a:r>
            <a:r>
              <a:rPr lang="hr-HR" dirty="0"/>
              <a:t> što može biti</a:t>
            </a:r>
            <a:r>
              <a:rPr lang="en-US" dirty="0"/>
              <a:t> </a:t>
            </a:r>
            <a:r>
              <a:rPr lang="en-US" dirty="0" err="1"/>
              <a:t>netočno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/>
              <a:t>Na učestalost postavljanja pitanja djeluju</a:t>
            </a:r>
            <a:r>
              <a:rPr lang="en-US" dirty="0"/>
              <a:t> </a:t>
            </a:r>
            <a:r>
              <a:rPr lang="en-US" dirty="0" err="1"/>
              <a:t>osobn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hr-HR" dirty="0"/>
              <a:t>karakteristike i odgoj</a:t>
            </a:r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zašto</a:t>
            </a:r>
            <a:r>
              <a:rPr lang="hr-HR" dirty="0"/>
              <a:t>?</a:t>
            </a:r>
            <a:r>
              <a:rPr lang="en-US" dirty="0"/>
              <a:t>„</a:t>
            </a:r>
            <a:r>
              <a:rPr lang="hr-HR" dirty="0"/>
              <a:t> pitanja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hr-HR" dirty="0"/>
              <a:t>imati</a:t>
            </a:r>
            <a:r>
              <a:rPr lang="en-US" dirty="0"/>
              <a:t> 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/>
              <a:t>konotacije</a:t>
            </a:r>
            <a:endParaRPr lang="hr-HR" dirty="0"/>
          </a:p>
          <a:p>
            <a:pPr lvl="1"/>
            <a:r>
              <a:rPr lang="en-US" dirty="0" err="1"/>
              <a:t>potič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obrambeni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</a:t>
            </a:r>
            <a:endParaRPr lang="hr-HR" dirty="0"/>
          </a:p>
          <a:p>
            <a:pPr lvl="1"/>
            <a:r>
              <a:rPr lang="hr-HR" dirty="0"/>
              <a:t>Preformulirati: </a:t>
            </a:r>
          </a:p>
          <a:p>
            <a:pPr lvl="2"/>
            <a:r>
              <a:rPr lang="hr-HR" i="1" dirty="0"/>
              <a:t>Zašto si promijenio bojler?</a:t>
            </a:r>
          </a:p>
          <a:p>
            <a:pPr lvl="2"/>
            <a:r>
              <a:rPr lang="hr-HR" i="1" dirty="0"/>
              <a:t>Možeš li mi objasniti svoju odluku o kupnji novog bojlera?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9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II. </a:t>
            </a:r>
            <a:r>
              <a:rPr lang="en-US" dirty="0"/>
              <a:t>RODNE RAZLIKE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CCDD9FF-5F01-4A31-9976-2CB76F68D3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301157"/>
              </p:ext>
            </p:extLst>
          </p:nvPr>
        </p:nvGraphicFramePr>
        <p:xfrm>
          <a:off x="0" y="2758988"/>
          <a:ext cx="12201525" cy="40735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44238">
                  <a:extLst>
                    <a:ext uri="{9D8B030D-6E8A-4147-A177-3AD203B41FA5}">
                      <a16:colId xmlns:a16="http://schemas.microsoft.com/office/drawing/2014/main" val="3833669042"/>
                    </a:ext>
                  </a:extLst>
                </a:gridCol>
                <a:gridCol w="6057287">
                  <a:extLst>
                    <a:ext uri="{9D8B030D-6E8A-4147-A177-3AD203B41FA5}">
                      <a16:colId xmlns:a16="http://schemas.microsoft.com/office/drawing/2014/main" val="2881627685"/>
                    </a:ext>
                  </a:extLst>
                </a:gridCol>
              </a:tblGrid>
              <a:tr h="38560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MUŠKARCI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824515"/>
                  </a:ext>
                </a:extLst>
              </a:tr>
              <a:tr h="6655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Postavlja</a:t>
                      </a:r>
                      <a:r>
                        <a:rPr lang="hr-HR" dirty="0"/>
                        <a:t>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više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pitanja</a:t>
                      </a:r>
                      <a:r>
                        <a:rPr lang="en-US" dirty="0"/>
                        <a:t> </a:t>
                      </a:r>
                      <a:r>
                        <a:rPr lang="hr-HR" dirty="0"/>
                        <a:t>- z</a:t>
                      </a:r>
                      <a:r>
                        <a:rPr lang="it-IT" dirty="0"/>
                        <a:t>nak </a:t>
                      </a:r>
                      <a:r>
                        <a:rPr lang="hr-HR" dirty="0"/>
                        <a:t>prisnosti</a:t>
                      </a:r>
                      <a:r>
                        <a:rPr lang="it-IT" dirty="0"/>
                        <a:t> i </a:t>
                      </a:r>
                      <a:r>
                        <a:rPr lang="hr-HR" dirty="0"/>
                        <a:t>interesa, </a:t>
                      </a:r>
                      <a:r>
                        <a:rPr lang="it-IT" dirty="0"/>
                        <a:t>održavanje razgovora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postavljaju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osobna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pitanja</a:t>
                      </a:r>
                      <a:r>
                        <a:rPr lang="en-US" dirty="0"/>
                        <a:t> </a:t>
                      </a:r>
                      <a:endParaRPr lang="hr-HR" dirty="0"/>
                    </a:p>
                    <a:p>
                      <a:pPr algn="ctr"/>
                      <a:r>
                        <a:rPr lang="en-US" dirty="0"/>
                        <a:t>“</a:t>
                      </a:r>
                      <a:r>
                        <a:rPr lang="en-US" dirty="0" err="1"/>
                        <a:t>Ako</a:t>
                      </a:r>
                      <a:r>
                        <a:rPr lang="en-US" dirty="0"/>
                        <a:t> mi </a:t>
                      </a:r>
                      <a:r>
                        <a:rPr lang="en-US" dirty="0" err="1"/>
                        <a:t>želi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nešto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reći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reći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će</a:t>
                      </a:r>
                      <a:r>
                        <a:rPr lang="hr-HR" dirty="0"/>
                        <a:t> mi</a:t>
                      </a:r>
                      <a:r>
                        <a:rPr lang="en-US" dirty="0"/>
                        <a:t> bez da </a:t>
                      </a:r>
                      <a:r>
                        <a:rPr lang="en-US" dirty="0" err="1"/>
                        <a:t>pitam</a:t>
                      </a:r>
                      <a:r>
                        <a:rPr lang="en-US" dirty="0"/>
                        <a:t>.”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51701"/>
                  </a:ext>
                </a:extLst>
              </a:tr>
              <a:tr h="66556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Sklonije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povezivati</a:t>
                      </a:r>
                      <a:r>
                        <a:rPr lang="en-US" dirty="0"/>
                        <a:t> </a:t>
                      </a:r>
                      <a:r>
                        <a:rPr lang="hr-HR" dirty="0"/>
                        <a:t>ono </a:t>
                      </a:r>
                      <a:r>
                        <a:rPr lang="en-US" dirty="0" err="1"/>
                        <a:t>što</a:t>
                      </a:r>
                      <a:r>
                        <a:rPr lang="en-US" dirty="0"/>
                        <a:t> je</a:t>
                      </a:r>
                      <a:r>
                        <a:rPr lang="hr-HR" dirty="0"/>
                        <a:t> rekao</a:t>
                      </a:r>
                      <a:r>
                        <a:rPr lang="en-US" dirty="0"/>
                        <a:t> partner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što</a:t>
                      </a:r>
                      <a:r>
                        <a:rPr lang="en-US" dirty="0"/>
                        <a:t> one </a:t>
                      </a:r>
                      <a:r>
                        <a:rPr lang="en-US" dirty="0" err="1"/>
                        <a:t>imaju</a:t>
                      </a:r>
                      <a:r>
                        <a:rPr lang="en-US" dirty="0"/>
                        <a:t> za </a:t>
                      </a:r>
                      <a:r>
                        <a:rPr lang="en-US" dirty="0" err="1"/>
                        <a:t>reći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Ne povezuju i čak skloniji zanemariti ono što je partnerica prije rekla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01721"/>
                  </a:ext>
                </a:extLst>
              </a:tr>
              <a:tr h="53251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Više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neverbalni</a:t>
                      </a:r>
                      <a:r>
                        <a:rPr lang="hr-HR" dirty="0"/>
                        <a:t>h</a:t>
                      </a:r>
                      <a:r>
                        <a:rPr lang="en-US" dirty="0"/>
                        <a:t> </a:t>
                      </a:r>
                      <a:r>
                        <a:rPr lang="hr-HR" dirty="0"/>
                        <a:t>izraza – pokazuju da slušaju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</a:t>
                      </a:r>
                      <a:r>
                        <a:rPr lang="en-US" dirty="0" err="1"/>
                        <a:t>everbaln</a:t>
                      </a:r>
                      <a:r>
                        <a:rPr lang="hr-HR" dirty="0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znakov</a:t>
                      </a:r>
                      <a:r>
                        <a:rPr lang="hr-HR" dirty="0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ako</a:t>
                      </a:r>
                      <a:r>
                        <a:rPr lang="en-US" dirty="0"/>
                        <a:t> se </a:t>
                      </a:r>
                      <a:r>
                        <a:rPr lang="en-US" dirty="0" err="1"/>
                        <a:t>slažu</a:t>
                      </a:r>
                      <a:r>
                        <a:rPr lang="hr-HR" dirty="0"/>
                        <a:t> </a:t>
                      </a:r>
                      <a:r>
                        <a:rPr lang="en-US" dirty="0"/>
                        <a:t>s </a:t>
                      </a:r>
                      <a:r>
                        <a:rPr lang="en-US" dirty="0" err="1"/>
                        <a:t>izrečenim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56849"/>
                  </a:ext>
                </a:extLst>
              </a:tr>
              <a:tr h="385603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Više koriste</a:t>
                      </a:r>
                      <a:r>
                        <a:rPr lang="it-IT" dirty="0"/>
                        <a:t> zamjenice „ti” i „mi”</a:t>
                      </a:r>
                      <a:r>
                        <a:rPr lang="hr-HR" dirty="0"/>
                        <a:t> kao izraz zajedništva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Češće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izjavljuju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samo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svoje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stavove</a:t>
                      </a:r>
                      <a:r>
                        <a:rPr lang="hr-HR" dirty="0"/>
                        <a:t> i činjenice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30607"/>
                  </a:ext>
                </a:extLst>
              </a:tr>
              <a:tr h="66556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</a:t>
                      </a:r>
                      <a:r>
                        <a:rPr lang="pt-BR" dirty="0"/>
                        <a:t>iše</a:t>
                      </a:r>
                      <a:r>
                        <a:rPr lang="hr-HR" dirty="0"/>
                        <a:t> se</a:t>
                      </a:r>
                      <a:r>
                        <a:rPr lang="pt-BR" dirty="0"/>
                        <a:t> povjerava</a:t>
                      </a:r>
                      <a:r>
                        <a:rPr lang="hr-HR" dirty="0"/>
                        <a:t>nja prijateljicama - </a:t>
                      </a:r>
                      <a:r>
                        <a:rPr lang="pt-BR" dirty="0"/>
                        <a:t>dijele tajne i pričaju o osjećajima</a:t>
                      </a:r>
                      <a:r>
                        <a:rPr lang="hr-HR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Rjeđe se povjeravaju i pričaju o osjećajima, ako da, onda partnericama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743260"/>
                  </a:ext>
                </a:extLst>
              </a:tr>
              <a:tr h="6655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Razgovor</a:t>
                      </a:r>
                      <a:r>
                        <a:rPr lang="en-US" dirty="0"/>
                        <a:t> o </a:t>
                      </a:r>
                      <a:r>
                        <a:rPr lang="en-US" dirty="0" err="1"/>
                        <a:t>problemima</a:t>
                      </a:r>
                      <a:r>
                        <a:rPr lang="en-US" dirty="0"/>
                        <a:t> – </a:t>
                      </a:r>
                      <a:r>
                        <a:rPr lang="hr-HR" dirty="0"/>
                        <a:t>dijelenje </a:t>
                      </a:r>
                      <a:r>
                        <a:rPr lang="en-US" dirty="0" err="1"/>
                        <a:t>iskustva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rasprav</a:t>
                      </a:r>
                      <a:r>
                        <a:rPr lang="hr-HR" dirty="0"/>
                        <a:t>ljanje, ohrabrivanje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Slušaju probleme drugih s usmjeravanjem na traženje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rješenj</a:t>
                      </a:r>
                      <a:r>
                        <a:rPr lang="hr-HR" dirty="0"/>
                        <a:t>a</a:t>
                      </a:r>
                      <a:r>
                        <a:rPr lang="en-US" dirty="0"/>
                        <a:t>, a ne </a:t>
                      </a:r>
                      <a:r>
                        <a:rPr lang="hr-HR" dirty="0"/>
                        <a:t>na slušanje i podršku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04301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188008D-CCDD-0CA0-494C-113DE6DED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0" t="9377" r="36444" b="57609"/>
          <a:stretch/>
        </p:blipFill>
        <p:spPr>
          <a:xfrm flipH="1">
            <a:off x="4701179" y="1560076"/>
            <a:ext cx="1394821" cy="1198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8ABB8-C467-9398-7AB7-A2CA385D9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5" t="14326" r="42795" b="62598"/>
          <a:stretch/>
        </p:blipFill>
        <p:spPr>
          <a:xfrm flipH="1">
            <a:off x="6096000" y="1560076"/>
            <a:ext cx="1543225" cy="11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19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74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III. IZVORI RODNIH RAZLIKA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34D8575-BB8C-97B3-D5CB-B698ACE32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826052"/>
              </p:ext>
            </p:extLst>
          </p:nvPr>
        </p:nvGraphicFramePr>
        <p:xfrm>
          <a:off x="314325" y="3300730"/>
          <a:ext cx="11696700" cy="212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48350">
                  <a:extLst>
                    <a:ext uri="{9D8B030D-6E8A-4147-A177-3AD203B41FA5}">
                      <a16:colId xmlns:a16="http://schemas.microsoft.com/office/drawing/2014/main" val="3621646310"/>
                    </a:ext>
                  </a:extLst>
                </a:gridCol>
                <a:gridCol w="5848350">
                  <a:extLst>
                    <a:ext uri="{9D8B030D-6E8A-4147-A177-3AD203B41FA5}">
                      <a16:colId xmlns:a16="http://schemas.microsoft.com/office/drawing/2014/main" val="2949975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ŽENE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MUŠKARCI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46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Prijateljstva</a:t>
                      </a:r>
                      <a:r>
                        <a:rPr lang="hr-HR" dirty="0"/>
                        <a:t> se</a:t>
                      </a:r>
                      <a:r>
                        <a:rPr lang="en-US" dirty="0"/>
                        <a:t> </a:t>
                      </a:r>
                      <a:r>
                        <a:rPr lang="hr-HR" dirty="0"/>
                        <a:t>temelje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zajedničkim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razgovorima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Riječi</a:t>
                      </a:r>
                      <a:r>
                        <a:rPr lang="en-US" dirty="0"/>
                        <a:t> </a:t>
                      </a:r>
                      <a:r>
                        <a:rPr lang="hr-HR" dirty="0"/>
                        <a:t>su </a:t>
                      </a:r>
                      <a:r>
                        <a:rPr lang="en-US" dirty="0" err="1"/>
                        <a:t>sredstvo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dominacije</a:t>
                      </a:r>
                      <a:r>
                        <a:rPr lang="hr-HR" dirty="0"/>
                        <a:t>, više se prepiru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937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Bliska prijateljstva s osjećajem </a:t>
                      </a:r>
                      <a:r>
                        <a:rPr lang="en-US" dirty="0" err="1"/>
                        <a:t>jednakosti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Važnost</a:t>
                      </a:r>
                      <a:r>
                        <a:rPr lang="en-US" dirty="0"/>
                        <a:t> status</a:t>
                      </a:r>
                      <a:r>
                        <a:rPr lang="hr-HR" dirty="0"/>
                        <a:t>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dominacij</a:t>
                      </a:r>
                      <a:r>
                        <a:rPr lang="hr-HR" dirty="0"/>
                        <a:t>e, međusobno naređivanje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7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M</a:t>
                      </a:r>
                      <a:r>
                        <a:rPr lang="en-US" dirty="0" err="1"/>
                        <a:t>anje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grupe</a:t>
                      </a:r>
                      <a:r>
                        <a:rPr lang="en-US" dirty="0"/>
                        <a:t> –</a:t>
                      </a:r>
                      <a:r>
                        <a:rPr lang="hr-HR" dirty="0"/>
                        <a:t> </a:t>
                      </a:r>
                      <a:r>
                        <a:rPr lang="en-US" dirty="0" err="1"/>
                        <a:t>intuitivnije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bolje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interpretir</a:t>
                      </a:r>
                      <a:r>
                        <a:rPr lang="hr-HR" dirty="0"/>
                        <a:t>aju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što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sugovornik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želi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reći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</a:t>
                      </a:r>
                      <a:r>
                        <a:rPr lang="en-US" dirty="0" err="1"/>
                        <a:t>eć</a:t>
                      </a:r>
                      <a:r>
                        <a:rPr lang="hr-HR" dirty="0"/>
                        <a:t>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grup</a:t>
                      </a:r>
                      <a:r>
                        <a:rPr lang="hr-HR" dirty="0"/>
                        <a:t>e, 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manj</a:t>
                      </a:r>
                      <a:r>
                        <a:rPr lang="hr-HR" dirty="0"/>
                        <a:t>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bliskost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07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Upućuju </a:t>
                      </a:r>
                      <a:r>
                        <a:rPr lang="en-US" dirty="0" err="1"/>
                        <a:t>kritike</a:t>
                      </a:r>
                      <a:r>
                        <a:rPr lang="en-US" dirty="0"/>
                        <a:t> bez </a:t>
                      </a:r>
                      <a:r>
                        <a:rPr lang="en-US" dirty="0" err="1"/>
                        <a:t>osjećaja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nadmoći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</a:t>
                      </a:r>
                      <a:r>
                        <a:rPr lang="en-US" dirty="0" err="1"/>
                        <a:t>smijavanja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prijetnje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hvalisanja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71696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8451E57-E84B-2BA6-D257-368BD45E1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64" t="30762" r="12122"/>
          <a:stretch/>
        </p:blipFill>
        <p:spPr>
          <a:xfrm>
            <a:off x="7635587" y="1865612"/>
            <a:ext cx="2320057" cy="1325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D81469-BA6C-9ADC-ED0F-6A18640BD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9" r="6213" b="15977"/>
          <a:stretch/>
        </p:blipFill>
        <p:spPr>
          <a:xfrm>
            <a:off x="2152651" y="1756057"/>
            <a:ext cx="2057400" cy="15446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2FF4437-2BD9-DD96-8690-034F21A08CF5}"/>
              </a:ext>
            </a:extLst>
          </p:cNvPr>
          <p:cNvSpPr txBox="1"/>
          <p:nvPr/>
        </p:nvSpPr>
        <p:spPr>
          <a:xfrm>
            <a:off x="3362324" y="5498069"/>
            <a:ext cx="546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P</a:t>
            </a:r>
            <a:r>
              <a:rPr lang="en-US" dirty="0" err="1">
                <a:solidFill>
                  <a:schemeClr val="accent1"/>
                </a:solidFill>
              </a:rPr>
              <a:t>lodno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tlo</a:t>
            </a:r>
            <a:r>
              <a:rPr lang="en-US" dirty="0">
                <a:solidFill>
                  <a:schemeClr val="accent1"/>
                </a:solidFill>
              </a:rPr>
              <a:t> za </a:t>
            </a:r>
            <a:r>
              <a:rPr lang="en-US" dirty="0" err="1">
                <a:solidFill>
                  <a:schemeClr val="accent1"/>
                </a:solidFill>
              </a:rPr>
              <a:t>konflikte</a:t>
            </a:r>
            <a:r>
              <a:rPr lang="hr-HR" dirty="0">
                <a:solidFill>
                  <a:schemeClr val="accent1"/>
                </a:solidFill>
              </a:rPr>
              <a:t>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A5FDCB-F75B-28BF-CA37-A6B5C9686425}"/>
              </a:ext>
            </a:extLst>
          </p:cNvPr>
          <p:cNvSpPr/>
          <p:nvPr/>
        </p:nvSpPr>
        <p:spPr>
          <a:xfrm>
            <a:off x="3631044" y="5867401"/>
            <a:ext cx="4929910" cy="57150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45CD38-F1AC-4477-D737-EBFDBE7B010E}"/>
              </a:ext>
            </a:extLst>
          </p:cNvPr>
          <p:cNvSpPr txBox="1"/>
          <p:nvPr/>
        </p:nvSpPr>
        <p:spPr>
          <a:xfrm>
            <a:off x="3631044" y="5968485"/>
            <a:ext cx="534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it-IT" dirty="0">
                <a:solidFill>
                  <a:schemeClr val="accent6"/>
                </a:solidFill>
              </a:rPr>
              <a:t>Stilovi razgovora s</a:t>
            </a:r>
            <a:r>
              <a:rPr lang="hr-HR" dirty="0">
                <a:solidFill>
                  <a:schemeClr val="accent6"/>
                </a:solidFill>
              </a:rPr>
              <a:t>e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hr-HR" dirty="0">
                <a:solidFill>
                  <a:schemeClr val="accent6"/>
                </a:solidFill>
              </a:rPr>
              <a:t>u</a:t>
            </a:r>
            <a:r>
              <a:rPr lang="it-IT" dirty="0">
                <a:solidFill>
                  <a:schemeClr val="accent6"/>
                </a:solidFill>
              </a:rPr>
              <a:t>če</a:t>
            </a:r>
            <a:r>
              <a:rPr lang="hr-HR" dirty="0">
                <a:solidFill>
                  <a:schemeClr val="accent6"/>
                </a:solidFill>
              </a:rPr>
              <a:t> pa se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hr-HR" dirty="0">
                <a:solidFill>
                  <a:schemeClr val="accent6"/>
                </a:solidFill>
              </a:rPr>
              <a:t>m</a:t>
            </a:r>
            <a:r>
              <a:rPr lang="it-IT" dirty="0">
                <a:solidFill>
                  <a:schemeClr val="accent6"/>
                </a:solidFill>
              </a:rPr>
              <a:t>ogu </a:t>
            </a:r>
            <a:r>
              <a:rPr lang="hr-HR" dirty="0">
                <a:solidFill>
                  <a:schemeClr val="accent6"/>
                </a:solidFill>
              </a:rPr>
              <a:t>i</a:t>
            </a:r>
            <a:r>
              <a:rPr lang="it-IT" dirty="0">
                <a:solidFill>
                  <a:schemeClr val="accent6"/>
                </a:solidFill>
              </a:rPr>
              <a:t> odučiti!</a:t>
            </a:r>
          </a:p>
        </p:txBody>
      </p:sp>
    </p:spTree>
    <p:extLst>
      <p:ext uri="{BB962C8B-B14F-4D97-AF65-F5344CB8AC3E}">
        <p14:creationId xmlns:p14="http://schemas.microsoft.com/office/powerpoint/2010/main" val="423533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E310-44F0-A348-7BB8-1FC626DC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89" y="718908"/>
            <a:ext cx="106322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IV.</a:t>
            </a:r>
            <a:r>
              <a:rPr lang="pl-PL" dirty="0"/>
              <a:t> PROCJENA PROBLEMA U PARTNERSKOJ KOMUNIKACIJI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1D607-2171-4878-60B8-A87DE55B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54" y="2418179"/>
            <a:ext cx="10515600" cy="4351338"/>
          </a:xfrm>
        </p:spPr>
        <p:txBody>
          <a:bodyPr/>
          <a:lstStyle/>
          <a:p>
            <a:r>
              <a:rPr lang="hr-HR" dirty="0"/>
              <a:t>Check-liste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0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5A274-5B8E-5B84-CAE6-D8652B84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28CAC-185B-2605-9C7F-2EBDFFD58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8912C-5859-6C23-B508-58D36B1A7E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041" t="13945" r="1736" b="6545"/>
          <a:stretch/>
        </p:blipFill>
        <p:spPr>
          <a:xfrm>
            <a:off x="5713992" y="20441"/>
            <a:ext cx="6478008" cy="6817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7A49F5-76EA-EAD4-396F-69CAE4410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97" t="7185" r="-2485" b="4252"/>
          <a:stretch/>
        </p:blipFill>
        <p:spPr>
          <a:xfrm>
            <a:off x="640010" y="0"/>
            <a:ext cx="5272173" cy="67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8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CA02-B415-E5C5-4D10-3FE0804F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Pitanja?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575A8-04A5-F2EB-6978-7ECB80832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hr-HR"/>
              <a:t> </a:t>
            </a:r>
            <a:r>
              <a:rPr lang="hr-HR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4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Literatura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1875" cy="4351338"/>
          </a:xfrm>
        </p:spPr>
        <p:txBody>
          <a:bodyPr/>
          <a:lstStyle/>
          <a:p>
            <a:r>
              <a:rPr lang="en-US" dirty="0"/>
              <a:t>Beck, A. T. (1989). </a:t>
            </a:r>
            <a:r>
              <a:rPr lang="en-US" i="1" dirty="0"/>
              <a:t>Love is never enough</a:t>
            </a:r>
            <a:r>
              <a:rPr lang="en-US" dirty="0"/>
              <a:t>. New York: Harper &amp; Row, Publishers, Inc. </a:t>
            </a:r>
          </a:p>
        </p:txBody>
      </p:sp>
    </p:spTree>
    <p:extLst>
      <p:ext uri="{BB962C8B-B14F-4D97-AF65-F5344CB8AC3E}">
        <p14:creationId xmlns:p14="http://schemas.microsoft.com/office/powerpoint/2010/main" val="346234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2"/>
            <a:ext cx="10515600" cy="1325563"/>
          </a:xfrm>
        </p:spPr>
        <p:txBody>
          <a:bodyPr/>
          <a:lstStyle/>
          <a:p>
            <a:pPr algn="ctr"/>
            <a:r>
              <a:rPr lang="hr-HR" dirty="0"/>
              <a:t>Sadržaj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690" y="1337534"/>
            <a:ext cx="9949344" cy="5239435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en-US" dirty="0"/>
              <a:t>PROBLEMI U KOMUNIKACIJI</a:t>
            </a:r>
            <a:endParaRPr lang="hr-HR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Neizravnost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dvosmislenost</a:t>
            </a: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Obrambeni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shvaćanje</a:t>
            </a: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Monolozi</a:t>
            </a:r>
            <a:r>
              <a:rPr lang="en-US" dirty="0"/>
              <a:t>, </a:t>
            </a:r>
            <a:r>
              <a:rPr lang="en-US" dirty="0" err="1"/>
              <a:t>prekidanje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„</a:t>
            </a:r>
            <a:r>
              <a:rPr lang="en-US" dirty="0" err="1"/>
              <a:t>tiho</a:t>
            </a:r>
            <a:r>
              <a:rPr lang="en-US" dirty="0"/>
              <a:t> </a:t>
            </a:r>
            <a:r>
              <a:rPr lang="en-US" dirty="0" err="1"/>
              <a:t>slušanje</a:t>
            </a:r>
            <a:r>
              <a:rPr lang="en-US" dirty="0"/>
              <a:t>”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Gluhe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slijepe</a:t>
            </a:r>
            <a:r>
              <a:rPr lang="en-US" dirty="0"/>
              <a:t> </a:t>
            </a:r>
            <a:r>
              <a:rPr lang="en-US" dirty="0" err="1"/>
              <a:t>točke</a:t>
            </a: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hr-HR" dirty="0"/>
              <a:t>bontonu/stilu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hr-HR" dirty="0"/>
          </a:p>
          <a:p>
            <a:pPr marL="514350" indent="-514350">
              <a:lnSpc>
                <a:spcPct val="120000"/>
              </a:lnSpc>
              <a:buFont typeface="+mj-lt"/>
              <a:buAutoNum type="romanUcPeriod"/>
            </a:pPr>
            <a:r>
              <a:rPr lang="hr-HR" dirty="0"/>
              <a:t>RODNE RAZLIKE</a:t>
            </a:r>
          </a:p>
          <a:p>
            <a:pPr marL="514350" indent="-514350">
              <a:lnSpc>
                <a:spcPct val="120000"/>
              </a:lnSpc>
              <a:buFont typeface="+mj-lt"/>
              <a:buAutoNum type="romanUcPeriod"/>
            </a:pPr>
            <a:r>
              <a:rPr lang="hr-HR" dirty="0"/>
              <a:t>IZVORI RODNIH RAZLIKA</a:t>
            </a:r>
          </a:p>
          <a:p>
            <a:pPr marL="514350" indent="-514350">
              <a:lnSpc>
                <a:spcPct val="120000"/>
              </a:lnSpc>
              <a:buFont typeface="+mj-lt"/>
              <a:buAutoNum type="romanUcPeriod"/>
            </a:pPr>
            <a:r>
              <a:rPr lang="pl-PL" dirty="0"/>
              <a:t>PROCJENA PROBLEMA U PARTNERSKOJ KOMUNIKACIJI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514350" indent="-514350">
              <a:buFont typeface="+mj-lt"/>
              <a:buAutoNum type="romanU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E6DB-E4A3-4BCA-359B-127E22CA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F31A0-4BE0-EBD5-AF38-CE60B93C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89794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i="1" dirty="0"/>
              <a:t> ‘Uvijek se brani kad ga nešto pitam.’</a:t>
            </a:r>
          </a:p>
          <a:p>
            <a:pPr>
              <a:lnSpc>
                <a:spcPct val="150000"/>
              </a:lnSpc>
            </a:pPr>
            <a:r>
              <a:rPr lang="hr-HR" i="1" dirty="0"/>
              <a:t> ‘</a:t>
            </a:r>
            <a:r>
              <a:rPr lang="en-US" i="1" dirty="0"/>
              <a:t>Ona </a:t>
            </a:r>
            <a:r>
              <a:rPr lang="en-US" i="1" dirty="0" err="1"/>
              <a:t>sv</a:t>
            </a:r>
            <a:r>
              <a:rPr lang="hr-HR" i="1" dirty="0"/>
              <a:t>aki razgovor</a:t>
            </a:r>
            <a:r>
              <a:rPr lang="en-US" i="1" dirty="0"/>
              <a:t> </a:t>
            </a:r>
            <a:r>
              <a:rPr lang="en-US" i="1" dirty="0" err="1"/>
              <a:t>pretvori</a:t>
            </a:r>
            <a:r>
              <a:rPr lang="en-US" i="1" dirty="0"/>
              <a:t> u </a:t>
            </a:r>
            <a:r>
              <a:rPr lang="en-US" i="1" dirty="0" err="1"/>
              <a:t>svađu</a:t>
            </a:r>
            <a:r>
              <a:rPr lang="en-US" i="1" dirty="0"/>
              <a:t>.</a:t>
            </a:r>
            <a:r>
              <a:rPr lang="hr-HR" i="1" dirty="0"/>
              <a:t>’</a:t>
            </a:r>
            <a:r>
              <a:rPr lang="en-US" i="1" dirty="0"/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r-HR" i="1" dirty="0"/>
              <a:t> ‘</a:t>
            </a:r>
            <a:r>
              <a:rPr lang="en-US" i="1" dirty="0" err="1"/>
              <a:t>Nikad</a:t>
            </a:r>
            <a:r>
              <a:rPr lang="en-US" i="1" dirty="0"/>
              <a:t> ne </a:t>
            </a:r>
            <a:r>
              <a:rPr lang="en-US" i="1" dirty="0" err="1"/>
              <a:t>kaže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zapravo</a:t>
            </a:r>
            <a:r>
              <a:rPr lang="en-US" i="1" dirty="0"/>
              <a:t> </a:t>
            </a:r>
            <a:r>
              <a:rPr lang="en-US" i="1" dirty="0" err="1"/>
              <a:t>misli</a:t>
            </a:r>
            <a:r>
              <a:rPr lang="en-US" i="1" dirty="0"/>
              <a:t>.</a:t>
            </a:r>
            <a:r>
              <a:rPr lang="hr-HR" i="1" dirty="0"/>
              <a:t>’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r-HR" i="1" dirty="0"/>
              <a:t> ‘</a:t>
            </a:r>
            <a:r>
              <a:rPr lang="en-US" i="1" dirty="0"/>
              <a:t>Ne </a:t>
            </a:r>
            <a:r>
              <a:rPr lang="en-US" i="1" dirty="0" err="1"/>
              <a:t>želi</a:t>
            </a:r>
            <a:r>
              <a:rPr lang="en-US" i="1" dirty="0"/>
              <a:t> </a:t>
            </a:r>
            <a:r>
              <a:rPr lang="hr-HR" i="1" dirty="0"/>
              <a:t>ni </a:t>
            </a:r>
            <a:r>
              <a:rPr lang="en-US" i="1" dirty="0" err="1"/>
              <a:t>čuti</a:t>
            </a:r>
            <a:r>
              <a:rPr lang="en-US" i="1" dirty="0"/>
              <a:t> </a:t>
            </a:r>
            <a:r>
              <a:rPr lang="en-US" i="1" dirty="0" err="1"/>
              <a:t>što</a:t>
            </a:r>
            <a:r>
              <a:rPr lang="en-US" i="1" dirty="0"/>
              <a:t> mu imam za </a:t>
            </a:r>
            <a:r>
              <a:rPr lang="en-US" i="1" dirty="0" err="1"/>
              <a:t>reći</a:t>
            </a:r>
            <a:r>
              <a:rPr lang="en-US" i="1" dirty="0"/>
              <a:t>.</a:t>
            </a:r>
            <a:r>
              <a:rPr lang="hr-HR" i="1" dirty="0"/>
              <a:t>’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r-HR" i="1" dirty="0"/>
              <a:t> ‘</a:t>
            </a:r>
            <a:r>
              <a:rPr lang="en-US" i="1" dirty="0" err="1"/>
              <a:t>Svaku</a:t>
            </a:r>
            <a:r>
              <a:rPr lang="en-US" i="1" dirty="0"/>
              <a:t> </a:t>
            </a:r>
            <a:r>
              <a:rPr lang="en-US" i="1" dirty="0" err="1"/>
              <a:t>temu</a:t>
            </a:r>
            <a:r>
              <a:rPr lang="en-US" i="1" dirty="0"/>
              <a:t> </a:t>
            </a:r>
            <a:r>
              <a:rPr lang="en-US" i="1" dirty="0" err="1"/>
              <a:t>pretjerano</a:t>
            </a:r>
            <a:r>
              <a:rPr lang="en-US" i="1" dirty="0"/>
              <a:t> </a:t>
            </a:r>
            <a:r>
              <a:rPr lang="hr-HR" i="1" dirty="0"/>
              <a:t>raspravlja</a:t>
            </a:r>
            <a:r>
              <a:rPr lang="en-US" i="1" dirty="0"/>
              <a:t>.</a:t>
            </a:r>
            <a:r>
              <a:rPr lang="hr-HR" i="1" dirty="0"/>
              <a:t>’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81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PROBLEMI U KOMUNIKACIJI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910" y="1894114"/>
            <a:ext cx="10283890" cy="4598761"/>
          </a:xfrm>
        </p:spPr>
        <p:txBody>
          <a:bodyPr>
            <a:normAutofit fontScale="70000" lnSpcReduction="2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Neizravnost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dvosmislenost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err="1"/>
              <a:t>Obrambeni</a:t>
            </a:r>
            <a:r>
              <a:rPr lang="en-US" dirty="0"/>
              <a:t> </a:t>
            </a:r>
            <a:r>
              <a:rPr lang="en-US" dirty="0" err="1"/>
              <a:t>stav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shvaćanje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Monolozi</a:t>
            </a:r>
            <a:r>
              <a:rPr lang="en-US" dirty="0"/>
              <a:t>, </a:t>
            </a:r>
            <a:r>
              <a:rPr lang="en-US" dirty="0" err="1"/>
              <a:t>prekidanje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„</a:t>
            </a:r>
            <a:r>
              <a:rPr lang="en-US" dirty="0" err="1"/>
              <a:t>tiho</a:t>
            </a:r>
            <a:r>
              <a:rPr lang="en-US" dirty="0"/>
              <a:t> </a:t>
            </a:r>
            <a:r>
              <a:rPr lang="en-US" dirty="0" err="1"/>
              <a:t>slušanje</a:t>
            </a:r>
            <a:r>
              <a:rPr lang="en-US" dirty="0"/>
              <a:t>”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Gluhe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slijepe</a:t>
            </a:r>
            <a:r>
              <a:rPr lang="en-US" dirty="0"/>
              <a:t> </a:t>
            </a:r>
            <a:r>
              <a:rPr lang="en-US" dirty="0" err="1"/>
              <a:t>točke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hr-HR" dirty="0"/>
              <a:t>bontonu/stilu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pitanja</a:t>
            </a:r>
            <a:endParaRPr lang="hr-HR" dirty="0"/>
          </a:p>
          <a:p>
            <a:pPr marL="914400" lvl="1" indent="-457200">
              <a:buFont typeface="+mj-lt"/>
              <a:buAutoNum type="arabicPeriod"/>
            </a:pPr>
            <a:endParaRPr lang="hr-H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Čak i blage razlike u komunikaciji mogu dovesti do ozbiljnog nesporazuma.</a:t>
            </a:r>
          </a:p>
          <a:p>
            <a:pPr marL="914400" lvl="1" indent="-457200">
              <a:buFont typeface="+mj-lt"/>
              <a:buAutoNum type="arabicPeriod"/>
            </a:pPr>
            <a:endParaRPr lang="hr-HR" dirty="0"/>
          </a:p>
          <a:p>
            <a:pPr marL="914400" lvl="1" indent="-457200">
              <a:buFont typeface="+mj-lt"/>
              <a:buAutoNum type="arabicPeriod"/>
            </a:pPr>
            <a:endParaRPr lang="hr-HR" dirty="0"/>
          </a:p>
          <a:p>
            <a:pPr marL="914400" lvl="1" indent="-457200">
              <a:buFont typeface="+mj-lt"/>
              <a:buAutoNum type="arabicPeriod"/>
            </a:pPr>
            <a:endParaRPr lang="hr-HR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1. </a:t>
            </a:r>
            <a:r>
              <a:rPr lang="en-US" dirty="0" err="1"/>
              <a:t>Neizravnost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dvosmislenos</a:t>
            </a:r>
            <a:r>
              <a:rPr lang="hr-HR" dirty="0"/>
              <a:t>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60" y="2303797"/>
            <a:ext cx="10767646" cy="4351338"/>
          </a:xfrm>
        </p:spPr>
        <p:txBody>
          <a:bodyPr>
            <a:normAutofit/>
          </a:bodyPr>
          <a:lstStyle/>
          <a:p>
            <a:r>
              <a:rPr lang="en-US" dirty="0" err="1"/>
              <a:t>Neizravne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dvosmislene</a:t>
            </a:r>
            <a:r>
              <a:rPr lang="en-US" dirty="0"/>
              <a:t> </a:t>
            </a:r>
            <a:r>
              <a:rPr lang="en-US" dirty="0" err="1"/>
              <a:t>poruke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hr-HR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nesporazuma</a:t>
            </a:r>
            <a:r>
              <a:rPr lang="hr-HR" dirty="0"/>
              <a:t> (posebice pod pretpostavkom da partner razumije što se želi reći):</a:t>
            </a:r>
          </a:p>
          <a:p>
            <a:r>
              <a:rPr lang="hr-HR" dirty="0"/>
              <a:t>Marjorie: ‘</a:t>
            </a:r>
            <a:r>
              <a:rPr lang="hr-HR" i="1" dirty="0"/>
              <a:t>Ken, jesi li za izlazak na piće večeras?</a:t>
            </a:r>
            <a:r>
              <a:rPr lang="hr-HR" dirty="0"/>
              <a:t> ‘(</a:t>
            </a:r>
            <a:r>
              <a:rPr lang="hr-HR" sz="2000" dirty="0"/>
              <a:t>skrivena poruka u pitanju: ‘</a:t>
            </a:r>
            <a:r>
              <a:rPr lang="hr-HR" sz="2000" i="1" dirty="0"/>
              <a:t>Želiš li da idemo u cocktali bar s pogledom na more proslaviti našu godišnjicu?</a:t>
            </a:r>
            <a:r>
              <a:rPr lang="hr-HR" sz="2000" dirty="0"/>
              <a:t>’)</a:t>
            </a:r>
          </a:p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dobro </a:t>
            </a:r>
            <a:r>
              <a:rPr lang="en-US" dirty="0" err="1"/>
              <a:t>funkcionira</a:t>
            </a:r>
            <a:r>
              <a:rPr lang="en-US" dirty="0"/>
              <a:t>,</a:t>
            </a:r>
            <a:r>
              <a:rPr lang="hr-HR" dirty="0"/>
              <a:t> </a:t>
            </a:r>
            <a:r>
              <a:rPr lang="hr-HR" i="1" dirty="0"/>
              <a:t>migovi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aluzije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dovoljni</a:t>
            </a:r>
            <a:endParaRPr lang="hr-HR" dirty="0"/>
          </a:p>
          <a:p>
            <a:pPr lvl="1"/>
            <a:r>
              <a:rPr lang="hr-HR" dirty="0"/>
              <a:t>Privatan jezik parova i </a:t>
            </a:r>
            <a:r>
              <a:rPr lang="hr-HR" i="1" dirty="0"/>
              <a:t>interne fore </a:t>
            </a:r>
            <a:r>
              <a:rPr lang="hr-HR" dirty="0"/>
              <a:t>uspijevaju prenijeti poruku</a:t>
            </a:r>
          </a:p>
          <a:p>
            <a:r>
              <a:rPr lang="en-US" dirty="0"/>
              <a:t>Kad je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zategnut</a:t>
            </a:r>
            <a:r>
              <a:rPr lang="en-US" dirty="0"/>
              <a:t>, </a:t>
            </a:r>
            <a:r>
              <a:rPr lang="hr-HR" dirty="0"/>
              <a:t>privatan jezik više nije dovoljan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4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 </a:t>
            </a:r>
            <a:r>
              <a:rPr lang="hr-HR" dirty="0"/>
              <a:t>2. </a:t>
            </a:r>
            <a:r>
              <a:rPr lang="en-US" dirty="0" err="1"/>
              <a:t>Obrambeni</a:t>
            </a:r>
            <a:r>
              <a:rPr lang="en-US" dirty="0"/>
              <a:t> </a:t>
            </a:r>
            <a:r>
              <a:rPr lang="en-US" dirty="0" err="1"/>
              <a:t>sta</a:t>
            </a:r>
            <a:r>
              <a:rPr lang="hr-HR" dirty="0"/>
              <a:t>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90688"/>
            <a:ext cx="10515600" cy="4351338"/>
          </a:xfrm>
        </p:spPr>
        <p:txBody>
          <a:bodyPr/>
          <a:lstStyle/>
          <a:p>
            <a:r>
              <a:rPr lang="hr-HR" dirty="0"/>
              <a:t>Obrambeni stav</a:t>
            </a:r>
            <a:r>
              <a:rPr lang="en-US" dirty="0"/>
              <a:t> </a:t>
            </a:r>
            <a:r>
              <a:rPr lang="en-US" dirty="0" err="1"/>
              <a:t>koj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proizlazi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osobn</a:t>
            </a:r>
            <a:r>
              <a:rPr lang="hr-HR" dirty="0"/>
              <a:t>e</a:t>
            </a:r>
            <a:r>
              <a:rPr lang="en-US" dirty="0"/>
              <a:t> p</a:t>
            </a:r>
            <a:r>
              <a:rPr lang="hr-HR" dirty="0"/>
              <a:t>erspektive maskira </a:t>
            </a:r>
            <a:r>
              <a:rPr lang="en-US" dirty="0" err="1"/>
              <a:t>poruke</a:t>
            </a:r>
            <a:r>
              <a:rPr lang="hr-HR" dirty="0"/>
              <a:t>  </a:t>
            </a:r>
            <a:r>
              <a:rPr lang="en-US" dirty="0" err="1"/>
              <a:t>povećavajući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pogrešnog</a:t>
            </a:r>
            <a:r>
              <a:rPr lang="en-US" dirty="0"/>
              <a:t> </a:t>
            </a:r>
            <a:r>
              <a:rPr lang="en-US" dirty="0" err="1"/>
              <a:t>tumačenja</a:t>
            </a:r>
            <a:endParaRPr lang="hr-HR" dirty="0"/>
          </a:p>
          <a:p>
            <a:pPr lvl="1"/>
            <a:r>
              <a:rPr lang="hr-HR" dirty="0"/>
              <a:t>Tom: </a:t>
            </a:r>
            <a:r>
              <a:rPr lang="hr-HR" i="1" dirty="0"/>
              <a:t>‘Hoćemo li ići u posjet mojoj majci ovog vikenda?’</a:t>
            </a:r>
          </a:p>
          <a:p>
            <a:pPr lvl="1"/>
            <a:r>
              <a:rPr lang="hr-HR" i="1" dirty="0"/>
              <a:t>Sally:’Ne znam baš, imam puno posla. </a:t>
            </a:r>
          </a:p>
          <a:p>
            <a:pPr lvl="1"/>
            <a:r>
              <a:rPr lang="hr-HR" i="1" dirty="0"/>
              <a:t>Tom: (ljuto) ‘Nikad ne želiš ići u posjetu mojoj majci!’</a:t>
            </a:r>
          </a:p>
          <a:p>
            <a:r>
              <a:rPr lang="en-US" dirty="0" err="1"/>
              <a:t>Strah</a:t>
            </a:r>
            <a:r>
              <a:rPr lang="en-US" dirty="0"/>
              <a:t> od </a:t>
            </a:r>
            <a:r>
              <a:rPr lang="en-US" dirty="0" err="1"/>
              <a:t>odbacivanja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iznošenja</a:t>
            </a:r>
            <a:r>
              <a:rPr lang="en-US" dirty="0"/>
              <a:t> </a:t>
            </a:r>
            <a:r>
              <a:rPr lang="en-US" dirty="0" err="1"/>
              <a:t>vlastitog</a:t>
            </a:r>
            <a:r>
              <a:rPr lang="en-US" dirty="0"/>
              <a:t> </a:t>
            </a:r>
            <a:r>
              <a:rPr lang="en-US" dirty="0" err="1"/>
              <a:t>mišljenja</a:t>
            </a:r>
            <a:r>
              <a:rPr lang="hr-HR" dirty="0"/>
              <a:t> </a:t>
            </a:r>
            <a:r>
              <a:rPr lang="en-US" dirty="0" err="1"/>
              <a:t>poveća</a:t>
            </a:r>
            <a:r>
              <a:rPr lang="hr-HR" dirty="0"/>
              <a:t>v</a:t>
            </a:r>
            <a:r>
              <a:rPr lang="en-US" dirty="0"/>
              <a:t>a </a:t>
            </a:r>
            <a:r>
              <a:rPr lang="en-US" dirty="0" err="1"/>
              <a:t>obrambenost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sumnjičavost</a:t>
            </a:r>
            <a:endParaRPr lang="hr-H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F06A1-CBDD-C996-ED84-EC439266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50" y="4757283"/>
            <a:ext cx="3734607" cy="21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3. </a:t>
            </a: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shvaćanje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Dobra</a:t>
            </a:r>
            <a:r>
              <a:rPr lang="en-US" dirty="0"/>
              <a:t> </a:t>
            </a:r>
            <a:r>
              <a:rPr lang="en-US" dirty="0" err="1"/>
              <a:t>komunikacija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:</a:t>
            </a:r>
          </a:p>
          <a:p>
            <a:pPr lvl="1"/>
            <a:r>
              <a:rPr lang="hr-HR" dirty="0"/>
              <a:t>Točan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hr-HR" dirty="0"/>
              <a:t>poruke</a:t>
            </a:r>
            <a:endParaRPr lang="en-US" dirty="0"/>
          </a:p>
          <a:p>
            <a:pPr lvl="1"/>
            <a:r>
              <a:rPr lang="hr-HR" dirty="0"/>
              <a:t>Razumijevanje poruke od strane sugovornika</a:t>
            </a:r>
            <a:endParaRPr lang="en-US" dirty="0"/>
          </a:p>
          <a:p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u </a:t>
            </a:r>
            <a:r>
              <a:rPr lang="en-US" dirty="0" err="1"/>
              <a:t>komunikaciji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bračnih</a:t>
            </a:r>
            <a:r>
              <a:rPr lang="en-US" dirty="0"/>
              <a:t> </a:t>
            </a:r>
            <a:r>
              <a:rPr lang="en-US" dirty="0" err="1"/>
              <a:t>parova</a:t>
            </a:r>
            <a:r>
              <a:rPr lang="hr-HR" dirty="0"/>
              <a:t> s dobrom i lošom bračnom prilagodbom</a:t>
            </a:r>
            <a:r>
              <a:rPr lang="en-US" dirty="0"/>
              <a:t> (</a:t>
            </a:r>
            <a:r>
              <a:rPr lang="en-US" dirty="0" err="1"/>
              <a:t>Noller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Nesretni</a:t>
            </a:r>
            <a:r>
              <a:rPr lang="en-US" dirty="0"/>
              <a:t> </a:t>
            </a:r>
            <a:r>
              <a:rPr lang="en-US" dirty="0" err="1"/>
              <a:t>parovi</a:t>
            </a:r>
            <a:r>
              <a:rPr lang="en-US" dirty="0"/>
              <a:t> </a:t>
            </a:r>
            <a:r>
              <a:rPr lang="hr-HR" dirty="0"/>
              <a:t>slabije shvaćaju </a:t>
            </a:r>
            <a:r>
              <a:rPr lang="en-US" dirty="0" err="1"/>
              <a:t>poruk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 od </a:t>
            </a:r>
            <a:r>
              <a:rPr lang="en-US" dirty="0" err="1"/>
              <a:t>parova</a:t>
            </a:r>
            <a:r>
              <a:rPr lang="en-US" dirty="0"/>
              <a:t> u </a:t>
            </a:r>
            <a:r>
              <a:rPr lang="en-US" dirty="0" err="1"/>
              <a:t>sretnom</a:t>
            </a:r>
            <a:r>
              <a:rPr lang="en-US" dirty="0"/>
              <a:t> </a:t>
            </a:r>
            <a:r>
              <a:rPr lang="en-US" dirty="0" err="1"/>
              <a:t>braku</a:t>
            </a:r>
            <a:endParaRPr lang="en-US" dirty="0"/>
          </a:p>
          <a:p>
            <a:pPr lvl="1"/>
            <a:r>
              <a:rPr lang="en-US" dirty="0" err="1"/>
              <a:t>Obje</a:t>
            </a:r>
            <a:r>
              <a:rPr lang="en-US" dirty="0"/>
              <a:t> </a:t>
            </a:r>
            <a:r>
              <a:rPr lang="en-US" dirty="0" err="1"/>
              <a:t>skupine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jednako</a:t>
            </a:r>
            <a:r>
              <a:rPr lang="en-US" dirty="0"/>
              <a:t> </a:t>
            </a:r>
            <a:r>
              <a:rPr lang="hr-HR" dirty="0"/>
              <a:t>točne</a:t>
            </a:r>
            <a:r>
              <a:rPr lang="en-US" dirty="0"/>
              <a:t> u </a:t>
            </a:r>
            <a:r>
              <a:rPr lang="hr-HR" dirty="0"/>
              <a:t>shvaćanju</a:t>
            </a:r>
            <a:r>
              <a:rPr lang="en-US" dirty="0"/>
              <a:t> </a:t>
            </a:r>
            <a:r>
              <a:rPr lang="en-US" dirty="0" err="1"/>
              <a:t>značenja</a:t>
            </a:r>
            <a:r>
              <a:rPr lang="en-US" dirty="0"/>
              <a:t> </a:t>
            </a:r>
            <a:r>
              <a:rPr lang="en-US" dirty="0" err="1"/>
              <a:t>poruka</a:t>
            </a:r>
            <a:r>
              <a:rPr lang="en-US" dirty="0"/>
              <a:t> </a:t>
            </a:r>
            <a:r>
              <a:rPr lang="en-US" dirty="0" err="1"/>
              <a:t>nepoznatih</a:t>
            </a:r>
            <a:r>
              <a:rPr lang="en-US" dirty="0"/>
              <a:t> </a:t>
            </a:r>
            <a:r>
              <a:rPr lang="en-US" dirty="0" err="1"/>
              <a:t>osoba</a:t>
            </a:r>
            <a:endParaRPr lang="en-US" dirty="0"/>
          </a:p>
          <a:p>
            <a:pPr lvl="1"/>
            <a:r>
              <a:rPr lang="hr-HR" dirty="0"/>
              <a:t>Zaključak: do loše komunikacije ne dolazi zbog </a:t>
            </a:r>
            <a:r>
              <a:rPr lang="en-US" dirty="0" err="1"/>
              <a:t>općeniti</a:t>
            </a:r>
            <a:r>
              <a:rPr lang="hr-HR" dirty="0"/>
              <a:t>h</a:t>
            </a:r>
            <a:r>
              <a:rPr lang="en-US" dirty="0"/>
              <a:t> problem</a:t>
            </a:r>
            <a:r>
              <a:rPr lang="hr-HR" dirty="0"/>
              <a:t>a</a:t>
            </a:r>
            <a:r>
              <a:rPr lang="en-US" dirty="0"/>
              <a:t> u </a:t>
            </a:r>
            <a:r>
              <a:rPr lang="en-US" dirty="0" err="1"/>
              <a:t>komunikaciji</a:t>
            </a:r>
            <a:r>
              <a:rPr lang="en-US" dirty="0"/>
              <a:t> </a:t>
            </a:r>
            <a:r>
              <a:rPr lang="en-US" dirty="0" err="1"/>
              <a:t>pojedinca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poremećajima</a:t>
            </a:r>
            <a:r>
              <a:rPr lang="en-US" dirty="0"/>
              <a:t> u</a:t>
            </a:r>
            <a:r>
              <a:rPr lang="hr-HR" dirty="0"/>
              <a:t> odnosu s</a:t>
            </a:r>
            <a:r>
              <a:rPr lang="en-US" dirty="0"/>
              <a:t> partner</a:t>
            </a:r>
            <a:r>
              <a:rPr lang="hr-HR" dirty="0"/>
              <a:t>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4. </a:t>
            </a:r>
            <a:r>
              <a:rPr lang="en-US" dirty="0" err="1"/>
              <a:t>Monolozi</a:t>
            </a:r>
            <a:r>
              <a:rPr lang="en-US" dirty="0"/>
              <a:t>, </a:t>
            </a:r>
            <a:r>
              <a:rPr lang="en-US" dirty="0" err="1"/>
              <a:t>prekidanje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„</a:t>
            </a:r>
            <a:r>
              <a:rPr lang="en-US" dirty="0" err="1"/>
              <a:t>tiho</a:t>
            </a:r>
            <a:r>
              <a:rPr lang="en-US" dirty="0"/>
              <a:t> </a:t>
            </a:r>
            <a:r>
              <a:rPr lang="en-US" dirty="0" err="1"/>
              <a:t>slušanje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431" y="200179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Različiti</a:t>
            </a:r>
            <a:r>
              <a:rPr lang="en-US" dirty="0"/>
              <a:t> </a:t>
            </a:r>
            <a:r>
              <a:rPr lang="hr-HR" dirty="0"/>
              <a:t>stilovi</a:t>
            </a:r>
            <a:r>
              <a:rPr lang="en-US" dirty="0"/>
              <a:t> </a:t>
            </a:r>
            <a:r>
              <a:rPr lang="en-US" dirty="0" err="1"/>
              <a:t>razgovora</a:t>
            </a:r>
            <a:endParaRPr lang="hr-HR" dirty="0"/>
          </a:p>
          <a:p>
            <a:pPr lvl="1"/>
            <a:r>
              <a:rPr lang="hr-HR" dirty="0"/>
              <a:t>Redoslijed (tajming), pauze, brzina govora</a:t>
            </a:r>
            <a:endParaRPr lang="en-US" dirty="0"/>
          </a:p>
          <a:p>
            <a:r>
              <a:rPr lang="en-US" dirty="0" err="1"/>
              <a:t>Duge</a:t>
            </a:r>
            <a:r>
              <a:rPr lang="en-US" dirty="0"/>
              <a:t> </a:t>
            </a:r>
            <a:r>
              <a:rPr lang="en-US" dirty="0" err="1"/>
              <a:t>stanke</a:t>
            </a:r>
            <a:r>
              <a:rPr lang="en-US" dirty="0"/>
              <a:t> u </a:t>
            </a:r>
            <a:r>
              <a:rPr lang="en-US" dirty="0" err="1"/>
              <a:t>govoru</a:t>
            </a:r>
            <a:r>
              <a:rPr lang="en-US" dirty="0"/>
              <a:t> – </a:t>
            </a:r>
            <a:r>
              <a:rPr lang="hr-HR" dirty="0"/>
              <a:t>prekidanja</a:t>
            </a:r>
            <a:r>
              <a:rPr lang="en-US" dirty="0"/>
              <a:t> </a:t>
            </a:r>
            <a:endParaRPr lang="hr-HR" dirty="0"/>
          </a:p>
          <a:p>
            <a:pPr lvl="1"/>
            <a:r>
              <a:rPr lang="en-US" dirty="0"/>
              <a:t>„</a:t>
            </a:r>
            <a:r>
              <a:rPr lang="en-US" i="1" dirty="0" err="1"/>
              <a:t>Uvijek</a:t>
            </a:r>
            <a:r>
              <a:rPr lang="en-US" i="1" dirty="0"/>
              <a:t> me </a:t>
            </a:r>
            <a:r>
              <a:rPr lang="en-US" i="1" dirty="0" err="1"/>
              <a:t>prekidaš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ne </a:t>
            </a:r>
            <a:r>
              <a:rPr lang="en-US" i="1" dirty="0" err="1"/>
              <a:t>želiš</a:t>
            </a:r>
            <a:r>
              <a:rPr lang="en-US" i="1" dirty="0"/>
              <a:t> </a:t>
            </a:r>
            <a:r>
              <a:rPr lang="en-US" i="1" dirty="0" err="1"/>
              <a:t>čuti</a:t>
            </a:r>
            <a:r>
              <a:rPr lang="en-US" i="1" dirty="0"/>
              <a:t> </a:t>
            </a:r>
            <a:r>
              <a:rPr lang="hr-HR" i="1" dirty="0"/>
              <a:t>moje mišljenje</a:t>
            </a:r>
            <a:r>
              <a:rPr lang="en-US" i="1" dirty="0"/>
              <a:t>!”</a:t>
            </a:r>
          </a:p>
          <a:p>
            <a:r>
              <a:rPr lang="en-US" dirty="0" err="1"/>
              <a:t>Kratke</a:t>
            </a:r>
            <a:r>
              <a:rPr lang="en-US" dirty="0"/>
              <a:t> </a:t>
            </a:r>
            <a:r>
              <a:rPr lang="en-US" dirty="0" err="1"/>
              <a:t>stanke</a:t>
            </a:r>
            <a:r>
              <a:rPr lang="en-US" dirty="0"/>
              <a:t> – </a:t>
            </a:r>
            <a:r>
              <a:rPr lang="en-US" dirty="0" err="1"/>
              <a:t>monolozi</a:t>
            </a:r>
            <a:endParaRPr lang="en-US" dirty="0"/>
          </a:p>
          <a:p>
            <a:r>
              <a:rPr lang="en-US" dirty="0" err="1"/>
              <a:t>Predugačka</a:t>
            </a:r>
            <a:r>
              <a:rPr lang="en-US" dirty="0"/>
              <a:t> </a:t>
            </a:r>
            <a:r>
              <a:rPr lang="en-US" dirty="0" err="1"/>
              <a:t>objašnjavanja</a:t>
            </a:r>
            <a:r>
              <a:rPr lang="hr-HR" dirty="0"/>
              <a:t> – </a:t>
            </a:r>
            <a:r>
              <a:rPr lang="hr-HR" i="1" dirty="0"/>
              <a:t>ab ovo</a:t>
            </a:r>
            <a:r>
              <a:rPr lang="hr-HR" dirty="0"/>
              <a:t>, previše detalja</a:t>
            </a:r>
            <a:endParaRPr lang="en-US" dirty="0"/>
          </a:p>
          <a:p>
            <a:r>
              <a:rPr lang="hr-HR" dirty="0"/>
              <a:t>Muškarci i žene slušaju na različite načine</a:t>
            </a:r>
          </a:p>
          <a:p>
            <a:pPr lvl="1"/>
            <a:r>
              <a:rPr lang="hr-HR" dirty="0"/>
              <a:t>Razlike u</a:t>
            </a:r>
            <a:r>
              <a:rPr lang="en-US" dirty="0"/>
              <a:t> </a:t>
            </a:r>
            <a:r>
              <a:rPr lang="en-US" dirty="0" err="1"/>
              <a:t>neverbalni</a:t>
            </a:r>
            <a:r>
              <a:rPr lang="hr-HR" dirty="0"/>
              <a:t>m</a:t>
            </a:r>
            <a:r>
              <a:rPr lang="en-US" dirty="0"/>
              <a:t> </a:t>
            </a:r>
            <a:r>
              <a:rPr lang="en-US" dirty="0" err="1"/>
              <a:t>znakovi</a:t>
            </a:r>
            <a:r>
              <a:rPr lang="hr-HR" dirty="0"/>
              <a:t>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tumačimo</a:t>
            </a:r>
            <a:r>
              <a:rPr lang="hr-HR" dirty="0"/>
              <a:t>:</a:t>
            </a:r>
            <a:endParaRPr lang="en-US" dirty="0"/>
          </a:p>
          <a:p>
            <a:pPr lvl="2"/>
            <a:r>
              <a:rPr lang="en-US" dirty="0"/>
              <a:t> - „</a:t>
            </a:r>
            <a:r>
              <a:rPr lang="en-US" dirty="0" err="1"/>
              <a:t>stalo</a:t>
            </a:r>
            <a:r>
              <a:rPr lang="en-US" dirty="0"/>
              <a:t> mi je do </a:t>
            </a:r>
            <a:r>
              <a:rPr lang="en-US" dirty="0" err="1"/>
              <a:t>tebe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 - „</a:t>
            </a:r>
            <a:r>
              <a:rPr lang="en-US" dirty="0" err="1"/>
              <a:t>nije</a:t>
            </a:r>
            <a:r>
              <a:rPr lang="en-US" dirty="0"/>
              <a:t> mi </a:t>
            </a:r>
            <a:r>
              <a:rPr lang="en-US" dirty="0" err="1"/>
              <a:t>stalo</a:t>
            </a:r>
            <a:r>
              <a:rPr lang="en-US" dirty="0"/>
              <a:t> do </a:t>
            </a:r>
            <a:r>
              <a:rPr lang="en-US" dirty="0" err="1"/>
              <a:t>tebe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04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A923-C680-BABD-08B5-B1473330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/>
              <a:t>5. </a:t>
            </a:r>
            <a:r>
              <a:rPr lang="en-US" dirty="0" err="1"/>
              <a:t>Gluhe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slijepe</a:t>
            </a:r>
            <a:r>
              <a:rPr lang="en-US" dirty="0"/>
              <a:t> </a:t>
            </a:r>
            <a:r>
              <a:rPr lang="en-US" dirty="0" err="1"/>
              <a:t>točke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69EC-D6BE-9321-209B-4222BEBB1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2006600"/>
            <a:ext cx="10515600" cy="4351338"/>
          </a:xfrm>
        </p:spPr>
        <p:txBody>
          <a:bodyPr/>
          <a:lstStyle/>
          <a:p>
            <a:r>
              <a:rPr lang="hr-HR" dirty="0"/>
              <a:t>Kada partner ne prepoznaje informaciju koju osoba prenosi riječima i gestikuliranjem </a:t>
            </a:r>
          </a:p>
          <a:p>
            <a:r>
              <a:rPr lang="hr-HR" dirty="0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posljedica</a:t>
            </a:r>
            <a:r>
              <a:rPr lang="en-US" dirty="0"/>
              <a:t> </a:t>
            </a:r>
            <a:r>
              <a:rPr lang="en-US" dirty="0" err="1"/>
              <a:t>preosjetljivosti</a:t>
            </a:r>
            <a:r>
              <a:rPr lang="hr-HR" dirty="0"/>
              <a:t> i obrambenog stava</a:t>
            </a:r>
          </a:p>
          <a:p>
            <a:r>
              <a:rPr lang="en-US" dirty="0" err="1"/>
              <a:t>Isključ</a:t>
            </a:r>
            <a:r>
              <a:rPr lang="hr-HR" dirty="0"/>
              <a:t>ivanje</a:t>
            </a:r>
            <a:r>
              <a:rPr lang="en-US" dirty="0"/>
              <a:t> ono</a:t>
            </a:r>
            <a:r>
              <a:rPr lang="hr-HR" dirty="0"/>
              <a:t>g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hr-HR" dirty="0"/>
              <a:t> se</a:t>
            </a:r>
            <a:r>
              <a:rPr lang="en-US" dirty="0"/>
              <a:t> ne </a:t>
            </a:r>
            <a:r>
              <a:rPr lang="en-US" dirty="0" err="1"/>
              <a:t>žele</a:t>
            </a:r>
            <a:r>
              <a:rPr lang="en-US" dirty="0"/>
              <a:t> </a:t>
            </a:r>
            <a:r>
              <a:rPr lang="en-US" dirty="0" err="1"/>
              <a:t>čuti</a:t>
            </a:r>
            <a:endParaRPr lang="hr-HR" dirty="0"/>
          </a:p>
          <a:p>
            <a:r>
              <a:rPr lang="hr-HR" dirty="0"/>
              <a:t>Nesvjesnost utjecaja vlastite osobnosti na bračnog partnera</a:t>
            </a:r>
          </a:p>
          <a:p>
            <a:pPr lvl="1"/>
            <a:r>
              <a:rPr lang="hr-HR" dirty="0"/>
              <a:t>Primjer odvjetnika i domaćice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72076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Explore</Template>
  <TotalTime>1437</TotalTime>
  <Words>939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Avenir Next LT Pro</vt:lpstr>
      <vt:lpstr>AvenirNext LT Pro Medium</vt:lpstr>
      <vt:lpstr>Posterama</vt:lpstr>
      <vt:lpstr>Segoe UI Semilight</vt:lpstr>
      <vt:lpstr>Wingdings</vt:lpstr>
      <vt:lpstr>ExploreVTI</vt:lpstr>
      <vt:lpstr>Komunikacija u partnerskim odnosima</vt:lpstr>
      <vt:lpstr>Sadržaj</vt:lpstr>
      <vt:lpstr>PowerPoint Presentation</vt:lpstr>
      <vt:lpstr>PROBLEMI U KOMUNIKACIJI</vt:lpstr>
      <vt:lpstr>1. Neizravnost i dvosmislenost</vt:lpstr>
      <vt:lpstr> 2. Obrambeni stav</vt:lpstr>
      <vt:lpstr>3. Pogrešno shvaćanje</vt:lpstr>
      <vt:lpstr>4. Monolozi, prekidanje i „tiho slušanje”</vt:lpstr>
      <vt:lpstr>5. Gluhe i slijepe točke</vt:lpstr>
      <vt:lpstr>6. Razlike u bontonu/stilu razgovora</vt:lpstr>
      <vt:lpstr>7. Postavljanje pitanja</vt:lpstr>
      <vt:lpstr>II. RODNE RAZLIKE</vt:lpstr>
      <vt:lpstr>III. IZVORI RODNIH RAZLIKA</vt:lpstr>
      <vt:lpstr>IV. PROCJENA PROBLEMA U PARTNERSKOJ KOMUNIKACIJI </vt:lpstr>
      <vt:lpstr>PowerPoint Presentation</vt:lpstr>
      <vt:lpstr>Pitanja?</vt:lpstr>
      <vt:lpstr>Literatura: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u partnerskim odnosima</dc:title>
  <dc:creator>Marina Šimunec</dc:creator>
  <cp:lastModifiedBy>hubikotvr@outlook.com</cp:lastModifiedBy>
  <cp:revision>43</cp:revision>
  <dcterms:created xsi:type="dcterms:W3CDTF">2022-11-17T20:10:47Z</dcterms:created>
  <dcterms:modified xsi:type="dcterms:W3CDTF">2022-12-02T09:28:56Z</dcterms:modified>
</cp:coreProperties>
</file>