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F32724C-D790-884E-B143-DF72F218ED51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1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45"/>
    <p:restoredTop sz="96197"/>
  </p:normalViewPr>
  <p:slideViewPr>
    <p:cSldViewPr snapToGrid="0">
      <p:cViewPr varScale="1">
        <p:scale>
          <a:sx n="112" d="100"/>
          <a:sy n="112" d="100"/>
        </p:scale>
        <p:origin x="2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44E8-8166-5949-9484-1079F938DA03}" type="datetimeFigureOut">
              <a:rPr lang="en-HR" smtClean="0"/>
              <a:t>11/10/2022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FCE97-B8E3-E848-A819-E3DA17EFA909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92203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4FCE97-B8E3-E848-A819-E3DA17EFA909}" type="slidenum">
              <a:rPr lang="en-HR" smtClean="0"/>
              <a:t>5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507450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2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69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3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14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6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4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7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53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2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1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4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3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40" r:id="rId5"/>
    <p:sldLayoutId id="2147483741" r:id="rId6"/>
    <p:sldLayoutId id="2147483747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93D702E-F4E0-47FC-A74C-ECD9647A81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DA4469-2F6D-752B-55C3-6B8DE673F4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51974"/>
            <a:ext cx="9144000" cy="1152663"/>
          </a:xfrm>
        </p:spPr>
        <p:txBody>
          <a:bodyPr>
            <a:normAutofit/>
          </a:bodyPr>
          <a:lstStyle/>
          <a:p>
            <a:pPr algn="ctr"/>
            <a:r>
              <a:rPr lang="en-HR" dirty="0"/>
              <a:t>Akcijski plan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F8EF3-904C-207A-25CF-10325031F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59176"/>
            <a:ext cx="9144000" cy="646785"/>
          </a:xfrm>
        </p:spPr>
        <p:txBody>
          <a:bodyPr>
            <a:normAutofit/>
          </a:bodyPr>
          <a:lstStyle/>
          <a:p>
            <a:pPr algn="ctr"/>
            <a:r>
              <a:rPr lang="en-HR" sz="2000" dirty="0"/>
              <a:t>Lara Lulić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DFDA9F-579E-F190-0472-992F75B036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059" b="17443"/>
          <a:stretch/>
        </p:blipFill>
        <p:spPr>
          <a:xfrm>
            <a:off x="838201" y="10"/>
            <a:ext cx="10484412" cy="3811394"/>
          </a:xfrm>
          <a:custGeom>
            <a:avLst/>
            <a:gdLst/>
            <a:ahLst/>
            <a:cxnLst/>
            <a:rect l="l" t="t" r="r" b="b"/>
            <a:pathLst>
              <a:path w="10484412" h="3811404">
                <a:moveTo>
                  <a:pt x="0" y="3811403"/>
                </a:moveTo>
                <a:lnTo>
                  <a:pt x="10484412" y="3811403"/>
                </a:lnTo>
                <a:lnTo>
                  <a:pt x="10484412" y="3811404"/>
                </a:lnTo>
                <a:lnTo>
                  <a:pt x="0" y="3811404"/>
                </a:lnTo>
                <a:close/>
                <a:moveTo>
                  <a:pt x="181717" y="0"/>
                </a:moveTo>
                <a:lnTo>
                  <a:pt x="10224015" y="0"/>
                </a:lnTo>
                <a:cubicBezTo>
                  <a:pt x="10261561" y="45054"/>
                  <a:pt x="10301611" y="85103"/>
                  <a:pt x="10369193" y="110134"/>
                </a:cubicBezTo>
                <a:cubicBezTo>
                  <a:pt x="10321635" y="167704"/>
                  <a:pt x="10236530" y="182722"/>
                  <a:pt x="10173954" y="222771"/>
                </a:cubicBezTo>
                <a:cubicBezTo>
                  <a:pt x="10168948" y="255310"/>
                  <a:pt x="10269071" y="245298"/>
                  <a:pt x="10241537" y="317887"/>
                </a:cubicBezTo>
                <a:cubicBezTo>
                  <a:pt x="10206494" y="418008"/>
                  <a:pt x="10241537" y="528142"/>
                  <a:pt x="10071328" y="573196"/>
                </a:cubicBezTo>
                <a:cubicBezTo>
                  <a:pt x="10023770" y="668312"/>
                  <a:pt x="10008751" y="820997"/>
                  <a:pt x="10113880" y="913610"/>
                </a:cubicBezTo>
                <a:cubicBezTo>
                  <a:pt x="10271573" y="1048774"/>
                  <a:pt x="10244040" y="1138885"/>
                  <a:pt x="10036285" y="1216478"/>
                </a:cubicBezTo>
                <a:cubicBezTo>
                  <a:pt x="10011255" y="1226491"/>
                  <a:pt x="9978715" y="1231497"/>
                  <a:pt x="9966200" y="1256528"/>
                </a:cubicBezTo>
                <a:cubicBezTo>
                  <a:pt x="9986224" y="1289067"/>
                  <a:pt x="10031280" y="1281557"/>
                  <a:pt x="10063819" y="1289067"/>
                </a:cubicBezTo>
                <a:cubicBezTo>
                  <a:pt x="10211500" y="1324110"/>
                  <a:pt x="10214003" y="1324110"/>
                  <a:pt x="10176457" y="1441752"/>
                </a:cubicBezTo>
                <a:cubicBezTo>
                  <a:pt x="10163942" y="1476795"/>
                  <a:pt x="10188972" y="1491813"/>
                  <a:pt x="10211500" y="1511838"/>
                </a:cubicBezTo>
                <a:cubicBezTo>
                  <a:pt x="10296604" y="1591936"/>
                  <a:pt x="10296604" y="1594439"/>
                  <a:pt x="10206494" y="1664523"/>
                </a:cubicBezTo>
                <a:cubicBezTo>
                  <a:pt x="10181463" y="1684547"/>
                  <a:pt x="10163942" y="1704572"/>
                  <a:pt x="10151426" y="1732106"/>
                </a:cubicBezTo>
                <a:cubicBezTo>
                  <a:pt x="10128899" y="1782166"/>
                  <a:pt x="10128899" y="1822216"/>
                  <a:pt x="10208996" y="1847246"/>
                </a:cubicBezTo>
                <a:cubicBezTo>
                  <a:pt x="10266568" y="1864767"/>
                  <a:pt x="10296604" y="1884791"/>
                  <a:pt x="10299107" y="1939858"/>
                </a:cubicBezTo>
                <a:cubicBezTo>
                  <a:pt x="10299107" y="1987416"/>
                  <a:pt x="10306617" y="2017452"/>
                  <a:pt x="10244040" y="2037477"/>
                </a:cubicBezTo>
                <a:cubicBezTo>
                  <a:pt x="10193979" y="2054998"/>
                  <a:pt x="10178960" y="2090041"/>
                  <a:pt x="10183966" y="2130089"/>
                </a:cubicBezTo>
                <a:cubicBezTo>
                  <a:pt x="10193979" y="2230211"/>
                  <a:pt x="10126396" y="2287781"/>
                  <a:pt x="10013758" y="2335339"/>
                </a:cubicBezTo>
                <a:cubicBezTo>
                  <a:pt x="9908629" y="2377890"/>
                  <a:pt x="9813513" y="2437963"/>
                  <a:pt x="9715893" y="2493030"/>
                </a:cubicBezTo>
                <a:cubicBezTo>
                  <a:pt x="9605758" y="2553103"/>
                  <a:pt x="9480605" y="2590649"/>
                  <a:pt x="9347942" y="2623189"/>
                </a:cubicBezTo>
                <a:cubicBezTo>
                  <a:pt x="9370469" y="2665740"/>
                  <a:pt x="9453071" y="2640710"/>
                  <a:pt x="9460580" y="2700783"/>
                </a:cubicBezTo>
                <a:cubicBezTo>
                  <a:pt x="9255329" y="2753346"/>
                  <a:pt x="9060089" y="2833444"/>
                  <a:pt x="8827305" y="2855971"/>
                </a:cubicBezTo>
                <a:cubicBezTo>
                  <a:pt x="9015035" y="2843456"/>
                  <a:pt x="9182740" y="2908535"/>
                  <a:pt x="9360458" y="2926056"/>
                </a:cubicBezTo>
                <a:cubicBezTo>
                  <a:pt x="9377980" y="2961099"/>
                  <a:pt x="9337930" y="2951087"/>
                  <a:pt x="9322912" y="2958595"/>
                </a:cubicBezTo>
                <a:cubicBezTo>
                  <a:pt x="9307893" y="2963602"/>
                  <a:pt x="9287869" y="2966105"/>
                  <a:pt x="9285366" y="2991135"/>
                </a:cubicBezTo>
                <a:cubicBezTo>
                  <a:pt x="9370469" y="3023675"/>
                  <a:pt x="9478102" y="2998644"/>
                  <a:pt x="9565709" y="3033687"/>
                </a:cubicBezTo>
                <a:cubicBezTo>
                  <a:pt x="9543182" y="3083748"/>
                  <a:pt x="9468090" y="3056214"/>
                  <a:pt x="9435550" y="3096263"/>
                </a:cubicBezTo>
                <a:cubicBezTo>
                  <a:pt x="9518151" y="3101269"/>
                  <a:pt x="9593243" y="3103772"/>
                  <a:pt x="9668335" y="3113784"/>
                </a:cubicBezTo>
                <a:cubicBezTo>
                  <a:pt x="9725905" y="3121294"/>
                  <a:pt x="9740924" y="3163845"/>
                  <a:pt x="9700875" y="3193882"/>
                </a:cubicBezTo>
                <a:cubicBezTo>
                  <a:pt x="9665832" y="3221415"/>
                  <a:pt x="9613268" y="3223918"/>
                  <a:pt x="9565709" y="3236434"/>
                </a:cubicBezTo>
                <a:cubicBezTo>
                  <a:pt x="9232801" y="3319034"/>
                  <a:pt x="8882372" y="3351573"/>
                  <a:pt x="8529440" y="3364088"/>
                </a:cubicBezTo>
                <a:cubicBezTo>
                  <a:pt x="7961245" y="3386616"/>
                  <a:pt x="7393049" y="3394125"/>
                  <a:pt x="6827357" y="3419155"/>
                </a:cubicBezTo>
                <a:cubicBezTo>
                  <a:pt x="6481933" y="3434173"/>
                  <a:pt x="6136510" y="3456701"/>
                  <a:pt x="5788584" y="3456701"/>
                </a:cubicBezTo>
                <a:cubicBezTo>
                  <a:pt x="5415628" y="3456701"/>
                  <a:pt x="5042671" y="3464210"/>
                  <a:pt x="4669714" y="3411646"/>
                </a:cubicBezTo>
                <a:cubicBezTo>
                  <a:pt x="4479481" y="3384113"/>
                  <a:pt x="4279236" y="3396628"/>
                  <a:pt x="4086500" y="3376603"/>
                </a:cubicBezTo>
                <a:cubicBezTo>
                  <a:pt x="3793641" y="3346568"/>
                  <a:pt x="3500782" y="3306518"/>
                  <a:pt x="3210426" y="3256458"/>
                </a:cubicBezTo>
                <a:cubicBezTo>
                  <a:pt x="3117813" y="3241439"/>
                  <a:pt x="3007678" y="3231428"/>
                  <a:pt x="2937592" y="3166348"/>
                </a:cubicBezTo>
                <a:cubicBezTo>
                  <a:pt x="2824954" y="3211403"/>
                  <a:pt x="2757372" y="3131305"/>
                  <a:pt x="2669765" y="3106275"/>
                </a:cubicBezTo>
                <a:cubicBezTo>
                  <a:pt x="2634722" y="3096263"/>
                  <a:pt x="2592169" y="3081245"/>
                  <a:pt x="2597176" y="3048705"/>
                </a:cubicBezTo>
                <a:cubicBezTo>
                  <a:pt x="2604685" y="3006154"/>
                  <a:pt x="2654746" y="2978620"/>
                  <a:pt x="2702304" y="2986130"/>
                </a:cubicBezTo>
                <a:cubicBezTo>
                  <a:pt x="2849986" y="3011160"/>
                  <a:pt x="2985150" y="2948584"/>
                  <a:pt x="3137838" y="2956093"/>
                </a:cubicBezTo>
                <a:cubicBezTo>
                  <a:pt x="3005175" y="2933565"/>
                  <a:pt x="2872513" y="2908535"/>
                  <a:pt x="2739850" y="2886007"/>
                </a:cubicBezTo>
                <a:cubicBezTo>
                  <a:pt x="2940095" y="2863480"/>
                  <a:pt x="3132831" y="2896020"/>
                  <a:pt x="3328071" y="2913541"/>
                </a:cubicBezTo>
                <a:cubicBezTo>
                  <a:pt x="3390647" y="2921050"/>
                  <a:pt x="3485763" y="2968608"/>
                  <a:pt x="3503285" y="2898523"/>
                </a:cubicBezTo>
                <a:cubicBezTo>
                  <a:pt x="3513297" y="2850965"/>
                  <a:pt x="3410671" y="2850965"/>
                  <a:pt x="3350598" y="2838450"/>
                </a:cubicBezTo>
                <a:cubicBezTo>
                  <a:pt x="3090279" y="2785886"/>
                  <a:pt x="2824954" y="2758353"/>
                  <a:pt x="2562133" y="2725813"/>
                </a:cubicBezTo>
                <a:cubicBezTo>
                  <a:pt x="2537102" y="2723310"/>
                  <a:pt x="2504562" y="2725813"/>
                  <a:pt x="2487041" y="2715801"/>
                </a:cubicBezTo>
                <a:cubicBezTo>
                  <a:pt x="2354378" y="2633200"/>
                  <a:pt x="2184170" y="2608170"/>
                  <a:pt x="1998943" y="2548097"/>
                </a:cubicBezTo>
                <a:cubicBezTo>
                  <a:pt x="2116587" y="2515558"/>
                  <a:pt x="2196685" y="2575630"/>
                  <a:pt x="2294304" y="2560612"/>
                </a:cubicBezTo>
                <a:cubicBezTo>
                  <a:pt x="2196685" y="2498036"/>
                  <a:pt x="2079041" y="2488024"/>
                  <a:pt x="1978918" y="2455485"/>
                </a:cubicBezTo>
                <a:cubicBezTo>
                  <a:pt x="1906330" y="2430454"/>
                  <a:pt x="1635999" y="2357866"/>
                  <a:pt x="1595950" y="2335339"/>
                </a:cubicBezTo>
                <a:cubicBezTo>
                  <a:pt x="1473299" y="2267756"/>
                  <a:pt x="1315606" y="2237720"/>
                  <a:pt x="1215483" y="2145108"/>
                </a:cubicBezTo>
                <a:cubicBezTo>
                  <a:pt x="1145398" y="2080028"/>
                  <a:pt x="1025251" y="2095047"/>
                  <a:pt x="942649" y="2049992"/>
                </a:cubicBezTo>
                <a:cubicBezTo>
                  <a:pt x="912613" y="2004937"/>
                  <a:pt x="972686" y="1994925"/>
                  <a:pt x="992711" y="1969894"/>
                </a:cubicBezTo>
                <a:cubicBezTo>
                  <a:pt x="1020244" y="1939858"/>
                  <a:pt x="972686" y="1922337"/>
                  <a:pt x="960170" y="1884791"/>
                </a:cubicBezTo>
                <a:cubicBezTo>
                  <a:pt x="1117863" y="1922337"/>
                  <a:pt x="1268048" y="1944864"/>
                  <a:pt x="1448268" y="1957380"/>
                </a:cubicBezTo>
                <a:cubicBezTo>
                  <a:pt x="1390698" y="1897306"/>
                  <a:pt x="1318109" y="1927343"/>
                  <a:pt x="1270551" y="1904815"/>
                </a:cubicBezTo>
                <a:cubicBezTo>
                  <a:pt x="1238011" y="1889797"/>
                  <a:pt x="1190453" y="1884791"/>
                  <a:pt x="1200466" y="1849749"/>
                </a:cubicBezTo>
                <a:cubicBezTo>
                  <a:pt x="1207974" y="1822216"/>
                  <a:pt x="1248023" y="1824718"/>
                  <a:pt x="1278060" y="1827221"/>
                </a:cubicBezTo>
                <a:cubicBezTo>
                  <a:pt x="1393201" y="1834730"/>
                  <a:pt x="1503336" y="1834730"/>
                  <a:pt x="1615974" y="1764645"/>
                </a:cubicBezTo>
                <a:cubicBezTo>
                  <a:pt x="1338134" y="1669530"/>
                  <a:pt x="1015238" y="1717087"/>
                  <a:pt x="767434" y="1576917"/>
                </a:cubicBezTo>
                <a:cubicBezTo>
                  <a:pt x="802477" y="1531862"/>
                  <a:pt x="852539" y="1554390"/>
                  <a:pt x="890085" y="1559396"/>
                </a:cubicBezTo>
                <a:cubicBezTo>
                  <a:pt x="1132882" y="1591936"/>
                  <a:pt x="2003949" y="1514341"/>
                  <a:pt x="2129102" y="1556893"/>
                </a:cubicBezTo>
                <a:cubicBezTo>
                  <a:pt x="2204195" y="1584426"/>
                  <a:pt x="2286796" y="1594439"/>
                  <a:pt x="2369396" y="1576917"/>
                </a:cubicBezTo>
                <a:cubicBezTo>
                  <a:pt x="2469519" y="1554390"/>
                  <a:pt x="1881298" y="1519347"/>
                  <a:pt x="1746133" y="1421728"/>
                </a:cubicBezTo>
                <a:cubicBezTo>
                  <a:pt x="1678551" y="1374170"/>
                  <a:pt x="1082821" y="1146394"/>
                  <a:pt x="819999" y="1083817"/>
                </a:cubicBezTo>
                <a:cubicBezTo>
                  <a:pt x="857545" y="1041266"/>
                  <a:pt x="952662" y="1066296"/>
                  <a:pt x="940146" y="993707"/>
                </a:cubicBezTo>
                <a:cubicBezTo>
                  <a:pt x="794969" y="956162"/>
                  <a:pt x="627263" y="961168"/>
                  <a:pt x="459558" y="903598"/>
                </a:cubicBezTo>
                <a:cubicBezTo>
                  <a:pt x="537153" y="858543"/>
                  <a:pt x="622257" y="883573"/>
                  <a:pt x="699852" y="868556"/>
                </a:cubicBezTo>
                <a:cubicBezTo>
                  <a:pt x="657300" y="813489"/>
                  <a:pt x="582208" y="823500"/>
                  <a:pt x="522134" y="813489"/>
                </a:cubicBezTo>
                <a:cubicBezTo>
                  <a:pt x="464564" y="803476"/>
                  <a:pt x="349423" y="708360"/>
                  <a:pt x="374453" y="713367"/>
                </a:cubicBezTo>
                <a:cubicBezTo>
                  <a:pt x="607238" y="750912"/>
                  <a:pt x="842526" y="735895"/>
                  <a:pt x="1075312" y="773440"/>
                </a:cubicBezTo>
                <a:cubicBezTo>
                  <a:pt x="1152907" y="785955"/>
                  <a:pt x="1238011" y="810986"/>
                  <a:pt x="1275557" y="728385"/>
                </a:cubicBezTo>
                <a:cubicBezTo>
                  <a:pt x="1285569" y="703355"/>
                  <a:pt x="1278060" y="695846"/>
                  <a:pt x="1385692" y="725882"/>
                </a:cubicBezTo>
                <a:cubicBezTo>
                  <a:pt x="1425741" y="738397"/>
                  <a:pt x="1483311" y="750912"/>
                  <a:pt x="1525863" y="718373"/>
                </a:cubicBezTo>
                <a:cubicBezTo>
                  <a:pt x="1498330" y="678325"/>
                  <a:pt x="1445765" y="690839"/>
                  <a:pt x="1408219" y="680828"/>
                </a:cubicBezTo>
                <a:cubicBezTo>
                  <a:pt x="1305594" y="653294"/>
                  <a:pt x="922624" y="548166"/>
                  <a:pt x="825005" y="518129"/>
                </a:cubicBezTo>
                <a:cubicBezTo>
                  <a:pt x="619754" y="453051"/>
                  <a:pt x="492098" y="475578"/>
                  <a:pt x="286846" y="405492"/>
                </a:cubicBezTo>
                <a:cubicBezTo>
                  <a:pt x="356932" y="407995"/>
                  <a:pt x="336907" y="380462"/>
                  <a:pt x="406993" y="380462"/>
                </a:cubicBezTo>
                <a:cubicBezTo>
                  <a:pt x="437030" y="380462"/>
                  <a:pt x="472073" y="372954"/>
                  <a:pt x="472073" y="342917"/>
                </a:cubicBezTo>
                <a:cubicBezTo>
                  <a:pt x="472073" y="315384"/>
                  <a:pt x="104123" y="170207"/>
                  <a:pt x="156686" y="155188"/>
                </a:cubicBezTo>
                <a:cubicBezTo>
                  <a:pt x="301865" y="115140"/>
                  <a:pt x="667312" y="227777"/>
                  <a:pt x="579705" y="175213"/>
                </a:cubicBezTo>
                <a:cubicBezTo>
                  <a:pt x="447042" y="92613"/>
                  <a:pt x="427018" y="77594"/>
                  <a:pt x="326895" y="67583"/>
                </a:cubicBezTo>
                <a:cubicBezTo>
                  <a:pt x="296858" y="62576"/>
                  <a:pt x="244294" y="35043"/>
                  <a:pt x="181717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75651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0B907-4712-786A-A78A-A67E015E6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Pripremanje za moguće negativne ishode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D4357-BC88-9D23-1168-EFD9C5CAC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R" dirty="0"/>
              <a:t>Ponekad je nemoguće predvidjeti uspješnost akcijskog plana</a:t>
            </a:r>
          </a:p>
          <a:p>
            <a:r>
              <a:rPr lang="en-HR" dirty="0"/>
              <a:t>Korisno je napisati terapijske bilješke u akcijski plan koje se trebaju pročitati ukoliko terapijski plan ne prođe kako je klijent htio</a:t>
            </a:r>
          </a:p>
        </p:txBody>
      </p:sp>
    </p:spTree>
    <p:extLst>
      <p:ext uri="{BB962C8B-B14F-4D97-AF65-F5344CB8AC3E}">
        <p14:creationId xmlns:p14="http://schemas.microsoft.com/office/powerpoint/2010/main" val="1575126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0D1D739-EDC4-4BE6-A073-9B157E1F90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505F40-D149-43ED-AF99-35E23BCA8F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CDD35A4-E546-4AF3-A8B9-AC24C5C9FA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3852070 w 12192000"/>
              <a:gd name="connsiteY1" fmla="*/ 0 h 6858000"/>
              <a:gd name="connsiteX2" fmla="*/ 3878367 w 12192000"/>
              <a:gd name="connsiteY2" fmla="*/ 23504 h 6858000"/>
              <a:gd name="connsiteX3" fmla="*/ 3885324 w 12192000"/>
              <a:gd name="connsiteY3" fmla="*/ 84795 h 6858000"/>
              <a:gd name="connsiteX4" fmla="*/ 3820400 w 12192000"/>
              <a:gd name="connsiteY4" fmla="*/ 131127 h 6858000"/>
              <a:gd name="connsiteX5" fmla="*/ 3631811 w 12192000"/>
              <a:gd name="connsiteY5" fmla="*/ 219929 h 6858000"/>
              <a:gd name="connsiteX6" fmla="*/ 4327428 w 12192000"/>
              <a:gd name="connsiteY6" fmla="*/ 351201 h 6858000"/>
              <a:gd name="connsiteX7" fmla="*/ 4080099 w 12192000"/>
              <a:gd name="connsiteY7" fmla="*/ 432279 h 6858000"/>
              <a:gd name="connsiteX8" fmla="*/ 3823492 w 12192000"/>
              <a:gd name="connsiteY8" fmla="*/ 490194 h 6858000"/>
              <a:gd name="connsiteX9" fmla="*/ 3545246 w 12192000"/>
              <a:gd name="connsiteY9" fmla="*/ 532664 h 6858000"/>
              <a:gd name="connsiteX10" fmla="*/ 3291732 w 12192000"/>
              <a:gd name="connsiteY10" fmla="*/ 617605 h 6858000"/>
              <a:gd name="connsiteX11" fmla="*/ 3953340 w 12192000"/>
              <a:gd name="connsiteY11" fmla="*/ 652353 h 6858000"/>
              <a:gd name="connsiteX12" fmla="*/ 3610170 w 12192000"/>
              <a:gd name="connsiteY12" fmla="*/ 729572 h 6858000"/>
              <a:gd name="connsiteX13" fmla="*/ 3328832 w 12192000"/>
              <a:gd name="connsiteY13" fmla="*/ 829957 h 6858000"/>
              <a:gd name="connsiteX14" fmla="*/ 3130966 w 12192000"/>
              <a:gd name="connsiteY14" fmla="*/ 876288 h 6858000"/>
              <a:gd name="connsiteX15" fmla="*/ 2920736 w 12192000"/>
              <a:gd name="connsiteY15" fmla="*/ 887872 h 6858000"/>
              <a:gd name="connsiteX16" fmla="*/ 2871269 w 12192000"/>
              <a:gd name="connsiteY16" fmla="*/ 961228 h 6858000"/>
              <a:gd name="connsiteX17" fmla="*/ 2936195 w 12192000"/>
              <a:gd name="connsiteY17" fmla="*/ 1038448 h 6858000"/>
              <a:gd name="connsiteX18" fmla="*/ 3035126 w 12192000"/>
              <a:gd name="connsiteY18" fmla="*/ 1046168 h 6858000"/>
              <a:gd name="connsiteX19" fmla="*/ 3625627 w 12192000"/>
              <a:gd name="connsiteY19" fmla="*/ 1065474 h 6858000"/>
              <a:gd name="connsiteX20" fmla="*/ 1733551 w 12192000"/>
              <a:gd name="connsiteY20" fmla="*/ 1235355 h 6858000"/>
              <a:gd name="connsiteX21" fmla="*/ 1990156 w 12192000"/>
              <a:gd name="connsiteY21" fmla="*/ 1339602 h 6858000"/>
              <a:gd name="connsiteX22" fmla="*/ 2076722 w 12192000"/>
              <a:gd name="connsiteY22" fmla="*/ 1625311 h 6858000"/>
              <a:gd name="connsiteX23" fmla="*/ 2392067 w 12192000"/>
              <a:gd name="connsiteY23" fmla="*/ 1787470 h 6858000"/>
              <a:gd name="connsiteX24" fmla="*/ 2596115 w 12192000"/>
              <a:gd name="connsiteY24" fmla="*/ 1845385 h 6858000"/>
              <a:gd name="connsiteX25" fmla="*/ 3062950 w 12192000"/>
              <a:gd name="connsiteY25" fmla="*/ 1930326 h 6858000"/>
              <a:gd name="connsiteX26" fmla="*/ 3130966 w 12192000"/>
              <a:gd name="connsiteY26" fmla="*/ 2069319 h 6858000"/>
              <a:gd name="connsiteX27" fmla="*/ 3189708 w 12192000"/>
              <a:gd name="connsiteY27" fmla="*/ 2223754 h 6858000"/>
              <a:gd name="connsiteX28" fmla="*/ 3313373 w 12192000"/>
              <a:gd name="connsiteY28" fmla="*/ 2324141 h 6858000"/>
              <a:gd name="connsiteX29" fmla="*/ 2351877 w 12192000"/>
              <a:gd name="connsiteY29" fmla="*/ 2308697 h 6858000"/>
              <a:gd name="connsiteX30" fmla="*/ 3437038 w 12192000"/>
              <a:gd name="connsiteY30" fmla="*/ 2633017 h 6858000"/>
              <a:gd name="connsiteX31" fmla="*/ 3341198 w 12192000"/>
              <a:gd name="connsiteY31" fmla="*/ 2760427 h 6858000"/>
              <a:gd name="connsiteX32" fmla="*/ 3934791 w 12192000"/>
              <a:gd name="connsiteY32" fmla="*/ 2934169 h 6858000"/>
              <a:gd name="connsiteX33" fmla="*/ 3616352 w 12192000"/>
              <a:gd name="connsiteY33" fmla="*/ 2953473 h 6858000"/>
              <a:gd name="connsiteX34" fmla="*/ 5468240 w 12192000"/>
              <a:gd name="connsiteY34" fmla="*/ 3679329 h 6858000"/>
              <a:gd name="connsiteX35" fmla="*/ 8111582 w 12192000"/>
              <a:gd name="connsiteY35" fmla="*/ 4204418 h 6858000"/>
              <a:gd name="connsiteX36" fmla="*/ 9144186 w 12192000"/>
              <a:gd name="connsiteY36" fmla="*/ 4304802 h 6858000"/>
              <a:gd name="connsiteX37" fmla="*/ 10319004 w 12192000"/>
              <a:gd name="connsiteY37" fmla="*/ 4273915 h 6858000"/>
              <a:gd name="connsiteX38" fmla="*/ 12053408 w 12192000"/>
              <a:gd name="connsiteY38" fmla="*/ 3907125 h 6858000"/>
              <a:gd name="connsiteX39" fmla="*/ 12192000 w 12192000"/>
              <a:gd name="connsiteY39" fmla="*/ 3841157 h 6858000"/>
              <a:gd name="connsiteX40" fmla="*/ 12192000 w 12192000"/>
              <a:gd name="connsiteY40" fmla="*/ 6858000 h 6858000"/>
              <a:gd name="connsiteX41" fmla="*/ 0 w 12192000"/>
              <a:gd name="connsiteY4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3852070" y="0"/>
                </a:lnTo>
                <a:lnTo>
                  <a:pt x="3878367" y="23504"/>
                </a:lnTo>
                <a:cubicBezTo>
                  <a:pt x="3887642" y="39430"/>
                  <a:pt x="3891507" y="59700"/>
                  <a:pt x="3885324" y="84795"/>
                </a:cubicBezTo>
                <a:cubicBezTo>
                  <a:pt x="3876049" y="123406"/>
                  <a:pt x="3845133" y="123406"/>
                  <a:pt x="3820400" y="131127"/>
                </a:cubicBezTo>
                <a:cubicBezTo>
                  <a:pt x="3764751" y="154292"/>
                  <a:pt x="3696735" y="138849"/>
                  <a:pt x="3631811" y="219929"/>
                </a:cubicBezTo>
                <a:cubicBezTo>
                  <a:pt x="3879141" y="262399"/>
                  <a:pt x="4117198" y="181318"/>
                  <a:pt x="4327428" y="351201"/>
                </a:cubicBezTo>
                <a:cubicBezTo>
                  <a:pt x="4250138" y="436142"/>
                  <a:pt x="4163572" y="416836"/>
                  <a:pt x="4080099" y="432279"/>
                </a:cubicBezTo>
                <a:cubicBezTo>
                  <a:pt x="3993533" y="447725"/>
                  <a:pt x="3910058" y="474751"/>
                  <a:pt x="3823492" y="490194"/>
                </a:cubicBezTo>
                <a:cubicBezTo>
                  <a:pt x="3730743" y="509498"/>
                  <a:pt x="3637993" y="513360"/>
                  <a:pt x="3545246" y="532664"/>
                </a:cubicBezTo>
                <a:cubicBezTo>
                  <a:pt x="3467954" y="548109"/>
                  <a:pt x="3384480" y="521081"/>
                  <a:pt x="3291732" y="617605"/>
                </a:cubicBezTo>
                <a:cubicBezTo>
                  <a:pt x="3520513" y="687103"/>
                  <a:pt x="3727651" y="582857"/>
                  <a:pt x="3953340" y="652353"/>
                </a:cubicBezTo>
                <a:cubicBezTo>
                  <a:pt x="3820400" y="714129"/>
                  <a:pt x="3712194" y="694824"/>
                  <a:pt x="3610170" y="729572"/>
                </a:cubicBezTo>
                <a:cubicBezTo>
                  <a:pt x="3517420" y="764322"/>
                  <a:pt x="3406122" y="725712"/>
                  <a:pt x="3328832" y="829957"/>
                </a:cubicBezTo>
                <a:cubicBezTo>
                  <a:pt x="3270090" y="911035"/>
                  <a:pt x="3208258" y="922618"/>
                  <a:pt x="3130966" y="876288"/>
                </a:cubicBezTo>
                <a:cubicBezTo>
                  <a:pt x="3062950" y="833818"/>
                  <a:pt x="2988752" y="845400"/>
                  <a:pt x="2920736" y="887872"/>
                </a:cubicBezTo>
                <a:cubicBezTo>
                  <a:pt x="2896004" y="903315"/>
                  <a:pt x="2871269" y="922618"/>
                  <a:pt x="2871269" y="961228"/>
                </a:cubicBezTo>
                <a:cubicBezTo>
                  <a:pt x="2871269" y="1015283"/>
                  <a:pt x="2902186" y="1030726"/>
                  <a:pt x="2936195" y="1038448"/>
                </a:cubicBezTo>
                <a:cubicBezTo>
                  <a:pt x="2967111" y="1046168"/>
                  <a:pt x="3004210" y="1053891"/>
                  <a:pt x="3035126" y="1046168"/>
                </a:cubicBezTo>
                <a:cubicBezTo>
                  <a:pt x="3232990" y="1003700"/>
                  <a:pt x="3427764" y="1073194"/>
                  <a:pt x="3625627" y="1065474"/>
                </a:cubicBezTo>
                <a:cubicBezTo>
                  <a:pt x="3004210" y="1231494"/>
                  <a:pt x="2376610" y="1177441"/>
                  <a:pt x="1733551" y="1235355"/>
                </a:cubicBezTo>
                <a:cubicBezTo>
                  <a:pt x="1817025" y="1351183"/>
                  <a:pt x="1925232" y="1254661"/>
                  <a:pt x="1990156" y="1339602"/>
                </a:cubicBezTo>
                <a:cubicBezTo>
                  <a:pt x="1928323" y="1517205"/>
                  <a:pt x="1953057" y="1613728"/>
                  <a:pt x="2076722" y="1625311"/>
                </a:cubicBezTo>
                <a:cubicBezTo>
                  <a:pt x="2197295" y="1636894"/>
                  <a:pt x="2327143" y="1575118"/>
                  <a:pt x="2392067" y="1787470"/>
                </a:cubicBezTo>
                <a:cubicBezTo>
                  <a:pt x="2410617" y="1853106"/>
                  <a:pt x="2525008" y="1833802"/>
                  <a:pt x="2596115" y="1845385"/>
                </a:cubicBezTo>
                <a:cubicBezTo>
                  <a:pt x="2750696" y="1872411"/>
                  <a:pt x="2914554" y="1845385"/>
                  <a:pt x="3062950" y="1930326"/>
                </a:cubicBezTo>
                <a:cubicBezTo>
                  <a:pt x="3121692" y="1961213"/>
                  <a:pt x="3161883" y="1984378"/>
                  <a:pt x="3130966" y="2069319"/>
                </a:cubicBezTo>
                <a:cubicBezTo>
                  <a:pt x="3100050" y="2158121"/>
                  <a:pt x="3140242" y="2189008"/>
                  <a:pt x="3189708" y="2223754"/>
                </a:cubicBezTo>
                <a:cubicBezTo>
                  <a:pt x="3226808" y="2250784"/>
                  <a:pt x="3282457" y="2243060"/>
                  <a:pt x="3313373" y="2324141"/>
                </a:cubicBezTo>
                <a:cubicBezTo>
                  <a:pt x="2988752" y="2312558"/>
                  <a:pt x="2673405" y="2246923"/>
                  <a:pt x="2351877" y="2308697"/>
                </a:cubicBezTo>
                <a:cubicBezTo>
                  <a:pt x="2704323" y="2463134"/>
                  <a:pt x="3090776" y="2455412"/>
                  <a:pt x="3437038" y="2633017"/>
                </a:cubicBezTo>
                <a:cubicBezTo>
                  <a:pt x="3424671" y="2694791"/>
                  <a:pt x="3344289" y="2667764"/>
                  <a:pt x="3341198" y="2760427"/>
                </a:cubicBezTo>
                <a:cubicBezTo>
                  <a:pt x="3523603" y="2856951"/>
                  <a:pt x="3743110" y="2791314"/>
                  <a:pt x="3934791" y="2934169"/>
                </a:cubicBezTo>
                <a:cubicBezTo>
                  <a:pt x="3823492" y="2999805"/>
                  <a:pt x="3721469" y="2891699"/>
                  <a:pt x="3616352" y="2953473"/>
                </a:cubicBezTo>
                <a:cubicBezTo>
                  <a:pt x="3650361" y="3046136"/>
                  <a:pt x="5189993" y="3617555"/>
                  <a:pt x="5468240" y="3679329"/>
                </a:cubicBezTo>
                <a:cubicBezTo>
                  <a:pt x="6034007" y="3806740"/>
                  <a:pt x="7663296" y="4131059"/>
                  <a:pt x="8111582" y="4204418"/>
                </a:cubicBezTo>
                <a:cubicBezTo>
                  <a:pt x="8457844" y="4258470"/>
                  <a:pt x="8801016" y="4300942"/>
                  <a:pt x="9144186" y="4304802"/>
                </a:cubicBezTo>
                <a:cubicBezTo>
                  <a:pt x="9536822" y="4308663"/>
                  <a:pt x="9926368" y="4289359"/>
                  <a:pt x="10319004" y="4273915"/>
                </a:cubicBezTo>
                <a:cubicBezTo>
                  <a:pt x="10906415" y="4250750"/>
                  <a:pt x="11484549" y="4158087"/>
                  <a:pt x="12053408" y="3907125"/>
                </a:cubicBezTo>
                <a:lnTo>
                  <a:pt x="12192000" y="3841157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28254A-712E-BD60-B0BB-A83640381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563422"/>
            <a:ext cx="7268147" cy="175437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i="1" dirty="0" err="1"/>
              <a:t>Primjer</a:t>
            </a:r>
            <a:r>
              <a:rPr lang="en-US" sz="4800" i="1" dirty="0"/>
              <a:t> </a:t>
            </a:r>
            <a:r>
              <a:rPr lang="en-US" sz="4800" i="1" dirty="0" err="1"/>
              <a:t>terapijske</a:t>
            </a:r>
            <a:r>
              <a:rPr lang="en-US" sz="4800" i="1" dirty="0"/>
              <a:t> </a:t>
            </a:r>
            <a:r>
              <a:rPr lang="en-US" sz="4800" i="1" dirty="0" err="1"/>
              <a:t>bilješke</a:t>
            </a:r>
            <a:endParaRPr lang="en-US" sz="48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1E5E01-DFB3-E244-35C6-099BDF5D13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909"/>
          <a:stretch/>
        </p:blipFill>
        <p:spPr>
          <a:xfrm>
            <a:off x="4929200" y="0"/>
            <a:ext cx="7268147" cy="356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548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894347-C9A9-4BFD-8A6D-05A2B0CDDF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84ED281-4082-46F9-86EE-D789013671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"/>
            <a:ext cx="9379192" cy="4251280"/>
          </a:xfrm>
          <a:custGeom>
            <a:avLst/>
            <a:gdLst>
              <a:gd name="connsiteX0" fmla="*/ 9379192 w 9379192"/>
              <a:gd name="connsiteY0" fmla="*/ 3752527 h 3752527"/>
              <a:gd name="connsiteX1" fmla="*/ 3293459 w 9379192"/>
              <a:gd name="connsiteY1" fmla="*/ 3752527 h 3752527"/>
              <a:gd name="connsiteX2" fmla="*/ 3297156 w 9379192"/>
              <a:gd name="connsiteY2" fmla="*/ 3752055 h 3752527"/>
              <a:gd name="connsiteX3" fmla="*/ 3642095 w 9379192"/>
              <a:gd name="connsiteY3" fmla="*/ 3690141 h 3752527"/>
              <a:gd name="connsiteX4" fmla="*/ 2307659 w 9379192"/>
              <a:gd name="connsiteY4" fmla="*/ 3500267 h 3752527"/>
              <a:gd name="connsiteX5" fmla="*/ 2383194 w 9379192"/>
              <a:gd name="connsiteY5" fmla="*/ 3475501 h 3752527"/>
              <a:gd name="connsiteX6" fmla="*/ 2237161 w 9379192"/>
              <a:gd name="connsiteY6" fmla="*/ 3376437 h 3752527"/>
              <a:gd name="connsiteX7" fmla="*/ 1637924 w 9379192"/>
              <a:gd name="connsiteY7" fmla="*/ 3219585 h 3752527"/>
              <a:gd name="connsiteX8" fmla="*/ 2383194 w 9379192"/>
              <a:gd name="connsiteY8" fmla="*/ 2955415 h 3752527"/>
              <a:gd name="connsiteX9" fmla="*/ 1542249 w 9379192"/>
              <a:gd name="connsiteY9" fmla="*/ 2596307 h 3752527"/>
              <a:gd name="connsiteX10" fmla="*/ 1114221 w 9379192"/>
              <a:gd name="connsiteY10" fmla="*/ 2509625 h 3752527"/>
              <a:gd name="connsiteX11" fmla="*/ 2524191 w 9379192"/>
              <a:gd name="connsiteY11" fmla="*/ 2059708 h 3752527"/>
              <a:gd name="connsiteX12" fmla="*/ 238027 w 9379192"/>
              <a:gd name="connsiteY12" fmla="*/ 1836815 h 3752527"/>
              <a:gd name="connsiteX13" fmla="*/ 424343 w 9379192"/>
              <a:gd name="connsiteY13" fmla="*/ 1746006 h 3752527"/>
              <a:gd name="connsiteX14" fmla="*/ 1844384 w 9379192"/>
              <a:gd name="connsiteY14" fmla="*/ 1770772 h 3752527"/>
              <a:gd name="connsiteX15" fmla="*/ 2081058 w 9379192"/>
              <a:gd name="connsiteY15" fmla="*/ 1700602 h 3752527"/>
              <a:gd name="connsiteX16" fmla="*/ 1844384 w 9379192"/>
              <a:gd name="connsiteY16" fmla="*/ 1589154 h 3752527"/>
              <a:gd name="connsiteX17" fmla="*/ 922869 w 9379192"/>
              <a:gd name="connsiteY17" fmla="*/ 1506601 h 3752527"/>
              <a:gd name="connsiteX18" fmla="*/ 681160 w 9379192"/>
              <a:gd name="connsiteY18" fmla="*/ 1320855 h 3752527"/>
              <a:gd name="connsiteX19" fmla="*/ 273276 w 9379192"/>
              <a:gd name="connsiteY19" fmla="*/ 1106216 h 3752527"/>
              <a:gd name="connsiteX20" fmla="*/ 555269 w 9379192"/>
              <a:gd name="connsiteY20" fmla="*/ 928727 h 3752527"/>
              <a:gd name="connsiteX21" fmla="*/ 97029 w 9379192"/>
              <a:gd name="connsiteY21" fmla="*/ 664555 h 3752527"/>
              <a:gd name="connsiteX22" fmla="*/ 227955 w 9379192"/>
              <a:gd name="connsiteY22" fmla="*/ 317831 h 3752527"/>
              <a:gd name="connsiteX23" fmla="*/ 998402 w 9379192"/>
              <a:gd name="connsiteY23" fmla="*/ 235277 h 3752527"/>
              <a:gd name="connsiteX24" fmla="*/ 2030701 w 9379192"/>
              <a:gd name="connsiteY24" fmla="*/ 115575 h 3752527"/>
              <a:gd name="connsiteX25" fmla="*/ 3068036 w 9379192"/>
              <a:gd name="connsiteY25" fmla="*/ 12383 h 3752527"/>
              <a:gd name="connsiteX26" fmla="*/ 4105370 w 9379192"/>
              <a:gd name="connsiteY26" fmla="*/ 12383 h 3752527"/>
              <a:gd name="connsiteX27" fmla="*/ 4402472 w 9379192"/>
              <a:gd name="connsiteY27" fmla="*/ 20638 h 3752527"/>
              <a:gd name="connsiteX28" fmla="*/ 4407507 w 9379192"/>
              <a:gd name="connsiteY28" fmla="*/ 20638 h 3752527"/>
              <a:gd name="connsiteX29" fmla="*/ 5696622 w 9379192"/>
              <a:gd name="connsiteY29" fmla="*/ 57788 h 3752527"/>
              <a:gd name="connsiteX30" fmla="*/ 6175004 w 9379192"/>
              <a:gd name="connsiteY30" fmla="*/ 61915 h 3752527"/>
              <a:gd name="connsiteX31" fmla="*/ 7212339 w 9379192"/>
              <a:gd name="connsiteY31" fmla="*/ 66042 h 3752527"/>
              <a:gd name="connsiteX32" fmla="*/ 8244638 w 9379192"/>
              <a:gd name="connsiteY32" fmla="*/ 49532 h 3752527"/>
              <a:gd name="connsiteX33" fmla="*/ 9292044 w 9379192"/>
              <a:gd name="connsiteY33" fmla="*/ 0 h 3752527"/>
              <a:gd name="connsiteX34" fmla="*/ 9379192 w 9379192"/>
              <a:gd name="connsiteY34" fmla="*/ 2762 h 375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379192" h="3752527">
                <a:moveTo>
                  <a:pt x="9379192" y="3752527"/>
                </a:moveTo>
                <a:lnTo>
                  <a:pt x="3293459" y="3752527"/>
                </a:lnTo>
                <a:lnTo>
                  <a:pt x="3297156" y="3752055"/>
                </a:lnTo>
                <a:cubicBezTo>
                  <a:pt x="3412975" y="3736577"/>
                  <a:pt x="3551454" y="3714906"/>
                  <a:pt x="3642095" y="3690141"/>
                </a:cubicBezTo>
                <a:cubicBezTo>
                  <a:pt x="3380244" y="3686012"/>
                  <a:pt x="2347945" y="3529162"/>
                  <a:pt x="2307659" y="3500267"/>
                </a:cubicBezTo>
                <a:cubicBezTo>
                  <a:pt x="2327803" y="3492012"/>
                  <a:pt x="2358017" y="3483757"/>
                  <a:pt x="2383194" y="3475501"/>
                </a:cubicBezTo>
                <a:cubicBezTo>
                  <a:pt x="2327803" y="3450736"/>
                  <a:pt x="2282482" y="3421842"/>
                  <a:pt x="2237161" y="3376437"/>
                </a:cubicBezTo>
                <a:cubicBezTo>
                  <a:pt x="2091129" y="3223714"/>
                  <a:pt x="1844384" y="3277374"/>
                  <a:pt x="1637924" y="3219585"/>
                </a:cubicBezTo>
                <a:cubicBezTo>
                  <a:pt x="1768850" y="2897627"/>
                  <a:pt x="2116307" y="3017329"/>
                  <a:pt x="2383194" y="2955415"/>
                </a:cubicBezTo>
                <a:cubicBezTo>
                  <a:pt x="1683245" y="2765541"/>
                  <a:pt x="1819207" y="2666477"/>
                  <a:pt x="1542249" y="2596307"/>
                </a:cubicBezTo>
                <a:cubicBezTo>
                  <a:pt x="1194791" y="2509625"/>
                  <a:pt x="1114221" y="2509625"/>
                  <a:pt x="1114221" y="2509625"/>
                </a:cubicBezTo>
                <a:cubicBezTo>
                  <a:pt x="1522105" y="2245455"/>
                  <a:pt x="2010559" y="2530264"/>
                  <a:pt x="2524191" y="2059708"/>
                </a:cubicBezTo>
                <a:cubicBezTo>
                  <a:pt x="2030701" y="1993667"/>
                  <a:pt x="555269" y="1960645"/>
                  <a:pt x="238027" y="1836815"/>
                </a:cubicBezTo>
                <a:cubicBezTo>
                  <a:pt x="358880" y="1882219"/>
                  <a:pt x="368952" y="1746006"/>
                  <a:pt x="424343" y="1746006"/>
                </a:cubicBezTo>
                <a:cubicBezTo>
                  <a:pt x="892655" y="1741879"/>
                  <a:pt x="1371037" y="1820305"/>
                  <a:pt x="1844384" y="1770772"/>
                </a:cubicBezTo>
                <a:cubicBezTo>
                  <a:pt x="1929989" y="1766645"/>
                  <a:pt x="2065951" y="1803793"/>
                  <a:pt x="2081058" y="1700602"/>
                </a:cubicBezTo>
                <a:cubicBezTo>
                  <a:pt x="2096164" y="1572644"/>
                  <a:pt x="1919919" y="1601537"/>
                  <a:pt x="1844384" y="1589154"/>
                </a:cubicBezTo>
                <a:cubicBezTo>
                  <a:pt x="1537212" y="1547877"/>
                  <a:pt x="1235076" y="1531367"/>
                  <a:pt x="922869" y="1506601"/>
                </a:cubicBezTo>
                <a:cubicBezTo>
                  <a:pt x="791943" y="1494218"/>
                  <a:pt x="630804" y="1518984"/>
                  <a:pt x="681160" y="1320855"/>
                </a:cubicBezTo>
                <a:cubicBezTo>
                  <a:pt x="640874" y="1130983"/>
                  <a:pt x="399166" y="1197025"/>
                  <a:pt x="273276" y="1106216"/>
                </a:cubicBezTo>
                <a:cubicBezTo>
                  <a:pt x="333703" y="998897"/>
                  <a:pt x="504913" y="1073196"/>
                  <a:pt x="555269" y="928727"/>
                </a:cubicBezTo>
                <a:cubicBezTo>
                  <a:pt x="313560" y="974131"/>
                  <a:pt x="338738" y="660428"/>
                  <a:pt x="97029" y="664555"/>
                </a:cubicBezTo>
                <a:cubicBezTo>
                  <a:pt x="-104395" y="478810"/>
                  <a:pt x="41638" y="388001"/>
                  <a:pt x="227955" y="317831"/>
                </a:cubicBezTo>
                <a:cubicBezTo>
                  <a:pt x="469664" y="231150"/>
                  <a:pt x="736551" y="251788"/>
                  <a:pt x="998402" y="235277"/>
                </a:cubicBezTo>
                <a:cubicBezTo>
                  <a:pt x="1345860" y="198128"/>
                  <a:pt x="1678209" y="111447"/>
                  <a:pt x="2030701" y="115575"/>
                </a:cubicBezTo>
                <a:cubicBezTo>
                  <a:pt x="2363052" y="28893"/>
                  <a:pt x="2730650" y="123829"/>
                  <a:pt x="3068036" y="12383"/>
                </a:cubicBezTo>
                <a:cubicBezTo>
                  <a:pt x="3410457" y="12383"/>
                  <a:pt x="3757914" y="12383"/>
                  <a:pt x="4105370" y="12383"/>
                </a:cubicBezTo>
                <a:cubicBezTo>
                  <a:pt x="4206084" y="16510"/>
                  <a:pt x="4301759" y="16510"/>
                  <a:pt x="4402472" y="20638"/>
                </a:cubicBezTo>
                <a:cubicBezTo>
                  <a:pt x="4402472" y="20638"/>
                  <a:pt x="4407507" y="20638"/>
                  <a:pt x="4407507" y="20638"/>
                </a:cubicBezTo>
                <a:cubicBezTo>
                  <a:pt x="4840570" y="33022"/>
                  <a:pt x="5268596" y="41276"/>
                  <a:pt x="5696622" y="57788"/>
                </a:cubicBezTo>
                <a:cubicBezTo>
                  <a:pt x="5857761" y="57788"/>
                  <a:pt x="6013864" y="61915"/>
                  <a:pt x="6175004" y="61915"/>
                </a:cubicBezTo>
                <a:cubicBezTo>
                  <a:pt x="6517425" y="82553"/>
                  <a:pt x="6864883" y="94936"/>
                  <a:pt x="7212339" y="66042"/>
                </a:cubicBezTo>
                <a:cubicBezTo>
                  <a:pt x="7559796" y="90809"/>
                  <a:pt x="7897182" y="74298"/>
                  <a:pt x="8244638" y="49532"/>
                </a:cubicBezTo>
                <a:cubicBezTo>
                  <a:pt x="8597130" y="78426"/>
                  <a:pt x="8944587" y="37149"/>
                  <a:pt x="9292044" y="0"/>
                </a:cubicBezTo>
                <a:lnTo>
                  <a:pt x="9379192" y="2762"/>
                </a:lnTo>
                <a:close/>
              </a:path>
            </a:pathLst>
          </a:custGeom>
          <a:solidFill>
            <a:srgbClr val="C917D5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31D9B7-48AB-4407-A9E8-13391FCB2E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9902" flipV="1">
            <a:off x="5210629" y="4242714"/>
            <a:ext cx="7104297" cy="3137347"/>
          </a:xfrm>
          <a:custGeom>
            <a:avLst/>
            <a:gdLst>
              <a:gd name="connsiteX0" fmla="*/ 6772629 w 7104297"/>
              <a:gd name="connsiteY0" fmla="*/ 3137347 h 3137347"/>
              <a:gd name="connsiteX1" fmla="*/ 7104297 w 7104297"/>
              <a:gd name="connsiteY1" fmla="*/ 1081624 h 3137347"/>
              <a:gd name="connsiteX2" fmla="*/ 400225 w 7104297"/>
              <a:gd name="connsiteY2" fmla="*/ 0 h 3137347"/>
              <a:gd name="connsiteX3" fmla="*/ 277738 w 7104297"/>
              <a:gd name="connsiteY3" fmla="*/ 5048 h 3137347"/>
              <a:gd name="connsiteX4" fmla="*/ 0 w 7104297"/>
              <a:gd name="connsiteY4" fmla="*/ 23585 h 3137347"/>
              <a:gd name="connsiteX5" fmla="*/ 296410 w 7104297"/>
              <a:gd name="connsiteY5" fmla="*/ 136472 h 3137347"/>
              <a:gd name="connsiteX6" fmla="*/ 396403 w 7104297"/>
              <a:gd name="connsiteY6" fmla="*/ 445861 h 3137347"/>
              <a:gd name="connsiteX7" fmla="*/ 760665 w 7104297"/>
              <a:gd name="connsiteY7" fmla="*/ 621461 h 3137347"/>
              <a:gd name="connsiteX8" fmla="*/ 996368 w 7104297"/>
              <a:gd name="connsiteY8" fmla="*/ 684176 h 3137347"/>
              <a:gd name="connsiteX9" fmla="*/ 1535617 w 7104297"/>
              <a:gd name="connsiteY9" fmla="*/ 776157 h 3137347"/>
              <a:gd name="connsiteX10" fmla="*/ 1614185 w 7104297"/>
              <a:gd name="connsiteY10" fmla="*/ 926671 h 3137347"/>
              <a:gd name="connsiteX11" fmla="*/ 1682037 w 7104297"/>
              <a:gd name="connsiteY11" fmla="*/ 1093909 h 3137347"/>
              <a:gd name="connsiteX12" fmla="*/ 1824886 w 7104297"/>
              <a:gd name="connsiteY12" fmla="*/ 1202614 h 3137347"/>
              <a:gd name="connsiteX13" fmla="*/ 714243 w 7104297"/>
              <a:gd name="connsiteY13" fmla="*/ 1185890 h 3137347"/>
              <a:gd name="connsiteX14" fmla="*/ 1967733 w 7104297"/>
              <a:gd name="connsiteY14" fmla="*/ 1537090 h 3137347"/>
              <a:gd name="connsiteX15" fmla="*/ 1857026 w 7104297"/>
              <a:gd name="connsiteY15" fmla="*/ 1675062 h 3137347"/>
              <a:gd name="connsiteX16" fmla="*/ 2542697 w 7104297"/>
              <a:gd name="connsiteY16" fmla="*/ 1863205 h 3137347"/>
              <a:gd name="connsiteX17" fmla="*/ 2174863 w 7104297"/>
              <a:gd name="connsiteY17" fmla="*/ 1884109 h 3137347"/>
              <a:gd name="connsiteX18" fmla="*/ 4314015 w 7104297"/>
              <a:gd name="connsiteY18" fmla="*/ 2670128 h 3137347"/>
              <a:gd name="connsiteX19" fmla="*/ 5430784 w 7104297"/>
              <a:gd name="connsiteY19" fmla="*/ 2889725 h 3137347"/>
              <a:gd name="connsiteX20" fmla="*/ 6613344 w 7104297"/>
              <a:gd name="connsiteY20" fmla="*/ 3108822 h 313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104297" h="3137347">
                <a:moveTo>
                  <a:pt x="6772629" y="3137347"/>
                </a:moveTo>
                <a:lnTo>
                  <a:pt x="7104297" y="1081624"/>
                </a:lnTo>
                <a:lnTo>
                  <a:pt x="400225" y="0"/>
                </a:lnTo>
                <a:lnTo>
                  <a:pt x="277738" y="5048"/>
                </a:lnTo>
                <a:cubicBezTo>
                  <a:pt x="185423" y="9801"/>
                  <a:pt x="92851" y="15745"/>
                  <a:pt x="0" y="23585"/>
                </a:cubicBezTo>
                <a:cubicBezTo>
                  <a:pt x="96424" y="149013"/>
                  <a:pt x="221416" y="44490"/>
                  <a:pt x="296410" y="136472"/>
                </a:cubicBezTo>
                <a:cubicBezTo>
                  <a:pt x="224986" y="328795"/>
                  <a:pt x="253557" y="433318"/>
                  <a:pt x="396403" y="445861"/>
                </a:cubicBezTo>
                <a:cubicBezTo>
                  <a:pt x="535682" y="458403"/>
                  <a:pt x="685672" y="391507"/>
                  <a:pt x="760665" y="621461"/>
                </a:cubicBezTo>
                <a:cubicBezTo>
                  <a:pt x="782093" y="692537"/>
                  <a:pt x="914229" y="671633"/>
                  <a:pt x="996368" y="684176"/>
                </a:cubicBezTo>
                <a:cubicBezTo>
                  <a:pt x="1174926" y="713442"/>
                  <a:pt x="1364202" y="684176"/>
                  <a:pt x="1535617" y="776157"/>
                </a:cubicBezTo>
                <a:cubicBezTo>
                  <a:pt x="1603471" y="809604"/>
                  <a:pt x="1649896" y="834690"/>
                  <a:pt x="1614185" y="926671"/>
                </a:cubicBezTo>
                <a:cubicBezTo>
                  <a:pt x="1578472" y="1022833"/>
                  <a:pt x="1624898" y="1056279"/>
                  <a:pt x="1682037" y="1093909"/>
                </a:cubicBezTo>
                <a:cubicBezTo>
                  <a:pt x="1724892" y="1123175"/>
                  <a:pt x="1789173" y="1114814"/>
                  <a:pt x="1824886" y="1202614"/>
                </a:cubicBezTo>
                <a:cubicBezTo>
                  <a:pt x="1449909" y="1190070"/>
                  <a:pt x="1085647" y="1118994"/>
                  <a:pt x="714243" y="1185890"/>
                </a:cubicBezTo>
                <a:cubicBezTo>
                  <a:pt x="1121358" y="1353128"/>
                  <a:pt x="1567759" y="1344765"/>
                  <a:pt x="1967733" y="1537090"/>
                </a:cubicBezTo>
                <a:cubicBezTo>
                  <a:pt x="1953448" y="1603986"/>
                  <a:pt x="1860597" y="1574718"/>
                  <a:pt x="1857026" y="1675062"/>
                </a:cubicBezTo>
                <a:cubicBezTo>
                  <a:pt x="2067727" y="1779586"/>
                  <a:pt x="2321284" y="1708508"/>
                  <a:pt x="2542697" y="1863205"/>
                </a:cubicBezTo>
                <a:cubicBezTo>
                  <a:pt x="2414134" y="1934281"/>
                  <a:pt x="2296285" y="1817213"/>
                  <a:pt x="2174863" y="1884109"/>
                </a:cubicBezTo>
                <a:cubicBezTo>
                  <a:pt x="2214147" y="1984452"/>
                  <a:pt x="3992607" y="2603233"/>
                  <a:pt x="4314015" y="2670128"/>
                </a:cubicBezTo>
                <a:cubicBezTo>
                  <a:pt x="4559090" y="2721868"/>
                  <a:pt x="4976921" y="2803592"/>
                  <a:pt x="5430784" y="2889725"/>
                </a:cubicBezTo>
                <a:cubicBezTo>
                  <a:pt x="5827914" y="2965093"/>
                  <a:pt x="6252633" y="3043836"/>
                  <a:pt x="6613344" y="3108822"/>
                </a:cubicBezTo>
                <a:close/>
              </a:path>
            </a:pathLst>
          </a:custGeom>
          <a:solidFill>
            <a:srgbClr val="C917D5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E4C7E3-5296-5E71-D931-337E0DFAF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43" y="661602"/>
            <a:ext cx="8250294" cy="85726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err="1"/>
              <a:t>Osvrt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akcijski</a:t>
            </a:r>
            <a:r>
              <a:rPr lang="en-US" dirty="0"/>
              <a:t> plan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37F28F-C14E-6B42-0E0C-FF5F1A11D30D}"/>
              </a:ext>
            </a:extLst>
          </p:cNvPr>
          <p:cNvSpPr txBox="1"/>
          <p:nvPr/>
        </p:nvSpPr>
        <p:spPr>
          <a:xfrm>
            <a:off x="348743" y="1627264"/>
            <a:ext cx="110235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2400" dirty="0"/>
              <a:t>Više ćemo vremena posvetiti osvrtu kada:</a:t>
            </a:r>
          </a:p>
          <a:p>
            <a:endParaRPr lang="en-HR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U</a:t>
            </a:r>
            <a:r>
              <a:rPr lang="en-HR" sz="2400" dirty="0"/>
              <a:t>ključuju vrlo važan </a:t>
            </a:r>
            <a:r>
              <a:rPr lang="en-US" sz="2400" dirty="0"/>
              <a:t>problem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cilj</a:t>
            </a:r>
            <a:r>
              <a:rPr lang="en-US" sz="2400" dirty="0"/>
              <a:t> </a:t>
            </a:r>
            <a:r>
              <a:rPr lang="en-US" sz="2400" dirty="0" err="1"/>
              <a:t>kojem</a:t>
            </a:r>
            <a:r>
              <a:rPr lang="en-US" sz="2400" dirty="0"/>
              <a:t> </a:t>
            </a:r>
            <a:r>
              <a:rPr lang="en-US" sz="2400" dirty="0" err="1"/>
              <a:t>treba</a:t>
            </a:r>
            <a:r>
              <a:rPr lang="en-US" sz="2400" dirty="0"/>
              <a:t> </a:t>
            </a:r>
            <a:r>
              <a:rPr lang="en-US" sz="2400" dirty="0" err="1"/>
              <a:t>posvetiti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vremena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Klijenti</a:t>
            </a:r>
            <a:r>
              <a:rPr lang="en-US" sz="2400" dirty="0"/>
              <a:t> ne </a:t>
            </a:r>
            <a:r>
              <a:rPr lang="en-US" sz="2400" dirty="0" err="1"/>
              <a:t>izvrše</a:t>
            </a:r>
            <a:r>
              <a:rPr lang="en-US" sz="2400" dirty="0"/>
              <a:t> </a:t>
            </a:r>
            <a:r>
              <a:rPr lang="en-US" sz="2400" dirty="0" err="1"/>
              <a:t>akcijski</a:t>
            </a:r>
            <a:r>
              <a:rPr lang="en-US" sz="2400" dirty="0"/>
              <a:t> 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Klijenti</a:t>
            </a:r>
            <a:r>
              <a:rPr lang="en-US" sz="2400" dirty="0"/>
              <a:t> </a:t>
            </a:r>
            <a:r>
              <a:rPr lang="en-US" sz="2400" dirty="0" err="1"/>
              <a:t>imaju</a:t>
            </a:r>
            <a:r>
              <a:rPr lang="en-US" sz="2400" dirty="0"/>
              <a:t> </a:t>
            </a:r>
            <a:r>
              <a:rPr lang="en-US" sz="2400" dirty="0" err="1"/>
              <a:t>poteškoće</a:t>
            </a:r>
            <a:r>
              <a:rPr lang="en-US" sz="2400" dirty="0"/>
              <a:t> u </a:t>
            </a:r>
            <a:r>
              <a:rPr lang="en-US" sz="2400" dirty="0" err="1"/>
              <a:t>donošenju</a:t>
            </a:r>
            <a:r>
              <a:rPr lang="en-US" sz="2400" dirty="0"/>
              <a:t> </a:t>
            </a:r>
            <a:r>
              <a:rPr lang="en-US" sz="2400" dirty="0" err="1"/>
              <a:t>zaključaka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uspješno</a:t>
            </a:r>
            <a:r>
              <a:rPr lang="en-US" sz="2400" dirty="0"/>
              <a:t> </a:t>
            </a:r>
            <a:r>
              <a:rPr lang="en-US" sz="2400" dirty="0" err="1"/>
              <a:t>izvršenog</a:t>
            </a:r>
            <a:r>
              <a:rPr lang="en-US" sz="2400" dirty="0"/>
              <a:t> </a:t>
            </a:r>
            <a:r>
              <a:rPr lang="en-US" sz="2400" dirty="0" err="1"/>
              <a:t>akcijskog</a:t>
            </a:r>
            <a:r>
              <a:rPr lang="en-US" sz="2400" dirty="0"/>
              <a:t> plana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kritični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sebi</a:t>
            </a:r>
            <a:endParaRPr lang="en-HR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FF5B75-DEEC-F4C2-9BCD-766FBD0CBE1B}"/>
              </a:ext>
            </a:extLst>
          </p:cNvPr>
          <p:cNvSpPr txBox="1"/>
          <p:nvPr/>
        </p:nvSpPr>
        <p:spPr>
          <a:xfrm>
            <a:off x="4473890" y="4912881"/>
            <a:ext cx="69922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2000" i="1" dirty="0"/>
              <a:t>“Jeste li pohvalili samoga sebe za izvršenje zadatka?”</a:t>
            </a:r>
          </a:p>
          <a:p>
            <a:endParaRPr lang="en-HR" sz="2000" i="1" dirty="0"/>
          </a:p>
          <a:p>
            <a:r>
              <a:rPr lang="en-HR" sz="2000" i="1" dirty="0"/>
              <a:t>“Što je bilo dobro u ovome iskustvu?”</a:t>
            </a:r>
          </a:p>
          <a:p>
            <a:endParaRPr lang="en-HR" sz="2000" i="1" dirty="0"/>
          </a:p>
          <a:p>
            <a:r>
              <a:rPr lang="en-HR" sz="2000" i="1" dirty="0"/>
              <a:t>“Što je ovo iskustvo pokazalo o vama?”</a:t>
            </a:r>
          </a:p>
        </p:txBody>
      </p:sp>
    </p:spTree>
    <p:extLst>
      <p:ext uri="{BB962C8B-B14F-4D97-AF65-F5344CB8AC3E}">
        <p14:creationId xmlns:p14="http://schemas.microsoft.com/office/powerpoint/2010/main" val="2158987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2A6AD-2D44-313F-377C-A8A6BA11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Konceptualizacija poteškoća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5ADC2-B559-05AC-3823-BB2038425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R" dirty="0"/>
              <a:t>4 moguća uzroka neuspjeha u izvršavanju akcijskog plana:</a:t>
            </a:r>
          </a:p>
          <a:p>
            <a:pPr lvl="1"/>
            <a:r>
              <a:rPr lang="en-HR" dirty="0"/>
              <a:t>Praktični problemi (loša organizacija, zaboravljanje značenja akcijskog plana, poteškoće s planom)</a:t>
            </a:r>
          </a:p>
          <a:p>
            <a:pPr lvl="1"/>
            <a:r>
              <a:rPr lang="en-HR" dirty="0"/>
              <a:t>Interferirajuće kognicije (negativna predviđanja, precijenjivanje zahtjeva akcijskog plana, prokrastinacija)</a:t>
            </a:r>
          </a:p>
          <a:p>
            <a:pPr lvl="1"/>
            <a:r>
              <a:rPr lang="en-HR" dirty="0"/>
              <a:t>Interferirajuće kognicije maskirane u praktične probleme</a:t>
            </a:r>
          </a:p>
          <a:p>
            <a:pPr lvl="1"/>
            <a:r>
              <a:rPr lang="en-HR" dirty="0"/>
              <a:t>Problemi vezani uz terapeutove kognicije </a:t>
            </a:r>
          </a:p>
          <a:p>
            <a:pPr lvl="1"/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1372465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07AA3-173C-C27F-C575-320558CDD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Sažetak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7775C-B965-06F8-2F31-2DF8D9037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11680"/>
            <a:ext cx="10881575" cy="4160520"/>
          </a:xfrm>
        </p:spPr>
        <p:txBody>
          <a:bodyPr/>
          <a:lstStyle/>
          <a:p>
            <a:r>
              <a:rPr lang="en-HR"/>
              <a:t>I terapet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tretirati</a:t>
            </a:r>
            <a:r>
              <a:rPr lang="en-US" dirty="0"/>
              <a:t> a</a:t>
            </a:r>
            <a:r>
              <a:rPr lang="en-HR" dirty="0"/>
              <a:t>kcijski plan kao ključni dio terapije</a:t>
            </a:r>
          </a:p>
          <a:p>
            <a:r>
              <a:rPr lang="en-HR" dirty="0"/>
              <a:t>Akcijski planovi trebaju se zadavati u suradnji s klijentom</a:t>
            </a:r>
          </a:p>
          <a:p>
            <a:r>
              <a:rPr lang="en-HR" dirty="0"/>
              <a:t>Akcijski plan (zadaća) povećava učinak terapije</a:t>
            </a:r>
          </a:p>
        </p:txBody>
      </p:sp>
    </p:spTree>
    <p:extLst>
      <p:ext uri="{BB962C8B-B14F-4D97-AF65-F5344CB8AC3E}">
        <p14:creationId xmlns:p14="http://schemas.microsoft.com/office/powerpoint/2010/main" val="2373434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FFA95-A36E-748F-DE47-AC2FEBD14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67E87-7D9E-2880-3E1D-1A80E8E80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Beck, J.S. (2021). </a:t>
            </a:r>
            <a:r>
              <a:rPr lang="hr-HR" sz="1800" i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hr-HR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hr-HR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Therapy</a:t>
            </a:r>
            <a:r>
              <a:rPr lang="hr-HR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HR" sz="1800" i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Basics</a:t>
            </a:r>
            <a:r>
              <a:rPr lang="hr-HR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hr-HR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i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Beyond</a:t>
            </a:r>
            <a:r>
              <a:rPr lang="hr-HR" sz="1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r-H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Guilford</a:t>
            </a:r>
            <a:r>
              <a:rPr lang="hr-H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Press. (Poglavlje 8)</a:t>
            </a:r>
            <a:r>
              <a:rPr lang="en-HR" dirty="0">
                <a:effectLst/>
              </a:rPr>
              <a:t> 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3919725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839A9B9-F246-4779-A2BA-7AD3DAB541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E10A74-4ABA-C53C-4F25-8088CD23C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76" y="4175828"/>
            <a:ext cx="9144000" cy="23876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6000" i="1" dirty="0" err="1"/>
              <a:t>Hvala</a:t>
            </a:r>
            <a:r>
              <a:rPr lang="en-US" sz="6000" i="1" dirty="0"/>
              <a:t> </a:t>
            </a:r>
            <a:r>
              <a:rPr lang="en-US" sz="6000" i="1" dirty="0" err="1"/>
              <a:t>na</a:t>
            </a:r>
            <a:r>
              <a:rPr lang="en-US" sz="6000" i="1" dirty="0"/>
              <a:t> </a:t>
            </a:r>
            <a:r>
              <a:rPr lang="en-US" sz="6000" i="1" dirty="0" err="1"/>
              <a:t>pažnji</a:t>
            </a:r>
            <a:r>
              <a:rPr lang="en-US" sz="6000" i="1" dirty="0"/>
              <a:t> </a:t>
            </a:r>
            <a:r>
              <a:rPr lang="en-US" sz="6000" dirty="0"/>
              <a:t>:)</a:t>
            </a:r>
            <a:br>
              <a:rPr lang="en-US" sz="6000" dirty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/>
              <a:t/>
            </a:r>
            <a:br>
              <a:rPr lang="en-US" sz="6000" dirty="0"/>
            </a:br>
            <a:endParaRPr lang="en-US" i="1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89FF3C7-B796-4C63-BF20-B2EE568883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96" y="1"/>
            <a:ext cx="11282409" cy="2930115"/>
          </a:xfrm>
          <a:custGeom>
            <a:avLst/>
            <a:gdLst>
              <a:gd name="connsiteX0" fmla="*/ 1277174 w 11282409"/>
              <a:gd name="connsiteY0" fmla="*/ 0 h 2930115"/>
              <a:gd name="connsiteX1" fmla="*/ 11077320 w 11282409"/>
              <a:gd name="connsiteY1" fmla="*/ 0 h 2930115"/>
              <a:gd name="connsiteX2" fmla="*/ 10933044 w 11282409"/>
              <a:gd name="connsiteY2" fmla="*/ 93916 h 2930115"/>
              <a:gd name="connsiteX3" fmla="*/ 11087630 w 11282409"/>
              <a:gd name="connsiteY3" fmla="*/ 165214 h 2930115"/>
              <a:gd name="connsiteX4" fmla="*/ 10401271 w 11282409"/>
              <a:gd name="connsiteY4" fmla="*/ 582307 h 2930115"/>
              <a:gd name="connsiteX5" fmla="*/ 11038163 w 11282409"/>
              <a:gd name="connsiteY5" fmla="*/ 511009 h 2930115"/>
              <a:gd name="connsiteX6" fmla="*/ 11004154 w 11282409"/>
              <a:gd name="connsiteY6" fmla="*/ 568047 h 2930115"/>
              <a:gd name="connsiteX7" fmla="*/ 10970146 w 11282409"/>
              <a:gd name="connsiteY7" fmla="*/ 625085 h 2930115"/>
              <a:gd name="connsiteX8" fmla="*/ 11270042 w 11282409"/>
              <a:gd name="connsiteY8" fmla="*/ 589437 h 2930115"/>
              <a:gd name="connsiteX9" fmla="*/ 11270042 w 11282409"/>
              <a:gd name="connsiteY9" fmla="*/ 650039 h 2930115"/>
              <a:gd name="connsiteX10" fmla="*/ 11177291 w 11282409"/>
              <a:gd name="connsiteY10" fmla="*/ 721337 h 2930115"/>
              <a:gd name="connsiteX11" fmla="*/ 11270042 w 11282409"/>
              <a:gd name="connsiteY11" fmla="*/ 703512 h 2930115"/>
              <a:gd name="connsiteX12" fmla="*/ 11282409 w 11282409"/>
              <a:gd name="connsiteY12" fmla="*/ 703512 h 2930115"/>
              <a:gd name="connsiteX13" fmla="*/ 11282409 w 11282409"/>
              <a:gd name="connsiteY13" fmla="*/ 981574 h 2930115"/>
              <a:gd name="connsiteX14" fmla="*/ 4053985 w 11282409"/>
              <a:gd name="connsiteY14" fmla="*/ 2928005 h 2930115"/>
              <a:gd name="connsiteX15" fmla="*/ 3386175 w 11282409"/>
              <a:gd name="connsiteY15" fmla="*/ 2892355 h 2930115"/>
              <a:gd name="connsiteX16" fmla="*/ 3228499 w 11282409"/>
              <a:gd name="connsiteY16" fmla="*/ 2774714 h 2930115"/>
              <a:gd name="connsiteX17" fmla="*/ 3389267 w 11282409"/>
              <a:gd name="connsiteY17" fmla="*/ 2717676 h 2930115"/>
              <a:gd name="connsiteX18" fmla="*/ 3883942 w 11282409"/>
              <a:gd name="connsiteY18" fmla="*/ 2535866 h 2930115"/>
              <a:gd name="connsiteX19" fmla="*/ 3401634 w 11282409"/>
              <a:gd name="connsiteY19" fmla="*/ 2564386 h 2930115"/>
              <a:gd name="connsiteX20" fmla="*/ 4087994 w 11282409"/>
              <a:gd name="connsiteY20" fmla="*/ 2414660 h 2930115"/>
              <a:gd name="connsiteX21" fmla="*/ 4285864 w 11282409"/>
              <a:gd name="connsiteY21" fmla="*/ 2336233 h 2930115"/>
              <a:gd name="connsiteX22" fmla="*/ 4091088 w 11282409"/>
              <a:gd name="connsiteY22" fmla="*/ 2304149 h 2930115"/>
              <a:gd name="connsiteX23" fmla="*/ 3148114 w 11282409"/>
              <a:gd name="connsiteY23" fmla="*/ 2400401 h 2930115"/>
              <a:gd name="connsiteX24" fmla="*/ 3058455 w 11282409"/>
              <a:gd name="connsiteY24" fmla="*/ 2411095 h 2930115"/>
              <a:gd name="connsiteX25" fmla="*/ 2443203 w 11282409"/>
              <a:gd name="connsiteY25" fmla="*/ 2336233 h 2930115"/>
              <a:gd name="connsiteX26" fmla="*/ 2786383 w 11282409"/>
              <a:gd name="connsiteY26" fmla="*/ 2257805 h 2930115"/>
              <a:gd name="connsiteX27" fmla="*/ 2390644 w 11282409"/>
              <a:gd name="connsiteY27" fmla="*/ 2211461 h 2930115"/>
              <a:gd name="connsiteX28" fmla="*/ 1911429 w 11282409"/>
              <a:gd name="connsiteY28" fmla="*/ 2168683 h 2930115"/>
              <a:gd name="connsiteX29" fmla="*/ 1416755 w 11282409"/>
              <a:gd name="connsiteY29" fmla="*/ 2026087 h 2930115"/>
              <a:gd name="connsiteX30" fmla="*/ 1070483 w 11282409"/>
              <a:gd name="connsiteY30" fmla="*/ 1979743 h 2930115"/>
              <a:gd name="connsiteX31" fmla="*/ 1104491 w 11282409"/>
              <a:gd name="connsiteY31" fmla="*/ 1854972 h 2930115"/>
              <a:gd name="connsiteX32" fmla="*/ 1039566 w 11282409"/>
              <a:gd name="connsiteY32" fmla="*/ 1748026 h 2930115"/>
              <a:gd name="connsiteX33" fmla="*/ 1623900 w 11282409"/>
              <a:gd name="connsiteY33" fmla="*/ 1694553 h 2930115"/>
              <a:gd name="connsiteX34" fmla="*/ 1401296 w 11282409"/>
              <a:gd name="connsiteY34" fmla="*/ 1676728 h 2930115"/>
              <a:gd name="connsiteX35" fmla="*/ 1302362 w 11282409"/>
              <a:gd name="connsiteY35" fmla="*/ 1623255 h 2930115"/>
              <a:gd name="connsiteX36" fmla="*/ 1385838 w 11282409"/>
              <a:gd name="connsiteY36" fmla="*/ 1566216 h 2930115"/>
              <a:gd name="connsiteX37" fmla="*/ 1756843 w 11282409"/>
              <a:gd name="connsiteY37" fmla="*/ 1377277 h 2930115"/>
              <a:gd name="connsiteX38" fmla="*/ 721120 w 11282409"/>
              <a:gd name="connsiteY38" fmla="*/ 1387972 h 2930115"/>
              <a:gd name="connsiteX39" fmla="*/ 857154 w 11282409"/>
              <a:gd name="connsiteY39" fmla="*/ 1323803 h 2930115"/>
              <a:gd name="connsiteX40" fmla="*/ 2285525 w 11282409"/>
              <a:gd name="connsiteY40" fmla="*/ 924536 h 2930115"/>
              <a:gd name="connsiteX41" fmla="*/ 2569963 w 11282409"/>
              <a:gd name="connsiteY41" fmla="*/ 874628 h 2930115"/>
              <a:gd name="connsiteX42" fmla="*/ 1803218 w 11282409"/>
              <a:gd name="connsiteY42" fmla="*/ 856803 h 2930115"/>
              <a:gd name="connsiteX43" fmla="*/ 625276 w 11282409"/>
              <a:gd name="connsiteY43" fmla="*/ 682124 h 2930115"/>
              <a:gd name="connsiteX44" fmla="*/ 736578 w 11282409"/>
              <a:gd name="connsiteY44" fmla="*/ 521703 h 2930115"/>
              <a:gd name="connsiteX45" fmla="*/ 155336 w 11282409"/>
              <a:gd name="connsiteY45" fmla="*/ 550222 h 2930115"/>
              <a:gd name="connsiteX46" fmla="*/ 421223 w 11282409"/>
              <a:gd name="connsiteY46" fmla="*/ 425451 h 2930115"/>
              <a:gd name="connsiteX47" fmla="*/ 201712 w 11282409"/>
              <a:gd name="connsiteY47" fmla="*/ 404062 h 2930115"/>
              <a:gd name="connsiteX48" fmla="*/ 3843 w 11282409"/>
              <a:gd name="connsiteY48" fmla="*/ 314939 h 2930115"/>
              <a:gd name="connsiteX49" fmla="*/ 829329 w 11282409"/>
              <a:gd name="connsiteY49" fmla="*/ 175909 h 2930115"/>
              <a:gd name="connsiteX50" fmla="*/ 1045749 w 11282409"/>
              <a:gd name="connsiteY50" fmla="*/ 47572 h 2930115"/>
              <a:gd name="connsiteX51" fmla="*/ 1172509 w 11282409"/>
              <a:gd name="connsiteY51" fmla="*/ 11924 h 2930115"/>
              <a:gd name="connsiteX52" fmla="*/ 1257531 w 11282409"/>
              <a:gd name="connsiteY52" fmla="*/ 7914 h 29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282409" h="2930115">
                <a:moveTo>
                  <a:pt x="1277174" y="0"/>
                </a:moveTo>
                <a:lnTo>
                  <a:pt x="11077320" y="0"/>
                </a:lnTo>
                <a:lnTo>
                  <a:pt x="10933044" y="93916"/>
                </a:lnTo>
                <a:cubicBezTo>
                  <a:pt x="10973237" y="147389"/>
                  <a:pt x="11059805" y="83222"/>
                  <a:pt x="11087630" y="165214"/>
                </a:cubicBezTo>
                <a:cubicBezTo>
                  <a:pt x="10865028" y="304245"/>
                  <a:pt x="10660974" y="478924"/>
                  <a:pt x="10401271" y="582307"/>
                </a:cubicBezTo>
                <a:cubicBezTo>
                  <a:pt x="10614599" y="507443"/>
                  <a:pt x="10827927" y="543093"/>
                  <a:pt x="11038163" y="511009"/>
                </a:cubicBezTo>
                <a:cubicBezTo>
                  <a:pt x="11065988" y="553787"/>
                  <a:pt x="11019613" y="553787"/>
                  <a:pt x="11004154" y="568047"/>
                </a:cubicBezTo>
                <a:cubicBezTo>
                  <a:pt x="10988696" y="582307"/>
                  <a:pt x="10967053" y="593001"/>
                  <a:pt x="10970146" y="625085"/>
                </a:cubicBezTo>
                <a:cubicBezTo>
                  <a:pt x="11065988" y="639345"/>
                  <a:pt x="11171107" y="589437"/>
                  <a:pt x="11270042" y="589437"/>
                </a:cubicBezTo>
                <a:lnTo>
                  <a:pt x="11270042" y="650039"/>
                </a:lnTo>
                <a:cubicBezTo>
                  <a:pt x="11236032" y="671428"/>
                  <a:pt x="11192750" y="678558"/>
                  <a:pt x="11177291" y="721337"/>
                </a:cubicBezTo>
                <a:cubicBezTo>
                  <a:pt x="11208207" y="714208"/>
                  <a:pt x="11239125" y="710643"/>
                  <a:pt x="11270042" y="703512"/>
                </a:cubicBezTo>
                <a:lnTo>
                  <a:pt x="11282409" y="703512"/>
                </a:lnTo>
                <a:lnTo>
                  <a:pt x="11282409" y="981574"/>
                </a:lnTo>
                <a:cubicBezTo>
                  <a:pt x="9254245" y="2952959"/>
                  <a:pt x="4397165" y="2906615"/>
                  <a:pt x="4053985" y="2928005"/>
                </a:cubicBezTo>
                <a:cubicBezTo>
                  <a:pt x="3945776" y="2935134"/>
                  <a:pt x="3491294" y="2924439"/>
                  <a:pt x="3386175" y="2892355"/>
                </a:cubicBezTo>
                <a:cubicBezTo>
                  <a:pt x="3243956" y="2853141"/>
                  <a:pt x="3228499" y="2774714"/>
                  <a:pt x="3228499" y="2774714"/>
                </a:cubicBezTo>
                <a:cubicBezTo>
                  <a:pt x="3228499" y="2774714"/>
                  <a:pt x="3299608" y="2742630"/>
                  <a:pt x="3389267" y="2717676"/>
                </a:cubicBezTo>
                <a:cubicBezTo>
                  <a:pt x="3562404" y="2667768"/>
                  <a:pt x="3704623" y="2575080"/>
                  <a:pt x="3883942" y="2535866"/>
                </a:cubicBezTo>
                <a:cubicBezTo>
                  <a:pt x="3723173" y="2546561"/>
                  <a:pt x="3562404" y="2553691"/>
                  <a:pt x="3401634" y="2564386"/>
                </a:cubicBezTo>
                <a:cubicBezTo>
                  <a:pt x="3624237" y="2468133"/>
                  <a:pt x="3859208" y="2453874"/>
                  <a:pt x="4087994" y="2414660"/>
                </a:cubicBezTo>
                <a:cubicBezTo>
                  <a:pt x="4162197" y="2403966"/>
                  <a:pt x="4285864" y="2436049"/>
                  <a:pt x="4285864" y="2336233"/>
                </a:cubicBezTo>
                <a:cubicBezTo>
                  <a:pt x="4282774" y="2272064"/>
                  <a:pt x="4162197" y="2300584"/>
                  <a:pt x="4091088" y="2304149"/>
                </a:cubicBezTo>
                <a:cubicBezTo>
                  <a:pt x="3775732" y="2314843"/>
                  <a:pt x="3463469" y="2361187"/>
                  <a:pt x="3148114" y="2400401"/>
                </a:cubicBezTo>
                <a:cubicBezTo>
                  <a:pt x="3117196" y="2403966"/>
                  <a:pt x="3080097" y="2421790"/>
                  <a:pt x="3058455" y="2411095"/>
                </a:cubicBezTo>
                <a:cubicBezTo>
                  <a:pt x="2879135" y="2339797"/>
                  <a:pt x="2675082" y="2357622"/>
                  <a:pt x="2443203" y="2336233"/>
                </a:cubicBezTo>
                <a:cubicBezTo>
                  <a:pt x="2569963" y="2254241"/>
                  <a:pt x="2678173" y="2311278"/>
                  <a:pt x="2786383" y="2257805"/>
                </a:cubicBezTo>
                <a:cubicBezTo>
                  <a:pt x="2653440" y="2200766"/>
                  <a:pt x="2517405" y="2225722"/>
                  <a:pt x="2390644" y="2211461"/>
                </a:cubicBezTo>
                <a:cubicBezTo>
                  <a:pt x="2297893" y="2200766"/>
                  <a:pt x="1963988" y="2186507"/>
                  <a:pt x="1911429" y="2168683"/>
                </a:cubicBezTo>
                <a:cubicBezTo>
                  <a:pt x="1750660" y="2115209"/>
                  <a:pt x="1558974" y="2122339"/>
                  <a:pt x="1416755" y="2026087"/>
                </a:cubicBezTo>
                <a:cubicBezTo>
                  <a:pt x="1314728" y="1958354"/>
                  <a:pt x="1178693" y="2015393"/>
                  <a:pt x="1070483" y="1979743"/>
                </a:cubicBezTo>
                <a:cubicBezTo>
                  <a:pt x="1024107" y="1929835"/>
                  <a:pt x="1089033" y="1894186"/>
                  <a:pt x="1104491" y="1854972"/>
                </a:cubicBezTo>
                <a:cubicBezTo>
                  <a:pt x="1126133" y="1805064"/>
                  <a:pt x="1067391" y="1794370"/>
                  <a:pt x="1039566" y="1748026"/>
                </a:cubicBezTo>
                <a:cubicBezTo>
                  <a:pt x="1231252" y="1751591"/>
                  <a:pt x="1413663" y="1737331"/>
                  <a:pt x="1623900" y="1694553"/>
                </a:cubicBezTo>
                <a:cubicBezTo>
                  <a:pt x="1537332" y="1630384"/>
                  <a:pt x="1463130" y="1690987"/>
                  <a:pt x="1401296" y="1676728"/>
                </a:cubicBezTo>
                <a:cubicBezTo>
                  <a:pt x="1358012" y="1666033"/>
                  <a:pt x="1302362" y="1676728"/>
                  <a:pt x="1302362" y="1623255"/>
                </a:cubicBezTo>
                <a:cubicBezTo>
                  <a:pt x="1302362" y="1580476"/>
                  <a:pt x="1351829" y="1573345"/>
                  <a:pt x="1385838" y="1566216"/>
                </a:cubicBezTo>
                <a:cubicBezTo>
                  <a:pt x="1518781" y="1541262"/>
                  <a:pt x="1648633" y="1509178"/>
                  <a:pt x="1756843" y="1377277"/>
                </a:cubicBezTo>
                <a:cubicBezTo>
                  <a:pt x="1407480" y="1334499"/>
                  <a:pt x="1048840" y="1502049"/>
                  <a:pt x="721120" y="1387972"/>
                </a:cubicBezTo>
                <a:cubicBezTo>
                  <a:pt x="748945" y="1313109"/>
                  <a:pt x="813871" y="1327368"/>
                  <a:pt x="857154" y="1323803"/>
                </a:cubicBezTo>
                <a:cubicBezTo>
                  <a:pt x="1147775" y="1291720"/>
                  <a:pt x="2127849" y="903147"/>
                  <a:pt x="2285525" y="924536"/>
                </a:cubicBezTo>
                <a:cubicBezTo>
                  <a:pt x="2381369" y="935231"/>
                  <a:pt x="2480304" y="928101"/>
                  <a:pt x="2569963" y="874628"/>
                </a:cubicBezTo>
                <a:cubicBezTo>
                  <a:pt x="2678173" y="810460"/>
                  <a:pt x="1988721" y="945926"/>
                  <a:pt x="1803218" y="856803"/>
                </a:cubicBezTo>
                <a:cubicBezTo>
                  <a:pt x="1713559" y="814024"/>
                  <a:pt x="956090" y="689253"/>
                  <a:pt x="625276" y="682124"/>
                </a:cubicBezTo>
                <a:cubicBezTo>
                  <a:pt x="656194" y="614390"/>
                  <a:pt x="770587" y="617955"/>
                  <a:pt x="736578" y="521703"/>
                </a:cubicBezTo>
                <a:cubicBezTo>
                  <a:pt x="557259" y="514574"/>
                  <a:pt x="365573" y="575176"/>
                  <a:pt x="155336" y="550222"/>
                </a:cubicBezTo>
                <a:cubicBezTo>
                  <a:pt x="229537" y="464666"/>
                  <a:pt x="337746" y="471795"/>
                  <a:pt x="421223" y="425451"/>
                </a:cubicBezTo>
                <a:cubicBezTo>
                  <a:pt x="356297" y="361283"/>
                  <a:pt x="275913" y="400497"/>
                  <a:pt x="201712" y="404062"/>
                </a:cubicBezTo>
                <a:cubicBezTo>
                  <a:pt x="136786" y="407627"/>
                  <a:pt x="-27075" y="318505"/>
                  <a:pt x="3843" y="314939"/>
                </a:cubicBezTo>
                <a:cubicBezTo>
                  <a:pt x="282096" y="293551"/>
                  <a:pt x="551076" y="197299"/>
                  <a:pt x="829329" y="175909"/>
                </a:cubicBezTo>
                <a:cubicBezTo>
                  <a:pt x="922080" y="168779"/>
                  <a:pt x="1027200" y="175909"/>
                  <a:pt x="1045749" y="47572"/>
                </a:cubicBezTo>
                <a:cubicBezTo>
                  <a:pt x="1048840" y="11924"/>
                  <a:pt x="1039566" y="4795"/>
                  <a:pt x="1172509" y="11924"/>
                </a:cubicBezTo>
                <a:cubicBezTo>
                  <a:pt x="1198789" y="13707"/>
                  <a:pt x="1228933" y="14598"/>
                  <a:pt x="1257531" y="7914"/>
                </a:cubicBezTo>
                <a:close/>
              </a:path>
            </a:pathLst>
          </a:custGeom>
          <a:solidFill>
            <a:srgbClr val="C917D5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57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26944-661E-ABEE-BA38-4C29C7B91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Akcijski plan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59A1D-9BF6-4542-B9D5-8F95FC7AC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R" dirty="0"/>
              <a:t>Tradicionalno: domaća zadaća</a:t>
            </a:r>
          </a:p>
          <a:p>
            <a:r>
              <a:rPr lang="en-HR" dirty="0"/>
              <a:t>Uvježbavanje novih načina mišljenja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, </a:t>
            </a:r>
            <a:r>
              <a:rPr lang="en-US" dirty="0" err="1"/>
              <a:t>naučenih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terapiji</a:t>
            </a:r>
            <a:endParaRPr lang="en-US" dirty="0"/>
          </a:p>
          <a:p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/>
              <a:t>napredak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/>
              <a:t> koji se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akcijskog</a:t>
            </a:r>
            <a:r>
              <a:rPr lang="en-US" dirty="0"/>
              <a:t> plana</a:t>
            </a:r>
          </a:p>
          <a:p>
            <a:pPr lvl="1"/>
            <a:r>
              <a:rPr lang="en-US" dirty="0" err="1"/>
              <a:t>Važno</a:t>
            </a:r>
            <a:r>
              <a:rPr lang="en-US" dirty="0"/>
              <a:t> je da </a:t>
            </a:r>
            <a:r>
              <a:rPr lang="en-US" dirty="0" err="1"/>
              <a:t>klijenti</a:t>
            </a:r>
            <a:r>
              <a:rPr lang="en-US" dirty="0"/>
              <a:t> </a:t>
            </a:r>
            <a:r>
              <a:rPr lang="en-US" dirty="0" err="1"/>
              <a:t>prepoznaju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uspjeh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akcijskog</a:t>
            </a:r>
            <a:r>
              <a:rPr lang="en-US" dirty="0"/>
              <a:t> plana</a:t>
            </a:r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515690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E98A7-44DB-03AA-AA93-E54EC3F43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Izrada akcijskog plana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270F8-6EC0-500E-8AFE-A634A90DC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R" dirty="0"/>
              <a:t>Ovisi o: </a:t>
            </a:r>
          </a:p>
          <a:p>
            <a:pPr lvl="1"/>
            <a:r>
              <a:rPr lang="en-US" dirty="0"/>
              <a:t>K</a:t>
            </a:r>
            <a:r>
              <a:rPr lang="en-HR" dirty="0"/>
              <a:t>onceptualizaciji</a:t>
            </a:r>
          </a:p>
          <a:p>
            <a:pPr lvl="1"/>
            <a:r>
              <a:rPr lang="en-HR" dirty="0"/>
              <a:t>Klijentovim aspiracijama</a:t>
            </a:r>
          </a:p>
          <a:p>
            <a:pPr lvl="1"/>
            <a:r>
              <a:rPr lang="en-HR" dirty="0"/>
              <a:t>Planu tretmana</a:t>
            </a:r>
          </a:p>
          <a:p>
            <a:pPr lvl="1"/>
            <a:r>
              <a:rPr lang="en-HR" dirty="0"/>
              <a:t>Ciljevima terapije</a:t>
            </a:r>
          </a:p>
          <a:p>
            <a:pPr lvl="1"/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terapeut</a:t>
            </a:r>
            <a:r>
              <a:rPr lang="en-US" dirty="0"/>
              <a:t> </a:t>
            </a:r>
            <a:r>
              <a:rPr lang="en-US" dirty="0" err="1"/>
              <a:t>misle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pomoći</a:t>
            </a:r>
            <a:endParaRPr lang="en-US" dirty="0"/>
          </a:p>
          <a:p>
            <a:pPr lvl="1"/>
            <a:r>
              <a:rPr lang="en-US" dirty="0" err="1"/>
              <a:t>Što</a:t>
            </a:r>
            <a:r>
              <a:rPr lang="en-HR" dirty="0"/>
              <a:t> je klijent u mogućnosti učiniti</a:t>
            </a:r>
          </a:p>
        </p:txBody>
      </p:sp>
    </p:spTree>
    <p:extLst>
      <p:ext uri="{BB962C8B-B14F-4D97-AF65-F5344CB8AC3E}">
        <p14:creationId xmlns:p14="http://schemas.microsoft.com/office/powerpoint/2010/main" val="2135012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1B5B7-C48C-F471-807B-109AD04CE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Dobar akcijski plan omogućuje klijentu: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FFF2E-796F-C93C-D74C-C02B39765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HR" dirty="0"/>
              <a:t>onošenje pozitivnih zaključaka o njegovom iskustvu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njemu</a:t>
            </a:r>
            <a:r>
              <a:rPr lang="en-US" dirty="0"/>
              <a:t> </a:t>
            </a:r>
            <a:r>
              <a:rPr lang="en-US" dirty="0" err="1"/>
              <a:t>samom</a:t>
            </a:r>
            <a:endParaRPr lang="en-US" dirty="0"/>
          </a:p>
          <a:p>
            <a:r>
              <a:rPr lang="en-US" dirty="0" err="1"/>
              <a:t>Educiranje</a:t>
            </a:r>
            <a:r>
              <a:rPr lang="en-US" dirty="0"/>
              <a:t> (</a:t>
            </a:r>
            <a:r>
              <a:rPr lang="en-US" dirty="0" err="1"/>
              <a:t>biblioterapija</a:t>
            </a:r>
            <a:r>
              <a:rPr lang="en-US" dirty="0"/>
              <a:t>)</a:t>
            </a:r>
          </a:p>
          <a:p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(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motrenje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, </a:t>
            </a:r>
            <a:r>
              <a:rPr lang="en-US" dirty="0" err="1"/>
              <a:t>osjećaja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)</a:t>
            </a:r>
          </a:p>
          <a:p>
            <a:r>
              <a:rPr lang="en-US" dirty="0" err="1"/>
              <a:t>Evaluiranje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modificiranje</a:t>
            </a:r>
            <a:r>
              <a:rPr lang="en-US" dirty="0"/>
              <a:t> </a:t>
            </a:r>
            <a:r>
              <a:rPr lang="en-US" dirty="0" err="1"/>
              <a:t>kognicija</a:t>
            </a:r>
            <a:endParaRPr lang="en-US" dirty="0"/>
          </a:p>
          <a:p>
            <a:r>
              <a:rPr lang="en-US" dirty="0" err="1"/>
              <a:t>Vježbanje</a:t>
            </a:r>
            <a:r>
              <a:rPr lang="en-US" dirty="0"/>
              <a:t> </a:t>
            </a:r>
            <a:r>
              <a:rPr lang="en-US" dirty="0" err="1"/>
              <a:t>kognitivnih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bihevioralnih</a:t>
            </a:r>
            <a:r>
              <a:rPr lang="en-US" dirty="0"/>
              <a:t> </a:t>
            </a:r>
            <a:r>
              <a:rPr lang="en-US" dirty="0" err="1"/>
              <a:t>vještina</a:t>
            </a:r>
            <a:endParaRPr lang="en-US" dirty="0"/>
          </a:p>
          <a:p>
            <a:r>
              <a:rPr lang="en-US" dirty="0" err="1"/>
              <a:t>Eksperimentiranje</a:t>
            </a:r>
            <a:r>
              <a:rPr lang="en-US" dirty="0"/>
              <a:t>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ponašanjima</a:t>
            </a:r>
            <a:endParaRPr lang="en-US" dirty="0"/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4145959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58DFF-8F85-4645-40AC-19BBA7B98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Aktivnosti unutar akcijskog plana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86AB0-06A0-15CF-4E3A-7DE3AF1A9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HR" dirty="0"/>
              <a:t>Čitanje bilješki s terapije </a:t>
            </a:r>
          </a:p>
          <a:p>
            <a:pPr marL="514350" indent="-514350">
              <a:buAutoNum type="arabicPeriod"/>
            </a:pPr>
            <a:r>
              <a:rPr lang="en-HR" dirty="0"/>
              <a:t>Motrenje automatskih misli</a:t>
            </a:r>
          </a:p>
          <a:p>
            <a:pPr marL="514350" indent="-514350">
              <a:buAutoNum type="arabicPeriod"/>
            </a:pPr>
            <a:r>
              <a:rPr lang="en-HR" dirty="0"/>
              <a:t>Vrednovanje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automatske</a:t>
            </a:r>
            <a:r>
              <a:rPr lang="en-US" dirty="0"/>
              <a:t> </a:t>
            </a:r>
            <a:r>
              <a:rPr lang="en-US" dirty="0" err="1"/>
              <a:t>misli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HR" dirty="0"/>
              <a:t>Bihevioralni eksperiment</a:t>
            </a:r>
          </a:p>
          <a:p>
            <a:pPr marL="514350" indent="-514350">
              <a:buAutoNum type="arabicPeriod"/>
            </a:pPr>
            <a:r>
              <a:rPr lang="en-HR" dirty="0"/>
              <a:t>Odvajanje od misli koje su dio procesa koji ne pomaže (samokritiziranje, ruminacije, opsesivno mišljenje…)</a:t>
            </a:r>
          </a:p>
          <a:p>
            <a:pPr marL="514350" indent="-514350">
              <a:buAutoNum type="arabicPeriod"/>
            </a:pPr>
            <a:r>
              <a:rPr lang="en-HR" dirty="0"/>
              <a:t>Osmišljavanje koraka za ostvarenje cilja</a:t>
            </a:r>
          </a:p>
          <a:p>
            <a:pPr marL="514350" indent="-514350">
              <a:buAutoNum type="arabicPeriod"/>
            </a:pPr>
            <a:endParaRPr lang="en-HR" dirty="0"/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813158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8B38D-353A-F162-55CD-C65F99AC5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Aktivnosti unutar akcijskog plana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70781-CA57-49B1-11C3-D4090FA76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en-HR" dirty="0"/>
              <a:t>Uključivanje u aktivnosti koje podižu raspoloženje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HR" dirty="0"/>
              <a:t>Lista pohvala (</a:t>
            </a:r>
            <a:r>
              <a:rPr lang="en-HR" i="1" dirty="0"/>
              <a:t>credit list</a:t>
            </a:r>
            <a:r>
              <a:rPr lang="en-HR" dirty="0"/>
              <a:t>)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HR" dirty="0"/>
              <a:t>Uvježbavanje bihevioralnih vještina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HR" dirty="0"/>
              <a:t> Biblioterapija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HR" dirty="0"/>
              <a:t> Pripremanje za sljedeću terapiju</a:t>
            </a:r>
          </a:p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626027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14436-3E88-F499-F492-EFF5D853D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dirty="0"/>
              <a:t>Poticanje klijenata na izradu akcijskog plana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FB766-FCEA-23DA-898F-AD7559422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</a:t>
            </a:r>
            <a:r>
              <a:rPr lang="en-HR" dirty="0"/>
              <a:t>a početku tretmana – predlaganje aktivnosti</a:t>
            </a:r>
          </a:p>
          <a:p>
            <a:r>
              <a:rPr lang="en-HR" dirty="0"/>
              <a:t>Napretkom terapije – ohrabrivanje na samostalno postavljanje plana</a:t>
            </a:r>
          </a:p>
          <a:p>
            <a:endParaRPr lang="en-HR" dirty="0"/>
          </a:p>
          <a:p>
            <a:pPr lvl="2"/>
            <a:r>
              <a:rPr lang="en-HR" i="1" dirty="0"/>
              <a:t>“Što biste voljeli raditi ovaj tjedan?”</a:t>
            </a:r>
          </a:p>
          <a:p>
            <a:pPr lvl="2"/>
            <a:r>
              <a:rPr lang="en-HR" i="1" dirty="0"/>
              <a:t>”Što biste mogli učiniti ukoliko postanete vrlo anksiozni?”</a:t>
            </a:r>
          </a:p>
          <a:p>
            <a:pPr lvl="2"/>
            <a:r>
              <a:rPr lang="en-HR" i="1" dirty="0"/>
              <a:t>“Što ćete učiniti ako se pojavi poteškoća?”</a:t>
            </a:r>
          </a:p>
        </p:txBody>
      </p:sp>
    </p:spTree>
    <p:extLst>
      <p:ext uri="{BB962C8B-B14F-4D97-AF65-F5344CB8AC3E}">
        <p14:creationId xmlns:p14="http://schemas.microsoft.com/office/powerpoint/2010/main" val="4139520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42102-F73F-4761-1ED9-28756526B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dirty="0"/>
              <a:t>Poticanje pridržavanja akcijskog plana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4604C-54D4-70BB-9DB5-E7D7B5CC0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HR" dirty="0"/>
              <a:t>Kreiranje </a:t>
            </a:r>
            <a:r>
              <a:rPr lang="en-HR" b="1" dirty="0"/>
              <a:t>individualnih </a:t>
            </a:r>
            <a:r>
              <a:rPr lang="en-HR" dirty="0"/>
              <a:t>akcijskih planova</a:t>
            </a:r>
          </a:p>
          <a:p>
            <a:r>
              <a:rPr lang="en-HR" dirty="0"/>
              <a:t>Objašnjavanje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en-US" dirty="0" err="1"/>
              <a:t>racionale</a:t>
            </a:r>
            <a:r>
              <a:rPr lang="en-US" dirty="0"/>
              <a:t> plana</a:t>
            </a:r>
          </a:p>
          <a:p>
            <a:r>
              <a:rPr lang="en-HR" dirty="0"/>
              <a:t>Suradnja klijenta </a:t>
            </a:r>
            <a:r>
              <a:rPr lang="en-US" dirty="0"/>
              <a:t>i</a:t>
            </a:r>
            <a:r>
              <a:rPr lang="en-HR" dirty="0"/>
              <a:t> terapeuta u postavljanju akcijskog plana</a:t>
            </a:r>
          </a:p>
          <a:p>
            <a:r>
              <a:rPr lang="en-HR" dirty="0"/>
              <a:t>Veliki zadatak podijeliti u nekoliko manjih </a:t>
            </a:r>
          </a:p>
          <a:p>
            <a:r>
              <a:rPr lang="en-HR" dirty="0"/>
              <a:t>Pružanje detaljnih uputa</a:t>
            </a:r>
          </a:p>
          <a:p>
            <a:r>
              <a:rPr lang="en-HR" dirty="0"/>
              <a:t>Osmišljavanje podsjetnika</a:t>
            </a:r>
          </a:p>
          <a:p>
            <a:r>
              <a:rPr lang="en-HR" dirty="0"/>
              <a:t>Započinjanje akcijskog plana na seansi</a:t>
            </a:r>
          </a:p>
          <a:p>
            <a:r>
              <a:rPr lang="en-HR" dirty="0"/>
              <a:t>Imaginacija izvršenog akcijskog plana</a:t>
            </a:r>
          </a:p>
        </p:txBody>
      </p:sp>
    </p:spTree>
    <p:extLst>
      <p:ext uri="{BB962C8B-B14F-4D97-AF65-F5344CB8AC3E}">
        <p14:creationId xmlns:p14="http://schemas.microsoft.com/office/powerpoint/2010/main" val="1414641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0EED73-1494-4E89-869B-E501A02B24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9D7A3A2-205A-4FD7-89D2-24FA8A54EA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934" y="0"/>
            <a:ext cx="11377066" cy="4001047"/>
          </a:xfrm>
          <a:custGeom>
            <a:avLst/>
            <a:gdLst>
              <a:gd name="connsiteX0" fmla="*/ 914840 w 11377066"/>
              <a:gd name="connsiteY0" fmla="*/ 0 h 3343806"/>
              <a:gd name="connsiteX1" fmla="*/ 11365513 w 11377066"/>
              <a:gd name="connsiteY1" fmla="*/ 0 h 3343806"/>
              <a:gd name="connsiteX2" fmla="*/ 11365513 w 11377066"/>
              <a:gd name="connsiteY2" fmla="*/ 846735 h 3343806"/>
              <a:gd name="connsiteX3" fmla="*/ 11050704 w 11377066"/>
              <a:gd name="connsiteY3" fmla="*/ 1046017 h 3343806"/>
              <a:gd name="connsiteX4" fmla="*/ 11195112 w 11377066"/>
              <a:gd name="connsiteY4" fmla="*/ 1103780 h 3343806"/>
              <a:gd name="connsiteX5" fmla="*/ 10553944 w 11377066"/>
              <a:gd name="connsiteY5" fmla="*/ 1441695 h 3343806"/>
              <a:gd name="connsiteX6" fmla="*/ 11148902 w 11377066"/>
              <a:gd name="connsiteY6" fmla="*/ 1383932 h 3343806"/>
              <a:gd name="connsiteX7" fmla="*/ 11117132 w 11377066"/>
              <a:gd name="connsiteY7" fmla="*/ 1430142 h 3343806"/>
              <a:gd name="connsiteX8" fmla="*/ 11085363 w 11377066"/>
              <a:gd name="connsiteY8" fmla="*/ 1476352 h 3343806"/>
              <a:gd name="connsiteX9" fmla="*/ 11365513 w 11377066"/>
              <a:gd name="connsiteY9" fmla="*/ 1447471 h 3343806"/>
              <a:gd name="connsiteX10" fmla="*/ 11365513 w 11377066"/>
              <a:gd name="connsiteY10" fmla="*/ 1496569 h 3343806"/>
              <a:gd name="connsiteX11" fmla="*/ 11278869 w 11377066"/>
              <a:gd name="connsiteY11" fmla="*/ 1554332 h 3343806"/>
              <a:gd name="connsiteX12" fmla="*/ 11365513 w 11377066"/>
              <a:gd name="connsiteY12" fmla="*/ 1539891 h 3343806"/>
              <a:gd name="connsiteX13" fmla="*/ 11377066 w 11377066"/>
              <a:gd name="connsiteY13" fmla="*/ 1539891 h 3343806"/>
              <a:gd name="connsiteX14" fmla="*/ 11377066 w 11377066"/>
              <a:gd name="connsiteY14" fmla="*/ 1765167 h 3343806"/>
              <a:gd name="connsiteX15" fmla="*/ 4624577 w 11377066"/>
              <a:gd name="connsiteY15" fmla="*/ 3342096 h 3343806"/>
              <a:gd name="connsiteX16" fmla="*/ 4000738 w 11377066"/>
              <a:gd name="connsiteY16" fmla="*/ 3313214 h 3343806"/>
              <a:gd name="connsiteX17" fmla="*/ 3853443 w 11377066"/>
              <a:gd name="connsiteY17" fmla="*/ 3217905 h 3343806"/>
              <a:gd name="connsiteX18" fmla="*/ 4003625 w 11377066"/>
              <a:gd name="connsiteY18" fmla="*/ 3171695 h 3343806"/>
              <a:gd name="connsiteX19" fmla="*/ 4465729 w 11377066"/>
              <a:gd name="connsiteY19" fmla="*/ 3024399 h 3343806"/>
              <a:gd name="connsiteX20" fmla="*/ 4015179 w 11377066"/>
              <a:gd name="connsiteY20" fmla="*/ 3047505 h 3343806"/>
              <a:gd name="connsiteX21" fmla="*/ 4656346 w 11377066"/>
              <a:gd name="connsiteY21" fmla="*/ 2926202 h 3343806"/>
              <a:gd name="connsiteX22" fmla="*/ 4841188 w 11377066"/>
              <a:gd name="connsiteY22" fmla="*/ 2862663 h 3343806"/>
              <a:gd name="connsiteX23" fmla="*/ 4659236 w 11377066"/>
              <a:gd name="connsiteY23" fmla="*/ 2836670 h 3343806"/>
              <a:gd name="connsiteX24" fmla="*/ 3778351 w 11377066"/>
              <a:gd name="connsiteY24" fmla="*/ 2914650 h 3343806"/>
              <a:gd name="connsiteX25" fmla="*/ 3694595 w 11377066"/>
              <a:gd name="connsiteY25" fmla="*/ 2923314 h 3343806"/>
              <a:gd name="connsiteX26" fmla="*/ 3119852 w 11377066"/>
              <a:gd name="connsiteY26" fmla="*/ 2862663 h 3343806"/>
              <a:gd name="connsiteX27" fmla="*/ 3440437 w 11377066"/>
              <a:gd name="connsiteY27" fmla="*/ 2799124 h 3343806"/>
              <a:gd name="connsiteX28" fmla="*/ 3070753 w 11377066"/>
              <a:gd name="connsiteY28" fmla="*/ 2761578 h 3343806"/>
              <a:gd name="connsiteX29" fmla="*/ 2623091 w 11377066"/>
              <a:gd name="connsiteY29" fmla="*/ 2726920 h 3343806"/>
              <a:gd name="connsiteX30" fmla="*/ 2160987 w 11377066"/>
              <a:gd name="connsiteY30" fmla="*/ 2611394 h 3343806"/>
              <a:gd name="connsiteX31" fmla="*/ 1837515 w 11377066"/>
              <a:gd name="connsiteY31" fmla="*/ 2573848 h 3343806"/>
              <a:gd name="connsiteX32" fmla="*/ 1869284 w 11377066"/>
              <a:gd name="connsiteY32" fmla="*/ 2472763 h 3343806"/>
              <a:gd name="connsiteX33" fmla="*/ 1808633 w 11377066"/>
              <a:gd name="connsiteY33" fmla="*/ 2386119 h 3343806"/>
              <a:gd name="connsiteX34" fmla="*/ 2354493 w 11377066"/>
              <a:gd name="connsiteY34" fmla="*/ 2342797 h 3343806"/>
              <a:gd name="connsiteX35" fmla="*/ 2146546 w 11377066"/>
              <a:gd name="connsiteY35" fmla="*/ 2328356 h 3343806"/>
              <a:gd name="connsiteX36" fmla="*/ 2054126 w 11377066"/>
              <a:gd name="connsiteY36" fmla="*/ 2285034 h 3343806"/>
              <a:gd name="connsiteX37" fmla="*/ 2132106 w 11377066"/>
              <a:gd name="connsiteY37" fmla="*/ 2238823 h 3343806"/>
              <a:gd name="connsiteX38" fmla="*/ 2478684 w 11377066"/>
              <a:gd name="connsiteY38" fmla="*/ 2085751 h 3343806"/>
              <a:gd name="connsiteX39" fmla="*/ 1511154 w 11377066"/>
              <a:gd name="connsiteY39" fmla="*/ 2094416 h 3343806"/>
              <a:gd name="connsiteX40" fmla="*/ 1638232 w 11377066"/>
              <a:gd name="connsiteY40" fmla="*/ 2042429 h 3343806"/>
              <a:gd name="connsiteX41" fmla="*/ 2972556 w 11377066"/>
              <a:gd name="connsiteY41" fmla="*/ 1718957 h 3343806"/>
              <a:gd name="connsiteX42" fmla="*/ 3238266 w 11377066"/>
              <a:gd name="connsiteY42" fmla="*/ 1678523 h 3343806"/>
              <a:gd name="connsiteX43" fmla="*/ 2522005 w 11377066"/>
              <a:gd name="connsiteY43" fmla="*/ 1664082 h 3343806"/>
              <a:gd name="connsiteX44" fmla="*/ 1421621 w 11377066"/>
              <a:gd name="connsiteY44" fmla="*/ 1522563 h 3343806"/>
              <a:gd name="connsiteX45" fmla="*/ 1525595 w 11377066"/>
              <a:gd name="connsiteY45" fmla="*/ 1392596 h 3343806"/>
              <a:gd name="connsiteX46" fmla="*/ 982623 w 11377066"/>
              <a:gd name="connsiteY46" fmla="*/ 1415701 h 3343806"/>
              <a:gd name="connsiteX47" fmla="*/ 1231003 w 11377066"/>
              <a:gd name="connsiteY47" fmla="*/ 1314616 h 3343806"/>
              <a:gd name="connsiteX48" fmla="*/ 1025945 w 11377066"/>
              <a:gd name="connsiteY48" fmla="*/ 1297287 h 3343806"/>
              <a:gd name="connsiteX49" fmla="*/ 841104 w 11377066"/>
              <a:gd name="connsiteY49" fmla="*/ 1225083 h 3343806"/>
              <a:gd name="connsiteX50" fmla="*/ 1612239 w 11377066"/>
              <a:gd name="connsiteY50" fmla="*/ 1112445 h 3343806"/>
              <a:gd name="connsiteX51" fmla="*/ 1814409 w 11377066"/>
              <a:gd name="connsiteY51" fmla="*/ 1008471 h 3343806"/>
              <a:gd name="connsiteX52" fmla="*/ 1932824 w 11377066"/>
              <a:gd name="connsiteY52" fmla="*/ 979590 h 3343806"/>
              <a:gd name="connsiteX53" fmla="*/ 2083007 w 11377066"/>
              <a:gd name="connsiteY53" fmla="*/ 936268 h 3343806"/>
              <a:gd name="connsiteX54" fmla="*/ 1947265 w 11377066"/>
              <a:gd name="connsiteY54" fmla="*/ 924715 h 3343806"/>
              <a:gd name="connsiteX55" fmla="*/ 1271438 w 11377066"/>
              <a:gd name="connsiteY55" fmla="*/ 895834 h 3343806"/>
              <a:gd name="connsiteX56" fmla="*/ 659150 w 11377066"/>
              <a:gd name="connsiteY56" fmla="*/ 907386 h 3343806"/>
              <a:gd name="connsiteX57" fmla="*/ 780453 w 11377066"/>
              <a:gd name="connsiteY57" fmla="*/ 846735 h 3343806"/>
              <a:gd name="connsiteX58" fmla="*/ 841104 w 11377066"/>
              <a:gd name="connsiteY58" fmla="*/ 788972 h 3343806"/>
              <a:gd name="connsiteX59" fmla="*/ 448316 w 11377066"/>
              <a:gd name="connsiteY59" fmla="*/ 659006 h 3343806"/>
              <a:gd name="connsiteX60" fmla="*/ 910419 w 11377066"/>
              <a:gd name="connsiteY60" fmla="*/ 569473 h 3343806"/>
              <a:gd name="connsiteX61" fmla="*/ 604275 w 11377066"/>
              <a:gd name="connsiteY61" fmla="*/ 514598 h 3343806"/>
              <a:gd name="connsiteX62" fmla="*/ 15093 w 11377066"/>
              <a:gd name="connsiteY62" fmla="*/ 352862 h 3343806"/>
              <a:gd name="connsiteX63" fmla="*/ 430987 w 11377066"/>
              <a:gd name="connsiteY63" fmla="*/ 136251 h 3343806"/>
              <a:gd name="connsiteX64" fmla="*/ 874092 w 11377066"/>
              <a:gd name="connsiteY64" fmla="*/ 17656 h 334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1377066" h="3343806">
                <a:moveTo>
                  <a:pt x="914840" y="0"/>
                </a:moveTo>
                <a:lnTo>
                  <a:pt x="11365513" y="0"/>
                </a:lnTo>
                <a:lnTo>
                  <a:pt x="11365513" y="846735"/>
                </a:lnTo>
                <a:cubicBezTo>
                  <a:pt x="11273092" y="924715"/>
                  <a:pt x="11163343" y="985366"/>
                  <a:pt x="11050704" y="1046017"/>
                </a:cubicBezTo>
                <a:cubicBezTo>
                  <a:pt x="11088251" y="1089339"/>
                  <a:pt x="11169119" y="1037353"/>
                  <a:pt x="11195112" y="1103780"/>
                </a:cubicBezTo>
                <a:cubicBezTo>
                  <a:pt x="10987166" y="1216419"/>
                  <a:pt x="10796548" y="1357938"/>
                  <a:pt x="10553944" y="1441695"/>
                </a:cubicBezTo>
                <a:cubicBezTo>
                  <a:pt x="10753226" y="1381043"/>
                  <a:pt x="10952508" y="1409925"/>
                  <a:pt x="11148902" y="1383932"/>
                </a:cubicBezTo>
                <a:cubicBezTo>
                  <a:pt x="11174895" y="1418589"/>
                  <a:pt x="11131573" y="1418589"/>
                  <a:pt x="11117132" y="1430142"/>
                </a:cubicBezTo>
                <a:cubicBezTo>
                  <a:pt x="11102692" y="1441695"/>
                  <a:pt x="11082474" y="1450359"/>
                  <a:pt x="11085363" y="1476352"/>
                </a:cubicBezTo>
                <a:cubicBezTo>
                  <a:pt x="11174895" y="1487905"/>
                  <a:pt x="11273092" y="1447471"/>
                  <a:pt x="11365513" y="1447471"/>
                </a:cubicBezTo>
                <a:lnTo>
                  <a:pt x="11365513" y="1496569"/>
                </a:lnTo>
                <a:cubicBezTo>
                  <a:pt x="11333743" y="1513898"/>
                  <a:pt x="11293310" y="1519674"/>
                  <a:pt x="11278869" y="1554332"/>
                </a:cubicBezTo>
                <a:cubicBezTo>
                  <a:pt x="11307750" y="1548556"/>
                  <a:pt x="11336632" y="1545668"/>
                  <a:pt x="11365513" y="1539891"/>
                </a:cubicBezTo>
                <a:lnTo>
                  <a:pt x="11377066" y="1539891"/>
                </a:lnTo>
                <a:lnTo>
                  <a:pt x="11377066" y="1765167"/>
                </a:lnTo>
                <a:cubicBezTo>
                  <a:pt x="9482441" y="3362313"/>
                  <a:pt x="4945162" y="3324767"/>
                  <a:pt x="4624577" y="3342096"/>
                </a:cubicBezTo>
                <a:cubicBezTo>
                  <a:pt x="4523492" y="3347872"/>
                  <a:pt x="4098935" y="3339207"/>
                  <a:pt x="4000738" y="3313214"/>
                </a:cubicBezTo>
                <a:cubicBezTo>
                  <a:pt x="3867883" y="3281444"/>
                  <a:pt x="3853443" y="3217905"/>
                  <a:pt x="3853443" y="3217905"/>
                </a:cubicBezTo>
                <a:cubicBezTo>
                  <a:pt x="3853443" y="3217905"/>
                  <a:pt x="3919869" y="3191912"/>
                  <a:pt x="4003625" y="3171695"/>
                </a:cubicBezTo>
                <a:cubicBezTo>
                  <a:pt x="4165361" y="3131261"/>
                  <a:pt x="4298217" y="3056169"/>
                  <a:pt x="4465729" y="3024399"/>
                </a:cubicBezTo>
                <a:cubicBezTo>
                  <a:pt x="4315546" y="3033064"/>
                  <a:pt x="4165361" y="3038840"/>
                  <a:pt x="4015179" y="3047505"/>
                </a:cubicBezTo>
                <a:cubicBezTo>
                  <a:pt x="4223124" y="2969524"/>
                  <a:pt x="4442625" y="2957972"/>
                  <a:pt x="4656346" y="2926202"/>
                </a:cubicBezTo>
                <a:cubicBezTo>
                  <a:pt x="4725662" y="2917538"/>
                  <a:pt x="4841188" y="2943531"/>
                  <a:pt x="4841188" y="2862663"/>
                </a:cubicBezTo>
                <a:cubicBezTo>
                  <a:pt x="4838300" y="2810676"/>
                  <a:pt x="4725662" y="2833782"/>
                  <a:pt x="4659236" y="2836670"/>
                </a:cubicBezTo>
                <a:cubicBezTo>
                  <a:pt x="4364644" y="2845334"/>
                  <a:pt x="4072941" y="2882880"/>
                  <a:pt x="3778351" y="2914650"/>
                </a:cubicBezTo>
                <a:cubicBezTo>
                  <a:pt x="3749468" y="2917538"/>
                  <a:pt x="3714811" y="2931979"/>
                  <a:pt x="3694595" y="2923314"/>
                </a:cubicBezTo>
                <a:cubicBezTo>
                  <a:pt x="3527082" y="2865551"/>
                  <a:pt x="3336463" y="2879992"/>
                  <a:pt x="3119852" y="2862663"/>
                </a:cubicBezTo>
                <a:cubicBezTo>
                  <a:pt x="3238266" y="2796236"/>
                  <a:pt x="3339351" y="2842446"/>
                  <a:pt x="3440437" y="2799124"/>
                </a:cubicBezTo>
                <a:cubicBezTo>
                  <a:pt x="3316246" y="2752913"/>
                  <a:pt x="3189168" y="2773131"/>
                  <a:pt x="3070753" y="2761578"/>
                </a:cubicBezTo>
                <a:cubicBezTo>
                  <a:pt x="2984109" y="2752913"/>
                  <a:pt x="2672189" y="2741361"/>
                  <a:pt x="2623091" y="2726920"/>
                </a:cubicBezTo>
                <a:cubicBezTo>
                  <a:pt x="2472907" y="2683598"/>
                  <a:pt x="2293842" y="2689374"/>
                  <a:pt x="2160987" y="2611394"/>
                </a:cubicBezTo>
                <a:cubicBezTo>
                  <a:pt x="2065678" y="2556519"/>
                  <a:pt x="1938600" y="2602730"/>
                  <a:pt x="1837515" y="2573848"/>
                </a:cubicBezTo>
                <a:cubicBezTo>
                  <a:pt x="1794192" y="2533414"/>
                  <a:pt x="1854843" y="2504533"/>
                  <a:pt x="1869284" y="2472763"/>
                </a:cubicBezTo>
                <a:cubicBezTo>
                  <a:pt x="1889502" y="2432329"/>
                  <a:pt x="1834626" y="2423665"/>
                  <a:pt x="1808633" y="2386119"/>
                </a:cubicBezTo>
                <a:cubicBezTo>
                  <a:pt x="1987698" y="2389007"/>
                  <a:pt x="2158099" y="2377454"/>
                  <a:pt x="2354493" y="2342797"/>
                </a:cubicBezTo>
                <a:cubicBezTo>
                  <a:pt x="2273625" y="2290810"/>
                  <a:pt x="2204309" y="2339908"/>
                  <a:pt x="2146546" y="2328356"/>
                </a:cubicBezTo>
                <a:cubicBezTo>
                  <a:pt x="2106113" y="2319691"/>
                  <a:pt x="2054126" y="2328356"/>
                  <a:pt x="2054126" y="2285034"/>
                </a:cubicBezTo>
                <a:cubicBezTo>
                  <a:pt x="2054126" y="2250376"/>
                  <a:pt x="2100336" y="2244599"/>
                  <a:pt x="2132106" y="2238823"/>
                </a:cubicBezTo>
                <a:cubicBezTo>
                  <a:pt x="2256296" y="2218606"/>
                  <a:pt x="2377599" y="2192613"/>
                  <a:pt x="2478684" y="2085751"/>
                </a:cubicBezTo>
                <a:cubicBezTo>
                  <a:pt x="2152323" y="2051094"/>
                  <a:pt x="1817297" y="2186837"/>
                  <a:pt x="1511154" y="2094416"/>
                </a:cubicBezTo>
                <a:cubicBezTo>
                  <a:pt x="1537147" y="2033765"/>
                  <a:pt x="1597798" y="2045317"/>
                  <a:pt x="1638232" y="2042429"/>
                </a:cubicBezTo>
                <a:cubicBezTo>
                  <a:pt x="1909718" y="2016436"/>
                  <a:pt x="2825261" y="1701628"/>
                  <a:pt x="2972556" y="1718957"/>
                </a:cubicBezTo>
                <a:cubicBezTo>
                  <a:pt x="3062089" y="1727621"/>
                  <a:pt x="3154510" y="1721845"/>
                  <a:pt x="3238266" y="1678523"/>
                </a:cubicBezTo>
                <a:cubicBezTo>
                  <a:pt x="3339351" y="1626536"/>
                  <a:pt x="2695295" y="1736286"/>
                  <a:pt x="2522005" y="1664082"/>
                </a:cubicBezTo>
                <a:cubicBezTo>
                  <a:pt x="2438249" y="1629424"/>
                  <a:pt x="1730654" y="1528339"/>
                  <a:pt x="1421621" y="1522563"/>
                </a:cubicBezTo>
                <a:cubicBezTo>
                  <a:pt x="1450503" y="1467688"/>
                  <a:pt x="1557364" y="1470576"/>
                  <a:pt x="1525595" y="1392596"/>
                </a:cubicBezTo>
                <a:cubicBezTo>
                  <a:pt x="1358082" y="1386820"/>
                  <a:pt x="1179017" y="1435918"/>
                  <a:pt x="982623" y="1415701"/>
                </a:cubicBezTo>
                <a:cubicBezTo>
                  <a:pt x="1051938" y="1346386"/>
                  <a:pt x="1153023" y="1352162"/>
                  <a:pt x="1231003" y="1314616"/>
                </a:cubicBezTo>
                <a:cubicBezTo>
                  <a:pt x="1170352" y="1262629"/>
                  <a:pt x="1095261" y="1294399"/>
                  <a:pt x="1025945" y="1297287"/>
                </a:cubicBezTo>
                <a:cubicBezTo>
                  <a:pt x="965294" y="1300175"/>
                  <a:pt x="812222" y="1227972"/>
                  <a:pt x="841104" y="1225083"/>
                </a:cubicBezTo>
                <a:cubicBezTo>
                  <a:pt x="1101037" y="1207755"/>
                  <a:pt x="1352306" y="1129775"/>
                  <a:pt x="1612239" y="1112445"/>
                </a:cubicBezTo>
                <a:cubicBezTo>
                  <a:pt x="1698883" y="1106668"/>
                  <a:pt x="1797081" y="1112445"/>
                  <a:pt x="1814409" y="1008471"/>
                </a:cubicBezTo>
                <a:cubicBezTo>
                  <a:pt x="1817297" y="979590"/>
                  <a:pt x="1808633" y="973814"/>
                  <a:pt x="1932824" y="979590"/>
                </a:cubicBezTo>
                <a:cubicBezTo>
                  <a:pt x="1981922" y="982478"/>
                  <a:pt x="2045461" y="982478"/>
                  <a:pt x="2083007" y="936268"/>
                </a:cubicBezTo>
                <a:cubicBezTo>
                  <a:pt x="2045461" y="898722"/>
                  <a:pt x="1990587" y="927603"/>
                  <a:pt x="1947265" y="924715"/>
                </a:cubicBezTo>
                <a:cubicBezTo>
                  <a:pt x="1828850" y="921827"/>
                  <a:pt x="1386963" y="904498"/>
                  <a:pt x="1271438" y="895834"/>
                </a:cubicBezTo>
                <a:cubicBezTo>
                  <a:pt x="1031721" y="875617"/>
                  <a:pt x="901755" y="933380"/>
                  <a:pt x="659150" y="907386"/>
                </a:cubicBezTo>
                <a:cubicBezTo>
                  <a:pt x="734242" y="890057"/>
                  <a:pt x="705361" y="866952"/>
                  <a:pt x="780453" y="846735"/>
                </a:cubicBezTo>
                <a:cubicBezTo>
                  <a:pt x="815110" y="838071"/>
                  <a:pt x="849768" y="820742"/>
                  <a:pt x="841104" y="788972"/>
                </a:cubicBezTo>
                <a:cubicBezTo>
                  <a:pt x="835327" y="757202"/>
                  <a:pt x="396329" y="690775"/>
                  <a:pt x="448316" y="659006"/>
                </a:cubicBezTo>
                <a:cubicBezTo>
                  <a:pt x="592723" y="575249"/>
                  <a:pt x="1020169" y="607019"/>
                  <a:pt x="910419" y="569473"/>
                </a:cubicBezTo>
                <a:cubicBezTo>
                  <a:pt x="742907" y="511710"/>
                  <a:pt x="716913" y="500157"/>
                  <a:pt x="604275" y="514598"/>
                </a:cubicBezTo>
                <a:cubicBezTo>
                  <a:pt x="506079" y="529039"/>
                  <a:pt x="113290" y="349974"/>
                  <a:pt x="15093" y="352862"/>
                </a:cubicBezTo>
                <a:cubicBezTo>
                  <a:pt x="-71551" y="352862"/>
                  <a:pt x="234593" y="211343"/>
                  <a:pt x="430987" y="136251"/>
                </a:cubicBezTo>
                <a:cubicBezTo>
                  <a:pt x="571784" y="82098"/>
                  <a:pt x="732076" y="70184"/>
                  <a:pt x="874092" y="17656"/>
                </a:cubicBezTo>
                <a:close/>
              </a:path>
            </a:pathLst>
          </a:custGeom>
          <a:solidFill>
            <a:srgbClr val="C917D5">
              <a:alpha val="15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A41655-CBE2-1694-43F0-E07A5EF9D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483" y="2215503"/>
            <a:ext cx="4482111" cy="3527214"/>
          </a:xfrm>
        </p:spPr>
        <p:txBody>
          <a:bodyPr anchor="t">
            <a:normAutofit/>
          </a:bodyPr>
          <a:lstStyle/>
          <a:p>
            <a:r>
              <a:rPr lang="en-HR" dirty="0"/>
              <a:t>Predviđanje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preveniranje</a:t>
            </a:r>
            <a:r>
              <a:rPr lang="en-US" dirty="0"/>
              <a:t> </a:t>
            </a:r>
            <a:r>
              <a:rPr lang="en-US" dirty="0" err="1"/>
              <a:t>problema</a:t>
            </a:r>
            <a:endParaRPr lang="en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2B058-A37A-6EA8-8C1E-DACBC5ABA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148" y="234174"/>
            <a:ext cx="7834201" cy="6389651"/>
          </a:xfrm>
        </p:spPr>
        <p:txBody>
          <a:bodyPr anchor="t">
            <a:normAutofit/>
          </a:bodyPr>
          <a:lstStyle/>
          <a:p>
            <a:r>
              <a:rPr lang="en-HR" sz="2000" dirty="0"/>
              <a:t>Provjeravanje vjerojatnosti izvršenja plana</a:t>
            </a:r>
          </a:p>
          <a:p>
            <a:pPr lvl="1"/>
            <a:r>
              <a:rPr lang="en-HR" sz="1600" i="1" dirty="0"/>
              <a:t>“Koliko ćete vjerojatno ovo učiniti od 0 do 100%?”</a:t>
            </a:r>
          </a:p>
          <a:p>
            <a:pPr marL="457200" lvl="1" indent="0">
              <a:buNone/>
            </a:pPr>
            <a:endParaRPr lang="en-HR" sz="2000" dirty="0"/>
          </a:p>
          <a:p>
            <a:r>
              <a:rPr lang="en-HR" sz="2000" dirty="0"/>
              <a:t>Identificiranje poteškoća</a:t>
            </a:r>
          </a:p>
          <a:p>
            <a:pPr lvl="1"/>
            <a:r>
              <a:rPr lang="en-HR" sz="1600" i="1" dirty="0"/>
              <a:t>“Što je tih 25% zbog koji mislite da nećete uspjeti?”</a:t>
            </a:r>
          </a:p>
          <a:p>
            <a:pPr lvl="1"/>
            <a:r>
              <a:rPr lang="en-HR" sz="1600" i="1" dirty="0"/>
              <a:t>”Što bismo mogli učiniti da sa 75% dođete do 95%?”</a:t>
            </a:r>
          </a:p>
          <a:p>
            <a:pPr lvl="1"/>
            <a:endParaRPr lang="en-HR" sz="1600" i="1" dirty="0"/>
          </a:p>
          <a:p>
            <a:r>
              <a:rPr lang="en-HR" sz="2000" dirty="0"/>
              <a:t>Razumijevanje klijentovih negativnih reakcija</a:t>
            </a:r>
          </a:p>
          <a:p>
            <a:pPr lvl="1"/>
            <a:r>
              <a:rPr lang="en-HR" sz="1600" dirty="0"/>
              <a:t>Ohrabrivanje klijenata da objasne negativne reakcije na akcijski plan</a:t>
            </a:r>
          </a:p>
          <a:p>
            <a:r>
              <a:rPr lang="en-HR" sz="2000" dirty="0"/>
              <a:t>Procjena prednosti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HR" sz="2000" dirty="0"/>
              <a:t>mana</a:t>
            </a:r>
          </a:p>
          <a:p>
            <a:pPr lvl="1"/>
            <a:r>
              <a:rPr lang="en-HR" sz="1600" dirty="0"/>
              <a:t>Zajedničko sagledavanje + i – pridržavanja </a:t>
            </a:r>
            <a:r>
              <a:rPr lang="en-US" sz="1600" dirty="0" err="1"/>
              <a:t>i</a:t>
            </a:r>
            <a:r>
              <a:rPr lang="en-US" sz="1600" dirty="0"/>
              <a:t> ne </a:t>
            </a:r>
            <a:r>
              <a:rPr lang="en-US" sz="1600" dirty="0" err="1"/>
              <a:t>pridržavanja</a:t>
            </a:r>
            <a:r>
              <a:rPr lang="en-US" sz="1600" dirty="0"/>
              <a:t> </a:t>
            </a:r>
            <a:r>
              <a:rPr lang="en-US" sz="1600" dirty="0" err="1"/>
              <a:t>akcijskog</a:t>
            </a:r>
            <a:r>
              <a:rPr lang="en-US" sz="1600" dirty="0"/>
              <a:t> plana</a:t>
            </a:r>
            <a:endParaRPr lang="en-HR" sz="1600" dirty="0"/>
          </a:p>
          <a:p>
            <a:r>
              <a:rPr lang="en-HR" sz="2000" dirty="0"/>
              <a:t>Mijenjanje akcijskog plana</a:t>
            </a:r>
          </a:p>
          <a:p>
            <a:pPr lvl="1"/>
            <a:r>
              <a:rPr lang="en-HR" sz="1600" dirty="0"/>
              <a:t>Modificiranje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prilagođavanje</a:t>
            </a:r>
            <a:r>
              <a:rPr lang="en-US" sz="1600" dirty="0"/>
              <a:t> </a:t>
            </a:r>
            <a:r>
              <a:rPr lang="en-US" sz="1600" dirty="0" err="1"/>
              <a:t>akcijskog</a:t>
            </a:r>
            <a:r>
              <a:rPr lang="en-US" sz="1600" dirty="0"/>
              <a:t> plana</a:t>
            </a:r>
          </a:p>
          <a:p>
            <a:pPr lvl="1"/>
            <a:endParaRPr lang="en-HR" sz="1600" dirty="0"/>
          </a:p>
          <a:p>
            <a:r>
              <a:rPr lang="en-HR" sz="2000" dirty="0"/>
              <a:t>Pozitivno evaluiranje ishoda akcijskog plana</a:t>
            </a:r>
          </a:p>
          <a:p>
            <a:pPr lvl="1"/>
            <a:r>
              <a:rPr lang="en-HR" sz="1600" dirty="0"/>
              <a:t>U redu je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ukoliko</a:t>
            </a:r>
            <a:r>
              <a:rPr lang="en-US" sz="1600" dirty="0"/>
              <a:t> se </a:t>
            </a:r>
            <a:r>
              <a:rPr lang="en-US" sz="1600" dirty="0" err="1"/>
              <a:t>akcijski</a:t>
            </a:r>
            <a:r>
              <a:rPr lang="en-US" sz="1600" dirty="0"/>
              <a:t> plan ne </a:t>
            </a:r>
            <a:r>
              <a:rPr lang="en-US" sz="1600" dirty="0" err="1"/>
              <a:t>izvrši</a:t>
            </a:r>
            <a:r>
              <a:rPr lang="en-US" sz="1600" dirty="0"/>
              <a:t> </a:t>
            </a:r>
            <a:endParaRPr lang="en-HR" sz="1600" dirty="0"/>
          </a:p>
          <a:p>
            <a:endParaRPr lang="en-HR" sz="20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6BFDF0B-6325-416D-926F-7141006DDB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93668" y="5127460"/>
            <a:ext cx="6498333" cy="1730540"/>
          </a:xfrm>
          <a:custGeom>
            <a:avLst/>
            <a:gdLst>
              <a:gd name="connsiteX0" fmla="*/ 2987112 w 6498333"/>
              <a:gd name="connsiteY0" fmla="*/ 1730384 h 1730540"/>
              <a:gd name="connsiteX1" fmla="*/ 3113423 w 6498333"/>
              <a:gd name="connsiteY1" fmla="*/ 1728494 h 1730540"/>
              <a:gd name="connsiteX2" fmla="*/ 6436159 w 6498333"/>
              <a:gd name="connsiteY2" fmla="*/ 1396018 h 1730540"/>
              <a:gd name="connsiteX3" fmla="*/ 6498333 w 6498333"/>
              <a:gd name="connsiteY3" fmla="*/ 1381988 h 1730540"/>
              <a:gd name="connsiteX4" fmla="*/ 6498333 w 6498333"/>
              <a:gd name="connsiteY4" fmla="*/ 0 h 1730540"/>
              <a:gd name="connsiteX5" fmla="*/ 723703 w 6498333"/>
              <a:gd name="connsiteY5" fmla="*/ 0 h 1730540"/>
              <a:gd name="connsiteX6" fmla="*/ 629735 w 6498333"/>
              <a:gd name="connsiteY6" fmla="*/ 31770 h 1730540"/>
              <a:gd name="connsiteX7" fmla="*/ 127078 w 6498333"/>
              <a:gd name="connsiteY7" fmla="*/ 173371 h 1730540"/>
              <a:gd name="connsiteX8" fmla="*/ 0 w 6498333"/>
              <a:gd name="connsiteY8" fmla="*/ 235577 h 1730540"/>
              <a:gd name="connsiteX9" fmla="*/ 967530 w 6498333"/>
              <a:gd name="connsiteY9" fmla="*/ 225208 h 1730540"/>
              <a:gd name="connsiteX10" fmla="*/ 620954 w 6498333"/>
              <a:gd name="connsiteY10" fmla="*/ 408367 h 1730540"/>
              <a:gd name="connsiteX11" fmla="*/ 542972 w 6498333"/>
              <a:gd name="connsiteY11" fmla="*/ 463661 h 1730540"/>
              <a:gd name="connsiteX12" fmla="*/ 635392 w 6498333"/>
              <a:gd name="connsiteY12" fmla="*/ 515499 h 1730540"/>
              <a:gd name="connsiteX13" fmla="*/ 843339 w 6498333"/>
              <a:gd name="connsiteY13" fmla="*/ 532778 h 1730540"/>
              <a:gd name="connsiteX14" fmla="*/ 297479 w 6498333"/>
              <a:gd name="connsiteY14" fmla="*/ 584615 h 1730540"/>
              <a:gd name="connsiteX15" fmla="*/ 358130 w 6498333"/>
              <a:gd name="connsiteY15" fmla="*/ 688289 h 1730540"/>
              <a:gd name="connsiteX16" fmla="*/ 326361 w 6498333"/>
              <a:gd name="connsiteY16" fmla="*/ 809243 h 1730540"/>
              <a:gd name="connsiteX17" fmla="*/ 649833 w 6498333"/>
              <a:gd name="connsiteY17" fmla="*/ 854169 h 1730540"/>
              <a:gd name="connsiteX18" fmla="*/ 1111937 w 6498333"/>
              <a:gd name="connsiteY18" fmla="*/ 992402 h 1730540"/>
              <a:gd name="connsiteX19" fmla="*/ 1559599 w 6498333"/>
              <a:gd name="connsiteY19" fmla="*/ 1033872 h 1730540"/>
              <a:gd name="connsiteX20" fmla="*/ 1929284 w 6498333"/>
              <a:gd name="connsiteY20" fmla="*/ 1078798 h 1730540"/>
              <a:gd name="connsiteX21" fmla="*/ 1608698 w 6498333"/>
              <a:gd name="connsiteY21" fmla="*/ 1154826 h 1730540"/>
              <a:gd name="connsiteX22" fmla="*/ 2183442 w 6498333"/>
              <a:gd name="connsiteY22" fmla="*/ 1227398 h 1730540"/>
              <a:gd name="connsiteX23" fmla="*/ 2267197 w 6498333"/>
              <a:gd name="connsiteY23" fmla="*/ 1217031 h 1730540"/>
              <a:gd name="connsiteX24" fmla="*/ 3148082 w 6498333"/>
              <a:gd name="connsiteY24" fmla="*/ 1123724 h 1730540"/>
              <a:gd name="connsiteX25" fmla="*/ 3330034 w 6498333"/>
              <a:gd name="connsiteY25" fmla="*/ 1154826 h 1730540"/>
              <a:gd name="connsiteX26" fmla="*/ 3145192 w 6498333"/>
              <a:gd name="connsiteY26" fmla="*/ 1230854 h 1730540"/>
              <a:gd name="connsiteX27" fmla="*/ 2504025 w 6498333"/>
              <a:gd name="connsiteY27" fmla="*/ 1376000 h 1730540"/>
              <a:gd name="connsiteX28" fmla="*/ 2954575 w 6498333"/>
              <a:gd name="connsiteY28" fmla="*/ 1348352 h 1730540"/>
              <a:gd name="connsiteX29" fmla="*/ 2492471 w 6498333"/>
              <a:gd name="connsiteY29" fmla="*/ 1524600 h 1730540"/>
              <a:gd name="connsiteX30" fmla="*/ 2342289 w 6498333"/>
              <a:gd name="connsiteY30" fmla="*/ 1579893 h 1730540"/>
              <a:gd name="connsiteX31" fmla="*/ 2489584 w 6498333"/>
              <a:gd name="connsiteY31" fmla="*/ 1693935 h 1730540"/>
              <a:gd name="connsiteX32" fmla="*/ 2987112 w 6498333"/>
              <a:gd name="connsiteY32" fmla="*/ 1730384 h 173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498333" h="1730540">
                <a:moveTo>
                  <a:pt x="2987112" y="1730384"/>
                </a:moveTo>
                <a:cubicBezTo>
                  <a:pt x="3042664" y="1730870"/>
                  <a:pt x="3088152" y="1730222"/>
                  <a:pt x="3113423" y="1728494"/>
                </a:cubicBezTo>
                <a:cubicBezTo>
                  <a:pt x="3293752" y="1716831"/>
                  <a:pt x="4808270" y="1725943"/>
                  <a:pt x="6436159" y="1396018"/>
                </a:cubicBezTo>
                <a:lnTo>
                  <a:pt x="6498333" y="1381988"/>
                </a:lnTo>
                <a:lnTo>
                  <a:pt x="6498333" y="0"/>
                </a:lnTo>
                <a:lnTo>
                  <a:pt x="723703" y="0"/>
                </a:lnTo>
                <a:lnTo>
                  <a:pt x="629735" y="31770"/>
                </a:lnTo>
                <a:cubicBezTo>
                  <a:pt x="421263" y="101447"/>
                  <a:pt x="228886" y="161708"/>
                  <a:pt x="127078" y="173371"/>
                </a:cubicBezTo>
                <a:cubicBezTo>
                  <a:pt x="86644" y="176827"/>
                  <a:pt x="25993" y="163004"/>
                  <a:pt x="0" y="235577"/>
                </a:cubicBezTo>
                <a:cubicBezTo>
                  <a:pt x="306144" y="346163"/>
                  <a:pt x="641170" y="183739"/>
                  <a:pt x="967530" y="225208"/>
                </a:cubicBezTo>
                <a:cubicBezTo>
                  <a:pt x="866445" y="353075"/>
                  <a:pt x="745142" y="384177"/>
                  <a:pt x="620954" y="408367"/>
                </a:cubicBezTo>
                <a:cubicBezTo>
                  <a:pt x="589182" y="415279"/>
                  <a:pt x="542972" y="422191"/>
                  <a:pt x="542972" y="463661"/>
                </a:cubicBezTo>
                <a:cubicBezTo>
                  <a:pt x="542972" y="515499"/>
                  <a:pt x="594959" y="505130"/>
                  <a:pt x="635392" y="515499"/>
                </a:cubicBezTo>
                <a:cubicBezTo>
                  <a:pt x="693155" y="529321"/>
                  <a:pt x="762471" y="470573"/>
                  <a:pt x="843339" y="532778"/>
                </a:cubicBezTo>
                <a:cubicBezTo>
                  <a:pt x="646945" y="574247"/>
                  <a:pt x="476544" y="588071"/>
                  <a:pt x="297479" y="584615"/>
                </a:cubicBezTo>
                <a:cubicBezTo>
                  <a:pt x="323472" y="629541"/>
                  <a:pt x="378348" y="639908"/>
                  <a:pt x="358130" y="688289"/>
                </a:cubicBezTo>
                <a:cubicBezTo>
                  <a:pt x="343689" y="726304"/>
                  <a:pt x="283038" y="760862"/>
                  <a:pt x="326361" y="809243"/>
                </a:cubicBezTo>
                <a:cubicBezTo>
                  <a:pt x="427447" y="843802"/>
                  <a:pt x="554524" y="788508"/>
                  <a:pt x="649833" y="854169"/>
                </a:cubicBezTo>
                <a:cubicBezTo>
                  <a:pt x="782688" y="947476"/>
                  <a:pt x="961753" y="940565"/>
                  <a:pt x="1111937" y="992402"/>
                </a:cubicBezTo>
                <a:cubicBezTo>
                  <a:pt x="1161035" y="1009682"/>
                  <a:pt x="1472955" y="1023504"/>
                  <a:pt x="1559599" y="1033872"/>
                </a:cubicBezTo>
                <a:cubicBezTo>
                  <a:pt x="1678015" y="1047696"/>
                  <a:pt x="1805093" y="1023504"/>
                  <a:pt x="1929284" y="1078798"/>
                </a:cubicBezTo>
                <a:cubicBezTo>
                  <a:pt x="1828198" y="1130635"/>
                  <a:pt x="1727113" y="1075343"/>
                  <a:pt x="1608698" y="1154826"/>
                </a:cubicBezTo>
                <a:cubicBezTo>
                  <a:pt x="1825309" y="1175561"/>
                  <a:pt x="2015928" y="1158282"/>
                  <a:pt x="2183442" y="1227398"/>
                </a:cubicBezTo>
                <a:cubicBezTo>
                  <a:pt x="2203658" y="1237767"/>
                  <a:pt x="2238314" y="1220487"/>
                  <a:pt x="2267197" y="1217031"/>
                </a:cubicBezTo>
                <a:cubicBezTo>
                  <a:pt x="2561787" y="1179017"/>
                  <a:pt x="2853490" y="1134091"/>
                  <a:pt x="3148082" y="1123724"/>
                </a:cubicBezTo>
                <a:cubicBezTo>
                  <a:pt x="3214508" y="1120268"/>
                  <a:pt x="3327146" y="1092621"/>
                  <a:pt x="3330034" y="1154826"/>
                </a:cubicBezTo>
                <a:cubicBezTo>
                  <a:pt x="3330034" y="1251589"/>
                  <a:pt x="3214508" y="1220487"/>
                  <a:pt x="3145192" y="1230854"/>
                </a:cubicBezTo>
                <a:cubicBezTo>
                  <a:pt x="2931471" y="1268869"/>
                  <a:pt x="2711970" y="1282691"/>
                  <a:pt x="2504025" y="1376000"/>
                </a:cubicBezTo>
                <a:cubicBezTo>
                  <a:pt x="2654207" y="1365632"/>
                  <a:pt x="2804392" y="1358720"/>
                  <a:pt x="2954575" y="1348352"/>
                </a:cubicBezTo>
                <a:cubicBezTo>
                  <a:pt x="2787063" y="1386367"/>
                  <a:pt x="2654207" y="1476218"/>
                  <a:pt x="2492471" y="1524600"/>
                </a:cubicBezTo>
                <a:cubicBezTo>
                  <a:pt x="2408715" y="1548791"/>
                  <a:pt x="2342289" y="1579893"/>
                  <a:pt x="2342289" y="1579893"/>
                </a:cubicBezTo>
                <a:cubicBezTo>
                  <a:pt x="2342289" y="1579893"/>
                  <a:pt x="2356730" y="1655921"/>
                  <a:pt x="2489584" y="1693935"/>
                </a:cubicBezTo>
                <a:cubicBezTo>
                  <a:pt x="2563232" y="1717262"/>
                  <a:pt x="2820457" y="1728925"/>
                  <a:pt x="2987112" y="1730384"/>
                </a:cubicBezTo>
                <a:close/>
              </a:path>
            </a:pathLst>
          </a:custGeom>
          <a:solidFill>
            <a:srgbClr val="C917D5">
              <a:alpha val="1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331119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_2SEEDS">
      <a:dk1>
        <a:srgbClr val="000000"/>
      </a:dk1>
      <a:lt1>
        <a:srgbClr val="FFFFFF"/>
      </a:lt1>
      <a:dk2>
        <a:srgbClr val="3F2441"/>
      </a:dk2>
      <a:lt2>
        <a:srgbClr val="E2E8E2"/>
      </a:lt2>
      <a:accent1>
        <a:srgbClr val="C917D5"/>
      </a:accent1>
      <a:accent2>
        <a:srgbClr val="8C29E7"/>
      </a:accent2>
      <a:accent3>
        <a:srgbClr val="E729A4"/>
      </a:accent3>
      <a:accent4>
        <a:srgbClr val="70B614"/>
      </a:accent4>
      <a:accent5>
        <a:srgbClr val="38BA21"/>
      </a:accent5>
      <a:accent6>
        <a:srgbClr val="14BA40"/>
      </a:accent6>
      <a:hlink>
        <a:srgbClr val="389531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593</Words>
  <Application>Microsoft Office PowerPoint</Application>
  <PresentationFormat>Widescreen</PresentationFormat>
  <Paragraphs>97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BrushVTI</vt:lpstr>
      <vt:lpstr>Akcijski plan</vt:lpstr>
      <vt:lpstr>Akcijski plan </vt:lpstr>
      <vt:lpstr>Izrada akcijskog plana</vt:lpstr>
      <vt:lpstr>Dobar akcijski plan omogućuje klijentu:</vt:lpstr>
      <vt:lpstr>Aktivnosti unutar akcijskog plana (1)</vt:lpstr>
      <vt:lpstr>Aktivnosti unutar akcijskog plana (2)</vt:lpstr>
      <vt:lpstr>Poticanje klijenata na izradu akcijskog plana</vt:lpstr>
      <vt:lpstr>Poticanje pridržavanja akcijskog plana</vt:lpstr>
      <vt:lpstr>Predviđanje i preveniranje problema</vt:lpstr>
      <vt:lpstr>Pripremanje za moguće negativne ishode</vt:lpstr>
      <vt:lpstr>Primjer terapijske bilješke</vt:lpstr>
      <vt:lpstr>Osvrt na akcijski plan</vt:lpstr>
      <vt:lpstr>Konceptualizacija poteškoća</vt:lpstr>
      <vt:lpstr>Sažetak</vt:lpstr>
      <vt:lpstr>Literatura</vt:lpstr>
      <vt:lpstr>Hvala na pažnji :)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Akcijski plan</dc:title>
  <dc:creator>Lara Lulić</dc:creator>
  <cp:lastModifiedBy>hubikotvr@outlook.com</cp:lastModifiedBy>
  <cp:revision>6</cp:revision>
  <dcterms:created xsi:type="dcterms:W3CDTF">2022-11-03T18:43:32Z</dcterms:created>
  <dcterms:modified xsi:type="dcterms:W3CDTF">2022-11-10T14:19:16Z</dcterms:modified>
</cp:coreProperties>
</file>