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9" r:id="rId7"/>
    <p:sldId id="262" r:id="rId8"/>
    <p:sldId id="263" r:id="rId9"/>
    <p:sldId id="271" r:id="rId10"/>
    <p:sldId id="264" r:id="rId11"/>
    <p:sldId id="273" r:id="rId12"/>
    <p:sldId id="265" r:id="rId13"/>
    <p:sldId id="274" r:id="rId14"/>
    <p:sldId id="266" r:id="rId1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F6917-C65D-412A-BCD7-1F4F6A17615B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EB12F-0FFA-48BA-A46C-E21E580A1CA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3315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EB12F-0FFA-48BA-A46C-E21E580A1CAF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4115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36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494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3203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593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9188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8406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4764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2753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3467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8433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747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1075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943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68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367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4336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9494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4E7C4BA-8683-4E85-BF29-ABC2EE0B70FF}" type="datetimeFigureOut">
              <a:rPr lang="hr-HR" smtClean="0"/>
              <a:t>17.03.2023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8EE199B-1B6C-4BCB-8DDE-43ACBE3336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8092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42189" y="6151418"/>
            <a:ext cx="3330430" cy="512555"/>
          </a:xfrm>
        </p:spPr>
        <p:txBody>
          <a:bodyPr>
            <a:normAutofit/>
          </a:bodyPr>
          <a:lstStyle/>
          <a:p>
            <a:pPr algn="ctr"/>
            <a:r>
              <a:rPr lang="hr-HR" sz="2000" cap="none" dirty="0" smtClean="0"/>
              <a:t>18.3.2023.</a:t>
            </a:r>
            <a:endParaRPr lang="hr-HR" sz="2000" cap="none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4212" y="1482436"/>
            <a:ext cx="8534400" cy="1316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EMOCIJE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8143" y="2607261"/>
            <a:ext cx="1240496" cy="1245177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519" y="713075"/>
            <a:ext cx="1690255" cy="1690255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619" y="2607261"/>
            <a:ext cx="1149800" cy="1139094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219" y="4022943"/>
            <a:ext cx="708314" cy="708314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490" y="4141643"/>
            <a:ext cx="1482436" cy="1482436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8643" y="2140527"/>
            <a:ext cx="1165514" cy="1209999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244" y="2899274"/>
            <a:ext cx="1461811" cy="1461811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8450" y="838200"/>
            <a:ext cx="991624" cy="991624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868" y="4562253"/>
            <a:ext cx="815042" cy="815042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592" y="1334012"/>
            <a:ext cx="1464606" cy="1464606"/>
          </a:xfrm>
          <a:prstGeom prst="rect">
            <a:avLst/>
          </a:prstGeom>
        </p:spPr>
      </p:pic>
      <p:sp>
        <p:nvSpPr>
          <p:cNvPr id="17" name="Naslov 1"/>
          <p:cNvSpPr txBox="1">
            <a:spLocks/>
          </p:cNvSpPr>
          <p:nvPr/>
        </p:nvSpPr>
        <p:spPr>
          <a:xfrm>
            <a:off x="307972" y="2714089"/>
            <a:ext cx="3330430" cy="95519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r-HR" sz="2800" cap="none" dirty="0" smtClean="0"/>
              <a:t>Jelena </a:t>
            </a:r>
            <a:r>
              <a:rPr lang="hr-HR" sz="2800" cap="none" dirty="0" err="1" smtClean="0"/>
              <a:t>Krnjić</a:t>
            </a:r>
            <a:r>
              <a:rPr lang="hr-HR" sz="2800" cap="none" dirty="0" smtClean="0"/>
              <a:t/>
            </a:r>
            <a:br>
              <a:rPr lang="hr-HR" sz="2800" cap="none" dirty="0" smtClean="0"/>
            </a:br>
            <a:endParaRPr lang="hr-HR" sz="2000" cap="none" dirty="0"/>
          </a:p>
        </p:txBody>
      </p:sp>
    </p:spTree>
    <p:extLst>
      <p:ext uri="{BB962C8B-B14F-4D97-AF65-F5344CB8AC3E}">
        <p14:creationId xmlns:p14="http://schemas.microsoft.com/office/powerpoint/2010/main" val="161286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2" y="316384"/>
            <a:ext cx="8534400" cy="1507067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POVEĆANJE NEGATIVNIH EMOCIJA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4211" y="1823451"/>
            <a:ext cx="10112125" cy="3903581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Određene tehnike potiču kod klijenta da se izlažu negativnim emocijama iz razloga da klijent: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d</a:t>
            </a:r>
            <a:r>
              <a:rPr lang="hr-HR" sz="2000" dirty="0" smtClean="0">
                <a:solidFill>
                  <a:schemeClr val="tx1"/>
                </a:solidFill>
              </a:rPr>
              <a:t>obije bolji uvid u svoje misli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p</a:t>
            </a:r>
            <a:r>
              <a:rPr lang="hr-HR" sz="2000" dirty="0" smtClean="0">
                <a:solidFill>
                  <a:schemeClr val="tx1"/>
                </a:solidFill>
              </a:rPr>
              <a:t>romijeni svoje misli na emocionalnoj razini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n</a:t>
            </a:r>
            <a:r>
              <a:rPr lang="hr-HR" sz="2000" dirty="0" smtClean="0">
                <a:solidFill>
                  <a:schemeClr val="tx1"/>
                </a:solidFill>
              </a:rPr>
              <a:t>auči da emocije nisu opasne, ne kontrolirajuće i nepodnošljive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i</a:t>
            </a:r>
            <a:r>
              <a:rPr lang="hr-HR" sz="2000" dirty="0" smtClean="0">
                <a:solidFill>
                  <a:schemeClr val="tx1"/>
                </a:solidFill>
              </a:rPr>
              <a:t>spita nedostatke ili posljedice svojih </a:t>
            </a:r>
            <a:r>
              <a:rPr lang="hr-HR" sz="2000" dirty="0" err="1" smtClean="0">
                <a:solidFill>
                  <a:schemeClr val="tx1"/>
                </a:solidFill>
              </a:rPr>
              <a:t>maladaptivnih</a:t>
            </a:r>
            <a:r>
              <a:rPr lang="hr-HR" sz="2000" dirty="0" smtClean="0">
                <a:solidFill>
                  <a:schemeClr val="tx1"/>
                </a:solidFill>
              </a:rPr>
              <a:t> ponašanja</a:t>
            </a:r>
          </a:p>
          <a:p>
            <a:pPr lvl="1"/>
            <a:endParaRPr lang="hr-H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92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2" y="316384"/>
            <a:ext cx="8534400" cy="1507067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POVEĆANJE NEGATIVNIH EMOCIJA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4211" y="1823451"/>
            <a:ext cx="10112125" cy="3903581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Određene tehnike potiču kod klijenta da se izlažu negativnim emocijama iz razloga da klijent: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d</a:t>
            </a:r>
            <a:r>
              <a:rPr lang="hr-HR" sz="2000" dirty="0" smtClean="0">
                <a:solidFill>
                  <a:schemeClr val="tx1"/>
                </a:solidFill>
              </a:rPr>
              <a:t>obije bolji uvid u svoje misli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p</a:t>
            </a:r>
            <a:r>
              <a:rPr lang="hr-HR" sz="2000" dirty="0" smtClean="0">
                <a:solidFill>
                  <a:schemeClr val="tx1"/>
                </a:solidFill>
              </a:rPr>
              <a:t>romijeni svoje misli na emocionalnoj razini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n</a:t>
            </a:r>
            <a:r>
              <a:rPr lang="hr-HR" sz="2000" dirty="0" smtClean="0">
                <a:solidFill>
                  <a:schemeClr val="tx1"/>
                </a:solidFill>
              </a:rPr>
              <a:t>auči da emocije nisu opasne, ne kontrolirajuće i nepodnošljive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i</a:t>
            </a:r>
            <a:r>
              <a:rPr lang="hr-HR" sz="2000" dirty="0" smtClean="0">
                <a:solidFill>
                  <a:schemeClr val="tx1"/>
                </a:solidFill>
              </a:rPr>
              <a:t>spita nedostatke ili posljedice svojih </a:t>
            </a:r>
            <a:r>
              <a:rPr lang="hr-HR" sz="2000" dirty="0" err="1" smtClean="0">
                <a:solidFill>
                  <a:schemeClr val="tx1"/>
                </a:solidFill>
              </a:rPr>
              <a:t>maladaptivnih</a:t>
            </a:r>
            <a:r>
              <a:rPr lang="hr-HR" sz="2000" dirty="0" smtClean="0">
                <a:solidFill>
                  <a:schemeClr val="tx1"/>
                </a:solidFill>
              </a:rPr>
              <a:t> ponašanja</a:t>
            </a:r>
          </a:p>
          <a:p>
            <a:pPr lvl="1"/>
            <a:endParaRPr lang="hr-H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72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2" y="268259"/>
            <a:ext cx="8534400" cy="1507067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rgbClr val="002060"/>
                </a:solidFill>
              </a:rPr>
              <a:t>TESTIRANJE VJEROVANJA O NEGATIVNIM EMOCIJAMA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98358" y="1775327"/>
            <a:ext cx="9737558" cy="4194120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tx1"/>
                </a:solidFill>
              </a:rPr>
              <a:t>Kada klijenti imaju </a:t>
            </a:r>
            <a:r>
              <a:rPr lang="hr-HR" dirty="0" err="1">
                <a:solidFill>
                  <a:schemeClr val="tx1"/>
                </a:solidFill>
              </a:rPr>
              <a:t>disfunkcionalne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kognicije</a:t>
            </a:r>
            <a:r>
              <a:rPr lang="hr-HR" dirty="0">
                <a:solidFill>
                  <a:schemeClr val="tx1"/>
                </a:solidFill>
              </a:rPr>
              <a:t> o doživljavanju negativnih emocija, neće moći napredovati u tretmanu. </a:t>
            </a:r>
            <a:endParaRPr lang="hr-HR" dirty="0" smtClean="0">
              <a:solidFill>
                <a:schemeClr val="tx1"/>
              </a:solidFill>
            </a:endParaRPr>
          </a:p>
          <a:p>
            <a:pPr lvl="1"/>
            <a:r>
              <a:rPr lang="hr-HR" i="1" dirty="0" smtClean="0">
                <a:solidFill>
                  <a:schemeClr val="tx1"/>
                </a:solidFill>
              </a:rPr>
              <a:t>K</a:t>
            </a:r>
            <a:r>
              <a:rPr lang="hr-HR" i="1" dirty="0">
                <a:solidFill>
                  <a:schemeClr val="tx1"/>
                </a:solidFill>
              </a:rPr>
              <a:t>: „Ako se uzrujam, bit će sve gore i gore dok to više neću moći podnijeti, onda ću izgubiti kontrolu, nikad to neće nestati ili ću završiti u bolnici</a:t>
            </a:r>
            <a:r>
              <a:rPr lang="hr-HR" dirty="0">
                <a:solidFill>
                  <a:schemeClr val="tx1"/>
                </a:solidFill>
              </a:rPr>
              <a:t>“. </a:t>
            </a:r>
            <a:endParaRPr lang="hr-HR" dirty="0" smtClean="0">
              <a:solidFill>
                <a:schemeClr val="tx1"/>
              </a:solidFill>
            </a:endParaRPr>
          </a:p>
          <a:p>
            <a:pPr lvl="1"/>
            <a:endParaRPr lang="hr-HR" dirty="0" smtClean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Korisne tehnike: </a:t>
            </a:r>
            <a:r>
              <a:rPr lang="hr-HR" dirty="0" smtClean="0">
                <a:solidFill>
                  <a:schemeClr val="tx1"/>
                </a:solidFill>
              </a:rPr>
              <a:t>kognitivna </a:t>
            </a:r>
            <a:r>
              <a:rPr lang="hr-HR" dirty="0" err="1" smtClean="0">
                <a:solidFill>
                  <a:schemeClr val="tx1"/>
                </a:solidFill>
              </a:rPr>
              <a:t>restrukturacija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hr-HR" dirty="0">
                <a:solidFill>
                  <a:schemeClr val="tx1"/>
                </a:solidFill>
              </a:rPr>
              <a:t>i </a:t>
            </a:r>
            <a:r>
              <a:rPr lang="hr-HR" dirty="0" smtClean="0">
                <a:solidFill>
                  <a:schemeClr val="tx1"/>
                </a:solidFill>
              </a:rPr>
              <a:t>bihevioralni eksperiment </a:t>
            </a:r>
            <a:r>
              <a:rPr lang="hr-HR" dirty="0">
                <a:solidFill>
                  <a:schemeClr val="tx1"/>
                </a:solidFill>
              </a:rPr>
              <a:t>korištenjem </a:t>
            </a:r>
            <a:r>
              <a:rPr lang="hr-HR" dirty="0" err="1" smtClean="0">
                <a:solidFill>
                  <a:schemeClr val="tx1"/>
                </a:solidFill>
              </a:rPr>
              <a:t>mindfulnessa</a:t>
            </a:r>
            <a:endParaRPr lang="hr-HR" dirty="0" smtClean="0">
              <a:solidFill>
                <a:schemeClr val="tx1"/>
              </a:solidFill>
            </a:endParaRPr>
          </a:p>
          <a:p>
            <a:pPr lvl="1"/>
            <a:r>
              <a:rPr lang="hr-HR" dirty="0">
                <a:solidFill>
                  <a:schemeClr val="tx1"/>
                </a:solidFill>
              </a:rPr>
              <a:t>mijenjanje misli iz </a:t>
            </a:r>
            <a:r>
              <a:rPr lang="hr-HR" i="1" dirty="0">
                <a:solidFill>
                  <a:schemeClr val="tx1"/>
                </a:solidFill>
              </a:rPr>
              <a:t>„briga je </a:t>
            </a:r>
            <a:r>
              <a:rPr lang="hr-HR" i="1" dirty="0" err="1">
                <a:solidFill>
                  <a:schemeClr val="tx1"/>
                </a:solidFill>
              </a:rPr>
              <a:t>nekontrolirajuća</a:t>
            </a:r>
            <a:r>
              <a:rPr lang="hr-HR" dirty="0">
                <a:solidFill>
                  <a:schemeClr val="tx1"/>
                </a:solidFill>
              </a:rPr>
              <a:t>“ do </a:t>
            </a:r>
            <a:r>
              <a:rPr lang="hr-HR" i="1" dirty="0">
                <a:solidFill>
                  <a:schemeClr val="tx1"/>
                </a:solidFill>
              </a:rPr>
              <a:t>„mogu izabrati odvojiti se od brige kada primijetim da je krenula“.</a:t>
            </a:r>
            <a:endParaRPr lang="hr-HR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855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2" y="268259"/>
            <a:ext cx="8534400" cy="1507067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TEHNIKE ZA REGULACIJU EMOCIJA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98358" y="1775327"/>
            <a:ext cx="9737558" cy="4194120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problem </a:t>
            </a:r>
            <a:r>
              <a:rPr lang="hr-HR" dirty="0" err="1" smtClean="0">
                <a:solidFill>
                  <a:schemeClr val="tx1"/>
                </a:solidFill>
              </a:rPr>
              <a:t>solving</a:t>
            </a:r>
            <a:r>
              <a:rPr lang="hr-HR" dirty="0" smtClean="0">
                <a:solidFill>
                  <a:schemeClr val="tx1"/>
                </a:solidFill>
              </a:rPr>
              <a:t> tehnika</a:t>
            </a:r>
            <a:endParaRPr lang="hr-HR" dirty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p</a:t>
            </a:r>
            <a:r>
              <a:rPr lang="hr-HR" dirty="0" smtClean="0">
                <a:solidFill>
                  <a:schemeClr val="tx1"/>
                </a:solidFill>
              </a:rPr>
              <a:t>rocjena i </a:t>
            </a:r>
            <a:r>
              <a:rPr lang="hr-HR" dirty="0">
                <a:solidFill>
                  <a:schemeClr val="tx1"/>
                </a:solidFill>
              </a:rPr>
              <a:t>reagiranje na negativne </a:t>
            </a:r>
            <a:r>
              <a:rPr lang="hr-HR" dirty="0" smtClean="0">
                <a:solidFill>
                  <a:schemeClr val="tx1"/>
                </a:solidFill>
              </a:rPr>
              <a:t>emocije</a:t>
            </a:r>
            <a:endParaRPr lang="hr-HR" dirty="0">
              <a:solidFill>
                <a:schemeClr val="tx1"/>
              </a:solidFill>
            </a:endParaRPr>
          </a:p>
          <a:p>
            <a:r>
              <a:rPr lang="hr-HR" dirty="0" smtClean="0">
                <a:solidFill>
                  <a:schemeClr val="tx1"/>
                </a:solidFill>
              </a:rPr>
              <a:t>uključivanje </a:t>
            </a:r>
            <a:r>
              <a:rPr lang="hr-HR" dirty="0">
                <a:solidFill>
                  <a:schemeClr val="tx1"/>
                </a:solidFill>
              </a:rPr>
              <a:t>u socijalne, ugodne ili produktivne aktivnosti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vježbanje</a:t>
            </a:r>
            <a:endParaRPr lang="hr-HR" dirty="0">
              <a:solidFill>
                <a:schemeClr val="tx1"/>
              </a:solidFill>
            </a:endParaRPr>
          </a:p>
          <a:p>
            <a:r>
              <a:rPr lang="hr-HR" dirty="0" smtClean="0">
                <a:solidFill>
                  <a:schemeClr val="tx1"/>
                </a:solidFill>
              </a:rPr>
              <a:t>prihvaćanje </a:t>
            </a:r>
            <a:r>
              <a:rPr lang="hr-HR" dirty="0">
                <a:solidFill>
                  <a:schemeClr val="tx1"/>
                </a:solidFill>
              </a:rPr>
              <a:t>negativnih emocija bez osude</a:t>
            </a:r>
          </a:p>
          <a:p>
            <a:r>
              <a:rPr lang="hr-HR" dirty="0" err="1" smtClean="0">
                <a:solidFill>
                  <a:schemeClr val="tx1"/>
                </a:solidFill>
              </a:rPr>
              <a:t>mindfulness</a:t>
            </a:r>
            <a:endParaRPr lang="hr-HR" dirty="0">
              <a:solidFill>
                <a:schemeClr val="tx1"/>
              </a:solidFill>
            </a:endParaRPr>
          </a:p>
          <a:p>
            <a:r>
              <a:rPr lang="hr-HR" dirty="0" smtClean="0">
                <a:solidFill>
                  <a:schemeClr val="tx1"/>
                </a:solidFill>
              </a:rPr>
              <a:t>tehnike </a:t>
            </a:r>
            <a:r>
              <a:rPr lang="hr-HR" dirty="0">
                <a:solidFill>
                  <a:schemeClr val="tx1"/>
                </a:solidFill>
              </a:rPr>
              <a:t>relaksacije, vođene </a:t>
            </a:r>
            <a:r>
              <a:rPr lang="hr-HR" dirty="0" smtClean="0">
                <a:solidFill>
                  <a:schemeClr val="tx1"/>
                </a:solidFill>
              </a:rPr>
              <a:t>imaginacije </a:t>
            </a:r>
            <a:r>
              <a:rPr lang="hr-HR" dirty="0">
                <a:solidFill>
                  <a:schemeClr val="tx1"/>
                </a:solidFill>
              </a:rPr>
              <a:t>ili tehnike disanja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uključivanje </a:t>
            </a:r>
            <a:r>
              <a:rPr lang="hr-HR" dirty="0">
                <a:solidFill>
                  <a:schemeClr val="tx1"/>
                </a:solidFill>
              </a:rPr>
              <a:t>u </a:t>
            </a:r>
            <a:r>
              <a:rPr lang="hr-HR" dirty="0" smtClean="0">
                <a:solidFill>
                  <a:schemeClr val="tx1"/>
                </a:solidFill>
              </a:rPr>
              <a:t>samo umirujuće </a:t>
            </a:r>
            <a:r>
              <a:rPr lang="hr-HR" dirty="0">
                <a:solidFill>
                  <a:schemeClr val="tx1"/>
                </a:solidFill>
              </a:rPr>
              <a:t>aktivnosti </a:t>
            </a:r>
            <a:endParaRPr lang="hr-HR" dirty="0" smtClean="0">
              <a:solidFill>
                <a:schemeClr val="tx1"/>
              </a:solidFill>
            </a:endParaRPr>
          </a:p>
          <a:p>
            <a:r>
              <a:rPr lang="hr-HR" dirty="0" smtClean="0">
                <a:solidFill>
                  <a:schemeClr val="tx1"/>
                </a:solidFill>
              </a:rPr>
              <a:t>fokusiranje </a:t>
            </a:r>
            <a:r>
              <a:rPr lang="hr-HR" dirty="0">
                <a:solidFill>
                  <a:schemeClr val="tx1"/>
                </a:solidFill>
              </a:rPr>
              <a:t>na vlastite snage i pozitivne kvalitete </a:t>
            </a:r>
            <a:r>
              <a:rPr lang="hr-HR" dirty="0" smtClean="0">
                <a:solidFill>
                  <a:schemeClr val="tx1"/>
                </a:solidFill>
              </a:rPr>
              <a:t>te odavanje </a:t>
            </a:r>
            <a:r>
              <a:rPr lang="hr-HR" dirty="0">
                <a:solidFill>
                  <a:schemeClr val="tx1"/>
                </a:solidFill>
              </a:rPr>
              <a:t>priznanja sebi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4642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2" y="300343"/>
            <a:ext cx="8534400" cy="1507067"/>
          </a:xfrm>
        </p:spPr>
        <p:txBody>
          <a:bodyPr/>
          <a:lstStyle/>
          <a:p>
            <a:r>
              <a:rPr lang="hr-HR" b="1" dirty="0" smtClean="0">
                <a:solidFill>
                  <a:srgbClr val="002060"/>
                </a:solidFill>
              </a:rPr>
              <a:t>ZAKLJUČAK</a:t>
            </a:r>
            <a:endParaRPr lang="hr-HR" b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4211" y="2049379"/>
            <a:ext cx="9775971" cy="3615267"/>
          </a:xfrm>
        </p:spPr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Cilj psihoterapije nije eliminirati negativne emocije. One su sastavan dio života, kao i pozitivne emocije te imaju svoju funkciju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Cilj psihoterapije je smanjiti intenzivne negativne emocije</a:t>
            </a:r>
          </a:p>
          <a:p>
            <a:r>
              <a:rPr lang="hr-HR" dirty="0" err="1" smtClean="0">
                <a:solidFill>
                  <a:schemeClr val="tx1"/>
                </a:solidFill>
              </a:rPr>
              <a:t>Klijentove</a:t>
            </a:r>
            <a:r>
              <a:rPr lang="hr-HR" dirty="0" smtClean="0">
                <a:solidFill>
                  <a:schemeClr val="tx1"/>
                </a:solidFill>
              </a:rPr>
              <a:t> emocije ne treba ocjenjivati, vrednovati i osporavati</a:t>
            </a:r>
          </a:p>
          <a:p>
            <a:r>
              <a:rPr lang="hr-HR" dirty="0">
                <a:solidFill>
                  <a:schemeClr val="tx1"/>
                </a:solidFill>
              </a:rPr>
              <a:t>S</a:t>
            </a:r>
            <a:r>
              <a:rPr lang="hr-HR" dirty="0" smtClean="0">
                <a:solidFill>
                  <a:schemeClr val="tx1"/>
                </a:solidFill>
              </a:rPr>
              <a:t>uosjećanjem i priznavanjem </a:t>
            </a:r>
            <a:r>
              <a:rPr lang="hr-HR" dirty="0" err="1" smtClean="0">
                <a:solidFill>
                  <a:schemeClr val="tx1"/>
                </a:solidFill>
              </a:rPr>
              <a:t>klijentovih</a:t>
            </a:r>
            <a:r>
              <a:rPr lang="hr-HR" dirty="0" smtClean="0">
                <a:solidFill>
                  <a:schemeClr val="tx1"/>
                </a:solidFill>
              </a:rPr>
              <a:t> emocija dolazi se do veće </a:t>
            </a:r>
            <a:r>
              <a:rPr lang="hr-HR" dirty="0" err="1" smtClean="0">
                <a:solidFill>
                  <a:schemeClr val="tx1"/>
                </a:solidFill>
              </a:rPr>
              <a:t>klijentove</a:t>
            </a:r>
            <a:r>
              <a:rPr lang="hr-HR" dirty="0" smtClean="0">
                <a:solidFill>
                  <a:schemeClr val="tx1"/>
                </a:solidFill>
              </a:rPr>
              <a:t> suradnje i napretka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0550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05885" y="401053"/>
            <a:ext cx="8534400" cy="1507067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UVOD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05884" y="1747698"/>
            <a:ext cx="9762115" cy="3615267"/>
          </a:xfrm>
        </p:spPr>
        <p:txBody>
          <a:bodyPr/>
          <a:lstStyle/>
          <a:p>
            <a:r>
              <a:rPr lang="hr-HR" dirty="0">
                <a:solidFill>
                  <a:schemeClr val="tx1"/>
                </a:solidFill>
              </a:rPr>
              <a:t>Jedan od glavnih ciljeva terapije je pomoći klijentima da se </a:t>
            </a:r>
            <a:r>
              <a:rPr lang="hr-HR" b="1" dirty="0">
                <a:solidFill>
                  <a:srgbClr val="002060"/>
                </a:solidFill>
              </a:rPr>
              <a:t>osjećaju bolje </a:t>
            </a:r>
            <a:r>
              <a:rPr lang="hr-HR" dirty="0">
                <a:solidFill>
                  <a:schemeClr val="tx1"/>
                </a:solidFill>
              </a:rPr>
              <a:t>tako </a:t>
            </a:r>
            <a:r>
              <a:rPr lang="hr-HR" dirty="0" smtClean="0">
                <a:solidFill>
                  <a:schemeClr val="tx1"/>
                </a:solidFill>
              </a:rPr>
              <a:t>da </a:t>
            </a:r>
            <a:r>
              <a:rPr lang="hr-HR" dirty="0">
                <a:solidFill>
                  <a:schemeClr val="tx1"/>
                </a:solidFill>
              </a:rPr>
              <a:t>smanje negativne emocije odnosno povećaju pozitivne </a:t>
            </a:r>
            <a:r>
              <a:rPr lang="hr-HR" dirty="0" smtClean="0">
                <a:solidFill>
                  <a:schemeClr val="tx1"/>
                </a:solidFill>
              </a:rPr>
              <a:t>emocije</a:t>
            </a:r>
          </a:p>
          <a:p>
            <a:endParaRPr lang="hr-HR" dirty="0" smtClean="0">
              <a:solidFill>
                <a:schemeClr val="tx1"/>
              </a:solidFill>
            </a:endParaRPr>
          </a:p>
          <a:p>
            <a:r>
              <a:rPr lang="hr-HR" b="1" dirty="0" smtClean="0">
                <a:solidFill>
                  <a:srgbClr val="002060"/>
                </a:solidFill>
              </a:rPr>
              <a:t>Negativne emocije	</a:t>
            </a:r>
          </a:p>
          <a:p>
            <a:pPr lvl="1"/>
            <a:r>
              <a:rPr lang="hr-HR" dirty="0" smtClean="0">
                <a:solidFill>
                  <a:schemeClr val="tx1"/>
                </a:solidFill>
              </a:rPr>
              <a:t>mogu otežati funkcioniranje i biti prepreka u ostvarivanju ciljeva</a:t>
            </a:r>
          </a:p>
          <a:p>
            <a:pPr lvl="1"/>
            <a:r>
              <a:rPr lang="hr-HR" dirty="0" smtClean="0">
                <a:solidFill>
                  <a:schemeClr val="tx1"/>
                </a:solidFill>
              </a:rPr>
              <a:t>imaju i pozitivnu stranu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9087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3484" y="178568"/>
            <a:ext cx="8534400" cy="1507067"/>
          </a:xfrm>
        </p:spPr>
        <p:txBody>
          <a:bodyPr>
            <a:normAutofit/>
          </a:bodyPr>
          <a:lstStyle/>
          <a:p>
            <a:r>
              <a:rPr lang="hr-HR" sz="2400" b="1" dirty="0">
                <a:solidFill>
                  <a:srgbClr val="002060"/>
                </a:solidFill>
              </a:rPr>
              <a:t>POTICANJE I JAČANJE POZITIVNIH EMOCIJA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53484" y="1946564"/>
            <a:ext cx="11117673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>
                <a:solidFill>
                  <a:schemeClr val="tx1">
                    <a:lumMod val="95000"/>
                  </a:schemeClr>
                </a:solidFill>
              </a:rPr>
              <a:t>								sužavaju </a:t>
            </a:r>
            <a:r>
              <a:rPr lang="hr-HR" dirty="0">
                <a:solidFill>
                  <a:schemeClr val="tx1">
                    <a:lumMod val="95000"/>
                  </a:schemeClr>
                </a:solidFill>
              </a:rPr>
              <a:t>pažnju</a:t>
            </a:r>
            <a:endParaRPr lang="hr-HR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hr-HR" b="1" dirty="0" smtClean="0">
                <a:solidFill>
                  <a:srgbClr val="002060"/>
                </a:solidFill>
              </a:rPr>
              <a:t>Negativne emocije  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>
                    <a:lumMod val="95000"/>
                  </a:schemeClr>
                </a:solidFill>
              </a:rPr>
              <a:t>					</a:t>
            </a:r>
            <a:r>
              <a:rPr lang="hr-HR" dirty="0">
                <a:solidFill>
                  <a:schemeClr val="tx1">
                    <a:lumMod val="95000"/>
                  </a:schemeClr>
                </a:solidFill>
              </a:rPr>
              <a:t>	</a:t>
            </a:r>
            <a:r>
              <a:rPr lang="hr-HR" dirty="0" smtClean="0">
                <a:solidFill>
                  <a:schemeClr val="tx1">
                    <a:lumMod val="95000"/>
                  </a:schemeClr>
                </a:solidFill>
              </a:rPr>
              <a:t>		potiču pobuđenost, povećavaju napetost</a:t>
            </a:r>
          </a:p>
          <a:p>
            <a:pPr marL="0" indent="0">
              <a:buNone/>
            </a:pPr>
            <a:endParaRPr lang="hr-HR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chemeClr val="tx1">
                    <a:lumMod val="95000"/>
                  </a:schemeClr>
                </a:solidFill>
              </a:rPr>
              <a:t>								proširuju </a:t>
            </a:r>
            <a:r>
              <a:rPr lang="hr-HR" dirty="0">
                <a:solidFill>
                  <a:schemeClr val="tx1">
                    <a:lumMod val="95000"/>
                  </a:schemeClr>
                </a:solidFill>
              </a:rPr>
              <a:t>pažnju</a:t>
            </a:r>
            <a:r>
              <a:rPr lang="hr-HR" dirty="0" smtClean="0">
                <a:solidFill>
                  <a:schemeClr val="tx1">
                    <a:lumMod val="95000"/>
                  </a:schemeClr>
                </a:solidFill>
              </a:rPr>
              <a:t>, misli i bihevioralne tendencije </a:t>
            </a:r>
          </a:p>
          <a:p>
            <a:r>
              <a:rPr lang="hr-HR" b="1" dirty="0" smtClean="0">
                <a:solidFill>
                  <a:srgbClr val="002060"/>
                </a:solidFill>
              </a:rPr>
              <a:t>Pozitivne emocije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tx1">
                    <a:lumMod val="95000"/>
                  </a:schemeClr>
                </a:solidFill>
              </a:rPr>
              <a:t>								Smanjuju pobuđenost tj. napetost</a:t>
            </a:r>
          </a:p>
        </p:txBody>
      </p:sp>
      <p:cxnSp>
        <p:nvCxnSpPr>
          <p:cNvPr id="5" name="Ravni poveznik sa strelicom 4"/>
          <p:cNvCxnSpPr/>
          <p:nvPr/>
        </p:nvCxnSpPr>
        <p:spPr>
          <a:xfrm flipV="1">
            <a:off x="3657599" y="2412400"/>
            <a:ext cx="770021" cy="465222"/>
          </a:xfrm>
          <a:prstGeom prst="straightConnector1">
            <a:avLst/>
          </a:prstGeom>
          <a:ln w="57150">
            <a:solidFill>
              <a:srgbClr val="00206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sa strelicom 6"/>
          <p:cNvCxnSpPr/>
          <p:nvPr/>
        </p:nvCxnSpPr>
        <p:spPr>
          <a:xfrm>
            <a:off x="3657599" y="2877622"/>
            <a:ext cx="737937" cy="449179"/>
          </a:xfrm>
          <a:prstGeom prst="straightConnector1">
            <a:avLst/>
          </a:prstGeom>
          <a:ln w="57150">
            <a:solidFill>
              <a:srgbClr val="00206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sa strelicom 8"/>
          <p:cNvCxnSpPr/>
          <p:nvPr/>
        </p:nvCxnSpPr>
        <p:spPr>
          <a:xfrm flipV="1">
            <a:off x="3497173" y="4199266"/>
            <a:ext cx="898361" cy="449179"/>
          </a:xfrm>
          <a:prstGeom prst="straightConnector1">
            <a:avLst/>
          </a:prstGeom>
          <a:ln w="57150">
            <a:solidFill>
              <a:srgbClr val="00206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sa strelicom 10"/>
          <p:cNvCxnSpPr/>
          <p:nvPr/>
        </p:nvCxnSpPr>
        <p:spPr>
          <a:xfrm>
            <a:off x="3497173" y="4648445"/>
            <a:ext cx="898357" cy="449179"/>
          </a:xfrm>
          <a:prstGeom prst="straightConnector1">
            <a:avLst/>
          </a:prstGeom>
          <a:ln w="57150">
            <a:solidFill>
              <a:srgbClr val="00206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69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2549" y="188048"/>
            <a:ext cx="8534400" cy="1507067"/>
          </a:xfrm>
        </p:spPr>
        <p:txBody>
          <a:bodyPr>
            <a:normAutofit/>
          </a:bodyPr>
          <a:lstStyle/>
          <a:p>
            <a:r>
              <a:rPr lang="hr-HR" sz="2400" b="1" dirty="0">
                <a:solidFill>
                  <a:srgbClr val="002060"/>
                </a:solidFill>
              </a:rPr>
              <a:t>POTICANJE I JAČANJE POZITIVNIH EMOCIJA </a:t>
            </a:r>
            <a:endParaRPr lang="hr-HR" sz="2400" dirty="0"/>
          </a:p>
        </p:txBody>
      </p:sp>
      <p:sp>
        <p:nvSpPr>
          <p:cNvPr id="4" name="Rezervirano mjesto sadržaja 2"/>
          <p:cNvSpPr>
            <a:spLocks noGrp="1"/>
          </p:cNvSpPr>
          <p:nvPr>
            <p:ph idx="1"/>
          </p:nvPr>
        </p:nvSpPr>
        <p:spPr>
          <a:xfrm>
            <a:off x="700254" y="1310105"/>
            <a:ext cx="11026525" cy="5058611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chemeClr val="tx1">
                    <a:lumMod val="95000"/>
                  </a:schemeClr>
                </a:solidFill>
              </a:rPr>
              <a:t>Terapeuti </a:t>
            </a:r>
            <a:r>
              <a:rPr lang="hr-HR" b="1" dirty="0" smtClean="0">
                <a:solidFill>
                  <a:schemeClr val="tx1">
                    <a:lumMod val="95000"/>
                  </a:schemeClr>
                </a:solidFill>
              </a:rPr>
              <a:t>rade </a:t>
            </a:r>
            <a:r>
              <a:rPr lang="hr-HR" b="1" dirty="0">
                <a:solidFill>
                  <a:schemeClr val="tx1">
                    <a:lumMod val="95000"/>
                  </a:schemeClr>
                </a:solidFill>
              </a:rPr>
              <a:t>na poticanju </a:t>
            </a:r>
            <a:r>
              <a:rPr lang="hr-HR" b="1" dirty="0" smtClean="0">
                <a:solidFill>
                  <a:schemeClr val="tx1">
                    <a:lumMod val="95000"/>
                  </a:schemeClr>
                </a:solidFill>
              </a:rPr>
              <a:t>i jačanju pozitivnih emocija kod </a:t>
            </a:r>
            <a:r>
              <a:rPr lang="hr-HR" b="1" dirty="0">
                <a:solidFill>
                  <a:schemeClr val="tx1">
                    <a:lumMod val="95000"/>
                  </a:schemeClr>
                </a:solidFill>
              </a:rPr>
              <a:t>klijenata u seansi</a:t>
            </a:r>
            <a:r>
              <a:rPr lang="hr-HR" b="1" dirty="0" smtClean="0">
                <a:solidFill>
                  <a:schemeClr val="tx1">
                    <a:lumMod val="95000"/>
                  </a:schemeClr>
                </a:solidFill>
              </a:rPr>
              <a:t>:</a:t>
            </a:r>
            <a:endParaRPr lang="hr-HR" b="1" dirty="0">
              <a:solidFill>
                <a:schemeClr val="tx1">
                  <a:lumMod val="95000"/>
                </a:schemeClr>
              </a:solidFill>
            </a:endParaRPr>
          </a:p>
          <a:p>
            <a:pPr lvl="1"/>
            <a:r>
              <a:rPr lang="hr-HR" sz="2000" dirty="0" smtClean="0">
                <a:solidFill>
                  <a:schemeClr val="tx1">
                    <a:lumMod val="95000"/>
                  </a:schemeClr>
                </a:solidFill>
              </a:rPr>
              <a:t>raspravljajući </a:t>
            </a:r>
            <a:r>
              <a:rPr lang="hr-HR" sz="2000" dirty="0">
                <a:solidFill>
                  <a:schemeClr val="tx1">
                    <a:lumMod val="95000"/>
                  </a:schemeClr>
                </a:solidFill>
              </a:rPr>
              <a:t>o njihovim interesima, pozitivnim događajima </a:t>
            </a:r>
            <a:r>
              <a:rPr lang="hr-HR" sz="2000" dirty="0" smtClean="0">
                <a:solidFill>
                  <a:schemeClr val="tx1">
                    <a:lumMod val="95000"/>
                  </a:schemeClr>
                </a:solidFill>
              </a:rPr>
              <a:t>i </a:t>
            </a:r>
            <a:r>
              <a:rPr lang="hr-HR" sz="2000" dirty="0">
                <a:solidFill>
                  <a:schemeClr val="tx1">
                    <a:lumMod val="95000"/>
                  </a:schemeClr>
                </a:solidFill>
              </a:rPr>
              <a:t>pozitivnim sjećanjima</a:t>
            </a:r>
          </a:p>
          <a:p>
            <a:pPr lvl="1"/>
            <a:r>
              <a:rPr lang="hr-HR" sz="2000" dirty="0">
                <a:solidFill>
                  <a:schemeClr val="tx1">
                    <a:lumMod val="95000"/>
                  </a:schemeClr>
                </a:solidFill>
              </a:rPr>
              <a:t>kreiranjem </a:t>
            </a:r>
            <a:r>
              <a:rPr lang="hr-HR" sz="2000" dirty="0" smtClean="0">
                <a:solidFill>
                  <a:schemeClr val="tx1">
                    <a:lumMod val="95000"/>
                  </a:schemeClr>
                </a:solidFill>
              </a:rPr>
              <a:t>akcijskog </a:t>
            </a:r>
            <a:r>
              <a:rPr lang="hr-HR" sz="2000" dirty="0">
                <a:solidFill>
                  <a:schemeClr val="tx1">
                    <a:lumMod val="95000"/>
                  </a:schemeClr>
                </a:solidFill>
              </a:rPr>
              <a:t>plana s ciljem povećanja pozitivnih emocija </a:t>
            </a:r>
            <a:endParaRPr lang="hr-HR" sz="2000" dirty="0" smtClean="0">
              <a:solidFill>
                <a:schemeClr val="tx1">
                  <a:lumMod val="95000"/>
                </a:schemeClr>
              </a:solidFill>
            </a:endParaRPr>
          </a:p>
          <a:p>
            <a:pPr lvl="1"/>
            <a:r>
              <a:rPr lang="hr-HR" sz="2000" dirty="0">
                <a:solidFill>
                  <a:schemeClr val="tx1">
                    <a:lumMod val="95000"/>
                  </a:schemeClr>
                </a:solidFill>
              </a:rPr>
              <a:t>pomaganjem klijentima da donesu </a:t>
            </a:r>
            <a:r>
              <a:rPr lang="hr-HR" sz="2000" dirty="0" smtClean="0">
                <a:solidFill>
                  <a:schemeClr val="tx1">
                    <a:lumMod val="95000"/>
                  </a:schemeClr>
                </a:solidFill>
              </a:rPr>
              <a:t>korisnije </a:t>
            </a:r>
            <a:r>
              <a:rPr lang="hr-HR" sz="2000" dirty="0">
                <a:solidFill>
                  <a:schemeClr val="tx1">
                    <a:lumMod val="95000"/>
                  </a:schemeClr>
                </a:solidFill>
              </a:rPr>
              <a:t>zaključke o njihovim </a:t>
            </a:r>
            <a:r>
              <a:rPr lang="hr-HR" sz="2000" dirty="0" smtClean="0">
                <a:solidFill>
                  <a:schemeClr val="tx1">
                    <a:lumMod val="95000"/>
                  </a:schemeClr>
                </a:solidFill>
              </a:rPr>
              <a:t>iskustvima</a:t>
            </a:r>
          </a:p>
          <a:p>
            <a:pPr lvl="2"/>
            <a:r>
              <a:rPr lang="hr-HR" sz="1800" dirty="0"/>
              <a:t>„Što Vam ovo iskustvo pokazuje? </a:t>
            </a:r>
          </a:p>
          <a:p>
            <a:pPr lvl="2"/>
            <a:r>
              <a:rPr lang="hr-HR" sz="1800" dirty="0"/>
              <a:t>„Što govori o tebi to da si uspio _______?</a:t>
            </a:r>
          </a:p>
          <a:p>
            <a:pPr lvl="2"/>
            <a:r>
              <a:rPr lang="hr-HR" sz="1800" dirty="0"/>
              <a:t>„Mislim da ovo iskustvo ističe ______ o tebi. Kako se tebi to čini</a:t>
            </a:r>
            <a:r>
              <a:rPr lang="hr-HR" sz="1800" dirty="0" smtClean="0"/>
              <a:t>?“</a:t>
            </a:r>
            <a:endParaRPr lang="hr-HR" dirty="0" smtClean="0"/>
          </a:p>
          <a:p>
            <a:pPr lvl="1"/>
            <a:r>
              <a:rPr lang="hr-HR" sz="2000" dirty="0">
                <a:solidFill>
                  <a:schemeClr val="tx1">
                    <a:lumMod val="95000"/>
                  </a:schemeClr>
                </a:solidFill>
              </a:rPr>
              <a:t>p</a:t>
            </a:r>
            <a:r>
              <a:rPr lang="hr-HR" sz="2000" dirty="0" smtClean="0">
                <a:solidFill>
                  <a:schemeClr val="tx1">
                    <a:lumMod val="95000"/>
                  </a:schemeClr>
                </a:solidFill>
              </a:rPr>
              <a:t>itajući o specifičnim pozitivnim emocijama</a:t>
            </a:r>
          </a:p>
          <a:p>
            <a:pPr lvl="2"/>
            <a:r>
              <a:rPr lang="hr-HR" dirty="0"/>
              <a:t>„Kako si se osjećao kada si napravio </a:t>
            </a:r>
            <a:r>
              <a:rPr lang="hr-HR" dirty="0" smtClean="0"/>
              <a:t>______ </a:t>
            </a:r>
            <a:r>
              <a:rPr lang="hr-HR" dirty="0"/>
              <a:t>(ili kada se </a:t>
            </a:r>
            <a:r>
              <a:rPr lang="hr-HR" dirty="0" smtClean="0"/>
              <a:t>_____ </a:t>
            </a:r>
            <a:r>
              <a:rPr lang="hr-HR" dirty="0"/>
              <a:t>dogodilo)?</a:t>
            </a:r>
          </a:p>
          <a:p>
            <a:pPr lvl="2"/>
            <a:r>
              <a:rPr lang="hr-HR" dirty="0" smtClean="0"/>
              <a:t>„</a:t>
            </a:r>
            <a:r>
              <a:rPr lang="hr-HR" dirty="0"/>
              <a:t>Kako si se osjećao nakon toga?“ </a:t>
            </a:r>
          </a:p>
        </p:txBody>
      </p:sp>
    </p:spTree>
    <p:extLst>
      <p:ext uri="{BB962C8B-B14F-4D97-AF65-F5344CB8AC3E}">
        <p14:creationId xmlns:p14="http://schemas.microsoft.com/office/powerpoint/2010/main" val="254266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2548" y="236175"/>
            <a:ext cx="8534400" cy="1507067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Imenovanje negativnih emocija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12547" y="1279359"/>
            <a:ext cx="10513179" cy="5362073"/>
          </a:xfrm>
        </p:spPr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Kada klijenti imaju teškoće sa identificiranjem negativnih emocija moguće je: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p</a:t>
            </a:r>
            <a:r>
              <a:rPr lang="hr-HR" sz="2000" dirty="0" smtClean="0">
                <a:solidFill>
                  <a:schemeClr val="tx1"/>
                </a:solidFill>
              </a:rPr>
              <a:t>onuditi kratki višestruki izbor („Jesi li se osjećao/la tužno, anksiozno, ljuto?”)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p</a:t>
            </a:r>
            <a:r>
              <a:rPr lang="hr-HR" sz="2000" dirty="0" smtClean="0">
                <a:solidFill>
                  <a:schemeClr val="tx1"/>
                </a:solidFill>
              </a:rPr>
              <a:t>onuditi listu negativnih emocija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397788"/>
              </p:ext>
            </p:extLst>
          </p:nvPr>
        </p:nvGraphicFramePr>
        <p:xfrm>
          <a:off x="3074737" y="3655595"/>
          <a:ext cx="7160126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0126">
                  <a:extLst>
                    <a:ext uri="{9D8B030D-6E8A-4147-A177-3AD203B41FA5}">
                      <a16:colId xmlns:a16="http://schemas.microsoft.com/office/drawing/2014/main" val="14467039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OSJEĆAM (SE)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925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tužno, usamljeno, nesretno, potišteno, depresivno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235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anksiozno, zabrinuto, uplašeno, napeto, sumnjičavo, nesigurno, panično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778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ljuto, razdraženo, frustrirano, neshvaćeno, uvrijeđeno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713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sram, krivnju, neugodu, ljubomoru, zavist, krivnju, povrijeđenost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424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razočarano, obeshrabreno, očajno, poniženo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5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399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2548" y="236175"/>
            <a:ext cx="8534400" cy="1507067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Imenovanje negativnih emocija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12548" y="1502166"/>
            <a:ext cx="10015874" cy="2731167"/>
          </a:xfrm>
        </p:spPr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Kada klijenti imaju teškoće sa identificiranjem negativnih emocija moguće je: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p</a:t>
            </a:r>
            <a:r>
              <a:rPr lang="hr-HR" sz="2000" dirty="0" smtClean="0">
                <a:solidFill>
                  <a:schemeClr val="tx1"/>
                </a:solidFill>
              </a:rPr>
              <a:t>omoći u kreiraju liste </a:t>
            </a:r>
            <a:r>
              <a:rPr lang="hr-HR" sz="2000" dirty="0">
                <a:solidFill>
                  <a:schemeClr val="tx1"/>
                </a:solidFill>
              </a:rPr>
              <a:t>prethodnih situacija u kojima su osjetili određenu </a:t>
            </a:r>
            <a:r>
              <a:rPr lang="hr-HR" sz="2000" dirty="0" smtClean="0">
                <a:solidFill>
                  <a:schemeClr val="tx1"/>
                </a:solidFill>
              </a:rPr>
              <a:t>emociju</a:t>
            </a:r>
          </a:p>
          <a:p>
            <a:pPr lvl="1"/>
            <a:endParaRPr lang="hr-HR" sz="10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hr-HR" dirty="0" smtClean="0">
                <a:solidFill>
                  <a:schemeClr val="tx1"/>
                </a:solidFill>
              </a:rPr>
              <a:t>Npr. „</a:t>
            </a:r>
            <a:r>
              <a:rPr lang="hr-HR" i="1" dirty="0" smtClean="0">
                <a:solidFill>
                  <a:schemeClr val="tx1"/>
                </a:solidFill>
              </a:rPr>
              <a:t>za svaku emociju unesite 3 situacije u kojima vam se ona javila”</a:t>
            </a:r>
            <a:endParaRPr lang="hr-HR" i="1" dirty="0" smtClean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829563"/>
              </p:ext>
            </p:extLst>
          </p:nvPr>
        </p:nvGraphicFramePr>
        <p:xfrm>
          <a:off x="1609557" y="3960171"/>
          <a:ext cx="8127999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80917334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0819353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706645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LJUTNJA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TUGA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ANKSIOZNOST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359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Prijatelj</a:t>
                      </a:r>
                      <a:r>
                        <a:rPr lang="hr-HR" baseline="0" dirty="0" smtClean="0"/>
                        <a:t> otkazao dogovore sa mnom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Propali planovi za večeras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Prije polaganja ispita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351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Susjed mi nije vratio kofer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Nemam dovoljno novaca za putovanje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Vijesti</a:t>
                      </a:r>
                      <a:r>
                        <a:rPr lang="hr-HR" baseline="0" dirty="0" smtClean="0"/>
                        <a:t> o potresu u Turskoj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605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Uber</a:t>
                      </a:r>
                      <a:r>
                        <a:rPr lang="hr-HR" dirty="0" smtClean="0"/>
                        <a:t> vozač preglasno glazbu pustio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Nemam planova za vikend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Pronalazak kvržice</a:t>
                      </a:r>
                      <a:r>
                        <a:rPr lang="hr-HR" baseline="0" dirty="0" smtClean="0"/>
                        <a:t> na vratu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765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98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2" y="252217"/>
            <a:ext cx="8534400" cy="1507067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procjena intenziteta emocija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7749" y="1419822"/>
            <a:ext cx="9374188" cy="3615267"/>
          </a:xfrm>
        </p:spPr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Procjena emocija koju klijent osjeća </a:t>
            </a:r>
            <a:r>
              <a:rPr lang="hr-HR" b="1" dirty="0" smtClean="0">
                <a:solidFill>
                  <a:schemeClr val="tx1"/>
                </a:solidFill>
              </a:rPr>
              <a:t>prije i nakon terapijske intervencije</a:t>
            </a:r>
            <a:r>
              <a:rPr lang="hr-HR" dirty="0" smtClean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p</a:t>
            </a:r>
            <a:r>
              <a:rPr lang="hr-HR" sz="2000" dirty="0" smtClean="0">
                <a:solidFill>
                  <a:schemeClr val="tx1"/>
                </a:solidFill>
              </a:rPr>
              <a:t>omaže u odluci hoćemo li koristiti neku dodatnu intervenciju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p</a:t>
            </a:r>
            <a:r>
              <a:rPr lang="hr-HR" sz="2000" dirty="0" smtClean="0">
                <a:solidFill>
                  <a:schemeClr val="tx1"/>
                </a:solidFill>
              </a:rPr>
              <a:t>omaže da utvrdimo je li potrebno detaljno ispitati određenu emociju</a:t>
            </a:r>
          </a:p>
          <a:p>
            <a:pPr lvl="1"/>
            <a:r>
              <a:rPr lang="hr-HR" sz="2000" dirty="0">
                <a:solidFill>
                  <a:schemeClr val="tx1"/>
                </a:solidFill>
              </a:rPr>
              <a:t>s</a:t>
            </a:r>
            <a:r>
              <a:rPr lang="hr-HR" sz="2000" dirty="0" smtClean="0">
                <a:solidFill>
                  <a:schemeClr val="tx1"/>
                </a:solidFill>
              </a:rPr>
              <a:t>prječava preran prelazak na drugi problem ili misao 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400" y="4877283"/>
            <a:ext cx="7806489" cy="125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24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2" y="364512"/>
            <a:ext cx="8534400" cy="1287826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RAZLIKOVANJE AUTOMATSKIH MISLI OD EMOCIJA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4212" y="1427748"/>
            <a:ext cx="11010483" cy="4772330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Klijenti mogu miješati misli i emocije zbog korištenja riječi „osjećaj” kad pričaju:</a:t>
            </a:r>
          </a:p>
          <a:p>
            <a:pPr lvl="1"/>
            <a:r>
              <a:rPr lang="hr-HR" dirty="0">
                <a:solidFill>
                  <a:schemeClr val="tx1"/>
                </a:solidFill>
              </a:rPr>
              <a:t>o</a:t>
            </a:r>
            <a:r>
              <a:rPr lang="hr-HR" dirty="0" smtClean="0">
                <a:solidFill>
                  <a:schemeClr val="tx1"/>
                </a:solidFill>
              </a:rPr>
              <a:t> emociji („osjećam se anksiozno”)</a:t>
            </a:r>
          </a:p>
          <a:p>
            <a:pPr lvl="1"/>
            <a:r>
              <a:rPr lang="hr-HR" dirty="0" smtClean="0">
                <a:solidFill>
                  <a:schemeClr val="tx1"/>
                </a:solidFill>
              </a:rPr>
              <a:t>o mislima („osjećam se da to ne mogu”, „osjećam se kao </a:t>
            </a:r>
            <a:r>
              <a:rPr lang="hr-HR" dirty="0">
                <a:solidFill>
                  <a:schemeClr val="tx1"/>
                </a:solidFill>
              </a:rPr>
              <a:t>gubitnik</a:t>
            </a:r>
            <a:r>
              <a:rPr lang="hr-HR" dirty="0" smtClean="0">
                <a:solidFill>
                  <a:schemeClr val="tx1"/>
                </a:solidFill>
              </a:rPr>
              <a:t>”)</a:t>
            </a:r>
          </a:p>
          <a:p>
            <a:r>
              <a:rPr lang="hr-HR" dirty="0" smtClean="0">
                <a:solidFill>
                  <a:schemeClr val="tx1"/>
                </a:solidFill>
              </a:rPr>
              <a:t> U situacijama imenovanja misli kao osjećaja ili osjećaja kao misli možemo:</a:t>
            </a:r>
          </a:p>
          <a:p>
            <a:pPr lvl="1"/>
            <a:r>
              <a:rPr lang="hr-HR" dirty="0">
                <a:solidFill>
                  <a:srgbClr val="002060"/>
                </a:solidFill>
              </a:rPr>
              <a:t>ignorirati pomiješanost</a:t>
            </a:r>
          </a:p>
          <a:p>
            <a:pPr lvl="1"/>
            <a:r>
              <a:rPr lang="hr-HR" dirty="0">
                <a:solidFill>
                  <a:srgbClr val="002060"/>
                </a:solidFill>
              </a:rPr>
              <a:t>odmah riješiti konfuziju</a:t>
            </a:r>
          </a:p>
          <a:p>
            <a:pPr lvl="1"/>
            <a:r>
              <a:rPr lang="hr-HR" dirty="0">
                <a:solidFill>
                  <a:srgbClr val="002060"/>
                </a:solidFill>
              </a:rPr>
              <a:t>riješiti to kasnije</a:t>
            </a:r>
          </a:p>
          <a:p>
            <a:endParaRPr lang="hr-HR" dirty="0" smtClean="0">
              <a:solidFill>
                <a:schemeClr val="tx1"/>
              </a:solidFill>
            </a:endParaRPr>
          </a:p>
          <a:p>
            <a:r>
              <a:rPr lang="hr-HR" sz="1800" i="1" dirty="0" smtClean="0">
                <a:solidFill>
                  <a:schemeClr val="tx1"/>
                </a:solidFill>
              </a:rPr>
              <a:t>T: „Kada si ušla u svoj prazan stan, što ti je prolazilo kroz glavu?”</a:t>
            </a:r>
          </a:p>
          <a:p>
            <a:pPr marL="0" indent="0">
              <a:buNone/>
            </a:pPr>
            <a:r>
              <a:rPr lang="hr-HR" sz="1800" i="1" dirty="0" smtClean="0">
                <a:solidFill>
                  <a:schemeClr val="tx1"/>
                </a:solidFill>
              </a:rPr>
              <a:t>    K: „Bila sam jako tužna, usamljena, potištena”</a:t>
            </a:r>
          </a:p>
          <a:p>
            <a:pPr marL="0" indent="0">
              <a:buNone/>
            </a:pPr>
            <a:r>
              <a:rPr lang="hr-HR" sz="1800" i="1" dirty="0" smtClean="0">
                <a:solidFill>
                  <a:schemeClr val="tx1"/>
                </a:solidFill>
              </a:rPr>
              <a:t>    T „Osjećala si tugu</a:t>
            </a:r>
            <a:r>
              <a:rPr lang="hr-HR" sz="1800" i="1" dirty="0">
                <a:solidFill>
                  <a:schemeClr val="tx1"/>
                </a:solidFill>
              </a:rPr>
              <a:t>, </a:t>
            </a:r>
            <a:r>
              <a:rPr lang="hr-HR" sz="1800" i="1" dirty="0" smtClean="0">
                <a:solidFill>
                  <a:schemeClr val="tx1"/>
                </a:solidFill>
              </a:rPr>
              <a:t>usamljenost, potištenost. Koje misli ili slike su te potakle da se tako osjećaš?”</a:t>
            </a:r>
          </a:p>
        </p:txBody>
      </p:sp>
    </p:spTree>
    <p:extLst>
      <p:ext uri="{BB962C8B-B14F-4D97-AF65-F5344CB8AC3E}">
        <p14:creationId xmlns:p14="http://schemas.microsoft.com/office/powerpoint/2010/main" val="1979973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2" y="364512"/>
            <a:ext cx="8534400" cy="1287826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solidFill>
                  <a:srgbClr val="002060"/>
                </a:solidFill>
              </a:rPr>
              <a:t>RAZLIKOVANJE AUTOMATSKIH MISLI OD EMOCIJA</a:t>
            </a:r>
            <a:endParaRPr lang="hr-HR" sz="2400" b="1" dirty="0">
              <a:solidFill>
                <a:srgbClr val="00206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4212" y="1427749"/>
            <a:ext cx="11010483" cy="1204616"/>
          </a:xfrm>
        </p:spPr>
        <p:txBody>
          <a:bodyPr>
            <a:normAutofit/>
          </a:bodyPr>
          <a:lstStyle/>
          <a:p>
            <a:endParaRPr lang="hr-HR" dirty="0" smtClean="0">
              <a:solidFill>
                <a:schemeClr val="tx1"/>
              </a:solidFill>
            </a:endParaRPr>
          </a:p>
          <a:p>
            <a:r>
              <a:rPr lang="hr-HR" dirty="0" smtClean="0">
                <a:solidFill>
                  <a:schemeClr val="tx1"/>
                </a:solidFill>
              </a:rPr>
              <a:t>Objašnjavanje </a:t>
            </a:r>
            <a:r>
              <a:rPr lang="hr-HR" dirty="0">
                <a:solidFill>
                  <a:schemeClr val="tx1"/>
                </a:solidFill>
              </a:rPr>
              <a:t>kognitivnog modela pomaže klijentima da razlikuju misli od </a:t>
            </a:r>
            <a:r>
              <a:rPr lang="hr-HR" dirty="0" smtClean="0">
                <a:solidFill>
                  <a:schemeClr val="tx1"/>
                </a:solidFill>
              </a:rPr>
              <a:t>emocija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2149642" y="2951104"/>
            <a:ext cx="6657473" cy="2862322"/>
          </a:xfrm>
          <a:prstGeom prst="rect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b="1" dirty="0" smtClean="0">
                <a:solidFill>
                  <a:srgbClr val="002060"/>
                </a:solidFill>
              </a:rPr>
              <a:t>SITUACIJA</a:t>
            </a:r>
          </a:p>
          <a:p>
            <a:pPr algn="ctr"/>
            <a:endParaRPr lang="hr-HR" b="1" dirty="0" smtClean="0">
              <a:solidFill>
                <a:srgbClr val="002060"/>
              </a:solidFill>
            </a:endParaRPr>
          </a:p>
          <a:p>
            <a:pPr algn="ctr"/>
            <a:endParaRPr lang="hr-HR" b="1" dirty="0">
              <a:solidFill>
                <a:srgbClr val="002060"/>
              </a:solidFill>
            </a:endParaRPr>
          </a:p>
          <a:p>
            <a:pPr algn="ctr"/>
            <a:endParaRPr lang="hr-HR" b="1" dirty="0" smtClean="0">
              <a:solidFill>
                <a:srgbClr val="002060"/>
              </a:solidFill>
            </a:endParaRPr>
          </a:p>
          <a:p>
            <a:pPr algn="ctr"/>
            <a:r>
              <a:rPr lang="hr-HR" b="1" dirty="0" smtClean="0">
                <a:solidFill>
                  <a:srgbClr val="002060"/>
                </a:solidFill>
              </a:rPr>
              <a:t>AUTOMATSKA MISAO</a:t>
            </a:r>
          </a:p>
          <a:p>
            <a:pPr algn="ctr"/>
            <a:endParaRPr lang="hr-HR" b="1" dirty="0">
              <a:solidFill>
                <a:srgbClr val="002060"/>
              </a:solidFill>
            </a:endParaRPr>
          </a:p>
          <a:p>
            <a:pPr algn="ctr"/>
            <a:endParaRPr lang="hr-HR" b="1" dirty="0" smtClean="0">
              <a:solidFill>
                <a:srgbClr val="002060"/>
              </a:solidFill>
            </a:endParaRPr>
          </a:p>
          <a:p>
            <a:pPr algn="ctr"/>
            <a:endParaRPr lang="hr-HR" b="1" dirty="0">
              <a:solidFill>
                <a:srgbClr val="002060"/>
              </a:solidFill>
            </a:endParaRPr>
          </a:p>
          <a:p>
            <a:pPr algn="ctr"/>
            <a:r>
              <a:rPr lang="hr-HR" b="1" dirty="0" smtClean="0">
                <a:solidFill>
                  <a:srgbClr val="002060"/>
                </a:solidFill>
              </a:rPr>
              <a:t>REAKCIJA</a:t>
            </a:r>
          </a:p>
          <a:p>
            <a:pPr algn="ctr"/>
            <a:r>
              <a:rPr lang="hr-HR" b="1" dirty="0" smtClean="0">
                <a:solidFill>
                  <a:srgbClr val="002060"/>
                </a:solidFill>
              </a:rPr>
              <a:t>(emocionalna, ponašajna, fiziološka)</a:t>
            </a:r>
            <a:endParaRPr lang="hr-HR" b="1" dirty="0">
              <a:solidFill>
                <a:srgbClr val="002060"/>
              </a:solidFill>
            </a:endParaRPr>
          </a:p>
        </p:txBody>
      </p:sp>
      <p:sp>
        <p:nvSpPr>
          <p:cNvPr id="5" name="Strelica dolje 4"/>
          <p:cNvSpPr/>
          <p:nvPr/>
        </p:nvSpPr>
        <p:spPr>
          <a:xfrm>
            <a:off x="5285873" y="3355893"/>
            <a:ext cx="385010" cy="6577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Strelica dolje 5"/>
          <p:cNvSpPr/>
          <p:nvPr/>
        </p:nvSpPr>
        <p:spPr>
          <a:xfrm>
            <a:off x="5285873" y="4404497"/>
            <a:ext cx="385010" cy="6577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817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Isječak">
  <a:themeElements>
    <a:clrScheme name="Isječa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Isječ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sječa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801</TotalTime>
  <Words>785</Words>
  <Application>Microsoft Office PowerPoint</Application>
  <PresentationFormat>Widescreen</PresentationFormat>
  <Paragraphs>123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Wingdings 3</vt:lpstr>
      <vt:lpstr>Isječak</vt:lpstr>
      <vt:lpstr>18.3.2023.</vt:lpstr>
      <vt:lpstr>UVOD</vt:lpstr>
      <vt:lpstr>POTICANJE I JAČANJE POZITIVNIH EMOCIJA </vt:lpstr>
      <vt:lpstr>POTICANJE I JAČANJE POZITIVNIH EMOCIJA </vt:lpstr>
      <vt:lpstr>Imenovanje negativnih emocija</vt:lpstr>
      <vt:lpstr>Imenovanje negativnih emocija</vt:lpstr>
      <vt:lpstr>procjena intenziteta emocija</vt:lpstr>
      <vt:lpstr>RAZLIKOVANJE AUTOMATSKIH MISLI OD EMOCIJA</vt:lpstr>
      <vt:lpstr>RAZLIKOVANJE AUTOMATSKIH MISLI OD EMOCIJA</vt:lpstr>
      <vt:lpstr>POVEĆANJE NEGATIVNIH EMOCIJA</vt:lpstr>
      <vt:lpstr>POVEĆANJE NEGATIVNIH EMOCIJA</vt:lpstr>
      <vt:lpstr>TESTIRANJE VJEROVANJA O NEGATIVNIM EMOCIJAMA</vt:lpstr>
      <vt:lpstr>TEHNIKE ZA REGULACIJU EMOCIJA</vt:lpstr>
      <vt:lpstr>ZAKLJUČAK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Jelena</dc:creator>
  <cp:lastModifiedBy>hubikotvr@outlook.com</cp:lastModifiedBy>
  <cp:revision>40</cp:revision>
  <dcterms:created xsi:type="dcterms:W3CDTF">2023-03-02T18:55:37Z</dcterms:created>
  <dcterms:modified xsi:type="dcterms:W3CDTF">2023-03-17T09:11:16Z</dcterms:modified>
</cp:coreProperties>
</file>