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Glacial Indifference Italics" panose="020B0604020202020204" charset="0"/>
      <p:regular r:id="rId16"/>
    </p:embeddedFont>
    <p:embeddedFont>
      <p:font typeface="Moontime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lacial Indifference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3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4.sv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61255" y="-2017079"/>
            <a:ext cx="13902753" cy="13381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2172" y="-668293"/>
            <a:ext cx="244643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864009" y="6950278"/>
            <a:ext cx="2423991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85390" y="3523001"/>
            <a:ext cx="15290615" cy="2701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12000">
                <a:solidFill>
                  <a:srgbClr val="22423D"/>
                </a:solidFill>
                <a:latin typeface="Glacial Indifference"/>
              </a:rPr>
              <a:t>Identifikacija automatskih misli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40008" y="7222942"/>
            <a:ext cx="8381379" cy="163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spc="780">
                <a:solidFill>
                  <a:srgbClr val="22423D"/>
                </a:solidFill>
                <a:latin typeface="Glacial Indifference"/>
              </a:rPr>
              <a:t>BKT - 18.02.2023.</a:t>
            </a:r>
          </a:p>
          <a:p>
            <a:pPr algn="ctr">
              <a:lnSpc>
                <a:spcPts val="6580"/>
              </a:lnSpc>
            </a:pPr>
            <a:r>
              <a:rPr lang="en-US" sz="4700" spc="780">
                <a:solidFill>
                  <a:srgbClr val="22423D"/>
                </a:solidFill>
                <a:latin typeface="Glacial Indifference"/>
              </a:rPr>
              <a:t>Marija Jozić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6061" y="2335261"/>
            <a:ext cx="10759206" cy="7763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AM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najčešće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dolaze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u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obliku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riječi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,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ali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ponekad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u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slikama</a:t>
            </a: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klijenti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često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ne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kažu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odmah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svoje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misli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u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obliku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u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kojem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im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se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javljaju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,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zbog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smtClean="0">
                <a:solidFill>
                  <a:srgbClr val="22423D"/>
                </a:solidFill>
                <a:latin typeface="Glacial Indifference"/>
              </a:rPr>
              <a:t>t</a:t>
            </a:r>
            <a:r>
              <a:rPr lang="hr-HR" sz="3399" spc="564" dirty="0" smtClean="0">
                <a:solidFill>
                  <a:srgbClr val="22423D"/>
                </a:solidFill>
                <a:latin typeface="Glacial Indifference"/>
              </a:rPr>
              <a:t>o</a:t>
            </a:r>
            <a:r>
              <a:rPr lang="en-US" sz="3399" spc="564" dirty="0" err="1" smtClean="0">
                <a:solidFill>
                  <a:srgbClr val="22423D"/>
                </a:solidFill>
                <a:latin typeface="Glacial Indifference"/>
              </a:rPr>
              <a:t>ga</a:t>
            </a:r>
            <a:r>
              <a:rPr lang="en-US" sz="3399" spc="564" dirty="0" smtClean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je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važno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:</a:t>
            </a:r>
          </a:p>
          <a:p>
            <a:pPr>
              <a:lnSpc>
                <a:spcPts val="6595"/>
              </a:lnSpc>
            </a:pP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1)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razlikovati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AM od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interpretacija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</a:p>
          <a:p>
            <a:pPr>
              <a:lnSpc>
                <a:spcPts val="6595"/>
              </a:lnSpc>
            </a:pP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2)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izdvojiti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AM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iz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cjeline</a:t>
            </a: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  <a:p>
            <a:pPr>
              <a:lnSpc>
                <a:spcPts val="6595"/>
              </a:lnSpc>
            </a:pP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3)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dobiti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AM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iz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upitnih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rečenica</a:t>
            </a: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  <a:p>
            <a:pPr>
              <a:lnSpc>
                <a:spcPts val="4249"/>
              </a:lnSpc>
            </a:pP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4)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doći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do AM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kada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klijenti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izjavljuju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sažeto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o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njima</a:t>
            </a: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23603" y="6843158"/>
            <a:ext cx="508570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784133">
            <a:off x="-2089554" y="-2139186"/>
            <a:ext cx="5452110" cy="8229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99310" y="1060059"/>
            <a:ext cx="13115569" cy="899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1"/>
              </a:lnSpc>
            </a:pPr>
            <a:r>
              <a:rPr lang="en-US" sz="7597">
                <a:solidFill>
                  <a:srgbClr val="22423D"/>
                </a:solidFill>
                <a:latin typeface="Glacial Indifference"/>
              </a:rPr>
              <a:t>Oblici AM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5491" y="2415564"/>
            <a:ext cx="10759206" cy="723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5"/>
              </a:lnSpc>
            </a:pP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Tada možemo:</a:t>
            </a:r>
          </a:p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pojačati klijentov odgovor</a:t>
            </a:r>
          </a:p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uputiti klijenta da vizualizira situaciju</a:t>
            </a:r>
          </a:p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igranje uloga</a:t>
            </a:r>
          </a:p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ispitati ga o slikama</a:t>
            </a:r>
          </a:p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ponuditi AM za koje vjerujemo da su suprotne klijentovim AM</a:t>
            </a:r>
          </a:p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propitati značenje situacije za klijenta</a:t>
            </a:r>
          </a:p>
          <a:p>
            <a:pPr>
              <a:lnSpc>
                <a:spcPts val="4249"/>
              </a:lnSpc>
            </a:pPr>
            <a:endParaRPr lang="en-US" sz="3399" spc="564">
              <a:solidFill>
                <a:srgbClr val="22423D"/>
              </a:solidFill>
              <a:latin typeface="Glacial Indifference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75246" y="-1717592"/>
            <a:ext cx="4813501" cy="54925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99310" y="1285875"/>
            <a:ext cx="12287761" cy="899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1"/>
              </a:lnSpc>
            </a:pPr>
            <a:r>
              <a:rPr lang="en-US" sz="7597">
                <a:solidFill>
                  <a:srgbClr val="22423D"/>
                </a:solidFill>
                <a:latin typeface="Glacial Indifference"/>
              </a:rPr>
              <a:t>Teškoće u identifikaciji AM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00077" y="7200900"/>
            <a:ext cx="419877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6061" y="3248679"/>
            <a:ext cx="11959496" cy="5600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>
              <a:lnSpc>
                <a:spcPts val="5507"/>
              </a:lnSpc>
              <a:buFont typeface="Arial"/>
              <a:buChar char="•"/>
            </a:pP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Što mi prolazi kroz glavu? O čemu razmišljam?</a:t>
            </a:r>
          </a:p>
          <a:p>
            <a:pPr marL="734055" lvl="1" indent="-367027">
              <a:lnSpc>
                <a:spcPts val="4759"/>
              </a:lnSpc>
              <a:buFont typeface="Arial"/>
              <a:buChar char="•"/>
            </a:pP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O čemu definitivno NE razmišljam? (identifikacija suprotne misli može pomoći da dođemo do stvarne misli)</a:t>
            </a:r>
          </a:p>
          <a:p>
            <a:pPr marL="734055" lvl="1" indent="-367027">
              <a:lnSpc>
                <a:spcPts val="4759"/>
              </a:lnSpc>
              <a:buFont typeface="Arial"/>
              <a:buChar char="•"/>
            </a:pP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Što ova situacija znači za mene?</a:t>
            </a:r>
          </a:p>
          <a:p>
            <a:pPr marL="734055" lvl="1" indent="-367027">
              <a:lnSpc>
                <a:spcPts val="4759"/>
              </a:lnSpc>
              <a:buFont typeface="Arial"/>
              <a:buChar char="•"/>
            </a:pP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Mislim li unaprijed, predviđam li nešto? Ili mislim li o nečemu što se već dogodilo?</a:t>
            </a:r>
          </a:p>
          <a:p>
            <a:pPr>
              <a:lnSpc>
                <a:spcPts val="4759"/>
              </a:lnSpc>
            </a:pPr>
            <a:endParaRPr lang="en-US" sz="3399" spc="564">
              <a:solidFill>
                <a:srgbClr val="22423D"/>
              </a:solidFill>
              <a:latin typeface="Glacial Indifference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52549" y="7098057"/>
            <a:ext cx="4813501" cy="54925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3191" y="0"/>
            <a:ext cx="4734603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99310" y="1285875"/>
            <a:ext cx="12824479" cy="899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1"/>
              </a:lnSpc>
            </a:pPr>
            <a:r>
              <a:rPr lang="en-US" sz="7597">
                <a:solidFill>
                  <a:srgbClr val="22423D"/>
                </a:solidFill>
                <a:latin typeface="Glacial Indifference"/>
              </a:rPr>
              <a:t>Samostalna identifikacija AM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11066" y="6965639"/>
            <a:ext cx="4198776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01746" y="-1717592"/>
            <a:ext cx="4813501" cy="54925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05005" y="1495794"/>
            <a:ext cx="7838995" cy="1059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7"/>
              </a:lnSpc>
            </a:pPr>
            <a:r>
              <a:rPr lang="en-US" sz="8996">
                <a:solidFill>
                  <a:srgbClr val="22423D"/>
                </a:solidFill>
                <a:latin typeface="Glacial Indifference"/>
              </a:rPr>
              <a:t>Literatura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02292" y="-1243967"/>
            <a:ext cx="5085708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78461" y="4718983"/>
            <a:ext cx="14605682" cy="225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5"/>
              </a:lnSpc>
            </a:pP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Beck, J. S. (2021). </a:t>
            </a:r>
            <a:r>
              <a:rPr lang="en-US" sz="3399" spc="564">
                <a:solidFill>
                  <a:srgbClr val="22423D"/>
                </a:solidFill>
                <a:latin typeface="Glacial Indifference Italics"/>
              </a:rPr>
              <a:t>Cognitive behavior therapy: Basics and beyond</a:t>
            </a: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 (3rd ed.). The Guilford Press. (Poglavlje 12) </a:t>
            </a:r>
          </a:p>
          <a:p>
            <a:pPr>
              <a:lnSpc>
                <a:spcPts val="4249"/>
              </a:lnSpc>
            </a:pPr>
            <a:endParaRPr lang="en-US" sz="3399" spc="564">
              <a:solidFill>
                <a:srgbClr val="22423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54084" y="1453584"/>
            <a:ext cx="7379832" cy="73798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37927" y="-2164211"/>
            <a:ext cx="5642745" cy="6385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78694" y="6986222"/>
            <a:ext cx="4868329" cy="501419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21486" y="4440486"/>
            <a:ext cx="12445027" cy="1996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82"/>
              </a:lnSpc>
            </a:pPr>
            <a:r>
              <a:rPr lang="en-US" sz="17003">
                <a:solidFill>
                  <a:srgbClr val="22423D"/>
                </a:solidFill>
                <a:latin typeface="Moontime"/>
              </a:rPr>
              <a:t>Hvala na pažnji!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73142" y="7564351"/>
            <a:ext cx="4868329" cy="50141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99324" y="-2500429"/>
            <a:ext cx="545211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31147" y="7220542"/>
            <a:ext cx="4868329" cy="5014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323975"/>
            <a:ext cx="4369654" cy="100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7"/>
              </a:lnSpc>
            </a:pPr>
            <a:r>
              <a:rPr lang="en-US" sz="8568">
                <a:solidFill>
                  <a:srgbClr val="22423D"/>
                </a:solidFill>
                <a:latin typeface="Glacial Indifference"/>
              </a:rPr>
              <a:t>Sadržaj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95700" y="3559052"/>
            <a:ext cx="11929679" cy="5611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7" lvl="1" indent="-410214">
              <a:lnSpc>
                <a:spcPts val="6422"/>
              </a:lnSpc>
              <a:buFont typeface="Arial"/>
              <a:buChar char="•"/>
            </a:pPr>
            <a:r>
              <a:rPr lang="en-US" sz="3800" spc="630">
                <a:solidFill>
                  <a:srgbClr val="22423D"/>
                </a:solidFill>
                <a:latin typeface="Glacial Indifference"/>
              </a:rPr>
              <a:t>Karakteristike AM</a:t>
            </a:r>
          </a:p>
          <a:p>
            <a:pPr marL="820427" lvl="1" indent="-410214">
              <a:lnSpc>
                <a:spcPts val="6422"/>
              </a:lnSpc>
              <a:buFont typeface="Arial"/>
              <a:buChar char="•"/>
            </a:pPr>
            <a:r>
              <a:rPr lang="en-US" sz="3800" spc="630">
                <a:solidFill>
                  <a:srgbClr val="22423D"/>
                </a:solidFill>
                <a:latin typeface="Glacial Indifference"/>
              </a:rPr>
              <a:t>Objašnjavanje AM klijentima</a:t>
            </a:r>
          </a:p>
          <a:p>
            <a:pPr marL="820427" lvl="1" indent="-410214">
              <a:lnSpc>
                <a:spcPts val="6422"/>
              </a:lnSpc>
              <a:buFont typeface="Arial"/>
              <a:buChar char="•"/>
            </a:pPr>
            <a:r>
              <a:rPr lang="en-US" sz="3800" spc="630">
                <a:solidFill>
                  <a:srgbClr val="22423D"/>
                </a:solidFill>
                <a:latin typeface="Glacial Indifference"/>
              </a:rPr>
              <a:t>Uočavanje AM</a:t>
            </a:r>
          </a:p>
          <a:p>
            <a:pPr marL="820427" lvl="1" indent="-410214">
              <a:lnSpc>
                <a:spcPts val="6422"/>
              </a:lnSpc>
              <a:buFont typeface="Arial"/>
              <a:buChar char="•"/>
            </a:pPr>
            <a:r>
              <a:rPr lang="en-US" sz="3800" spc="630">
                <a:solidFill>
                  <a:srgbClr val="22423D"/>
                </a:solidFill>
                <a:latin typeface="Glacial Indifference"/>
              </a:rPr>
              <a:t>Prošireni kognitivni model</a:t>
            </a:r>
          </a:p>
          <a:p>
            <a:pPr marL="820427" lvl="1" indent="-410214">
              <a:lnSpc>
                <a:spcPts val="6422"/>
              </a:lnSpc>
              <a:buFont typeface="Arial"/>
              <a:buChar char="•"/>
            </a:pPr>
            <a:r>
              <a:rPr lang="en-US" sz="3800" spc="630">
                <a:solidFill>
                  <a:srgbClr val="22423D"/>
                </a:solidFill>
                <a:latin typeface="Glacial Indifference"/>
              </a:rPr>
              <a:t>Oblici AM </a:t>
            </a:r>
          </a:p>
          <a:p>
            <a:pPr marL="820427" lvl="1" indent="-410214">
              <a:lnSpc>
                <a:spcPts val="6422"/>
              </a:lnSpc>
              <a:buFont typeface="Arial"/>
              <a:buChar char="•"/>
            </a:pPr>
            <a:r>
              <a:rPr lang="en-US" sz="3800" spc="630">
                <a:solidFill>
                  <a:srgbClr val="22423D"/>
                </a:solidFill>
                <a:latin typeface="Glacial Indifference"/>
              </a:rPr>
              <a:t>Teškoće u identifikaciji AM</a:t>
            </a:r>
          </a:p>
          <a:p>
            <a:pPr marL="820427" lvl="1" indent="-410214">
              <a:lnSpc>
                <a:spcPts val="6422"/>
              </a:lnSpc>
              <a:buFont typeface="Arial"/>
              <a:buChar char="•"/>
            </a:pPr>
            <a:r>
              <a:rPr lang="en-US" sz="3800" spc="630">
                <a:solidFill>
                  <a:srgbClr val="22423D"/>
                </a:solidFill>
                <a:latin typeface="Glacial Indifference"/>
              </a:rPr>
              <a:t>Samostalna identificikacija AM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045422" y="7030042"/>
            <a:ext cx="4868329" cy="50141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4198776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21486" y="3143251"/>
            <a:ext cx="12445027" cy="434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9999">
                <a:solidFill>
                  <a:srgbClr val="22423D"/>
                </a:solidFill>
                <a:latin typeface="Moontime"/>
              </a:rPr>
              <a:t>Automatic thoughts are a stream of thinking that coexists with a more manifest stream of thought. </a:t>
            </a:r>
          </a:p>
          <a:p>
            <a:pPr algn="ctr">
              <a:lnSpc>
                <a:spcPts val="8399"/>
              </a:lnSpc>
            </a:pPr>
            <a:r>
              <a:rPr lang="en-US" sz="9999">
                <a:solidFill>
                  <a:srgbClr val="22423D"/>
                </a:solidFill>
                <a:latin typeface="Moontime"/>
              </a:rPr>
              <a:t>-Beck, 1964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62140" y="-1028700"/>
            <a:ext cx="5085708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6061" y="2794146"/>
            <a:ext cx="11959496" cy="6585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>
              <a:lnSpc>
                <a:spcPts val="4725"/>
              </a:lnSpc>
              <a:buFont typeface="Arial"/>
              <a:buChar char="•"/>
            </a:pP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prisutne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kod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svih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ljudi</a:t>
            </a: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  <a:p>
            <a:pPr marL="734055" lvl="1" indent="-367027">
              <a:lnSpc>
                <a:spcPts val="4725"/>
              </a:lnSpc>
              <a:buFont typeface="Arial"/>
              <a:buChar char="•"/>
            </a:pP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kratke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/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brze</a:t>
            </a: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  <a:p>
            <a:pPr marL="734055" lvl="1" indent="-367027">
              <a:lnSpc>
                <a:spcPts val="4725"/>
              </a:lnSpc>
              <a:buFont typeface="Arial"/>
              <a:buChar char="•"/>
            </a:pP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uglavnom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ih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nismo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svijesni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, a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kada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ih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osvijestimo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napravimo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reality check (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otežano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kod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ljudi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s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određenim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smetnjama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)</a:t>
            </a:r>
          </a:p>
          <a:p>
            <a:pPr marL="734055" lvl="1" indent="-367027">
              <a:lnSpc>
                <a:spcPts val="4725"/>
              </a:lnSpc>
              <a:buFont typeface="Arial"/>
              <a:buChar char="•"/>
            </a:pP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u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većini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slučajeva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više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primjećujemo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emocije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,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fiziološke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reakcije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ili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vlastito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ponašanje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koje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nastaje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kao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odgovor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AM</a:t>
            </a:r>
          </a:p>
          <a:p>
            <a:pPr marL="734055" lvl="1" indent="-367027">
              <a:lnSpc>
                <a:spcPts val="4725"/>
              </a:lnSpc>
              <a:buFont typeface="Arial"/>
              <a:buChar char="•"/>
            </a:pP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povezane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su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s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vanjskim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događajima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/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ili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vlastitom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strujom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misli</a:t>
            </a: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  <a:p>
            <a:pPr>
              <a:lnSpc>
                <a:spcPts val="4725"/>
              </a:lnSpc>
            </a:pP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07440" y="-349084"/>
            <a:ext cx="4813501" cy="54925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99310" y="1285875"/>
            <a:ext cx="7487120" cy="899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1"/>
              </a:lnSpc>
            </a:pPr>
            <a:r>
              <a:rPr lang="en-US" sz="7597">
                <a:solidFill>
                  <a:srgbClr val="22423D"/>
                </a:solidFill>
                <a:latin typeface="Glacial Indifference"/>
              </a:rPr>
              <a:t>Karakteristike AM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65267" y="7366108"/>
            <a:ext cx="4734603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6061" y="2341099"/>
            <a:ext cx="11959496" cy="718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endParaRPr dirty="0"/>
          </a:p>
          <a:p>
            <a:pPr marL="734055" lvl="1" indent="-367027">
              <a:lnSpc>
                <a:spcPts val="4725"/>
              </a:lnSpc>
              <a:buFont typeface="Arial"/>
              <a:buChar char="•"/>
            </a:pPr>
            <a:r>
              <a:rPr lang="en-US" sz="3399" spc="564" dirty="0" err="1" smtClean="0">
                <a:solidFill>
                  <a:srgbClr val="22423D"/>
                </a:solidFill>
                <a:latin typeface="Glacial Indifference"/>
              </a:rPr>
              <a:t>uglavnom</a:t>
            </a:r>
            <a:r>
              <a:rPr lang="en-US" sz="3399" spc="564" dirty="0" smtClean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negativne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,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osim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u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nekoliko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slučajeva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(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hipomanija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,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narcizam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,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kada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su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dozvola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za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maladaptivna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ponašanja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)</a:t>
            </a:r>
          </a:p>
          <a:p>
            <a:pPr marL="734055" lvl="1" indent="-367027">
              <a:lnSpc>
                <a:spcPts val="4725"/>
              </a:lnSpc>
              <a:buFont typeface="Arial"/>
              <a:buChar char="•"/>
            </a:pP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učimo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klijente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da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koriste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neugodne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emocije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kao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znak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da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identificiraju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,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evaluiraju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prihvaljivo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odgovore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svoje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misli</a:t>
            </a: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  <a:p>
            <a:pPr marL="734055" lvl="1" indent="-367027">
              <a:lnSpc>
                <a:spcPts val="4725"/>
              </a:lnSpc>
              <a:buFont typeface="Arial"/>
              <a:buChar char="•"/>
            </a:pP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važno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je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početi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identificirati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AM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za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vrijeme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terapijskih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susreta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-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kroz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opisivanje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situacija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(AM se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javljaju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prije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,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za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vrijeme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/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ili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nakon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)</a:t>
            </a:r>
          </a:p>
          <a:p>
            <a:pPr>
              <a:lnSpc>
                <a:spcPts val="4725"/>
              </a:lnSpc>
            </a:pP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07440" y="-349084"/>
            <a:ext cx="4813501" cy="54925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99310" y="1285875"/>
            <a:ext cx="84018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81"/>
              </a:lnSpc>
            </a:pPr>
            <a:r>
              <a:rPr lang="hr-HR" sz="7597" dirty="0" err="1" smtClean="0">
                <a:solidFill>
                  <a:srgbClr val="22423D"/>
                </a:solidFill>
                <a:latin typeface="Glacial Indifference"/>
              </a:rPr>
              <a:t>Disfunkcionalne</a:t>
            </a:r>
            <a:r>
              <a:rPr lang="en-US" sz="7597" dirty="0" smtClean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7597" dirty="0">
                <a:solidFill>
                  <a:srgbClr val="22423D"/>
                </a:solidFill>
                <a:latin typeface="Glacial Indifference"/>
              </a:rPr>
              <a:t>AM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65267" y="7366108"/>
            <a:ext cx="4734603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6061" y="3475970"/>
            <a:ext cx="10759206" cy="474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hr-HR" sz="3399" spc="564" dirty="0">
                <a:solidFill>
                  <a:srgbClr val="22423D"/>
                </a:solidFill>
                <a:latin typeface="Glacial Indifference"/>
              </a:rPr>
              <a:t>i</a:t>
            </a:r>
            <a:r>
              <a:rPr lang="en-US" sz="3399" spc="564" dirty="0" err="1" smtClean="0">
                <a:solidFill>
                  <a:srgbClr val="22423D"/>
                </a:solidFill>
                <a:latin typeface="Glacial Indifference"/>
              </a:rPr>
              <a:t>skrivljuju</a:t>
            </a:r>
            <a:r>
              <a:rPr lang="en-US" sz="3399" spc="564" dirty="0" smtClean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realitet</a:t>
            </a: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hr-HR" sz="3399" spc="564" dirty="0" err="1">
                <a:solidFill>
                  <a:srgbClr val="22423D"/>
                </a:solidFill>
                <a:latin typeface="Glacial Indifference"/>
              </a:rPr>
              <a:t>p</a:t>
            </a:r>
            <a:r>
              <a:rPr lang="en-US" sz="3399" spc="564" dirty="0" err="1" smtClean="0">
                <a:solidFill>
                  <a:srgbClr val="22423D"/>
                </a:solidFill>
                <a:latin typeface="Glacial Indifference"/>
              </a:rPr>
              <a:t>ovezane</a:t>
            </a:r>
            <a:r>
              <a:rPr lang="en-US" sz="3399" spc="564" dirty="0" smtClean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su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s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neugodnim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emocionalnim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fiziološkim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reakcijama</a:t>
            </a: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hr-HR" sz="3399" spc="564" dirty="0" err="1">
                <a:solidFill>
                  <a:srgbClr val="22423D"/>
                </a:solidFill>
                <a:latin typeface="Glacial Indifference"/>
              </a:rPr>
              <a:t>v</a:t>
            </a:r>
            <a:r>
              <a:rPr lang="en-US" sz="3399" spc="564" dirty="0" smtClean="0">
                <a:solidFill>
                  <a:srgbClr val="22423D"/>
                </a:solidFill>
                <a:latin typeface="Glacial Indifference"/>
              </a:rPr>
              <a:t>ode 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do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štetnog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ponašanja</a:t>
            </a: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hr-HR" sz="3399" spc="564" dirty="0" err="1">
                <a:solidFill>
                  <a:srgbClr val="22423D"/>
                </a:solidFill>
                <a:latin typeface="Glacial Indifference"/>
              </a:rPr>
              <a:t>n</a:t>
            </a:r>
            <a:r>
              <a:rPr lang="en-US" sz="3399" spc="564" smtClean="0">
                <a:solidFill>
                  <a:srgbClr val="22423D"/>
                </a:solidFill>
                <a:latin typeface="Glacial Indifference"/>
              </a:rPr>
              <a:t>arušavaju</a:t>
            </a:r>
            <a:r>
              <a:rPr lang="en-US" sz="3399" spc="564" dirty="0" smtClean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životnu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dobrobit</a:t>
            </a: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  <a:p>
            <a:pPr>
              <a:lnSpc>
                <a:spcPts val="4249"/>
              </a:lnSpc>
            </a:pP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07440" y="-349084"/>
            <a:ext cx="4813501" cy="54925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99310" y="1285875"/>
            <a:ext cx="87828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81"/>
              </a:lnSpc>
            </a:pPr>
            <a:r>
              <a:rPr lang="hr-HR" sz="7597" dirty="0" err="1" smtClean="0">
                <a:solidFill>
                  <a:srgbClr val="22423D"/>
                </a:solidFill>
                <a:latin typeface="Glacial Indifference"/>
              </a:rPr>
              <a:t>Disfunkcionalne</a:t>
            </a:r>
            <a:r>
              <a:rPr lang="en-US" sz="7597" dirty="0" smtClean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7597" dirty="0">
                <a:solidFill>
                  <a:srgbClr val="22423D"/>
                </a:solidFill>
                <a:latin typeface="Glacial Indifference"/>
              </a:rPr>
              <a:t>AM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65267" y="7366108"/>
            <a:ext cx="4734603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66411" y="3915561"/>
            <a:ext cx="11674480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kroz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njihove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vlastite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primjere</a:t>
            </a: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mi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identificiramo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AM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definiramo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je </a:t>
            </a:r>
          </a:p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crtamo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kognitivni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model (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situacija</a:t>
            </a:r>
            <a:r>
              <a:rPr lang="en-US" sz="3399" spc="564" dirty="0">
                <a:solidFill>
                  <a:srgbClr val="22423D"/>
                </a:solidFill>
                <a:latin typeface="Glacial Indifference"/>
              </a:rPr>
              <a:t> - AM - </a:t>
            </a:r>
            <a:r>
              <a:rPr lang="en-US" sz="3399" spc="564" dirty="0" err="1">
                <a:solidFill>
                  <a:srgbClr val="22423D"/>
                </a:solidFill>
                <a:latin typeface="Glacial Indifference"/>
              </a:rPr>
              <a:t>emocija</a:t>
            </a:r>
            <a:r>
              <a:rPr lang="en-US" sz="3399" spc="564" dirty="0" smtClean="0">
                <a:solidFill>
                  <a:srgbClr val="22423D"/>
                </a:solidFill>
                <a:latin typeface="Glacial Indifference"/>
              </a:rPr>
              <a:t>)</a:t>
            </a:r>
            <a:endParaRPr lang="hr-HR" sz="3399" spc="564" dirty="0" smtClean="0">
              <a:solidFill>
                <a:srgbClr val="22423D"/>
              </a:solidFill>
              <a:latin typeface="Glacial Indifference"/>
            </a:endParaRPr>
          </a:p>
          <a:p>
            <a:pPr>
              <a:lnSpc>
                <a:spcPts val="4249"/>
              </a:lnSpc>
            </a:pP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75246" y="-1717592"/>
            <a:ext cx="4813501" cy="54925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99310" y="881063"/>
            <a:ext cx="11005602" cy="1709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1"/>
              </a:lnSpc>
            </a:pPr>
            <a:r>
              <a:rPr lang="en-US" sz="7597">
                <a:solidFill>
                  <a:srgbClr val="22423D"/>
                </a:solidFill>
                <a:latin typeface="Glacial Indifference"/>
              </a:rPr>
              <a:t>Objašnjavanje AM klijentima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4656" y="6816551"/>
            <a:ext cx="419877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565703">
            <a:off x="14083794" y="4977627"/>
            <a:ext cx="3192308" cy="7285349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057400" y="2444485"/>
            <a:ext cx="15001004" cy="8586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5" lvl="1" indent="-367027">
              <a:lnSpc>
                <a:spcPct val="150000"/>
              </a:lnSpc>
              <a:buFont typeface="Arial"/>
              <a:buChar char="•"/>
            </a:pP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identifikacija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AM =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vještina</a:t>
            </a:r>
            <a:endParaRPr lang="en-US" sz="2600" spc="564" dirty="0">
              <a:solidFill>
                <a:srgbClr val="22423D"/>
              </a:solidFill>
              <a:latin typeface="Glacial Indifference"/>
            </a:endParaRPr>
          </a:p>
          <a:p>
            <a:pPr marL="734055" lvl="1" indent="-367027">
              <a:lnSpc>
                <a:spcPct val="150000"/>
              </a:lnSpc>
              <a:buFont typeface="Arial"/>
              <a:buChar char="•"/>
            </a:pP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pitanja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: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Što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ti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je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tada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prolazilo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kroz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glavu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?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Što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si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pomislio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/la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tada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?</a:t>
            </a:r>
          </a:p>
          <a:p>
            <a:pPr marL="734055" lvl="1" indent="-367027">
              <a:lnSpc>
                <a:spcPct val="150000"/>
              </a:lnSpc>
              <a:buFont typeface="Arial"/>
              <a:buChar char="•"/>
            </a:pP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nakon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što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odgovore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,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nastavljamo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otkrivati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i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dodatne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2600" spc="564" dirty="0" err="1">
                <a:solidFill>
                  <a:srgbClr val="22423D"/>
                </a:solidFill>
                <a:latin typeface="Glacial Indifference"/>
              </a:rPr>
              <a:t>važne</a:t>
            </a:r>
            <a:r>
              <a:rPr lang="en-US" sz="2600" spc="564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2600" spc="564" dirty="0" smtClean="0">
                <a:solidFill>
                  <a:srgbClr val="22423D"/>
                </a:solidFill>
                <a:latin typeface="Glacial Indifference"/>
              </a:rPr>
              <a:t>AM</a:t>
            </a:r>
            <a:endParaRPr lang="hr-HR" sz="2600" spc="564" dirty="0" smtClean="0">
              <a:solidFill>
                <a:srgbClr val="22423D"/>
              </a:solidFill>
              <a:latin typeface="Glacial Indifference"/>
            </a:endParaRPr>
          </a:p>
          <a:p>
            <a:pPr marL="734055" lvl="1" indent="-367027">
              <a:lnSpc>
                <a:spcPct val="150000"/>
              </a:lnSpc>
              <a:buFont typeface="Arial"/>
              <a:buChar char="•"/>
            </a:pPr>
            <a:r>
              <a:rPr lang="hr-HR" sz="2600" spc="564" dirty="0">
                <a:solidFill>
                  <a:srgbClr val="22423D"/>
                </a:solidFill>
                <a:latin typeface="Glacial Indifference"/>
              </a:rPr>
              <a:t>u terapijskom radu AM mogu biti usmjerene na klijenta („ništa mi ne ide”), na terapeuta („ne razumiješ me”), proces terapije („ne odgovara mi ovo</a:t>
            </a:r>
            <a:r>
              <a:rPr lang="hr-HR" sz="2600" spc="564" dirty="0" smtClean="0">
                <a:solidFill>
                  <a:srgbClr val="22423D"/>
                </a:solidFill>
                <a:latin typeface="Glacial Indifference"/>
              </a:rPr>
              <a:t>”)</a:t>
            </a:r>
          </a:p>
          <a:p>
            <a:pPr marL="734055" lvl="1" indent="-367027">
              <a:lnSpc>
                <a:spcPct val="150000"/>
              </a:lnSpc>
              <a:buFont typeface="Arial"/>
              <a:buChar char="•"/>
            </a:pPr>
            <a:r>
              <a:rPr lang="hr-HR" sz="2600" spc="564" dirty="0" smtClean="0">
                <a:solidFill>
                  <a:srgbClr val="22423D"/>
                </a:solidFill>
                <a:latin typeface="Glacial Indifference"/>
              </a:rPr>
              <a:t>često su klijenti svjesniji emocija, ponašanja ili fizioloških reakcija koji su produkt AM te to možemo koristiti za identifikaciju AM tijekom terapijskog rada (pr. AM „lijena sam i ništa ne valja” </a:t>
            </a:r>
            <a:r>
              <a:rPr lang="hr-HR" sz="2600" spc="564" dirty="0" smtClean="0">
                <a:solidFill>
                  <a:srgbClr val="22423D"/>
                </a:solidFill>
                <a:latin typeface="Glacial Indifference"/>
                <a:sym typeface="Wingdings" panose="05000000000000000000" pitchFamily="2" charset="2"/>
              </a:rPr>
              <a:t> tuga; </a:t>
            </a:r>
            <a:r>
              <a:rPr lang="hr-HR" sz="2600" spc="564" dirty="0" smtClean="0">
                <a:solidFill>
                  <a:srgbClr val="22423D"/>
                </a:solidFill>
                <a:latin typeface="Glacial Indifference"/>
              </a:rPr>
              <a:t>AM „osuđivat će me kada dođem tamo” </a:t>
            </a:r>
            <a:r>
              <a:rPr lang="hr-HR" sz="2600" spc="564" dirty="0" smtClean="0">
                <a:solidFill>
                  <a:srgbClr val="22423D"/>
                </a:solidFill>
                <a:latin typeface="Glacial Indifference"/>
                <a:sym typeface="Wingdings" panose="05000000000000000000" pitchFamily="2" charset="2"/>
              </a:rPr>
              <a:t> izbjegavanje; AM „nešto će se loše dogoditi”  </a:t>
            </a:r>
            <a:r>
              <a:rPr lang="hr-HR" sz="2600" spc="564" dirty="0" smtClean="0">
                <a:solidFill>
                  <a:srgbClr val="22423D"/>
                </a:solidFill>
                <a:latin typeface="Glacial Indifference"/>
              </a:rPr>
              <a:t>pritisak u prsima) </a:t>
            </a:r>
            <a:endParaRPr lang="en-US" sz="2600" spc="564" dirty="0">
              <a:solidFill>
                <a:srgbClr val="22423D"/>
              </a:solidFill>
              <a:latin typeface="Glacial Indifference"/>
            </a:endParaRPr>
          </a:p>
          <a:p>
            <a:pPr marL="734055" lvl="1" indent="-367027">
              <a:lnSpc>
                <a:spcPts val="6595"/>
              </a:lnSpc>
              <a:buFont typeface="Arial"/>
              <a:buChar char="•"/>
            </a:pP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  <a:p>
            <a:pPr>
              <a:lnSpc>
                <a:spcPts val="4249"/>
              </a:lnSpc>
            </a:pPr>
            <a:endParaRPr lang="en-US" sz="3399" spc="564" dirty="0">
              <a:solidFill>
                <a:srgbClr val="22423D"/>
              </a:solidFill>
              <a:latin typeface="Glacial Indifference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986612">
            <a:off x="-2196733" y="-1929134"/>
            <a:ext cx="5452110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99310" y="1285875"/>
            <a:ext cx="11005602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1"/>
              </a:lnSpc>
            </a:pPr>
            <a:r>
              <a:rPr lang="hr-HR" sz="7597" dirty="0" smtClean="0">
                <a:solidFill>
                  <a:srgbClr val="22423D"/>
                </a:solidFill>
                <a:latin typeface="Glacial Indifference"/>
              </a:rPr>
              <a:t>Identifikacija</a:t>
            </a:r>
            <a:r>
              <a:rPr lang="en-US" sz="7597" dirty="0" smtClean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7597" dirty="0">
                <a:solidFill>
                  <a:srgbClr val="22423D"/>
                </a:solidFill>
                <a:latin typeface="Glacial Indifference"/>
              </a:rPr>
              <a:t>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6061" y="4304645"/>
            <a:ext cx="10759206" cy="308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5"/>
              </a:lnSpc>
            </a:pPr>
            <a:r>
              <a:rPr lang="en-US" sz="3399" spc="564">
                <a:solidFill>
                  <a:srgbClr val="22423D"/>
                </a:solidFill>
                <a:latin typeface="Glacial Indifference"/>
              </a:rPr>
              <a:t>SITUACIJA - AM - EMOCIJA - DODATNA AM - EMOCIJA - SITUACIJA - AM - EMOCIJA- PONAŠANJE - FIZIOLOŠKA REAKCIJA ...</a:t>
            </a:r>
          </a:p>
          <a:p>
            <a:pPr>
              <a:lnSpc>
                <a:spcPts val="4249"/>
              </a:lnSpc>
            </a:pPr>
            <a:endParaRPr lang="en-US" sz="3399" spc="564">
              <a:solidFill>
                <a:srgbClr val="22423D"/>
              </a:solidFill>
              <a:latin typeface="Glacial Indifference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55547" y="-1139109"/>
            <a:ext cx="4813501" cy="54925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99310" y="881063"/>
            <a:ext cx="8143108" cy="1709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1"/>
              </a:lnSpc>
            </a:pPr>
            <a:r>
              <a:rPr lang="en-US" sz="7597">
                <a:solidFill>
                  <a:srgbClr val="22423D"/>
                </a:solidFill>
                <a:latin typeface="Glacial Indifference"/>
              </a:rPr>
              <a:t>Prošireni kognitivni model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38601" y="7723920"/>
            <a:ext cx="4734603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553</Words>
  <Application>Microsoft Office PowerPoint</Application>
  <PresentationFormat>Custom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Glacial Indifference Italics</vt:lpstr>
      <vt:lpstr>Arial</vt:lpstr>
      <vt:lpstr>Moontime</vt:lpstr>
      <vt:lpstr>Wingdings</vt:lpstr>
      <vt:lpstr>Calibri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Marija</dc:creator>
  <cp:lastModifiedBy>hubikotvr@outlook.com</cp:lastModifiedBy>
  <cp:revision>8</cp:revision>
  <dcterms:created xsi:type="dcterms:W3CDTF">2006-08-16T00:00:00Z</dcterms:created>
  <dcterms:modified xsi:type="dcterms:W3CDTF">2023-02-14T15:21:49Z</dcterms:modified>
  <dc:identifier>DAFZtFxpiCM</dc:identifier>
</cp:coreProperties>
</file>