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20"/>
  </p:notesMasterIdLst>
  <p:sldIdLst>
    <p:sldId id="256" r:id="rId2"/>
    <p:sldId id="257" r:id="rId3"/>
    <p:sldId id="258" r:id="rId4"/>
    <p:sldId id="259" r:id="rId5"/>
    <p:sldId id="261" r:id="rId6"/>
    <p:sldId id="262" r:id="rId7"/>
    <p:sldId id="263" r:id="rId8"/>
    <p:sldId id="264" r:id="rId9"/>
    <p:sldId id="265" r:id="rId10"/>
    <p:sldId id="266" r:id="rId11"/>
    <p:sldId id="268" r:id="rId12"/>
    <p:sldId id="270" r:id="rId13"/>
    <p:sldId id="272" r:id="rId14"/>
    <p:sldId id="273" r:id="rId15"/>
    <p:sldId id="274" r:id="rId16"/>
    <p:sldId id="275" r:id="rId17"/>
    <p:sldId id="276" r:id="rId18"/>
    <p:sldId id="277" r:id="rId19"/>
  </p:sldIdLst>
  <p:sldSz cx="9144000" cy="5143500" type="screen16x9"/>
  <p:notesSz cx="6858000" cy="9144000"/>
  <p:embeddedFontLst>
    <p:embeddedFont>
      <p:font typeface="Playfair Display" panose="020B0604020202020204" charset="-18"/>
      <p:regular r:id="rId21"/>
      <p:bold r:id="rId22"/>
      <p:italic r:id="rId23"/>
      <p:boldItalic r:id="rId24"/>
    </p:embeddedFont>
    <p:embeddedFont>
      <p:font typeface="Calibri Light" panose="020F0302020204030204" pitchFamily="34" charset="0"/>
      <p:regular r:id="rId25"/>
      <p:italic r:id="rId26"/>
    </p:embeddedFont>
    <p:embeddedFont>
      <p:font typeface="Oswald Light" panose="020B0604020202020204" charset="-18"/>
      <p:regular r:id="rId27"/>
      <p:bold r:id="rId28"/>
    </p:embeddedFont>
    <p:embeddedFont>
      <p:font typeface="Palatino Linotype" panose="02040502050505030304" pitchFamily="18" charset="0"/>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Oswald" panose="020B0604020202020204" charset="-18"/>
      <p:regular r:id="rId37"/>
      <p:bold r:id="rId3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9" d="100"/>
          <a:sy n="139" d="100"/>
        </p:scale>
        <p:origin x="726"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presProps" Target="presProps.xml"/><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c6f97216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c6f97216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0e2b98595a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0e2b98595a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0e2b98595a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0e2b98595a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0e2b98595a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0e2b98595a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0e2b98595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0e2b98595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0e2b98595a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0e2b98595a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0e2b98595a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0e2b98595a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0e2b98595a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0e2b98595a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0e3c33d796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0e3c33d796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0e3c33d796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0e3c33d796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c6f972163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c6f972163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c6f972163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c6f972163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2072b37994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2072b37994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0e2b98595a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0e2b98595a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c6f972163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c6f97216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0e3c33d796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0e3c33d79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0e3c33d79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0e3c33d79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0e2b98595a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20e2b98595a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569214"/>
            <a:ext cx="7543800" cy="2674620"/>
          </a:xfrm>
        </p:spPr>
        <p:txBody>
          <a:bodyPr anchor="b">
            <a:normAutofit/>
          </a:bodyPr>
          <a:lstStyle>
            <a:lvl1pPr algn="l">
              <a:lnSpc>
                <a:spcPct val="85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3341715"/>
            <a:ext cx="7543800" cy="85725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4FF8E3E-4045-4DA8-B3C4-E23D89C39EA6}"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250835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FF8E3E-4045-4DA8-B3C4-E23D89C39EA6}"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53899804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311084"/>
            <a:ext cx="1971675" cy="431806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11083"/>
            <a:ext cx="5800725" cy="4318067"/>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FF8E3E-4045-4DA8-B3C4-E23D89C39EA6}"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05233169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FF8E3E-4045-4DA8-B3C4-E23D89C39EA6}"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01960001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69214"/>
            <a:ext cx="7543800" cy="2674620"/>
          </a:xfrm>
        </p:spPr>
        <p:txBody>
          <a:bodyPr anchor="b" anchorCtr="0">
            <a:normAutofit/>
          </a:bodyPr>
          <a:lstStyle>
            <a:lvl1pPr>
              <a:lnSpc>
                <a:spcPct val="85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3339846"/>
            <a:ext cx="7543800" cy="85725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FF8E3E-4045-4DA8-B3C4-E23D89C39EA6}"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820391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384301"/>
            <a:ext cx="370332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384301"/>
            <a:ext cx="370332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4FF8E3E-4045-4DA8-B3C4-E23D89C39EA6}" type="datetimeFigureOut">
              <a:rPr lang="en-US" smtClean="0"/>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1797422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2960" y="1936751"/>
            <a:ext cx="3703320" cy="2533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63440" y="1936751"/>
            <a:ext cx="3703320" cy="2533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4FF8E3E-4045-4DA8-B3C4-E23D89C39EA6}" type="datetimeFigureOut">
              <a:rPr lang="en-US" smtClean="0"/>
              <a:t>3/2/2023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49152056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4FF8E3E-4045-4DA8-B3C4-E23D89C39EA6}" type="datetimeFigureOut">
              <a:rPr lang="en-US" smtClean="0"/>
              <a:t>3/2/2023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97231729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4FF8E3E-4045-4DA8-B3C4-E23D89C39EA6}" type="datetimeFigureOut">
              <a:rPr lang="en-US" smtClean="0"/>
              <a:t>3/2/2023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262379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45769"/>
            <a:ext cx="2400300" cy="17145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548640"/>
            <a:ext cx="4869180" cy="394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194560"/>
            <a:ext cx="2400300" cy="2534343"/>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349134" y="4844839"/>
            <a:ext cx="1963883" cy="273844"/>
          </a:xfrm>
        </p:spPr>
        <p:txBody>
          <a:bodyPr/>
          <a:lstStyle>
            <a:lvl1pPr algn="l">
              <a:defRPr/>
            </a:lvl1pPr>
          </a:lstStyle>
          <a:p>
            <a:fld id="{94FF8E3E-4045-4DA8-B3C4-E23D89C39EA6}" type="datetimeFigureOut">
              <a:rPr lang="en-US" smtClean="0"/>
              <a:t>3/2/2023</a:t>
            </a:fld>
            <a:endParaRPr lang="en-US"/>
          </a:p>
        </p:txBody>
      </p:sp>
      <p:sp>
        <p:nvSpPr>
          <p:cNvPr id="6" name="Footer Placeholder 5"/>
          <p:cNvSpPr>
            <a:spLocks noGrp="1"/>
          </p:cNvSpPr>
          <p:nvPr>
            <p:ph type="ftr" sz="quarter" idx="11"/>
          </p:nvPr>
        </p:nvSpPr>
        <p:spPr>
          <a:xfrm>
            <a:off x="3600450" y="4844839"/>
            <a:ext cx="3486150" cy="273844"/>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04992537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714750"/>
            <a:ext cx="9141619" cy="142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368630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3806190"/>
            <a:ext cx="7584948" cy="617220"/>
          </a:xfrm>
        </p:spPr>
        <p:txBody>
          <a:bodyPr lIns="91440" tIns="0" rIns="91440" bIns="0" anchor="b">
            <a:noAutofit/>
          </a:bodyPr>
          <a:lstStyle>
            <a:lvl1pPr>
              <a:defRPr sz="27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3686307"/>
          </a:xfrm>
          <a:blipFill>
            <a:blip r:embed="rId2"/>
            <a:stretch>
              <a:fillRect/>
            </a:stretch>
          </a:blipFill>
        </p:spPr>
        <p:txBody>
          <a:bodyPr lIns="457200" tIns="457200" anchor="t"/>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22960" y="4430267"/>
            <a:ext cx="7584948" cy="44577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4FF8E3E-4045-4DA8-B3C4-E23D89C39EA6}" type="datetimeFigureOut">
              <a:rPr lang="en-US" smtClean="0"/>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41143072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4800600"/>
            <a:ext cx="91440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4750737"/>
            <a:ext cx="9144001" cy="49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14953"/>
            <a:ext cx="7543800" cy="1088068"/>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0" y="1384301"/>
            <a:ext cx="7543800" cy="301752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4844839"/>
            <a:ext cx="1854203" cy="273844"/>
          </a:xfrm>
          <a:prstGeom prst="rect">
            <a:avLst/>
          </a:prstGeom>
        </p:spPr>
        <p:txBody>
          <a:bodyPr vert="horz" lIns="91440" tIns="45720" rIns="91440" bIns="45720" rtlCol="0" anchor="ctr"/>
          <a:lstStyle>
            <a:lvl1pPr algn="l">
              <a:defRPr sz="675">
                <a:solidFill>
                  <a:srgbClr val="FFFFFF"/>
                </a:solidFill>
              </a:defRPr>
            </a:lvl1pPr>
          </a:lstStyle>
          <a:p>
            <a:fld id="{94FF8E3E-4045-4DA8-B3C4-E23D89C39EA6}" type="datetimeFigureOut">
              <a:rPr lang="en-US" smtClean="0"/>
              <a:t>3/2/2023</a:t>
            </a:fld>
            <a:endParaRPr lang="en-US"/>
          </a:p>
        </p:txBody>
      </p:sp>
      <p:sp>
        <p:nvSpPr>
          <p:cNvPr id="5" name="Footer Placeholder 4"/>
          <p:cNvSpPr>
            <a:spLocks noGrp="1"/>
          </p:cNvSpPr>
          <p:nvPr>
            <p:ph type="ftr" sz="quarter" idx="3"/>
          </p:nvPr>
        </p:nvSpPr>
        <p:spPr>
          <a:xfrm>
            <a:off x="2764639" y="4844839"/>
            <a:ext cx="3617103" cy="273844"/>
          </a:xfrm>
          <a:prstGeom prst="rect">
            <a:avLst/>
          </a:prstGeom>
        </p:spPr>
        <p:txBody>
          <a:bodyPr vert="horz" lIns="91440" tIns="45720" rIns="91440" bIns="45720" rtlCol="0" anchor="ctr"/>
          <a:lstStyle>
            <a:lvl1pPr algn="ctr">
              <a:defRPr sz="675"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4844839"/>
            <a:ext cx="984019" cy="273844"/>
          </a:xfrm>
          <a:prstGeom prst="rect">
            <a:avLst/>
          </a:prstGeom>
        </p:spPr>
        <p:txBody>
          <a:bodyPr vert="horz" lIns="91440" tIns="45720" rIns="91440" bIns="45720" rtlCol="0" anchor="ctr"/>
          <a:lstStyle>
            <a:lvl1pPr algn="r">
              <a:defRPr sz="788">
                <a:solidFill>
                  <a:srgbClr val="FFFFFF"/>
                </a:solidFill>
              </a:defRPr>
            </a:lvl1pPr>
          </a:lstStyle>
          <a:p>
            <a:pPr marL="0" lvl="0" indent="0" algn="r" rtl="0">
              <a:spcBef>
                <a:spcPts val="0"/>
              </a:spcBef>
              <a:spcAft>
                <a:spcPts val="0"/>
              </a:spcAft>
              <a:buNone/>
            </a:pPr>
            <a:fld id="{00000000-1234-1234-1234-123412341234}" type="slidenum">
              <a:rPr lang="en" smtClean="0"/>
              <a:t>‹#›</a:t>
            </a:fld>
            <a:endParaRPr lang="en"/>
          </a:p>
        </p:txBody>
      </p:sp>
      <p:cxnSp>
        <p:nvCxnSpPr>
          <p:cNvPr id="10" name="Straight Connector 9"/>
          <p:cNvCxnSpPr/>
          <p:nvPr/>
        </p:nvCxnSpPr>
        <p:spPr>
          <a:xfrm>
            <a:off x="895149" y="1303384"/>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2067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3"/>
          <p:cNvSpPr txBox="1">
            <a:spLocks noGrp="1"/>
          </p:cNvSpPr>
          <p:nvPr>
            <p:ph type="title" idx="4294967295"/>
          </p:nvPr>
        </p:nvSpPr>
        <p:spPr>
          <a:xfrm>
            <a:off x="262467" y="2568967"/>
            <a:ext cx="3471333" cy="160262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dirty="0">
                <a:solidFill>
                  <a:schemeClr val="accent1"/>
                </a:solidFill>
                <a:latin typeface="Oswald" panose="00000500000000000000" pitchFamily="2" charset="0"/>
              </a:rPr>
              <a:t>IMAGINACIJA</a:t>
            </a:r>
            <a:endParaRPr sz="4800" dirty="0">
              <a:solidFill>
                <a:schemeClr val="accent1"/>
              </a:solidFill>
              <a:latin typeface="Oswald" panose="00000500000000000000" pitchFamily="2" charset="0"/>
            </a:endParaRPr>
          </a:p>
        </p:txBody>
      </p:sp>
      <p:sp>
        <p:nvSpPr>
          <p:cNvPr id="61" name="Google Shape;61;p13"/>
          <p:cNvSpPr txBox="1">
            <a:spLocks noGrp="1"/>
          </p:cNvSpPr>
          <p:nvPr>
            <p:ph type="subTitle" idx="4294967295"/>
          </p:nvPr>
        </p:nvSpPr>
        <p:spPr>
          <a:xfrm>
            <a:off x="601133" y="4177588"/>
            <a:ext cx="3132667" cy="473075"/>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400" dirty="0">
                <a:latin typeface="Oswald Light" panose="00000400000000000000" pitchFamily="2" charset="0"/>
              </a:rPr>
              <a:t>Marina Šimunec Zović • ožujak 2023</a:t>
            </a:r>
            <a:endParaRPr sz="1400" dirty="0">
              <a:latin typeface="Oswald Light" panose="00000400000000000000" pitchFamily="2" charset="0"/>
            </a:endParaRPr>
          </a:p>
        </p:txBody>
      </p:sp>
      <p:pic>
        <p:nvPicPr>
          <p:cNvPr id="62" name="Google Shape;62;p13"/>
          <p:cNvPicPr preferRelativeResize="0"/>
          <p:nvPr/>
        </p:nvPicPr>
        <p:blipFill rotWithShape="1">
          <a:blip r:embed="rId3">
            <a:alphaModFix amt="34000"/>
          </a:blip>
          <a:srcRect t="31589" b="53784"/>
          <a:stretch/>
        </p:blipFill>
        <p:spPr>
          <a:xfrm>
            <a:off x="0" y="811925"/>
            <a:ext cx="9144000" cy="160262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3"/>
          <p:cNvSpPr txBox="1"/>
          <p:nvPr/>
        </p:nvSpPr>
        <p:spPr>
          <a:xfrm>
            <a:off x="838199" y="1291525"/>
            <a:ext cx="4411133" cy="1846629"/>
          </a:xfrm>
          <a:prstGeom prst="rect">
            <a:avLst/>
          </a:prstGeom>
          <a:noFill/>
          <a:ln>
            <a:noFill/>
          </a:ln>
        </p:spPr>
        <p:txBody>
          <a:bodyPr spcFirstLastPara="1" wrap="square" lIns="91425" tIns="91425" rIns="91425" bIns="91425" anchor="t" anchorCtr="0">
            <a:spAutoFit/>
          </a:bodyPr>
          <a:lstStyle/>
          <a:p>
            <a:pPr marL="457200" lvl="0" indent="-349250" algn="just" rtl="0">
              <a:lnSpc>
                <a:spcPct val="150000"/>
              </a:lnSpc>
              <a:spcBef>
                <a:spcPts val="0"/>
              </a:spcBef>
              <a:spcAft>
                <a:spcPts val="0"/>
              </a:spcAft>
              <a:buClr>
                <a:schemeClr val="accent1"/>
              </a:buClr>
              <a:buSzPts val="1900"/>
              <a:buFont typeface="Oswald Light"/>
              <a:buChar char="➢"/>
            </a:pPr>
            <a:r>
              <a:rPr lang="en" dirty="0">
                <a:solidFill>
                  <a:schemeClr val="tx1">
                    <a:lumMod val="75000"/>
                    <a:lumOff val="25000"/>
                  </a:schemeClr>
                </a:solidFill>
                <a:latin typeface="Oswald Light"/>
                <a:ea typeface="Oswald Light"/>
                <a:cs typeface="Oswald Light"/>
                <a:sym typeface="Oswald Light"/>
              </a:rPr>
              <a:t>primjer: strah od poroda</a:t>
            </a:r>
            <a:endParaRPr dirty="0">
              <a:solidFill>
                <a:schemeClr val="tx1">
                  <a:lumMod val="75000"/>
                  <a:lumOff val="25000"/>
                </a:schemeClr>
              </a:solidFill>
              <a:latin typeface="Oswald Light"/>
              <a:ea typeface="Oswald Light"/>
              <a:cs typeface="Oswald Light"/>
              <a:sym typeface="Oswald Light"/>
            </a:endParaRPr>
          </a:p>
          <a:p>
            <a:pPr marL="914400" lvl="1" indent="-349250" algn="just" rtl="0">
              <a:lnSpc>
                <a:spcPct val="150000"/>
              </a:lnSpc>
              <a:spcBef>
                <a:spcPts val="0"/>
              </a:spcBef>
              <a:spcAft>
                <a:spcPts val="0"/>
              </a:spcAft>
              <a:buClr>
                <a:schemeClr val="accent1"/>
              </a:buClr>
              <a:buSzPts val="1900"/>
              <a:buFont typeface="Oswald Light"/>
              <a:buChar char="○"/>
            </a:pPr>
            <a:r>
              <a:rPr lang="en" dirty="0">
                <a:solidFill>
                  <a:schemeClr val="tx1">
                    <a:lumMod val="75000"/>
                    <a:lumOff val="25000"/>
                  </a:schemeClr>
                </a:solidFill>
                <a:latin typeface="Oswald Light"/>
                <a:ea typeface="Oswald Light"/>
                <a:cs typeface="Oswald Light"/>
                <a:sym typeface="Oswald Light"/>
              </a:rPr>
              <a:t> Usmjeravanje na izraz lica partnera, na njegovu ruku koja drži njenu; na brižno osoblje i liječnika; na bebu u naručju</a:t>
            </a:r>
            <a:endParaRPr i="1" dirty="0">
              <a:solidFill>
                <a:schemeClr val="tx1">
                  <a:lumMod val="75000"/>
                  <a:lumOff val="25000"/>
                </a:schemeClr>
              </a:solidFill>
              <a:latin typeface="Oswald Light"/>
              <a:ea typeface="Oswald Light"/>
              <a:cs typeface="Oswald Light"/>
              <a:sym typeface="Oswald Light"/>
            </a:endParaRPr>
          </a:p>
        </p:txBody>
      </p:sp>
      <p:sp>
        <p:nvSpPr>
          <p:cNvPr id="132" name="Google Shape;132;p23"/>
          <p:cNvSpPr txBox="1"/>
          <p:nvPr/>
        </p:nvSpPr>
        <p:spPr>
          <a:xfrm>
            <a:off x="838199" y="358233"/>
            <a:ext cx="5161016" cy="1031021"/>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2200" dirty="0">
                <a:solidFill>
                  <a:schemeClr val="accent1"/>
                </a:solidFill>
                <a:latin typeface="Oswald"/>
                <a:ea typeface="Oswald"/>
                <a:cs typeface="Oswald"/>
                <a:sym typeface="Oswald"/>
              </a:rPr>
              <a:t>Intervencije za induciranje pozitivnih predodžbi</a:t>
            </a:r>
            <a:endParaRPr sz="2200" dirty="0">
              <a:solidFill>
                <a:schemeClr val="accent1"/>
              </a:solidFill>
              <a:latin typeface="Oswald"/>
              <a:ea typeface="Oswald"/>
              <a:cs typeface="Oswald"/>
              <a:sym typeface="Oswald"/>
            </a:endParaRPr>
          </a:p>
          <a:p>
            <a:pPr marL="0" lvl="0" indent="0" algn="l" rtl="0">
              <a:spcBef>
                <a:spcPts val="0"/>
              </a:spcBef>
              <a:spcAft>
                <a:spcPts val="0"/>
              </a:spcAft>
              <a:buNone/>
            </a:pPr>
            <a:r>
              <a:rPr lang="en" sz="2200" dirty="0">
                <a:solidFill>
                  <a:schemeClr val="tx1">
                    <a:lumMod val="75000"/>
                    <a:lumOff val="25000"/>
                  </a:schemeClr>
                </a:solidFill>
                <a:highlight>
                  <a:schemeClr val="lt1"/>
                </a:highlight>
                <a:latin typeface="Oswald Light" panose="00000400000000000000" pitchFamily="2" charset="0"/>
                <a:ea typeface="Oswald"/>
                <a:cs typeface="Oswald"/>
                <a:sym typeface="Oswald"/>
              </a:rPr>
              <a:t>5.  Usmjeravanje na pozitivne aspekte situacije</a:t>
            </a:r>
            <a:endParaRPr sz="2200" dirty="0">
              <a:solidFill>
                <a:schemeClr val="tx1">
                  <a:lumMod val="75000"/>
                  <a:lumOff val="25000"/>
                </a:schemeClr>
              </a:solidFill>
              <a:highlight>
                <a:schemeClr val="lt1"/>
              </a:highlight>
              <a:latin typeface="Oswald Light" panose="00000400000000000000" pitchFamily="2" charset="0"/>
              <a:ea typeface="Oswald"/>
              <a:cs typeface="Oswald"/>
              <a:sym typeface="Oswald"/>
            </a:endParaRPr>
          </a:p>
        </p:txBody>
      </p:sp>
      <p:pic>
        <p:nvPicPr>
          <p:cNvPr id="133" name="Google Shape;133;p23"/>
          <p:cNvPicPr preferRelativeResize="0"/>
          <p:nvPr/>
        </p:nvPicPr>
        <p:blipFill rotWithShape="1">
          <a:blip r:embed="rId3">
            <a:alphaModFix amt="25000"/>
          </a:blip>
          <a:srcRect l="42007" t="14082" r="11918" b="3819"/>
          <a:stretch/>
        </p:blipFill>
        <p:spPr>
          <a:xfrm>
            <a:off x="5706533" y="0"/>
            <a:ext cx="3437467" cy="4851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5"/>
          <p:cNvSpPr txBox="1"/>
          <p:nvPr/>
        </p:nvSpPr>
        <p:spPr>
          <a:xfrm>
            <a:off x="709708" y="1219200"/>
            <a:ext cx="7724584" cy="4293453"/>
          </a:xfrm>
          <a:prstGeom prst="rect">
            <a:avLst/>
          </a:prstGeom>
          <a:noFill/>
          <a:ln>
            <a:noFill/>
          </a:ln>
        </p:spPr>
        <p:txBody>
          <a:bodyPr spcFirstLastPara="1" wrap="square" lIns="91425" tIns="91425" rIns="91425" bIns="91425" anchor="t" anchorCtr="0">
            <a:spAutoFit/>
          </a:bodyPr>
          <a:lstStyle/>
          <a:p>
            <a:pPr marL="457200" lvl="0" indent="-342900" algn="just" rtl="0">
              <a:lnSpc>
                <a:spcPct val="150000"/>
              </a:lnSpc>
              <a:spcBef>
                <a:spcPts val="0"/>
              </a:spcBef>
              <a:spcAft>
                <a:spcPts val="0"/>
              </a:spcAft>
              <a:buClr>
                <a:schemeClr val="accent1"/>
              </a:buClr>
              <a:buSzPts val="1800"/>
              <a:buFont typeface="Oswald Light"/>
              <a:buChar char="➢"/>
            </a:pPr>
            <a:r>
              <a:rPr lang="en" sz="1800" dirty="0">
                <a:solidFill>
                  <a:schemeClr val="tx1">
                    <a:lumMod val="75000"/>
                    <a:lumOff val="25000"/>
                  </a:schemeClr>
                </a:solidFill>
                <a:latin typeface="Oswald Light"/>
                <a:ea typeface="Oswald Light"/>
                <a:cs typeface="Oswald Light"/>
                <a:sym typeface="Oswald Light"/>
              </a:rPr>
              <a:t>mnogim klijentima automatske misli javljaju se u  obliku negativnih vizualnih slika, no malo ih je koji  su ih u početku svjesni</a:t>
            </a:r>
            <a:endParaRPr sz="1800" dirty="0">
              <a:solidFill>
                <a:schemeClr val="tx1">
                  <a:lumMod val="75000"/>
                  <a:lumOff val="25000"/>
                </a:schemeClr>
              </a:solidFill>
              <a:latin typeface="Oswald Light"/>
              <a:ea typeface="Oswald Light"/>
              <a:cs typeface="Oswald Light"/>
              <a:sym typeface="Oswald Light"/>
            </a:endParaRPr>
          </a:p>
          <a:p>
            <a:pPr marL="914400" lvl="1" indent="-342900" algn="just" rtl="0">
              <a:lnSpc>
                <a:spcPct val="150000"/>
              </a:lnSpc>
              <a:spcBef>
                <a:spcPts val="0"/>
              </a:spcBef>
              <a:spcAft>
                <a:spcPts val="0"/>
              </a:spcAft>
              <a:buClr>
                <a:schemeClr val="accent1"/>
              </a:buClr>
              <a:buSzPts val="1800"/>
              <a:buFont typeface="Oswald Light"/>
              <a:buChar char="○"/>
            </a:pPr>
            <a:r>
              <a:rPr lang="en" sz="1800" dirty="0">
                <a:solidFill>
                  <a:schemeClr val="tx1">
                    <a:lumMod val="75000"/>
                    <a:lumOff val="25000"/>
                  </a:schemeClr>
                </a:solidFill>
                <a:latin typeface="Oswald Light"/>
                <a:ea typeface="Oswald Light"/>
                <a:cs typeface="Oswald Light"/>
                <a:sym typeface="Oswald Light"/>
              </a:rPr>
              <a:t>spontane slike mogu trajati samo nekoliko milisekundi</a:t>
            </a:r>
            <a:endParaRPr sz="1800" dirty="0">
              <a:solidFill>
                <a:schemeClr val="tx1">
                  <a:lumMod val="75000"/>
                  <a:lumOff val="25000"/>
                </a:schemeClr>
              </a:solidFill>
              <a:latin typeface="Oswald Light"/>
              <a:ea typeface="Oswald Light"/>
              <a:cs typeface="Oswald Light"/>
              <a:sym typeface="Oswald Light"/>
            </a:endParaRPr>
          </a:p>
          <a:p>
            <a:pPr marL="914400" lvl="1" indent="-342900" algn="just" rtl="0">
              <a:lnSpc>
                <a:spcPct val="150000"/>
              </a:lnSpc>
              <a:spcBef>
                <a:spcPts val="0"/>
              </a:spcBef>
              <a:spcAft>
                <a:spcPts val="0"/>
              </a:spcAft>
              <a:buClr>
                <a:schemeClr val="accent1"/>
              </a:buClr>
              <a:buSzPts val="1800"/>
              <a:buFont typeface="Oswald Light"/>
              <a:buChar char="○"/>
            </a:pPr>
            <a:r>
              <a:rPr lang="en" sz="1800" dirty="0">
                <a:solidFill>
                  <a:schemeClr val="tx1">
                    <a:lumMod val="75000"/>
                    <a:lumOff val="25000"/>
                  </a:schemeClr>
                </a:solidFill>
                <a:latin typeface="Oswald Light"/>
                <a:ea typeface="Oswald Light"/>
                <a:cs typeface="Oswald Light"/>
                <a:sym typeface="Oswald Light"/>
              </a:rPr>
              <a:t>često nije dovoljno samo pitati</a:t>
            </a:r>
            <a:endParaRPr sz="1800" dirty="0">
              <a:solidFill>
                <a:schemeClr val="tx1">
                  <a:lumMod val="75000"/>
                  <a:lumOff val="25000"/>
                </a:schemeClr>
              </a:solidFill>
              <a:latin typeface="Oswald Light"/>
              <a:ea typeface="Oswald Light"/>
              <a:cs typeface="Oswald Light"/>
              <a:sym typeface="Oswald Light"/>
            </a:endParaRPr>
          </a:p>
          <a:p>
            <a:pPr marL="914400" lvl="1" indent="-342900" algn="just" rtl="0">
              <a:lnSpc>
                <a:spcPct val="150000"/>
              </a:lnSpc>
              <a:spcBef>
                <a:spcPts val="0"/>
              </a:spcBef>
              <a:spcAft>
                <a:spcPts val="0"/>
              </a:spcAft>
              <a:buClr>
                <a:schemeClr val="accent1"/>
              </a:buClr>
              <a:buSzPts val="1800"/>
              <a:buFont typeface="Oswald Light"/>
              <a:buChar char="○"/>
            </a:pPr>
            <a:r>
              <a:rPr lang="en" sz="1800" dirty="0">
                <a:solidFill>
                  <a:schemeClr val="tx1">
                    <a:lumMod val="75000"/>
                    <a:lumOff val="25000"/>
                  </a:schemeClr>
                </a:solidFill>
                <a:latin typeface="Oswald Light"/>
                <a:ea typeface="Oswald Light"/>
                <a:cs typeface="Oswald Light"/>
                <a:sym typeface="Oswald Light"/>
              </a:rPr>
              <a:t>potrebno podučiti  o tehnikama imaginacije</a:t>
            </a:r>
            <a:endParaRPr sz="1800" dirty="0">
              <a:solidFill>
                <a:schemeClr val="tx1">
                  <a:lumMod val="75000"/>
                  <a:lumOff val="25000"/>
                </a:schemeClr>
              </a:solidFill>
              <a:latin typeface="Oswald Light"/>
              <a:ea typeface="Oswald Light"/>
              <a:cs typeface="Oswald Light"/>
              <a:sym typeface="Oswald Light"/>
            </a:endParaRPr>
          </a:p>
          <a:p>
            <a:pPr marL="457200" lvl="0" indent="-342900" algn="just" rtl="0">
              <a:lnSpc>
                <a:spcPct val="150000"/>
              </a:lnSpc>
              <a:spcBef>
                <a:spcPts val="0"/>
              </a:spcBef>
              <a:spcAft>
                <a:spcPts val="0"/>
              </a:spcAft>
              <a:buClr>
                <a:schemeClr val="accent1"/>
              </a:buClr>
              <a:buSzPts val="1800"/>
              <a:buFont typeface="Oswald Light"/>
              <a:buChar char="➢"/>
            </a:pPr>
            <a:r>
              <a:rPr lang="en" sz="1800" dirty="0">
                <a:solidFill>
                  <a:schemeClr val="tx1">
                    <a:lumMod val="75000"/>
                    <a:lumOff val="25000"/>
                  </a:schemeClr>
                </a:solidFill>
                <a:latin typeface="Oswald Light"/>
                <a:ea typeface="Oswald Light"/>
                <a:cs typeface="Oswald Light"/>
                <a:sym typeface="Oswald Light"/>
              </a:rPr>
              <a:t>Kako bi se klijenta suočilo  s uznemirujućom predodžbom potrebno je:</a:t>
            </a:r>
            <a:endParaRPr sz="1800" dirty="0">
              <a:solidFill>
                <a:schemeClr val="tx1">
                  <a:lumMod val="75000"/>
                  <a:lumOff val="25000"/>
                </a:schemeClr>
              </a:solidFill>
              <a:latin typeface="Oswald Light"/>
              <a:ea typeface="Oswald Light"/>
              <a:cs typeface="Oswald Light"/>
              <a:sym typeface="Oswald Light"/>
            </a:endParaRPr>
          </a:p>
          <a:p>
            <a:pPr marL="914400" lvl="1" indent="-342900" algn="just" rtl="0">
              <a:lnSpc>
                <a:spcPct val="150000"/>
              </a:lnSpc>
              <a:spcBef>
                <a:spcPts val="0"/>
              </a:spcBef>
              <a:spcAft>
                <a:spcPts val="0"/>
              </a:spcAft>
              <a:buClr>
                <a:schemeClr val="accent1"/>
              </a:buClr>
              <a:buSzPts val="1800"/>
              <a:buFont typeface="Oswald Light"/>
              <a:buChar char="○"/>
            </a:pPr>
            <a:r>
              <a:rPr lang="en" sz="1800" dirty="0">
                <a:solidFill>
                  <a:schemeClr val="tx1">
                    <a:lumMod val="75000"/>
                    <a:lumOff val="25000"/>
                  </a:schemeClr>
                </a:solidFill>
                <a:latin typeface="Oswald Light"/>
                <a:ea typeface="Oswald Light"/>
                <a:cs typeface="Oswald Light"/>
                <a:sym typeface="Oswald Light"/>
              </a:rPr>
              <a:t>otkriti spontanu predodžbu </a:t>
            </a:r>
            <a:endParaRPr sz="1800" dirty="0">
              <a:solidFill>
                <a:schemeClr val="tx1">
                  <a:lumMod val="75000"/>
                  <a:lumOff val="25000"/>
                </a:schemeClr>
              </a:solidFill>
              <a:latin typeface="Oswald Light"/>
              <a:ea typeface="Oswald Light"/>
              <a:cs typeface="Oswald Light"/>
              <a:sym typeface="Oswald Light"/>
            </a:endParaRPr>
          </a:p>
          <a:p>
            <a:pPr marL="914400" lvl="1" indent="-342900" algn="just" rtl="0">
              <a:lnSpc>
                <a:spcPct val="150000"/>
              </a:lnSpc>
              <a:spcBef>
                <a:spcPts val="0"/>
              </a:spcBef>
              <a:spcAft>
                <a:spcPts val="0"/>
              </a:spcAft>
              <a:buClr>
                <a:schemeClr val="accent1"/>
              </a:buClr>
              <a:buSzPts val="1800"/>
              <a:buFont typeface="Oswald Light"/>
              <a:buChar char="○"/>
            </a:pPr>
            <a:r>
              <a:rPr lang="en" sz="1800" dirty="0">
                <a:solidFill>
                  <a:schemeClr val="tx1">
                    <a:lumMod val="75000"/>
                    <a:lumOff val="25000"/>
                  </a:schemeClr>
                </a:solidFill>
                <a:latin typeface="Oswald Light"/>
                <a:ea typeface="Oswald Light"/>
                <a:cs typeface="Oswald Light"/>
                <a:sym typeface="Oswald Light"/>
              </a:rPr>
              <a:t>izazvati predodžbu tijekom susreta</a:t>
            </a:r>
            <a:endParaRPr sz="1800" dirty="0">
              <a:solidFill>
                <a:schemeClr val="tx1">
                  <a:lumMod val="75000"/>
                  <a:lumOff val="25000"/>
                </a:schemeClr>
              </a:solidFill>
              <a:latin typeface="Oswald Light"/>
              <a:ea typeface="Oswald Light"/>
              <a:cs typeface="Oswald Light"/>
              <a:sym typeface="Oswald Light"/>
            </a:endParaRPr>
          </a:p>
          <a:p>
            <a:pPr marL="0" lvl="0" indent="0" algn="just" rtl="0">
              <a:spcBef>
                <a:spcPts val="0"/>
              </a:spcBef>
              <a:spcAft>
                <a:spcPts val="0"/>
              </a:spcAft>
              <a:buNone/>
            </a:pPr>
            <a:endParaRPr sz="1800" dirty="0">
              <a:solidFill>
                <a:schemeClr val="accent1"/>
              </a:solidFill>
              <a:latin typeface="Oswald"/>
              <a:ea typeface="Oswald"/>
              <a:cs typeface="Oswald"/>
              <a:sym typeface="Oswald"/>
            </a:endParaRPr>
          </a:p>
          <a:p>
            <a:pPr marL="0" lvl="0" indent="0" algn="just" rtl="0">
              <a:spcBef>
                <a:spcPts val="0"/>
              </a:spcBef>
              <a:spcAft>
                <a:spcPts val="0"/>
              </a:spcAft>
              <a:buNone/>
            </a:pPr>
            <a:endParaRPr sz="1800" dirty="0">
              <a:solidFill>
                <a:schemeClr val="accent1"/>
              </a:solidFill>
              <a:latin typeface="Oswald"/>
              <a:ea typeface="Oswald"/>
              <a:cs typeface="Oswald"/>
              <a:sym typeface="Oswald"/>
            </a:endParaRPr>
          </a:p>
          <a:p>
            <a:pPr marL="0" lvl="0" indent="0" algn="just" rtl="0">
              <a:spcBef>
                <a:spcPts val="0"/>
              </a:spcBef>
              <a:spcAft>
                <a:spcPts val="0"/>
              </a:spcAft>
              <a:buNone/>
            </a:pPr>
            <a:endParaRPr sz="1500" i="1" dirty="0">
              <a:solidFill>
                <a:schemeClr val="accent1"/>
              </a:solidFill>
              <a:latin typeface="Playfair Display"/>
              <a:ea typeface="Playfair Display"/>
              <a:cs typeface="Playfair Display"/>
              <a:sym typeface="Playfair Display"/>
            </a:endParaRPr>
          </a:p>
        </p:txBody>
      </p:sp>
      <p:sp>
        <p:nvSpPr>
          <p:cNvPr id="145" name="Google Shape;145;p25"/>
          <p:cNvSpPr txBox="1"/>
          <p:nvPr/>
        </p:nvSpPr>
        <p:spPr>
          <a:xfrm>
            <a:off x="860616" y="696000"/>
            <a:ext cx="5722800" cy="77915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 sz="2200" dirty="0" smtClean="0">
                <a:solidFill>
                  <a:schemeClr val="accent1"/>
                </a:solidFill>
                <a:latin typeface="Oswald"/>
                <a:ea typeface="Oswald"/>
                <a:cs typeface="Oswald"/>
                <a:sym typeface="Oswald"/>
              </a:rPr>
              <a:t>Identifikacija</a:t>
            </a:r>
            <a:r>
              <a:rPr lang="hr-HR" sz="2200" dirty="0" smtClean="0">
                <a:solidFill>
                  <a:schemeClr val="accent1"/>
                </a:solidFill>
                <a:latin typeface="Oswald"/>
                <a:ea typeface="Oswald"/>
                <a:cs typeface="Oswald"/>
                <a:sym typeface="Oswald"/>
              </a:rPr>
              <a:t> negativnih</a:t>
            </a:r>
            <a:r>
              <a:rPr lang="en" sz="2200" dirty="0" smtClean="0">
                <a:solidFill>
                  <a:schemeClr val="accent1"/>
                </a:solidFill>
                <a:latin typeface="Oswald"/>
                <a:ea typeface="Oswald"/>
                <a:cs typeface="Oswald"/>
                <a:sym typeface="Oswald"/>
              </a:rPr>
              <a:t> </a:t>
            </a:r>
            <a:r>
              <a:rPr lang="en" sz="2200" dirty="0">
                <a:solidFill>
                  <a:schemeClr val="accent1"/>
                </a:solidFill>
                <a:latin typeface="Oswald"/>
                <a:ea typeface="Oswald"/>
                <a:cs typeface="Oswald"/>
                <a:sym typeface="Oswald"/>
              </a:rPr>
              <a:t>predodžbi</a:t>
            </a:r>
            <a:endParaRPr sz="2200" dirty="0">
              <a:solidFill>
                <a:schemeClr val="dk2"/>
              </a:solidFill>
              <a:latin typeface="Oswald"/>
              <a:ea typeface="Oswald"/>
              <a:cs typeface="Oswald"/>
              <a:sym typeface="Oswa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7"/>
          <p:cNvSpPr txBox="1"/>
          <p:nvPr/>
        </p:nvSpPr>
        <p:spPr>
          <a:xfrm>
            <a:off x="702957" y="1157846"/>
            <a:ext cx="8284867" cy="1985129"/>
          </a:xfrm>
          <a:prstGeom prst="rect">
            <a:avLst/>
          </a:prstGeom>
          <a:noFill/>
          <a:ln>
            <a:noFill/>
          </a:ln>
        </p:spPr>
        <p:txBody>
          <a:bodyPr spcFirstLastPara="1" wrap="square" lIns="91425" tIns="91425" rIns="91425" bIns="91425" anchor="t" anchorCtr="0">
            <a:spAutoFit/>
          </a:bodyPr>
          <a:lstStyle/>
          <a:p>
            <a:pPr marL="457200" lvl="0" indent="-342900" algn="just" rtl="0">
              <a:lnSpc>
                <a:spcPct val="150000"/>
              </a:lnSpc>
              <a:spcBef>
                <a:spcPts val="0"/>
              </a:spcBef>
              <a:spcAft>
                <a:spcPts val="0"/>
              </a:spcAft>
              <a:buClr>
                <a:schemeClr val="accent1"/>
              </a:buClr>
              <a:buSzPts val="1800"/>
              <a:buFont typeface="Palatino Linotype"/>
              <a:buChar char="➢"/>
            </a:pPr>
            <a:r>
              <a:rPr lang="en" sz="1700" dirty="0">
                <a:solidFill>
                  <a:schemeClr val="tx1">
                    <a:lumMod val="75000"/>
                    <a:lumOff val="25000"/>
                  </a:schemeClr>
                </a:solidFill>
                <a:latin typeface="Oswald Light"/>
                <a:ea typeface="Oswald Light"/>
                <a:cs typeface="Oswald Light"/>
                <a:sym typeface="Oswald Light"/>
              </a:rPr>
              <a:t>klijent možda neće shvatiti koncept predodžbi ako se koristi samo taj jedan izraz</a:t>
            </a:r>
            <a:endParaRPr sz="1700" dirty="0">
              <a:solidFill>
                <a:schemeClr val="tx1">
                  <a:lumMod val="75000"/>
                  <a:lumOff val="25000"/>
                </a:schemeClr>
              </a:solidFill>
              <a:latin typeface="Oswald Light"/>
              <a:ea typeface="Oswald Light"/>
              <a:cs typeface="Oswald Light"/>
              <a:sym typeface="Oswald Light"/>
            </a:endParaRPr>
          </a:p>
          <a:p>
            <a:pPr marL="914400" lvl="1" indent="-342900" algn="just" rtl="0">
              <a:lnSpc>
                <a:spcPct val="150000"/>
              </a:lnSpc>
              <a:spcBef>
                <a:spcPts val="0"/>
              </a:spcBef>
              <a:spcAft>
                <a:spcPts val="0"/>
              </a:spcAft>
              <a:buClr>
                <a:schemeClr val="accent1"/>
              </a:buClr>
              <a:buSzPts val="1800"/>
              <a:buFont typeface="Palatino Linotype"/>
              <a:buChar char="○"/>
            </a:pPr>
            <a:r>
              <a:rPr lang="en" sz="1700" dirty="0">
                <a:solidFill>
                  <a:schemeClr val="tx1">
                    <a:lumMod val="75000"/>
                    <a:lumOff val="25000"/>
                  </a:schemeClr>
                </a:solidFill>
                <a:latin typeface="Oswald Light"/>
                <a:ea typeface="Oswald Light"/>
                <a:cs typeface="Oswald Light"/>
                <a:sym typeface="Oswald Light"/>
              </a:rPr>
              <a:t>sinonimi : </a:t>
            </a:r>
            <a:r>
              <a:rPr lang="en" sz="1700" i="1" dirty="0">
                <a:solidFill>
                  <a:schemeClr val="tx1">
                    <a:lumMod val="75000"/>
                    <a:lumOff val="25000"/>
                  </a:schemeClr>
                </a:solidFill>
                <a:latin typeface="Oswald Light"/>
                <a:ea typeface="Oswald Light"/>
                <a:cs typeface="Oswald Light"/>
                <a:sym typeface="Oswald Light"/>
              </a:rPr>
              <a:t>mentalna slika, sanjarenje, fantazija, zamišljanje, film u vašem umu i sjećanje</a:t>
            </a:r>
            <a:endParaRPr sz="1700" i="1" dirty="0">
              <a:solidFill>
                <a:schemeClr val="tx1">
                  <a:lumMod val="75000"/>
                  <a:lumOff val="25000"/>
                </a:schemeClr>
              </a:solidFill>
              <a:latin typeface="Oswald Light"/>
              <a:ea typeface="Oswald Light"/>
              <a:cs typeface="Oswald Light"/>
              <a:sym typeface="Oswald Light"/>
            </a:endParaRPr>
          </a:p>
          <a:p>
            <a:pPr marL="914400" lvl="1" indent="-342900" algn="just" rtl="0">
              <a:lnSpc>
                <a:spcPct val="150000"/>
              </a:lnSpc>
              <a:spcBef>
                <a:spcPts val="0"/>
              </a:spcBef>
              <a:spcAft>
                <a:spcPts val="0"/>
              </a:spcAft>
              <a:buClr>
                <a:schemeClr val="accent1"/>
              </a:buClr>
              <a:buSzPts val="1800"/>
              <a:buFont typeface="Oswald Light"/>
              <a:buChar char="○"/>
            </a:pPr>
            <a:r>
              <a:rPr lang="en" sz="1700" dirty="0">
                <a:solidFill>
                  <a:schemeClr val="tx1">
                    <a:lumMod val="75000"/>
                    <a:lumOff val="25000"/>
                  </a:schemeClr>
                </a:solidFill>
                <a:latin typeface="Oswald Light"/>
                <a:ea typeface="Oswald Light"/>
                <a:cs typeface="Oswald Light"/>
                <a:sym typeface="Oswald Light"/>
              </a:rPr>
              <a:t>ako  terapeut primijeti predodžbu dok klijent opisuje situaciju, može to koristiti kao poticaj za daljnje propitivanje:</a:t>
            </a:r>
            <a:endParaRPr sz="1700" dirty="0">
              <a:solidFill>
                <a:schemeClr val="tx1">
                  <a:lumMod val="75000"/>
                  <a:lumOff val="25000"/>
                </a:schemeClr>
              </a:solidFill>
              <a:latin typeface="Oswald Light"/>
              <a:ea typeface="Oswald Light"/>
              <a:cs typeface="Oswald Light"/>
              <a:sym typeface="Oswald Light"/>
            </a:endParaRPr>
          </a:p>
          <a:p>
            <a:pPr marL="0" lvl="0" indent="0" algn="just" rtl="0">
              <a:spcBef>
                <a:spcPts val="0"/>
              </a:spcBef>
              <a:spcAft>
                <a:spcPts val="0"/>
              </a:spcAft>
              <a:buNone/>
            </a:pPr>
            <a:endParaRPr sz="1500" i="1" dirty="0">
              <a:solidFill>
                <a:schemeClr val="accent1"/>
              </a:solidFill>
              <a:latin typeface="Playfair Display"/>
              <a:ea typeface="Playfair Display"/>
              <a:cs typeface="Playfair Display"/>
              <a:sym typeface="Playfair Display"/>
            </a:endParaRPr>
          </a:p>
        </p:txBody>
      </p:sp>
      <p:sp>
        <p:nvSpPr>
          <p:cNvPr id="158" name="Google Shape;158;p27"/>
          <p:cNvSpPr txBox="1"/>
          <p:nvPr/>
        </p:nvSpPr>
        <p:spPr>
          <a:xfrm>
            <a:off x="702958" y="598796"/>
            <a:ext cx="8018400" cy="1118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200" dirty="0">
                <a:solidFill>
                  <a:schemeClr val="accent1"/>
                </a:solidFill>
                <a:latin typeface="Oswald"/>
                <a:ea typeface="Oswald"/>
                <a:cs typeface="Oswald"/>
                <a:sym typeface="Oswald"/>
              </a:rPr>
              <a:t>Educiranje klijenata o predodžbama</a:t>
            </a:r>
            <a:endParaRPr sz="2200" dirty="0">
              <a:solidFill>
                <a:schemeClr val="accent1"/>
              </a:solidFill>
              <a:latin typeface="Oswald"/>
              <a:ea typeface="Oswald"/>
              <a:cs typeface="Oswald"/>
              <a:sym typeface="Oswald"/>
            </a:endParaRPr>
          </a:p>
          <a:p>
            <a:pPr marL="0" lvl="0" indent="0" algn="l" rtl="0">
              <a:lnSpc>
                <a:spcPct val="115000"/>
              </a:lnSpc>
              <a:spcBef>
                <a:spcPts val="1600"/>
              </a:spcBef>
              <a:spcAft>
                <a:spcPts val="1600"/>
              </a:spcAft>
              <a:buNone/>
            </a:pPr>
            <a:endParaRPr sz="2200" dirty="0">
              <a:solidFill>
                <a:schemeClr val="accent1"/>
              </a:solidFill>
              <a:latin typeface="Oswald"/>
              <a:ea typeface="Oswald"/>
              <a:cs typeface="Oswald"/>
              <a:sym typeface="Oswald"/>
            </a:endParaRPr>
          </a:p>
        </p:txBody>
      </p:sp>
      <p:sp>
        <p:nvSpPr>
          <p:cNvPr id="159" name="Google Shape;159;p27"/>
          <p:cNvSpPr txBox="1"/>
          <p:nvPr/>
        </p:nvSpPr>
        <p:spPr>
          <a:xfrm>
            <a:off x="702955" y="2865992"/>
            <a:ext cx="8018400" cy="553968"/>
          </a:xfrm>
          <a:prstGeom prst="rect">
            <a:avLst/>
          </a:prstGeom>
          <a:solidFill>
            <a:srgbClr val="EFEFEF"/>
          </a:solidFill>
          <a:ln>
            <a:noFill/>
          </a:ln>
        </p:spPr>
        <p:txBody>
          <a:bodyPr spcFirstLastPara="1" wrap="square" lIns="91425" tIns="91425" rIns="91425" bIns="91425" anchor="t" anchorCtr="0">
            <a:spAutoFit/>
          </a:bodyPr>
          <a:lstStyle/>
          <a:p>
            <a:pPr marL="457200" lvl="0" indent="0" algn="just" rtl="0">
              <a:spcBef>
                <a:spcPts val="0"/>
              </a:spcBef>
              <a:spcAft>
                <a:spcPts val="0"/>
              </a:spcAft>
              <a:buNone/>
            </a:pPr>
            <a:r>
              <a:rPr lang="en" sz="1200" dirty="0">
                <a:solidFill>
                  <a:schemeClr val="accent1"/>
                </a:solidFill>
                <a:latin typeface="Playfair Display"/>
                <a:ea typeface="Playfair Display"/>
                <a:cs typeface="Playfair Display"/>
                <a:sym typeface="Playfair Display"/>
              </a:rPr>
              <a:t>JUDITH</a:t>
            </a:r>
            <a:r>
              <a:rPr lang="en" sz="1200" i="1" dirty="0">
                <a:solidFill>
                  <a:schemeClr val="accent1"/>
                </a:solidFill>
                <a:latin typeface="Playfair Display"/>
                <a:ea typeface="Playfair Display"/>
                <a:cs typeface="Playfair Display"/>
                <a:sym typeface="Playfair Display"/>
              </a:rPr>
              <a:t>: Abe, kao što si upravo opisao ulazak u sklonište za beskućnike i osjećaj preplavljenosti, dobila sam sliku o tome u glavi, iako očito ne znam  kako izgleda skloništw. Jesi li zamišljao što se događa dok ulaziš?"</a:t>
            </a:r>
            <a:endParaRPr sz="1200" dirty="0">
              <a:latin typeface="Playfair Display"/>
              <a:ea typeface="Playfair Display"/>
              <a:cs typeface="Playfair Display"/>
              <a:sym typeface="Playfair Display"/>
            </a:endParaRPr>
          </a:p>
        </p:txBody>
      </p:sp>
      <p:sp>
        <p:nvSpPr>
          <p:cNvPr id="160" name="Google Shape;160;p27"/>
          <p:cNvSpPr txBox="1"/>
          <p:nvPr/>
        </p:nvSpPr>
        <p:spPr>
          <a:xfrm>
            <a:off x="702955" y="3496500"/>
            <a:ext cx="7865312" cy="1638880"/>
          </a:xfrm>
          <a:prstGeom prst="rect">
            <a:avLst/>
          </a:prstGeom>
          <a:noFill/>
          <a:ln>
            <a:noFill/>
          </a:ln>
        </p:spPr>
        <p:txBody>
          <a:bodyPr spcFirstLastPara="1" wrap="square" lIns="91425" tIns="91425" rIns="91425" bIns="91425" anchor="t" anchorCtr="0">
            <a:spAutoFit/>
          </a:bodyPr>
          <a:lstStyle/>
          <a:p>
            <a:pPr marL="457200" lvl="0" indent="-342900" algn="l" rtl="0">
              <a:lnSpc>
                <a:spcPct val="150000"/>
              </a:lnSpc>
              <a:spcBef>
                <a:spcPts val="0"/>
              </a:spcBef>
              <a:spcAft>
                <a:spcPts val="0"/>
              </a:spcAft>
              <a:buClr>
                <a:schemeClr val="accent1"/>
              </a:buClr>
              <a:buSzPts val="1800"/>
              <a:buFont typeface="Oswald Light"/>
              <a:buChar char="➢"/>
            </a:pPr>
            <a:r>
              <a:rPr lang="en" sz="1700" dirty="0">
                <a:solidFill>
                  <a:schemeClr val="tx1">
                    <a:lumMod val="75000"/>
                    <a:lumOff val="25000"/>
                  </a:schemeClr>
                </a:solidFill>
                <a:latin typeface="Oswald Light"/>
                <a:ea typeface="Oswald Light"/>
                <a:cs typeface="Oswald Light"/>
                <a:sym typeface="Oswald Light"/>
              </a:rPr>
              <a:t>neki klijenti mogu identificirati predodžbe, ali ih ne dijele jer su vrlo slikovite i uznemirujuće</a:t>
            </a:r>
            <a:endParaRPr sz="1700" dirty="0">
              <a:solidFill>
                <a:schemeClr val="tx1">
                  <a:lumMod val="75000"/>
                  <a:lumOff val="25000"/>
                </a:schemeClr>
              </a:solidFill>
              <a:latin typeface="Oswald Light"/>
              <a:ea typeface="Oswald Light"/>
              <a:cs typeface="Oswald Light"/>
              <a:sym typeface="Oswald Light"/>
            </a:endParaRPr>
          </a:p>
          <a:p>
            <a:pPr marL="457200" lvl="0" indent="-342900" algn="l" rtl="0">
              <a:lnSpc>
                <a:spcPct val="150000"/>
              </a:lnSpc>
              <a:spcBef>
                <a:spcPts val="0"/>
              </a:spcBef>
              <a:spcAft>
                <a:spcPts val="0"/>
              </a:spcAft>
              <a:buClr>
                <a:schemeClr val="accent1"/>
              </a:buClr>
              <a:buSzPts val="1800"/>
              <a:buFont typeface="Oswald Light"/>
              <a:buChar char="➢"/>
            </a:pPr>
            <a:r>
              <a:rPr lang="en" sz="1700" dirty="0">
                <a:solidFill>
                  <a:schemeClr val="tx1">
                    <a:lumMod val="75000"/>
                    <a:lumOff val="25000"/>
                  </a:schemeClr>
                </a:solidFill>
                <a:latin typeface="Oswald Light"/>
                <a:ea typeface="Oswald Light"/>
                <a:cs typeface="Oswald Light"/>
                <a:sym typeface="Oswald Light"/>
              </a:rPr>
              <a:t>možda oklijevaju ponovno to proživjeti ili se boje da će ih terapeut smatrati poremećenima</a:t>
            </a:r>
            <a:endParaRPr sz="1700" dirty="0">
              <a:solidFill>
                <a:schemeClr val="tx1">
                  <a:lumMod val="75000"/>
                  <a:lumOff val="25000"/>
                </a:schemeClr>
              </a:solidFill>
              <a:latin typeface="Oswald Light"/>
              <a:ea typeface="Oswald Light"/>
              <a:cs typeface="Oswald Light"/>
              <a:sym typeface="Oswald Light"/>
            </a:endParaRPr>
          </a:p>
          <a:p>
            <a:pPr marL="914400" lvl="1" indent="-342900" algn="l" rtl="0">
              <a:lnSpc>
                <a:spcPct val="150000"/>
              </a:lnSpc>
              <a:spcBef>
                <a:spcPts val="0"/>
              </a:spcBef>
              <a:spcAft>
                <a:spcPts val="0"/>
              </a:spcAft>
              <a:buClr>
                <a:schemeClr val="accent1"/>
              </a:buClr>
              <a:buSzPts val="1800"/>
              <a:buFont typeface="Oswald Light"/>
              <a:buChar char="○"/>
            </a:pPr>
            <a:r>
              <a:rPr lang="en" sz="1700" dirty="0">
                <a:solidFill>
                  <a:schemeClr val="tx1">
                    <a:lumMod val="75000"/>
                    <a:lumOff val="25000"/>
                  </a:schemeClr>
                </a:solidFill>
                <a:latin typeface="Oswald Light"/>
                <a:ea typeface="Oswald Light"/>
                <a:cs typeface="Oswald Light"/>
                <a:sym typeface="Oswald Light"/>
              </a:rPr>
              <a:t>ako postoji sumnja u takav scenarij, normalizirati!</a:t>
            </a:r>
            <a:endParaRPr sz="1700" dirty="0">
              <a:solidFill>
                <a:schemeClr val="tx1">
                  <a:lumMod val="75000"/>
                  <a:lumOff val="25000"/>
                </a:schemeClr>
              </a:solidFill>
              <a:latin typeface="Oswald Light"/>
              <a:ea typeface="Oswald Light"/>
              <a:cs typeface="Oswald Light"/>
              <a:sym typeface="Oswald Light"/>
            </a:endParaRPr>
          </a:p>
          <a:p>
            <a:pPr marL="0" lvl="0" indent="0" algn="l" rtl="0">
              <a:spcBef>
                <a:spcPts val="0"/>
              </a:spcBef>
              <a:spcAft>
                <a:spcPts val="0"/>
              </a:spcAft>
              <a:buNone/>
            </a:pPr>
            <a:endParaRPr dirty="0">
              <a:latin typeface="Playfair Display"/>
              <a:ea typeface="Playfair Display"/>
              <a:cs typeface="Playfair Display"/>
              <a:sym typeface="Playfair Display"/>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9"/>
          <p:cNvSpPr txBox="1"/>
          <p:nvPr/>
        </p:nvSpPr>
        <p:spPr>
          <a:xfrm>
            <a:off x="766825" y="1235325"/>
            <a:ext cx="8512250" cy="3093124"/>
          </a:xfrm>
          <a:prstGeom prst="rect">
            <a:avLst/>
          </a:prstGeom>
          <a:noFill/>
          <a:ln>
            <a:noFill/>
          </a:ln>
        </p:spPr>
        <p:txBody>
          <a:bodyPr spcFirstLastPara="1" wrap="square" lIns="91425" tIns="91425" rIns="91425" bIns="91425" anchor="t" anchorCtr="0">
            <a:spAutoFit/>
          </a:bodyPr>
          <a:lstStyle/>
          <a:p>
            <a:pPr marL="457200" lvl="0" indent="-342900" algn="just" rtl="0">
              <a:lnSpc>
                <a:spcPct val="150000"/>
              </a:lnSpc>
              <a:spcBef>
                <a:spcPts val="0"/>
              </a:spcBef>
              <a:spcAft>
                <a:spcPts val="0"/>
              </a:spcAft>
              <a:buClr>
                <a:schemeClr val="accent1"/>
              </a:buClr>
              <a:buSzPts val="1800"/>
              <a:buFont typeface="Palatino Linotype"/>
              <a:buChar char="➢"/>
            </a:pPr>
            <a:r>
              <a:rPr lang="en" sz="1800" dirty="0">
                <a:solidFill>
                  <a:schemeClr val="tx1">
                    <a:lumMod val="85000"/>
                    <a:lumOff val="15000"/>
                  </a:schemeClr>
                </a:solidFill>
                <a:latin typeface="Oswald Light"/>
                <a:ea typeface="Oswald Light"/>
                <a:cs typeface="Oswald Light"/>
                <a:sym typeface="Oswald Light"/>
              </a:rPr>
              <a:t>dvije vrste spontanih predodžbi: </a:t>
            </a:r>
            <a:endParaRPr sz="1800" dirty="0">
              <a:solidFill>
                <a:schemeClr val="tx1">
                  <a:lumMod val="85000"/>
                  <a:lumOff val="15000"/>
                </a:schemeClr>
              </a:solidFill>
              <a:latin typeface="Oswald Light"/>
              <a:ea typeface="Oswald Light"/>
              <a:cs typeface="Oswald Light"/>
              <a:sym typeface="Oswald Light"/>
            </a:endParaRPr>
          </a:p>
          <a:p>
            <a:pPr marL="457200" lvl="0" indent="-342900" algn="just" rtl="0">
              <a:lnSpc>
                <a:spcPct val="150000"/>
              </a:lnSpc>
              <a:spcBef>
                <a:spcPts val="0"/>
              </a:spcBef>
              <a:spcAft>
                <a:spcPts val="0"/>
              </a:spcAft>
              <a:buClr>
                <a:schemeClr val="accent1"/>
              </a:buClr>
              <a:buSzPts val="1800"/>
              <a:buFont typeface="Oswald Light"/>
              <a:buChar char="●"/>
            </a:pPr>
            <a:r>
              <a:rPr lang="en" sz="1800" dirty="0">
                <a:solidFill>
                  <a:schemeClr val="tx1">
                    <a:lumMod val="85000"/>
                    <a:lumOff val="15000"/>
                  </a:schemeClr>
                </a:solidFill>
                <a:latin typeface="Oswald Light"/>
                <a:ea typeface="Oswald Light"/>
                <a:cs typeface="Oswald Light"/>
                <a:sym typeface="Oswald Light"/>
              </a:rPr>
              <a:t>dio su disfunkcionalnog načina razmišljanja -  ponavljajuće i intruzivne  - koristiti </a:t>
            </a:r>
            <a:r>
              <a:rPr lang="en" sz="1800" i="1" dirty="0">
                <a:solidFill>
                  <a:schemeClr val="tx1">
                    <a:lumMod val="85000"/>
                    <a:lumOff val="15000"/>
                  </a:schemeClr>
                </a:solidFill>
                <a:latin typeface="Oswald Light"/>
                <a:ea typeface="Oswald Light"/>
                <a:cs typeface="Oswald Light"/>
                <a:sym typeface="Oswald Light"/>
              </a:rPr>
              <a:t>mindfulness</a:t>
            </a:r>
            <a:endParaRPr sz="1800" i="1" dirty="0">
              <a:solidFill>
                <a:schemeClr val="tx1">
                  <a:lumMod val="85000"/>
                  <a:lumOff val="15000"/>
                </a:schemeClr>
              </a:solidFill>
              <a:latin typeface="Oswald Light"/>
              <a:ea typeface="Oswald Light"/>
              <a:cs typeface="Oswald Light"/>
              <a:sym typeface="Oswald Light"/>
            </a:endParaRPr>
          </a:p>
          <a:p>
            <a:pPr marL="457200" lvl="0" indent="-342900" algn="just" rtl="0">
              <a:lnSpc>
                <a:spcPct val="150000"/>
              </a:lnSpc>
              <a:spcBef>
                <a:spcPts val="0"/>
              </a:spcBef>
              <a:spcAft>
                <a:spcPts val="0"/>
              </a:spcAft>
              <a:buClr>
                <a:schemeClr val="accent1"/>
              </a:buClr>
              <a:buSzPts val="1800"/>
              <a:buFont typeface="Oswald Light"/>
              <a:buChar char="●"/>
            </a:pPr>
            <a:r>
              <a:rPr lang="en" sz="1800" dirty="0">
                <a:solidFill>
                  <a:schemeClr val="tx1">
                    <a:lumMod val="85000"/>
                    <a:lumOff val="15000"/>
                  </a:schemeClr>
                </a:solidFill>
                <a:latin typeface="Oswald Light"/>
                <a:ea typeface="Oswald Light"/>
                <a:cs typeface="Oswald Light"/>
                <a:sym typeface="Oswald Light"/>
              </a:rPr>
              <a:t> nisu dio disfunkcionalnog načina razmišljanja </a:t>
            </a:r>
            <a:endParaRPr sz="1800" dirty="0">
              <a:solidFill>
                <a:schemeClr val="tx1">
                  <a:lumMod val="85000"/>
                  <a:lumOff val="15000"/>
                </a:schemeClr>
              </a:solidFill>
              <a:latin typeface="Oswald Light"/>
              <a:ea typeface="Oswald Light"/>
              <a:cs typeface="Oswald Light"/>
              <a:sym typeface="Oswald Light"/>
            </a:endParaRPr>
          </a:p>
          <a:p>
            <a:pPr marL="914400" lvl="1" indent="-342900" algn="just" rtl="0">
              <a:lnSpc>
                <a:spcPct val="150000"/>
              </a:lnSpc>
              <a:spcBef>
                <a:spcPts val="0"/>
              </a:spcBef>
              <a:spcAft>
                <a:spcPts val="0"/>
              </a:spcAft>
              <a:buClr>
                <a:schemeClr val="accent1"/>
              </a:buClr>
              <a:buSzPts val="1800"/>
              <a:buFont typeface="Oswald Light"/>
              <a:buChar char="○"/>
            </a:pPr>
            <a:r>
              <a:rPr lang="en" sz="1800" dirty="0">
                <a:solidFill>
                  <a:schemeClr val="tx1">
                    <a:lumMod val="85000"/>
                    <a:lumOff val="15000"/>
                  </a:schemeClr>
                </a:solidFill>
                <a:latin typeface="Oswald Light"/>
                <a:ea typeface="Oswald Light"/>
                <a:cs typeface="Oswald Light"/>
                <a:sym typeface="Oswald Light"/>
              </a:rPr>
              <a:t>primijeniti tehnike:</a:t>
            </a:r>
            <a:endParaRPr sz="1800" dirty="0">
              <a:solidFill>
                <a:schemeClr val="tx1">
                  <a:lumMod val="85000"/>
                  <a:lumOff val="15000"/>
                </a:schemeClr>
              </a:solidFill>
              <a:latin typeface="Oswald Light"/>
              <a:ea typeface="Oswald Light"/>
              <a:cs typeface="Oswald Light"/>
              <a:sym typeface="Oswald Light"/>
            </a:endParaRPr>
          </a:p>
          <a:p>
            <a:pPr marL="1371600" lvl="2" indent="-342900" algn="just" rtl="0">
              <a:lnSpc>
                <a:spcPct val="150000"/>
              </a:lnSpc>
              <a:spcBef>
                <a:spcPts val="0"/>
              </a:spcBef>
              <a:spcAft>
                <a:spcPts val="0"/>
              </a:spcAft>
              <a:buClr>
                <a:schemeClr val="accent1"/>
              </a:buClr>
              <a:buSzPts val="1800"/>
              <a:buFont typeface="Palatino Linotype"/>
              <a:buChar char="■"/>
            </a:pPr>
            <a:r>
              <a:rPr lang="en" sz="1800" dirty="0">
                <a:solidFill>
                  <a:schemeClr val="tx1">
                    <a:lumMod val="85000"/>
                    <a:lumOff val="15000"/>
                  </a:schemeClr>
                </a:solidFill>
                <a:latin typeface="Oswald Light"/>
                <a:ea typeface="Oswald Light"/>
                <a:cs typeface="Oswald Light"/>
                <a:sym typeface="Oswald Light"/>
              </a:rPr>
              <a:t>Promjena "filma",</a:t>
            </a:r>
            <a:endParaRPr sz="1800" dirty="0">
              <a:solidFill>
                <a:schemeClr val="tx1">
                  <a:lumMod val="85000"/>
                  <a:lumOff val="15000"/>
                </a:schemeClr>
              </a:solidFill>
              <a:latin typeface="Oswald Light"/>
              <a:ea typeface="Oswald Light"/>
              <a:cs typeface="Oswald Light"/>
              <a:sym typeface="Oswald Light"/>
            </a:endParaRPr>
          </a:p>
          <a:p>
            <a:pPr marL="1371600" lvl="2" indent="-342900" algn="just" rtl="0">
              <a:lnSpc>
                <a:spcPct val="150000"/>
              </a:lnSpc>
              <a:spcBef>
                <a:spcPts val="0"/>
              </a:spcBef>
              <a:spcAft>
                <a:spcPts val="0"/>
              </a:spcAft>
              <a:buClr>
                <a:schemeClr val="accent1"/>
              </a:buClr>
              <a:buSzPts val="1800"/>
              <a:buFont typeface="Palatino Linotype"/>
              <a:buChar char="■"/>
            </a:pPr>
            <a:r>
              <a:rPr lang="en" sz="1800" dirty="0">
                <a:solidFill>
                  <a:schemeClr val="tx1">
                    <a:lumMod val="85000"/>
                    <a:lumOff val="15000"/>
                  </a:schemeClr>
                </a:solidFill>
                <a:latin typeface="Oswald Light"/>
                <a:ea typeface="Oswald Light"/>
                <a:cs typeface="Oswald Light"/>
                <a:sym typeface="Oswald Light"/>
              </a:rPr>
              <a:t>Praćenje slike do kraja </a:t>
            </a:r>
            <a:endParaRPr sz="1800" dirty="0">
              <a:solidFill>
                <a:schemeClr val="tx1">
                  <a:lumMod val="85000"/>
                  <a:lumOff val="15000"/>
                </a:schemeClr>
              </a:solidFill>
              <a:latin typeface="Oswald Light"/>
              <a:ea typeface="Oswald Light"/>
              <a:cs typeface="Oswald Light"/>
              <a:sym typeface="Oswald Light"/>
            </a:endParaRPr>
          </a:p>
          <a:p>
            <a:pPr marL="1371600" lvl="2" indent="-342900" algn="just" rtl="0">
              <a:lnSpc>
                <a:spcPct val="150000"/>
              </a:lnSpc>
              <a:spcBef>
                <a:spcPts val="0"/>
              </a:spcBef>
              <a:spcAft>
                <a:spcPts val="0"/>
              </a:spcAft>
              <a:buClr>
                <a:schemeClr val="accent1"/>
              </a:buClr>
              <a:buSzPts val="1800"/>
              <a:buFont typeface="Palatino Linotype"/>
              <a:buChar char="■"/>
            </a:pPr>
            <a:r>
              <a:rPr lang="en" sz="1800" dirty="0">
                <a:solidFill>
                  <a:schemeClr val="tx1">
                    <a:lumMod val="85000"/>
                    <a:lumOff val="15000"/>
                  </a:schemeClr>
                </a:solidFill>
                <a:latin typeface="Oswald Light"/>
                <a:ea typeface="Oswald Light"/>
                <a:cs typeface="Oswald Light"/>
                <a:sym typeface="Oswald Light"/>
              </a:rPr>
              <a:t>Testiranje slike u stvarnosti</a:t>
            </a:r>
            <a:endParaRPr sz="1500" i="1" dirty="0">
              <a:solidFill>
                <a:schemeClr val="tx1">
                  <a:lumMod val="85000"/>
                  <a:lumOff val="15000"/>
                </a:schemeClr>
              </a:solidFill>
              <a:latin typeface="Playfair Display"/>
              <a:ea typeface="Playfair Display"/>
              <a:cs typeface="Playfair Display"/>
              <a:sym typeface="Playfair Display"/>
            </a:endParaRPr>
          </a:p>
        </p:txBody>
      </p:sp>
      <p:sp>
        <p:nvSpPr>
          <p:cNvPr id="172" name="Google Shape;172;p29"/>
          <p:cNvSpPr txBox="1"/>
          <p:nvPr/>
        </p:nvSpPr>
        <p:spPr>
          <a:xfrm>
            <a:off x="766825" y="712125"/>
            <a:ext cx="8310600" cy="523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 sz="2200" dirty="0">
                <a:solidFill>
                  <a:schemeClr val="accent1"/>
                </a:solidFill>
                <a:latin typeface="Oswald"/>
                <a:ea typeface="Oswald"/>
                <a:cs typeface="Oswald"/>
                <a:sym typeface="Oswald"/>
              </a:rPr>
              <a:t>Odgovaranje na spontane negativne predodžbe</a:t>
            </a:r>
            <a:endParaRPr sz="2200" dirty="0">
              <a:solidFill>
                <a:schemeClr val="accent1"/>
              </a:solidFill>
              <a:latin typeface="Oswald"/>
              <a:ea typeface="Oswald"/>
              <a:cs typeface="Oswald"/>
              <a:sym typeface="Oswa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0"/>
          <p:cNvSpPr txBox="1"/>
          <p:nvPr/>
        </p:nvSpPr>
        <p:spPr>
          <a:xfrm>
            <a:off x="248575" y="1560224"/>
            <a:ext cx="6011334" cy="600134"/>
          </a:xfrm>
          <a:prstGeom prst="rect">
            <a:avLst/>
          </a:prstGeom>
          <a:noFill/>
          <a:ln>
            <a:noFill/>
          </a:ln>
        </p:spPr>
        <p:txBody>
          <a:bodyPr spcFirstLastPara="1" wrap="square" lIns="91425" tIns="91425" rIns="91425" bIns="91425" anchor="t" anchorCtr="0">
            <a:spAutoFit/>
          </a:bodyPr>
          <a:lstStyle/>
          <a:p>
            <a:pPr marL="857250" lvl="1" indent="-285750" algn="just" rtl="0">
              <a:lnSpc>
                <a:spcPct val="150000"/>
              </a:lnSpc>
              <a:spcBef>
                <a:spcPts val="0"/>
              </a:spcBef>
              <a:spcAft>
                <a:spcPts val="0"/>
              </a:spcAft>
              <a:buClr>
                <a:schemeClr val="accent1"/>
              </a:buClr>
              <a:buSzPts val="1800"/>
              <a:buFont typeface="Wingdings" panose="05000000000000000000" pitchFamily="2" charset="2"/>
              <a:buChar char="Ø"/>
            </a:pPr>
            <a:r>
              <a:rPr lang="en" sz="1800" dirty="0">
                <a:solidFill>
                  <a:schemeClr val="tx1">
                    <a:lumMod val="75000"/>
                    <a:lumOff val="25000"/>
                  </a:schemeClr>
                </a:solidFill>
                <a:latin typeface="Oswald Light"/>
                <a:ea typeface="Oswald Light"/>
                <a:cs typeface="Oswald Light"/>
                <a:sym typeface="Oswald Light"/>
              </a:rPr>
              <a:t>educiranje o predodžbi i pomoć pri kreiranju novog "filma"</a:t>
            </a:r>
            <a:endParaRPr sz="1800" dirty="0">
              <a:solidFill>
                <a:schemeClr val="tx1">
                  <a:lumMod val="75000"/>
                  <a:lumOff val="25000"/>
                </a:schemeClr>
              </a:solidFill>
              <a:latin typeface="Oswald Light"/>
              <a:ea typeface="Oswald Light"/>
              <a:cs typeface="Oswald Light"/>
              <a:sym typeface="Oswald Light"/>
            </a:endParaRPr>
          </a:p>
        </p:txBody>
      </p:sp>
      <p:sp>
        <p:nvSpPr>
          <p:cNvPr id="178" name="Google Shape;178;p30"/>
          <p:cNvSpPr txBox="1"/>
          <p:nvPr/>
        </p:nvSpPr>
        <p:spPr>
          <a:xfrm>
            <a:off x="838201" y="2399541"/>
            <a:ext cx="8060007" cy="1730893"/>
          </a:xfrm>
          <a:prstGeom prst="rect">
            <a:avLst/>
          </a:prstGeom>
          <a:solidFill>
            <a:srgbClr val="EFEFE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solidFill>
                  <a:schemeClr val="accent1"/>
                </a:solidFill>
                <a:latin typeface="Playfair Display"/>
                <a:ea typeface="Playfair Display"/>
                <a:cs typeface="Playfair Display"/>
                <a:sym typeface="Playfair Display"/>
              </a:rPr>
              <a:t>JUDITH: A</a:t>
            </a:r>
            <a:r>
              <a:rPr lang="en" sz="1200" i="1" dirty="0">
                <a:solidFill>
                  <a:schemeClr val="accent1"/>
                </a:solidFill>
                <a:latin typeface="Playfair Display"/>
                <a:ea typeface="Playfair Display"/>
                <a:cs typeface="Playfair Display"/>
                <a:sym typeface="Playfair Display"/>
              </a:rPr>
              <a:t>be, ne moraš biti prepušten na milost i nemilost svojim slikama. Možeš ih promijeniti, ako ti želiš. Kao filmski redatelj. Možeš odlučiti kakve želiš da budu.</a:t>
            </a:r>
            <a:endParaRPr sz="1200" i="1" dirty="0">
              <a:solidFill>
                <a:schemeClr val="accent1"/>
              </a:solidFill>
              <a:latin typeface="Playfair Display"/>
              <a:ea typeface="Playfair Display"/>
              <a:cs typeface="Playfair Display"/>
              <a:sym typeface="Playfair Display"/>
            </a:endParaRPr>
          </a:p>
          <a:p>
            <a:pPr marL="0" lvl="0" indent="0" algn="l" rtl="0">
              <a:spcBef>
                <a:spcPts val="0"/>
              </a:spcBef>
              <a:spcAft>
                <a:spcPts val="0"/>
              </a:spcAft>
              <a:buNone/>
            </a:pPr>
            <a:r>
              <a:rPr lang="en" sz="1200" dirty="0">
                <a:solidFill>
                  <a:schemeClr val="accent1"/>
                </a:solidFill>
                <a:latin typeface="Playfair Display"/>
                <a:ea typeface="Playfair Display"/>
                <a:cs typeface="Playfair Display"/>
                <a:sym typeface="Playfair Display"/>
              </a:rPr>
              <a:t>ABE: </a:t>
            </a:r>
            <a:r>
              <a:rPr lang="en" sz="1200" i="1" dirty="0">
                <a:solidFill>
                  <a:schemeClr val="accent1"/>
                </a:solidFill>
                <a:latin typeface="Playfair Display"/>
                <a:ea typeface="Playfair Display"/>
                <a:cs typeface="Playfair Display"/>
                <a:sym typeface="Playfair Display"/>
              </a:rPr>
              <a:t>Nisam siguran da razumijem kako se to radi.</a:t>
            </a:r>
            <a:endParaRPr sz="1200" i="1" dirty="0">
              <a:solidFill>
                <a:schemeClr val="accent1"/>
              </a:solidFill>
              <a:latin typeface="Playfair Display"/>
              <a:ea typeface="Playfair Display"/>
              <a:cs typeface="Playfair Display"/>
              <a:sym typeface="Playfair Display"/>
            </a:endParaRPr>
          </a:p>
          <a:p>
            <a:pPr marL="0" lvl="0" indent="0" algn="l" rtl="0">
              <a:spcBef>
                <a:spcPts val="0"/>
              </a:spcBef>
              <a:spcAft>
                <a:spcPts val="0"/>
              </a:spcAft>
              <a:buNone/>
            </a:pPr>
            <a:r>
              <a:rPr lang="en" sz="1200" dirty="0">
                <a:solidFill>
                  <a:schemeClr val="accent1"/>
                </a:solidFill>
                <a:latin typeface="Playfair Display"/>
                <a:ea typeface="Playfair Display"/>
                <a:cs typeface="Playfair Display"/>
                <a:sym typeface="Playfair Display"/>
              </a:rPr>
              <a:t>JUDITH: </a:t>
            </a:r>
            <a:r>
              <a:rPr lang="en" sz="1200" i="1" dirty="0">
                <a:solidFill>
                  <a:schemeClr val="accent1"/>
                </a:solidFill>
                <a:latin typeface="Playfair Display"/>
                <a:ea typeface="Playfair Display"/>
                <a:cs typeface="Playfair Display"/>
                <a:sym typeface="Playfair Display"/>
              </a:rPr>
              <a:t>Dobro, rekao si da si vidio sebe kako sjediš na kauču, osjećajući se jako tužno. Što želiš da se sljedeće dogodi</a:t>
            </a:r>
            <a:r>
              <a:rPr lang="en" sz="1200" dirty="0">
                <a:solidFill>
                  <a:schemeClr val="accent1"/>
                </a:solidFill>
                <a:latin typeface="Playfair Display"/>
                <a:ea typeface="Playfair Display"/>
                <a:cs typeface="Playfair Display"/>
                <a:sym typeface="Playfair Display"/>
              </a:rPr>
              <a:t>?</a:t>
            </a:r>
            <a:endParaRPr sz="1200" dirty="0">
              <a:solidFill>
                <a:schemeClr val="accent1"/>
              </a:solidFill>
              <a:latin typeface="Playfair Display"/>
              <a:ea typeface="Playfair Display"/>
              <a:cs typeface="Playfair Display"/>
              <a:sym typeface="Playfair Display"/>
            </a:endParaRPr>
          </a:p>
          <a:p>
            <a:pPr marL="0" lvl="0" indent="0" algn="l" rtl="0">
              <a:spcBef>
                <a:spcPts val="0"/>
              </a:spcBef>
              <a:spcAft>
                <a:spcPts val="0"/>
              </a:spcAft>
              <a:buNone/>
            </a:pPr>
            <a:r>
              <a:rPr lang="en" sz="1200" dirty="0">
                <a:solidFill>
                  <a:schemeClr val="accent1"/>
                </a:solidFill>
                <a:latin typeface="Playfair Display"/>
                <a:ea typeface="Playfair Display"/>
                <a:cs typeface="Playfair Display"/>
                <a:sym typeface="Playfair Display"/>
              </a:rPr>
              <a:t>ABE: </a:t>
            </a:r>
            <a:r>
              <a:rPr lang="en" sz="1200" i="1" dirty="0">
                <a:solidFill>
                  <a:schemeClr val="accent1"/>
                </a:solidFill>
                <a:latin typeface="Playfair Display"/>
                <a:ea typeface="Playfair Display"/>
                <a:cs typeface="Playfair Display"/>
                <a:sym typeface="Playfair Display"/>
              </a:rPr>
              <a:t>Hm, možda me kći nazove i pozove na večeru.</a:t>
            </a:r>
            <a:endParaRPr sz="1200" i="1" dirty="0">
              <a:solidFill>
                <a:schemeClr val="accent1"/>
              </a:solidFill>
              <a:latin typeface="Playfair Display"/>
              <a:ea typeface="Playfair Display"/>
              <a:cs typeface="Playfair Display"/>
              <a:sym typeface="Playfair Display"/>
            </a:endParaRPr>
          </a:p>
          <a:p>
            <a:pPr marL="0" lvl="0" indent="0" algn="l" rtl="0">
              <a:spcBef>
                <a:spcPts val="0"/>
              </a:spcBef>
              <a:spcAft>
                <a:spcPts val="0"/>
              </a:spcAft>
              <a:buNone/>
            </a:pPr>
            <a:r>
              <a:rPr lang="en" sz="1200" dirty="0">
                <a:solidFill>
                  <a:schemeClr val="accent1"/>
                </a:solidFill>
                <a:latin typeface="Playfair Display"/>
                <a:ea typeface="Playfair Display"/>
                <a:cs typeface="Playfair Display"/>
                <a:sym typeface="Playfair Display"/>
              </a:rPr>
              <a:t>JUDITH: </a:t>
            </a:r>
            <a:r>
              <a:rPr lang="en" sz="1200" i="1" dirty="0">
                <a:solidFill>
                  <a:schemeClr val="accent1"/>
                </a:solidFill>
                <a:latin typeface="Playfair Display"/>
                <a:ea typeface="Playfair Display"/>
                <a:cs typeface="Playfair Display"/>
                <a:sym typeface="Playfair Display"/>
              </a:rPr>
              <a:t>Možeš li zamisliti da podigneš slušalicu? Kako se osjećaš kad te pozove?</a:t>
            </a:r>
            <a:endParaRPr sz="1200" i="1" dirty="0">
              <a:solidFill>
                <a:schemeClr val="accent1"/>
              </a:solidFill>
              <a:latin typeface="Playfair Display"/>
              <a:ea typeface="Playfair Display"/>
              <a:cs typeface="Playfair Display"/>
              <a:sym typeface="Playfair Display"/>
            </a:endParaRPr>
          </a:p>
          <a:p>
            <a:pPr marL="0" marR="38100" lvl="0" indent="0" algn="l" rtl="0">
              <a:lnSpc>
                <a:spcPct val="128571"/>
              </a:lnSpc>
              <a:spcBef>
                <a:spcPts val="0"/>
              </a:spcBef>
              <a:spcAft>
                <a:spcPts val="0"/>
              </a:spcAft>
              <a:buClr>
                <a:schemeClr val="dk2"/>
              </a:buClr>
              <a:buSzPts val="1100"/>
              <a:buFont typeface="Arial"/>
              <a:buNone/>
            </a:pPr>
            <a:r>
              <a:rPr lang="en" sz="1200" dirty="0">
                <a:solidFill>
                  <a:schemeClr val="accent1"/>
                </a:solidFill>
                <a:latin typeface="Playfair Display"/>
                <a:ea typeface="Playfair Display"/>
                <a:cs typeface="Playfair Display"/>
                <a:sym typeface="Playfair Display"/>
              </a:rPr>
              <a:t>ABE: </a:t>
            </a:r>
            <a:r>
              <a:rPr lang="en" sz="1200" i="1" dirty="0">
                <a:solidFill>
                  <a:schemeClr val="accent1"/>
                </a:solidFill>
                <a:latin typeface="Playfair Display"/>
                <a:ea typeface="Playfair Display"/>
                <a:cs typeface="Playfair Display"/>
                <a:sym typeface="Playfair Display"/>
              </a:rPr>
              <a:t>Bolje.</a:t>
            </a:r>
            <a:endParaRPr sz="1200" i="1" dirty="0">
              <a:solidFill>
                <a:schemeClr val="accent1"/>
              </a:solidFill>
              <a:latin typeface="Playfair Display"/>
              <a:ea typeface="Playfair Display"/>
              <a:cs typeface="Playfair Display"/>
              <a:sym typeface="Playfair Display"/>
            </a:endParaRPr>
          </a:p>
          <a:p>
            <a:pPr marL="0" lvl="0" indent="0" algn="l" rtl="0">
              <a:spcBef>
                <a:spcPts val="0"/>
              </a:spcBef>
              <a:spcAft>
                <a:spcPts val="0"/>
              </a:spcAft>
              <a:buNone/>
            </a:pPr>
            <a:endParaRPr sz="1300" dirty="0">
              <a:latin typeface="Playfair Display"/>
              <a:ea typeface="Playfair Display"/>
              <a:cs typeface="Playfair Display"/>
              <a:sym typeface="Playfair Display"/>
            </a:endParaRPr>
          </a:p>
        </p:txBody>
      </p:sp>
      <p:sp>
        <p:nvSpPr>
          <p:cNvPr id="2" name="TextBox 1">
            <a:extLst>
              <a:ext uri="{FF2B5EF4-FFF2-40B4-BE49-F238E27FC236}">
                <a16:creationId xmlns:a16="http://schemas.microsoft.com/office/drawing/2014/main" id="{A93452AA-4BBA-9570-C3F8-1F3B581194CF}"/>
              </a:ext>
            </a:extLst>
          </p:cNvPr>
          <p:cNvSpPr txBox="1"/>
          <p:nvPr/>
        </p:nvSpPr>
        <p:spPr>
          <a:xfrm>
            <a:off x="838201" y="242541"/>
            <a:ext cx="5410200" cy="539250"/>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E48312"/>
                </a:solidFill>
                <a:effectLst/>
                <a:uLnTx/>
                <a:uFillTx/>
                <a:latin typeface="Oswald"/>
                <a:ea typeface="Oswald"/>
                <a:cs typeface="Oswald"/>
                <a:sym typeface="Oswald"/>
              </a:rPr>
              <a:t>Odgovaranje</a:t>
            </a:r>
            <a:r>
              <a:rPr kumimoji="0" lang="en-US" sz="2200" b="0" i="0" u="none" strike="noStrike" kern="1200" cap="none" spc="0" normalizeH="0" baseline="0" noProof="0" dirty="0">
                <a:ln>
                  <a:noFill/>
                </a:ln>
                <a:solidFill>
                  <a:srgbClr val="E48312"/>
                </a:solidFill>
                <a:effectLst/>
                <a:uLnTx/>
                <a:uFillTx/>
                <a:latin typeface="Oswald"/>
                <a:ea typeface="Oswald"/>
                <a:cs typeface="Oswald"/>
                <a:sym typeface="Oswald"/>
              </a:rPr>
              <a:t> </a:t>
            </a:r>
            <a:r>
              <a:rPr kumimoji="0" lang="en-US" sz="2200" b="0" i="0" u="none" strike="noStrike" kern="1200" cap="none" spc="0" normalizeH="0" baseline="0" noProof="0" dirty="0" err="1">
                <a:ln>
                  <a:noFill/>
                </a:ln>
                <a:solidFill>
                  <a:srgbClr val="E48312"/>
                </a:solidFill>
                <a:effectLst/>
                <a:uLnTx/>
                <a:uFillTx/>
                <a:latin typeface="Oswald"/>
                <a:ea typeface="Oswald"/>
                <a:cs typeface="Oswald"/>
                <a:sym typeface="Oswald"/>
              </a:rPr>
              <a:t>na</a:t>
            </a:r>
            <a:r>
              <a:rPr kumimoji="0" lang="en-US" sz="2200" b="0" i="0" u="none" strike="noStrike" kern="1200" cap="none" spc="0" normalizeH="0" baseline="0" noProof="0" dirty="0">
                <a:ln>
                  <a:noFill/>
                </a:ln>
                <a:solidFill>
                  <a:srgbClr val="E48312"/>
                </a:solidFill>
                <a:effectLst/>
                <a:uLnTx/>
                <a:uFillTx/>
                <a:latin typeface="Oswald"/>
                <a:ea typeface="Oswald"/>
                <a:cs typeface="Oswald"/>
                <a:sym typeface="Oswald"/>
              </a:rPr>
              <a:t> </a:t>
            </a:r>
            <a:r>
              <a:rPr kumimoji="0" lang="en-US" sz="2200" b="0" i="0" u="none" strike="noStrike" kern="1200" cap="none" spc="0" normalizeH="0" baseline="0" noProof="0" dirty="0" err="1">
                <a:ln>
                  <a:noFill/>
                </a:ln>
                <a:solidFill>
                  <a:srgbClr val="E48312"/>
                </a:solidFill>
                <a:effectLst/>
                <a:uLnTx/>
                <a:uFillTx/>
                <a:latin typeface="Oswald"/>
                <a:ea typeface="Oswald"/>
                <a:cs typeface="Oswald"/>
                <a:sym typeface="Oswald"/>
              </a:rPr>
              <a:t>spontane</a:t>
            </a:r>
            <a:r>
              <a:rPr kumimoji="0" lang="en-US" sz="2200" b="0" i="0" u="none" strike="noStrike" kern="1200" cap="none" spc="0" normalizeH="0" baseline="0" noProof="0" dirty="0">
                <a:ln>
                  <a:noFill/>
                </a:ln>
                <a:solidFill>
                  <a:srgbClr val="E48312"/>
                </a:solidFill>
                <a:effectLst/>
                <a:uLnTx/>
                <a:uFillTx/>
                <a:latin typeface="Oswald"/>
                <a:ea typeface="Oswald"/>
                <a:cs typeface="Oswald"/>
                <a:sym typeface="Oswald"/>
              </a:rPr>
              <a:t> </a:t>
            </a:r>
            <a:r>
              <a:rPr kumimoji="0" lang="en-US" sz="2200" b="0" i="0" u="none" strike="noStrike" kern="1200" cap="none" spc="0" normalizeH="0" baseline="0" noProof="0" dirty="0" err="1">
                <a:ln>
                  <a:noFill/>
                </a:ln>
                <a:solidFill>
                  <a:srgbClr val="E48312"/>
                </a:solidFill>
                <a:effectLst/>
                <a:uLnTx/>
                <a:uFillTx/>
                <a:latin typeface="Oswald"/>
                <a:ea typeface="Oswald"/>
                <a:cs typeface="Oswald"/>
                <a:sym typeface="Oswald"/>
              </a:rPr>
              <a:t>negativne</a:t>
            </a:r>
            <a:r>
              <a:rPr kumimoji="0" lang="en-US" sz="2200" b="0" i="0" u="none" strike="noStrike" kern="1200" cap="none" spc="0" normalizeH="0" baseline="0" noProof="0" dirty="0">
                <a:ln>
                  <a:noFill/>
                </a:ln>
                <a:solidFill>
                  <a:srgbClr val="E48312"/>
                </a:solidFill>
                <a:effectLst/>
                <a:uLnTx/>
                <a:uFillTx/>
                <a:latin typeface="Oswald"/>
                <a:ea typeface="Oswald"/>
                <a:cs typeface="Oswald"/>
                <a:sym typeface="Oswald"/>
              </a:rPr>
              <a:t> </a:t>
            </a:r>
            <a:r>
              <a:rPr kumimoji="0" lang="en-US" sz="2200" b="0" i="0" u="none" strike="noStrike" kern="1200" cap="none" spc="0" normalizeH="0" baseline="0" noProof="0" dirty="0" err="1">
                <a:ln>
                  <a:noFill/>
                </a:ln>
                <a:solidFill>
                  <a:srgbClr val="E48312"/>
                </a:solidFill>
                <a:effectLst/>
                <a:uLnTx/>
                <a:uFillTx/>
                <a:latin typeface="Oswald"/>
                <a:ea typeface="Oswald"/>
                <a:cs typeface="Oswald"/>
                <a:sym typeface="Oswald"/>
              </a:rPr>
              <a:t>predodžbe</a:t>
            </a:r>
            <a:endParaRPr kumimoji="0" lang="en-US" sz="2200" b="0" i="0" u="none" strike="noStrike" kern="1200" cap="none" spc="0" normalizeH="0" baseline="0" noProof="0" dirty="0">
              <a:ln>
                <a:noFill/>
              </a:ln>
              <a:solidFill>
                <a:srgbClr val="E48312"/>
              </a:solidFill>
              <a:effectLst/>
              <a:uLnTx/>
              <a:uFillTx/>
              <a:latin typeface="Oswald"/>
              <a:ea typeface="Oswald"/>
              <a:cs typeface="Oswald"/>
              <a:sym typeface="Oswald"/>
            </a:endParaRPr>
          </a:p>
        </p:txBody>
      </p:sp>
      <p:sp>
        <p:nvSpPr>
          <p:cNvPr id="3" name="TextBox 2">
            <a:extLst>
              <a:ext uri="{FF2B5EF4-FFF2-40B4-BE49-F238E27FC236}">
                <a16:creationId xmlns:a16="http://schemas.microsoft.com/office/drawing/2014/main" id="{BC5F6411-85A7-7BCF-9A60-12F9CBA5220C}"/>
              </a:ext>
            </a:extLst>
          </p:cNvPr>
          <p:cNvSpPr txBox="1"/>
          <p:nvPr/>
        </p:nvSpPr>
        <p:spPr>
          <a:xfrm>
            <a:off x="770467" y="781791"/>
            <a:ext cx="5232400" cy="539250"/>
          </a:xfrm>
          <a:prstGeom prst="rect">
            <a:avLst/>
          </a:prstGeom>
          <a:noFill/>
        </p:spPr>
        <p:txBody>
          <a:bodyPr wrap="square" rtlCol="0">
            <a:spAutoFit/>
          </a:bodyPr>
          <a:lstStyle/>
          <a:p>
            <a:pPr marL="114300" marR="0" lvl="0" algn="just" defTabSz="457200" rtl="0" eaLnBrk="1" fontAlgn="auto" latinLnBrk="0" hangingPunct="1">
              <a:lnSpc>
                <a:spcPct val="150000"/>
              </a:lnSpc>
              <a:spcBef>
                <a:spcPts val="0"/>
              </a:spcBef>
              <a:spcAft>
                <a:spcPts val="0"/>
              </a:spcAft>
              <a:buClr>
                <a:srgbClr val="E48312"/>
              </a:buClr>
              <a:buSzPts val="1800"/>
              <a:tabLst/>
              <a:defRPr/>
            </a:pPr>
            <a:r>
              <a:rPr kumimoji="0" lang="hr-HR" sz="2200" b="0" i="0" u="none" strike="noStrike" kern="1200" cap="none" spc="0" normalizeH="0" baseline="0" noProof="0" dirty="0">
                <a:ln>
                  <a:noFill/>
                </a:ln>
                <a:solidFill>
                  <a:schemeClr val="tx1">
                    <a:lumMod val="75000"/>
                    <a:lumOff val="25000"/>
                  </a:schemeClr>
                </a:solidFill>
                <a:effectLst/>
                <a:uLnTx/>
                <a:uFillTx/>
                <a:latin typeface="Oswald Light" panose="00000400000000000000" pitchFamily="2" charset="0"/>
                <a:ea typeface="Oswald Light"/>
                <a:cs typeface="Oswald Light"/>
                <a:sym typeface="Oswald Light"/>
              </a:rPr>
              <a:t>1. </a:t>
            </a:r>
            <a:r>
              <a:rPr kumimoji="0" lang="en-US" sz="2200" b="0" i="0" u="none" strike="noStrike" kern="1200" cap="none" spc="0" normalizeH="0" baseline="0" noProof="0" dirty="0" err="1">
                <a:ln>
                  <a:noFill/>
                </a:ln>
                <a:solidFill>
                  <a:schemeClr val="tx1">
                    <a:lumMod val="75000"/>
                    <a:lumOff val="25000"/>
                  </a:schemeClr>
                </a:solidFill>
                <a:effectLst/>
                <a:uLnTx/>
                <a:uFillTx/>
                <a:latin typeface="Oswald Light" panose="00000400000000000000" pitchFamily="2" charset="0"/>
                <a:ea typeface="Oswald Light"/>
                <a:cs typeface="Oswald Light"/>
                <a:sym typeface="Oswald Light"/>
              </a:rPr>
              <a:t>Promjena</a:t>
            </a:r>
            <a:r>
              <a:rPr kumimoji="0" lang="en-US" sz="2200" b="0" i="0" u="none" strike="noStrike" kern="1200" cap="none" spc="0" normalizeH="0" baseline="0" noProof="0" dirty="0">
                <a:ln>
                  <a:noFill/>
                </a:ln>
                <a:solidFill>
                  <a:schemeClr val="tx1">
                    <a:lumMod val="75000"/>
                    <a:lumOff val="25000"/>
                  </a:schemeClr>
                </a:solidFill>
                <a:effectLst/>
                <a:uLnTx/>
                <a:uFillTx/>
                <a:latin typeface="Oswald Light" panose="00000400000000000000" pitchFamily="2" charset="0"/>
                <a:ea typeface="Oswald Light"/>
                <a:cs typeface="Oswald Light"/>
                <a:sym typeface="Oswald Light"/>
              </a:rPr>
              <a:t> "</a:t>
            </a:r>
            <a:r>
              <a:rPr kumimoji="0" lang="en-US" sz="2200" b="0" i="0" u="none" strike="noStrike" kern="1200" cap="none" spc="0" normalizeH="0" baseline="0" noProof="0" dirty="0" err="1">
                <a:ln>
                  <a:noFill/>
                </a:ln>
                <a:solidFill>
                  <a:schemeClr val="tx1">
                    <a:lumMod val="75000"/>
                    <a:lumOff val="25000"/>
                  </a:schemeClr>
                </a:solidFill>
                <a:effectLst/>
                <a:uLnTx/>
                <a:uFillTx/>
                <a:latin typeface="Oswald Light" panose="00000400000000000000" pitchFamily="2" charset="0"/>
                <a:ea typeface="Oswald Light"/>
                <a:cs typeface="Oswald Light"/>
                <a:sym typeface="Oswald Light"/>
              </a:rPr>
              <a:t>filma</a:t>
            </a:r>
            <a:r>
              <a:rPr kumimoji="0" lang="en-US" sz="2200" b="0" i="0" u="none" strike="noStrike" kern="1200" cap="none" spc="0" normalizeH="0" baseline="0" noProof="0" dirty="0">
                <a:ln>
                  <a:noFill/>
                </a:ln>
                <a:solidFill>
                  <a:schemeClr val="tx1">
                    <a:lumMod val="75000"/>
                    <a:lumOff val="25000"/>
                  </a:schemeClr>
                </a:solidFill>
                <a:effectLst/>
                <a:uLnTx/>
                <a:uFillTx/>
                <a:latin typeface="Oswald Light" panose="00000400000000000000" pitchFamily="2" charset="0"/>
                <a:ea typeface="Oswald Light"/>
                <a:cs typeface="Oswald Light"/>
                <a:sym typeface="Oswald Light"/>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1"/>
          <p:cNvSpPr txBox="1"/>
          <p:nvPr/>
        </p:nvSpPr>
        <p:spPr>
          <a:xfrm>
            <a:off x="742500" y="1439334"/>
            <a:ext cx="7622567" cy="3439373"/>
          </a:xfrm>
          <a:prstGeom prst="rect">
            <a:avLst/>
          </a:prstGeom>
          <a:noFill/>
          <a:ln>
            <a:noFill/>
          </a:ln>
        </p:spPr>
        <p:txBody>
          <a:bodyPr spcFirstLastPara="1" wrap="square" lIns="91425" tIns="91425" rIns="91425" bIns="91425" anchor="t" anchorCtr="0">
            <a:spAutoFit/>
          </a:bodyPr>
          <a:lstStyle/>
          <a:p>
            <a:pPr marL="400050" lvl="0" indent="-285750" algn="just" rtl="0">
              <a:lnSpc>
                <a:spcPct val="150000"/>
              </a:lnSpc>
              <a:spcBef>
                <a:spcPts val="0"/>
              </a:spcBef>
              <a:spcAft>
                <a:spcPts val="0"/>
              </a:spcAft>
              <a:buClr>
                <a:schemeClr val="accent1"/>
              </a:buClr>
              <a:buSzPts val="1800"/>
              <a:buFont typeface="Wingdings" panose="05000000000000000000" pitchFamily="2" charset="2"/>
              <a:buChar char="Ø"/>
            </a:pPr>
            <a:r>
              <a:rPr lang="en" dirty="0">
                <a:solidFill>
                  <a:schemeClr val="tx1">
                    <a:lumMod val="75000"/>
                    <a:lumOff val="25000"/>
                  </a:schemeClr>
                </a:solidFill>
                <a:latin typeface="Oswald Light"/>
                <a:ea typeface="Oswald Light"/>
                <a:cs typeface="Oswald Light"/>
                <a:sym typeface="Oswald Light"/>
              </a:rPr>
              <a:t>dvije tehnike pomažu terapeutu ii klijentu da se konceptualizira problem i pruži olakšanje kognitivnim restrukturiranjem :</a:t>
            </a:r>
            <a:endParaRPr dirty="0">
              <a:solidFill>
                <a:schemeClr val="tx1">
                  <a:lumMod val="75000"/>
                  <a:lumOff val="25000"/>
                </a:schemeClr>
              </a:solidFill>
              <a:latin typeface="Oswald Light"/>
              <a:ea typeface="Oswald Light"/>
              <a:cs typeface="Oswald Light"/>
              <a:sym typeface="Oswald Light"/>
            </a:endParaRPr>
          </a:p>
          <a:p>
            <a:pPr marL="914400" lvl="0" indent="-317500" algn="just" rtl="0">
              <a:lnSpc>
                <a:spcPct val="150000"/>
              </a:lnSpc>
              <a:spcBef>
                <a:spcPts val="0"/>
              </a:spcBef>
              <a:spcAft>
                <a:spcPts val="0"/>
              </a:spcAft>
              <a:buClr>
                <a:schemeClr val="accent1"/>
              </a:buClr>
              <a:buSzPts val="1400"/>
              <a:buAutoNum type="alphaLcPeriod"/>
            </a:pPr>
            <a:r>
              <a:rPr lang="en" dirty="0">
                <a:solidFill>
                  <a:schemeClr val="tx1">
                    <a:lumMod val="75000"/>
                    <a:lumOff val="25000"/>
                  </a:schemeClr>
                </a:solidFill>
                <a:latin typeface="Oswald Light"/>
                <a:ea typeface="Oswald Light"/>
                <a:cs typeface="Oswald Light"/>
                <a:sym typeface="Oswald Light"/>
              </a:rPr>
              <a:t>Suočavanje s teškim iskustvima - klijenti se obično osjećaju bolje i samouvjerenije kada zamišljaju kako se uspješno nose sa stresnim događajem:</a:t>
            </a:r>
            <a:r>
              <a:rPr lang="en" i="1" dirty="0">
                <a:solidFill>
                  <a:schemeClr val="tx1">
                    <a:lumMod val="75000"/>
                    <a:lumOff val="25000"/>
                  </a:schemeClr>
                </a:solidFill>
                <a:latin typeface="Playfair Display"/>
                <a:ea typeface="Playfair Display"/>
                <a:cs typeface="Playfair Display"/>
                <a:sym typeface="Playfair Display"/>
              </a:rPr>
              <a:t> </a:t>
            </a:r>
            <a:endParaRPr dirty="0">
              <a:solidFill>
                <a:schemeClr val="tx1">
                  <a:lumMod val="75000"/>
                  <a:lumOff val="25000"/>
                </a:schemeClr>
              </a:solidFill>
              <a:latin typeface="Oswald Light"/>
              <a:ea typeface="Oswald Light"/>
              <a:cs typeface="Oswald Light"/>
              <a:sym typeface="Oswald Light"/>
            </a:endParaRPr>
          </a:p>
          <a:p>
            <a:pPr marL="914400" lvl="0" indent="-317500" algn="just" rtl="0">
              <a:lnSpc>
                <a:spcPct val="150000"/>
              </a:lnSpc>
              <a:spcBef>
                <a:spcPts val="0"/>
              </a:spcBef>
              <a:spcAft>
                <a:spcPts val="0"/>
              </a:spcAft>
              <a:buClr>
                <a:schemeClr val="accent1"/>
              </a:buClr>
              <a:buSzPts val="1400"/>
              <a:buAutoNum type="alphaLcPeriod"/>
            </a:pPr>
            <a:r>
              <a:rPr lang="en" dirty="0">
                <a:solidFill>
                  <a:schemeClr val="tx1">
                    <a:lumMod val="75000"/>
                    <a:lumOff val="25000"/>
                  </a:schemeClr>
                </a:solidFill>
                <a:latin typeface="Oswald Light"/>
                <a:ea typeface="Oswald Light"/>
                <a:cs typeface="Oswald Light"/>
                <a:sym typeface="Oswald Light"/>
              </a:rPr>
              <a:t>Vremenski skok unaprijed - klijenti se zamišljaju u nekom trenutku u bližoj ili daljoj budućnosti, kada se osjećaju bolje</a:t>
            </a:r>
            <a:endParaRPr dirty="0">
              <a:solidFill>
                <a:schemeClr val="tx1">
                  <a:lumMod val="75000"/>
                  <a:lumOff val="25000"/>
                </a:schemeClr>
              </a:solidFill>
              <a:latin typeface="Oswald Light"/>
              <a:ea typeface="Oswald Light"/>
              <a:cs typeface="Oswald Light"/>
              <a:sym typeface="Oswald Light"/>
            </a:endParaRPr>
          </a:p>
          <a:p>
            <a:pPr marL="1828800" lvl="0" indent="0" algn="just" rtl="0">
              <a:lnSpc>
                <a:spcPct val="150000"/>
              </a:lnSpc>
              <a:spcBef>
                <a:spcPts val="0"/>
              </a:spcBef>
              <a:spcAft>
                <a:spcPts val="0"/>
              </a:spcAft>
              <a:buNone/>
            </a:pPr>
            <a:endParaRPr sz="1500" i="1" dirty="0">
              <a:solidFill>
                <a:schemeClr val="accent1"/>
              </a:solidFill>
              <a:latin typeface="Playfair Display"/>
              <a:ea typeface="Playfair Display"/>
              <a:cs typeface="Playfair Display"/>
              <a:sym typeface="Playfair Display"/>
            </a:endParaRPr>
          </a:p>
          <a:p>
            <a:pPr marL="1371600" lvl="0" indent="0" algn="just" rtl="0">
              <a:lnSpc>
                <a:spcPct val="150000"/>
              </a:lnSpc>
              <a:spcBef>
                <a:spcPts val="0"/>
              </a:spcBef>
              <a:spcAft>
                <a:spcPts val="0"/>
              </a:spcAft>
              <a:buNone/>
            </a:pPr>
            <a:endParaRPr sz="1800" dirty="0">
              <a:solidFill>
                <a:schemeClr val="accent1"/>
              </a:solidFill>
              <a:latin typeface="Oswald Light"/>
              <a:ea typeface="Oswald Light"/>
              <a:cs typeface="Oswald Light"/>
              <a:sym typeface="Oswald Light"/>
            </a:endParaRPr>
          </a:p>
        </p:txBody>
      </p:sp>
      <p:sp>
        <p:nvSpPr>
          <p:cNvPr id="184" name="Google Shape;184;p31"/>
          <p:cNvSpPr txBox="1"/>
          <p:nvPr/>
        </p:nvSpPr>
        <p:spPr>
          <a:xfrm>
            <a:off x="872066" y="3955490"/>
            <a:ext cx="7493001" cy="738633"/>
          </a:xfrm>
          <a:prstGeom prst="rect">
            <a:avLst/>
          </a:prstGeom>
          <a:solidFill>
            <a:srgbClr val="EFEFEF"/>
          </a:solidFill>
          <a:ln>
            <a:noFill/>
          </a:ln>
        </p:spPr>
        <p:txBody>
          <a:bodyPr spcFirstLastPara="1" wrap="square" lIns="91425" tIns="91425" rIns="91425" bIns="91425" anchor="t" anchorCtr="0">
            <a:spAutoFit/>
          </a:bodyPr>
          <a:lstStyle/>
          <a:p>
            <a:pPr marL="0" lvl="0" indent="0" algn="just" rtl="0">
              <a:lnSpc>
                <a:spcPct val="150000"/>
              </a:lnSpc>
              <a:spcBef>
                <a:spcPts val="0"/>
              </a:spcBef>
              <a:spcAft>
                <a:spcPts val="0"/>
              </a:spcAft>
              <a:buNone/>
            </a:pPr>
            <a:r>
              <a:rPr lang="en" sz="1200" i="1" dirty="0">
                <a:solidFill>
                  <a:schemeClr val="accent1"/>
                </a:solidFill>
                <a:latin typeface="Playfair Display"/>
                <a:ea typeface="Playfair Display"/>
                <a:cs typeface="Playfair Display"/>
                <a:sym typeface="Playfair Display"/>
              </a:rPr>
              <a:t>Abe, možeš li se ponovno sjetiti one predodžbe o intervjuu za posao? Reci mi to naglas dok to zamišljaš što življe možeš.</a:t>
            </a:r>
            <a:endParaRPr sz="1200" dirty="0">
              <a:latin typeface="Playfair Display"/>
              <a:ea typeface="Playfair Display"/>
              <a:cs typeface="Playfair Display"/>
              <a:sym typeface="Playfair Display"/>
            </a:endParaRPr>
          </a:p>
        </p:txBody>
      </p:sp>
      <p:sp>
        <p:nvSpPr>
          <p:cNvPr id="2" name="TextBox 1">
            <a:extLst>
              <a:ext uri="{FF2B5EF4-FFF2-40B4-BE49-F238E27FC236}">
                <a16:creationId xmlns:a16="http://schemas.microsoft.com/office/drawing/2014/main" id="{C8A836B6-F626-CBA0-EE1D-5FE594A1380E}"/>
              </a:ext>
            </a:extLst>
          </p:cNvPr>
          <p:cNvSpPr txBox="1"/>
          <p:nvPr/>
        </p:nvSpPr>
        <p:spPr>
          <a:xfrm>
            <a:off x="872066" y="347812"/>
            <a:ext cx="5249333" cy="539250"/>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E48312"/>
                </a:solidFill>
                <a:effectLst/>
                <a:uLnTx/>
                <a:uFillTx/>
                <a:latin typeface="Oswald"/>
                <a:ea typeface="Oswald"/>
                <a:cs typeface="Oswald"/>
                <a:sym typeface="Oswald"/>
              </a:rPr>
              <a:t>Odgovaranje</a:t>
            </a:r>
            <a:r>
              <a:rPr kumimoji="0" lang="en-US" sz="2200" b="0" i="0" u="none" strike="noStrike" kern="1200" cap="none" spc="0" normalizeH="0" baseline="0" noProof="0" dirty="0">
                <a:ln>
                  <a:noFill/>
                </a:ln>
                <a:solidFill>
                  <a:srgbClr val="E48312"/>
                </a:solidFill>
                <a:effectLst/>
                <a:uLnTx/>
                <a:uFillTx/>
                <a:latin typeface="Oswald"/>
                <a:ea typeface="Oswald"/>
                <a:cs typeface="Oswald"/>
                <a:sym typeface="Oswald"/>
              </a:rPr>
              <a:t> </a:t>
            </a:r>
            <a:r>
              <a:rPr kumimoji="0" lang="en-US" sz="2200" b="0" i="0" u="none" strike="noStrike" kern="1200" cap="none" spc="0" normalizeH="0" baseline="0" noProof="0" dirty="0" err="1">
                <a:ln>
                  <a:noFill/>
                </a:ln>
                <a:solidFill>
                  <a:srgbClr val="E48312"/>
                </a:solidFill>
                <a:effectLst/>
                <a:uLnTx/>
                <a:uFillTx/>
                <a:latin typeface="Oswald"/>
                <a:ea typeface="Oswald"/>
                <a:cs typeface="Oswald"/>
                <a:sym typeface="Oswald"/>
              </a:rPr>
              <a:t>na</a:t>
            </a:r>
            <a:r>
              <a:rPr kumimoji="0" lang="en-US" sz="2200" b="0" i="0" u="none" strike="noStrike" kern="1200" cap="none" spc="0" normalizeH="0" baseline="0" noProof="0" dirty="0">
                <a:ln>
                  <a:noFill/>
                </a:ln>
                <a:solidFill>
                  <a:srgbClr val="E48312"/>
                </a:solidFill>
                <a:effectLst/>
                <a:uLnTx/>
                <a:uFillTx/>
                <a:latin typeface="Oswald"/>
                <a:ea typeface="Oswald"/>
                <a:cs typeface="Oswald"/>
                <a:sym typeface="Oswald"/>
              </a:rPr>
              <a:t> </a:t>
            </a:r>
            <a:r>
              <a:rPr kumimoji="0" lang="en-US" sz="2200" b="0" i="0" u="none" strike="noStrike" kern="1200" cap="none" spc="0" normalizeH="0" baseline="0" noProof="0" dirty="0" err="1">
                <a:ln>
                  <a:noFill/>
                </a:ln>
                <a:solidFill>
                  <a:srgbClr val="E48312"/>
                </a:solidFill>
                <a:effectLst/>
                <a:uLnTx/>
                <a:uFillTx/>
                <a:latin typeface="Oswald"/>
                <a:ea typeface="Oswald"/>
                <a:cs typeface="Oswald"/>
                <a:sym typeface="Oswald"/>
              </a:rPr>
              <a:t>spontane</a:t>
            </a:r>
            <a:r>
              <a:rPr kumimoji="0" lang="en-US" sz="2200" b="0" i="0" u="none" strike="noStrike" kern="1200" cap="none" spc="0" normalizeH="0" baseline="0" noProof="0" dirty="0">
                <a:ln>
                  <a:noFill/>
                </a:ln>
                <a:solidFill>
                  <a:srgbClr val="E48312"/>
                </a:solidFill>
                <a:effectLst/>
                <a:uLnTx/>
                <a:uFillTx/>
                <a:latin typeface="Oswald"/>
                <a:ea typeface="Oswald"/>
                <a:cs typeface="Oswald"/>
                <a:sym typeface="Oswald"/>
              </a:rPr>
              <a:t> </a:t>
            </a:r>
            <a:r>
              <a:rPr kumimoji="0" lang="en-US" sz="2200" b="0" i="0" u="none" strike="noStrike" kern="1200" cap="none" spc="0" normalizeH="0" baseline="0" noProof="0" dirty="0" err="1">
                <a:ln>
                  <a:noFill/>
                </a:ln>
                <a:solidFill>
                  <a:srgbClr val="E48312"/>
                </a:solidFill>
                <a:effectLst/>
                <a:uLnTx/>
                <a:uFillTx/>
                <a:latin typeface="Oswald"/>
                <a:ea typeface="Oswald"/>
                <a:cs typeface="Oswald"/>
                <a:sym typeface="Oswald"/>
              </a:rPr>
              <a:t>negativne</a:t>
            </a:r>
            <a:r>
              <a:rPr kumimoji="0" lang="en-US" sz="2200" b="0" i="0" u="none" strike="noStrike" kern="1200" cap="none" spc="0" normalizeH="0" baseline="0" noProof="0" dirty="0">
                <a:ln>
                  <a:noFill/>
                </a:ln>
                <a:solidFill>
                  <a:srgbClr val="E48312"/>
                </a:solidFill>
                <a:effectLst/>
                <a:uLnTx/>
                <a:uFillTx/>
                <a:latin typeface="Oswald"/>
                <a:ea typeface="Oswald"/>
                <a:cs typeface="Oswald"/>
                <a:sym typeface="Oswald"/>
              </a:rPr>
              <a:t> </a:t>
            </a:r>
            <a:r>
              <a:rPr kumimoji="0" lang="en-US" sz="2200" b="0" i="0" u="none" strike="noStrike" kern="1200" cap="none" spc="0" normalizeH="0" baseline="0" noProof="0" dirty="0" err="1">
                <a:ln>
                  <a:noFill/>
                </a:ln>
                <a:solidFill>
                  <a:srgbClr val="E48312"/>
                </a:solidFill>
                <a:effectLst/>
                <a:uLnTx/>
                <a:uFillTx/>
                <a:latin typeface="Oswald"/>
                <a:ea typeface="Oswald"/>
                <a:cs typeface="Oswald"/>
                <a:sym typeface="Oswald"/>
              </a:rPr>
              <a:t>predodžbe</a:t>
            </a:r>
            <a:endParaRPr kumimoji="0" lang="en-US" sz="2200" b="0" i="0" u="none" strike="noStrike" kern="1200" cap="none" spc="0" normalizeH="0" baseline="0" noProof="0" dirty="0">
              <a:ln>
                <a:noFill/>
              </a:ln>
              <a:solidFill>
                <a:srgbClr val="E48312"/>
              </a:solidFill>
              <a:effectLst/>
              <a:uLnTx/>
              <a:uFillTx/>
              <a:latin typeface="Oswald"/>
              <a:ea typeface="Oswald"/>
              <a:cs typeface="Oswald"/>
              <a:sym typeface="Oswald"/>
            </a:endParaRPr>
          </a:p>
        </p:txBody>
      </p:sp>
      <p:sp>
        <p:nvSpPr>
          <p:cNvPr id="3" name="TextBox 2">
            <a:extLst>
              <a:ext uri="{FF2B5EF4-FFF2-40B4-BE49-F238E27FC236}">
                <a16:creationId xmlns:a16="http://schemas.microsoft.com/office/drawing/2014/main" id="{9BD623D9-7CA3-C84A-FC5A-A53DDF188A5B}"/>
              </a:ext>
            </a:extLst>
          </p:cNvPr>
          <p:cNvSpPr txBox="1"/>
          <p:nvPr/>
        </p:nvSpPr>
        <p:spPr>
          <a:xfrm>
            <a:off x="872066" y="814753"/>
            <a:ext cx="4792133" cy="539250"/>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lang="pl-PL" sz="2200" dirty="0">
                <a:solidFill>
                  <a:schemeClr val="tx1">
                    <a:lumMod val="75000"/>
                    <a:lumOff val="25000"/>
                  </a:schemeClr>
                </a:solidFill>
                <a:latin typeface="Oswald Light" panose="00000400000000000000" pitchFamily="2" charset="0"/>
                <a:ea typeface="Oswald Light"/>
                <a:cs typeface="Oswald Light"/>
                <a:sym typeface="Oswald Light"/>
              </a:rPr>
              <a:t>2. </a:t>
            </a:r>
            <a:r>
              <a:rPr kumimoji="0" lang="pl-PL" sz="2200" b="0" i="0" u="none" strike="noStrike" kern="1200" cap="none" spc="0" normalizeH="0" baseline="0" noProof="0" dirty="0">
                <a:ln>
                  <a:noFill/>
                </a:ln>
                <a:solidFill>
                  <a:schemeClr val="tx1">
                    <a:lumMod val="75000"/>
                    <a:lumOff val="25000"/>
                  </a:schemeClr>
                </a:solidFill>
                <a:effectLst/>
                <a:uLnTx/>
                <a:uFillTx/>
                <a:latin typeface="Oswald Light" panose="00000400000000000000" pitchFamily="2" charset="0"/>
                <a:ea typeface="Oswald Light"/>
                <a:cs typeface="Oswald Light"/>
                <a:sym typeface="Oswald Light"/>
              </a:rPr>
              <a:t>Praćenje predodžbe do kraja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2"/>
          <p:cNvSpPr txBox="1"/>
          <p:nvPr/>
        </p:nvSpPr>
        <p:spPr>
          <a:xfrm>
            <a:off x="827114" y="313780"/>
            <a:ext cx="9043200" cy="969600"/>
          </a:xfrm>
          <a:prstGeom prst="rect">
            <a:avLst/>
          </a:prstGeom>
          <a:noFill/>
          <a:ln>
            <a:noFill/>
          </a:ln>
        </p:spPr>
        <p:txBody>
          <a:bodyPr spcFirstLastPara="1" wrap="square" lIns="91425" tIns="91425" rIns="91425" bIns="91425" anchor="t" anchorCtr="0">
            <a:spAutoFit/>
          </a:bodyPr>
          <a:lstStyle/>
          <a:p>
            <a:pPr marL="0" lvl="0" indent="0" algn="just" rtl="0">
              <a:lnSpc>
                <a:spcPct val="150000"/>
              </a:lnSpc>
              <a:spcBef>
                <a:spcPts val="0"/>
              </a:spcBef>
              <a:spcAft>
                <a:spcPts val="0"/>
              </a:spcAft>
              <a:buNone/>
            </a:pPr>
            <a:r>
              <a:rPr lang="en" sz="2200" dirty="0">
                <a:solidFill>
                  <a:schemeClr val="accent1"/>
                </a:solidFill>
                <a:latin typeface="Oswald"/>
                <a:ea typeface="Oswald"/>
                <a:cs typeface="Oswald"/>
                <a:sym typeface="Oswald"/>
              </a:rPr>
              <a:t>Odgovaranje na spontane negativne predodžbe</a:t>
            </a:r>
            <a:endParaRPr sz="2200" dirty="0">
              <a:solidFill>
                <a:schemeClr val="accent1"/>
              </a:solidFill>
              <a:latin typeface="Oswald"/>
              <a:ea typeface="Oswald"/>
              <a:cs typeface="Oswald"/>
              <a:sym typeface="Oswald"/>
            </a:endParaRPr>
          </a:p>
          <a:p>
            <a:pPr marL="0" lvl="0" indent="0" algn="just" rtl="0">
              <a:lnSpc>
                <a:spcPct val="150000"/>
              </a:lnSpc>
              <a:spcBef>
                <a:spcPts val="0"/>
              </a:spcBef>
              <a:spcAft>
                <a:spcPts val="0"/>
              </a:spcAft>
              <a:buNone/>
            </a:pPr>
            <a:endParaRPr sz="1800" dirty="0">
              <a:solidFill>
                <a:schemeClr val="accent1"/>
              </a:solidFill>
              <a:latin typeface="Oswald Light"/>
              <a:ea typeface="Oswald Light"/>
              <a:cs typeface="Oswald Light"/>
              <a:sym typeface="Oswald Light"/>
            </a:endParaRPr>
          </a:p>
        </p:txBody>
      </p:sp>
      <p:sp>
        <p:nvSpPr>
          <p:cNvPr id="191" name="Google Shape;191;p32"/>
          <p:cNvSpPr txBox="1"/>
          <p:nvPr/>
        </p:nvSpPr>
        <p:spPr>
          <a:xfrm>
            <a:off x="827114" y="1447324"/>
            <a:ext cx="7640135" cy="1220817"/>
          </a:xfrm>
          <a:prstGeom prst="rect">
            <a:avLst/>
          </a:prstGeom>
          <a:noFill/>
          <a:ln>
            <a:noFill/>
          </a:ln>
        </p:spPr>
        <p:txBody>
          <a:bodyPr spcFirstLastPara="1" wrap="square" lIns="91425" tIns="91425" rIns="91425" bIns="91425" anchor="t" anchorCtr="0">
            <a:spAutoFit/>
          </a:bodyPr>
          <a:lstStyle/>
          <a:p>
            <a:pPr marL="457200" lvl="0" indent="-342900" algn="l" rtl="0">
              <a:lnSpc>
                <a:spcPct val="150000"/>
              </a:lnSpc>
              <a:spcBef>
                <a:spcPts val="1600"/>
              </a:spcBef>
              <a:spcAft>
                <a:spcPts val="0"/>
              </a:spcAft>
              <a:buClr>
                <a:schemeClr val="accent1"/>
              </a:buClr>
              <a:buSzPts val="1800"/>
              <a:buFont typeface="Oswald Light"/>
              <a:buChar char="➢"/>
            </a:pPr>
            <a:r>
              <a:rPr lang="en" sz="1800" dirty="0">
                <a:solidFill>
                  <a:schemeClr val="tx1">
                    <a:lumMod val="75000"/>
                    <a:lumOff val="25000"/>
                  </a:schemeClr>
                </a:solidFill>
                <a:latin typeface="Oswald Light"/>
                <a:ea typeface="Oswald Light"/>
                <a:cs typeface="Oswald Light"/>
                <a:sym typeface="Oswald Light"/>
              </a:rPr>
              <a:t>podučavanje klijenta da se prema predodžbi odnosi kao prema verbalnoj automatskoj misli koristeći Sokratov dijalog</a:t>
            </a:r>
            <a:endParaRPr sz="2200" dirty="0">
              <a:solidFill>
                <a:schemeClr val="tx1">
                  <a:lumMod val="75000"/>
                  <a:lumOff val="25000"/>
                </a:schemeClr>
              </a:solidFill>
              <a:latin typeface="Oswald"/>
              <a:ea typeface="Oswald"/>
              <a:cs typeface="Oswald"/>
              <a:sym typeface="Oswald"/>
            </a:endParaRPr>
          </a:p>
        </p:txBody>
      </p:sp>
      <p:sp>
        <p:nvSpPr>
          <p:cNvPr id="192" name="Google Shape;192;p32"/>
          <p:cNvSpPr txBox="1"/>
          <p:nvPr/>
        </p:nvSpPr>
        <p:spPr>
          <a:xfrm>
            <a:off x="827114" y="3085767"/>
            <a:ext cx="7640135" cy="830966"/>
          </a:xfrm>
          <a:prstGeom prst="rect">
            <a:avLst/>
          </a:prstGeom>
          <a:solidFill>
            <a:srgbClr val="EFEFE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i="1" dirty="0">
                <a:solidFill>
                  <a:schemeClr val="accent1"/>
                </a:solidFill>
                <a:latin typeface="Playfair Display"/>
                <a:ea typeface="Playfair Display"/>
                <a:cs typeface="Playfair Display"/>
                <a:sym typeface="Playfair Display"/>
              </a:rPr>
              <a:t>Koji su dokazi da je automatska misao točna? Da nije točna? Postoji li alternativno objašnjenje? Što je najgore što se može dogoditi? Mogu li to preživjeti? Što je najbolje što se može dogoditi? Što je najvjerojatnija posljedica? …</a:t>
            </a:r>
            <a:endParaRPr sz="1200" i="1" dirty="0">
              <a:solidFill>
                <a:schemeClr val="accent1"/>
              </a:solidFill>
              <a:latin typeface="Playfair Display"/>
              <a:ea typeface="Playfair Display"/>
              <a:cs typeface="Playfair Display"/>
              <a:sym typeface="Playfair Display"/>
            </a:endParaRPr>
          </a:p>
          <a:p>
            <a:pPr marL="0" lvl="0" indent="0" algn="l" rtl="0">
              <a:spcBef>
                <a:spcPts val="0"/>
              </a:spcBef>
              <a:spcAft>
                <a:spcPts val="0"/>
              </a:spcAft>
              <a:buNone/>
            </a:pPr>
            <a:endParaRPr dirty="0">
              <a:latin typeface="Playfair Display"/>
              <a:ea typeface="Playfair Display"/>
              <a:cs typeface="Playfair Display"/>
              <a:sym typeface="Playfair Display"/>
            </a:endParaRPr>
          </a:p>
        </p:txBody>
      </p:sp>
      <p:sp>
        <p:nvSpPr>
          <p:cNvPr id="2" name="TextBox 1">
            <a:extLst>
              <a:ext uri="{FF2B5EF4-FFF2-40B4-BE49-F238E27FC236}">
                <a16:creationId xmlns:a16="http://schemas.microsoft.com/office/drawing/2014/main" id="{0744C5E8-4A98-ABA0-10DA-1F375BD428C5}"/>
              </a:ext>
            </a:extLst>
          </p:cNvPr>
          <p:cNvSpPr txBox="1"/>
          <p:nvPr/>
        </p:nvSpPr>
        <p:spPr>
          <a:xfrm>
            <a:off x="886382" y="864701"/>
            <a:ext cx="4394200" cy="450380"/>
          </a:xfrm>
          <a:prstGeom prst="rect">
            <a:avLst/>
          </a:prstGeom>
          <a:noFill/>
        </p:spPr>
        <p:txBody>
          <a:bodyPr wrap="square" rtlCol="0">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lumMod val="75000"/>
                    <a:lumOff val="25000"/>
                  </a:srgbClr>
                </a:solidFill>
                <a:effectLst/>
                <a:uLnTx/>
                <a:uFillTx/>
                <a:latin typeface="Oswald Light"/>
                <a:ea typeface="Oswald Light"/>
                <a:cs typeface="Oswald Light"/>
                <a:sym typeface="Oswald Light"/>
              </a:rPr>
              <a:t>3. </a:t>
            </a:r>
            <a:r>
              <a:rPr kumimoji="0" lang="en-US" sz="2200" b="0" i="0" u="none" strike="noStrike" kern="1200" cap="none" spc="0" normalizeH="0" baseline="0" noProof="0" dirty="0" err="1">
                <a:ln>
                  <a:noFill/>
                </a:ln>
                <a:solidFill>
                  <a:srgbClr val="000000">
                    <a:lumMod val="75000"/>
                    <a:lumOff val="25000"/>
                  </a:srgbClr>
                </a:solidFill>
                <a:effectLst/>
                <a:uLnTx/>
                <a:uFillTx/>
                <a:latin typeface="Oswald Light"/>
                <a:ea typeface="Oswald Light"/>
                <a:cs typeface="Oswald Light"/>
                <a:sym typeface="Oswald Light"/>
              </a:rPr>
              <a:t>Testiranje</a:t>
            </a:r>
            <a:r>
              <a:rPr kumimoji="0" lang="en-US" sz="2200" b="0" i="0" u="none" strike="noStrike" kern="1200" cap="none" spc="0" normalizeH="0" baseline="0" noProof="0" dirty="0">
                <a:ln>
                  <a:noFill/>
                </a:ln>
                <a:solidFill>
                  <a:srgbClr val="000000">
                    <a:lumMod val="75000"/>
                    <a:lumOff val="25000"/>
                  </a:srgbClr>
                </a:solidFill>
                <a:effectLst/>
                <a:uLnTx/>
                <a:uFillTx/>
                <a:latin typeface="Oswald Light"/>
                <a:ea typeface="Oswald Light"/>
                <a:cs typeface="Oswald Light"/>
                <a:sym typeface="Oswald Light"/>
              </a:rPr>
              <a:t> </a:t>
            </a:r>
            <a:r>
              <a:rPr kumimoji="0" lang="en-US" sz="2200" b="0" i="0" u="none" strike="noStrike" kern="1200" cap="none" spc="0" normalizeH="0" baseline="0" noProof="0" dirty="0" err="1">
                <a:ln>
                  <a:noFill/>
                </a:ln>
                <a:solidFill>
                  <a:srgbClr val="000000">
                    <a:lumMod val="75000"/>
                    <a:lumOff val="25000"/>
                  </a:srgbClr>
                </a:solidFill>
                <a:effectLst/>
                <a:uLnTx/>
                <a:uFillTx/>
                <a:latin typeface="Oswald Light"/>
                <a:ea typeface="Oswald Light"/>
                <a:cs typeface="Oswald Light"/>
                <a:sym typeface="Oswald Light"/>
              </a:rPr>
              <a:t>stvarnosti</a:t>
            </a:r>
            <a:r>
              <a:rPr kumimoji="0" lang="en-US" sz="2200" b="0" i="0" u="none" strike="noStrike" kern="1200" cap="none" spc="0" normalizeH="0" baseline="0" noProof="0" dirty="0">
                <a:ln>
                  <a:noFill/>
                </a:ln>
                <a:solidFill>
                  <a:srgbClr val="000000">
                    <a:lumMod val="75000"/>
                    <a:lumOff val="25000"/>
                  </a:srgbClr>
                </a:solidFill>
                <a:effectLst/>
                <a:uLnTx/>
                <a:uFillTx/>
                <a:latin typeface="Oswald Light"/>
                <a:ea typeface="Oswald Light"/>
                <a:cs typeface="Oswald Light"/>
                <a:sym typeface="Oswald Light"/>
              </a:rPr>
              <a:t> </a:t>
            </a:r>
            <a:r>
              <a:rPr kumimoji="0" lang="en-US" sz="2200" b="0" i="0" u="none" strike="noStrike" kern="1200" cap="none" spc="0" normalizeH="0" baseline="0" noProof="0" dirty="0" err="1">
                <a:ln>
                  <a:noFill/>
                </a:ln>
                <a:solidFill>
                  <a:srgbClr val="000000">
                    <a:lumMod val="75000"/>
                    <a:lumOff val="25000"/>
                  </a:srgbClr>
                </a:solidFill>
                <a:effectLst/>
                <a:uLnTx/>
                <a:uFillTx/>
                <a:latin typeface="Oswald Light"/>
                <a:ea typeface="Oswald Light"/>
                <a:cs typeface="Oswald Light"/>
                <a:sym typeface="Oswald Light"/>
              </a:rPr>
              <a:t>predodžbi</a:t>
            </a:r>
            <a:endParaRPr kumimoji="0" lang="en-US" sz="2200" b="0" i="0" u="none" strike="noStrike" kern="1200" cap="none" spc="0" normalizeH="0" baseline="0" noProof="0" dirty="0">
              <a:ln>
                <a:noFill/>
              </a:ln>
              <a:solidFill>
                <a:srgbClr val="000000">
                  <a:lumMod val="75000"/>
                  <a:lumOff val="25000"/>
                </a:srgbClr>
              </a:solidFill>
              <a:effectLst/>
              <a:uLnTx/>
              <a:uFillTx/>
              <a:latin typeface="Oswald Light"/>
              <a:ea typeface="Oswald Light"/>
              <a:cs typeface="Oswald Light"/>
              <a:sym typeface="Oswald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3"/>
          <p:cNvSpPr txBox="1"/>
          <p:nvPr/>
        </p:nvSpPr>
        <p:spPr>
          <a:xfrm>
            <a:off x="780617" y="291150"/>
            <a:ext cx="9043200" cy="969600"/>
          </a:xfrm>
          <a:prstGeom prst="rect">
            <a:avLst/>
          </a:prstGeom>
          <a:noFill/>
          <a:ln>
            <a:noFill/>
          </a:ln>
        </p:spPr>
        <p:txBody>
          <a:bodyPr spcFirstLastPara="1" wrap="square" lIns="91425" tIns="91425" rIns="91425" bIns="91425" anchor="t" anchorCtr="0">
            <a:spAutoFit/>
          </a:bodyPr>
          <a:lstStyle/>
          <a:p>
            <a:pPr marL="0" lvl="0" indent="0" algn="just" rtl="0">
              <a:lnSpc>
                <a:spcPct val="150000"/>
              </a:lnSpc>
              <a:spcBef>
                <a:spcPts val="0"/>
              </a:spcBef>
              <a:spcAft>
                <a:spcPts val="0"/>
              </a:spcAft>
              <a:buNone/>
            </a:pPr>
            <a:r>
              <a:rPr lang="en" sz="2200" dirty="0">
                <a:solidFill>
                  <a:schemeClr val="accent1"/>
                </a:solidFill>
                <a:latin typeface="Oswald"/>
                <a:ea typeface="Oswald"/>
                <a:cs typeface="Oswald"/>
                <a:sym typeface="Oswald"/>
              </a:rPr>
              <a:t>ZAKLJUČAK</a:t>
            </a:r>
            <a:endParaRPr sz="2200" dirty="0">
              <a:solidFill>
                <a:schemeClr val="accent1"/>
              </a:solidFill>
              <a:latin typeface="Oswald"/>
              <a:ea typeface="Oswald"/>
              <a:cs typeface="Oswald"/>
              <a:sym typeface="Oswald"/>
            </a:endParaRPr>
          </a:p>
          <a:p>
            <a:pPr marL="0" lvl="0" indent="0" algn="just" rtl="0">
              <a:lnSpc>
                <a:spcPct val="150000"/>
              </a:lnSpc>
              <a:spcBef>
                <a:spcPts val="0"/>
              </a:spcBef>
              <a:spcAft>
                <a:spcPts val="0"/>
              </a:spcAft>
              <a:buNone/>
            </a:pPr>
            <a:endParaRPr sz="1800" dirty="0">
              <a:solidFill>
                <a:schemeClr val="accent1"/>
              </a:solidFill>
              <a:latin typeface="Oswald Light"/>
              <a:ea typeface="Oswald Light"/>
              <a:cs typeface="Oswald Light"/>
              <a:sym typeface="Oswald Light"/>
            </a:endParaRPr>
          </a:p>
        </p:txBody>
      </p:sp>
      <p:sp>
        <p:nvSpPr>
          <p:cNvPr id="198" name="Google Shape;198;p33"/>
          <p:cNvSpPr txBox="1"/>
          <p:nvPr/>
        </p:nvSpPr>
        <p:spPr>
          <a:xfrm>
            <a:off x="780617" y="1293833"/>
            <a:ext cx="7669116" cy="2954625"/>
          </a:xfrm>
          <a:prstGeom prst="rect">
            <a:avLst/>
          </a:prstGeom>
          <a:noFill/>
          <a:ln>
            <a:noFill/>
          </a:ln>
        </p:spPr>
        <p:txBody>
          <a:bodyPr spcFirstLastPara="1" wrap="square" lIns="91425" tIns="91425" rIns="91425" bIns="91425" anchor="t" anchorCtr="0">
            <a:spAutoFit/>
          </a:bodyPr>
          <a:lstStyle/>
          <a:p>
            <a:pPr marL="457200" lvl="0" indent="-317500" algn="l" rtl="0">
              <a:lnSpc>
                <a:spcPct val="150000"/>
              </a:lnSpc>
              <a:spcBef>
                <a:spcPts val="0"/>
              </a:spcBef>
              <a:spcAft>
                <a:spcPts val="0"/>
              </a:spcAft>
              <a:buClr>
                <a:schemeClr val="accent1"/>
              </a:buClr>
              <a:buSzPts val="1400"/>
              <a:buFont typeface="Oswald Light"/>
              <a:buChar char="➢"/>
            </a:pPr>
            <a:r>
              <a:rPr lang="en" sz="1500" dirty="0">
                <a:solidFill>
                  <a:schemeClr val="tx1">
                    <a:lumMod val="75000"/>
                    <a:lumOff val="25000"/>
                  </a:schemeClr>
                </a:solidFill>
                <a:latin typeface="Oswald Light"/>
                <a:ea typeface="Oswald Light"/>
                <a:cs typeface="Oswald Light"/>
                <a:sym typeface="Oswald Light"/>
              </a:rPr>
              <a:t>predodžbe se mogu koristiti na različite načine za jačanje ugodnih emocija, povećanje samopouzdanja, uvježbavanje  korištenja  tehnika suočavanja i promjenu kognicija</a:t>
            </a:r>
            <a:endParaRPr sz="1500" dirty="0">
              <a:solidFill>
                <a:schemeClr val="tx1">
                  <a:lumMod val="75000"/>
                  <a:lumOff val="25000"/>
                </a:schemeClr>
              </a:solidFill>
              <a:latin typeface="Oswald Light"/>
              <a:ea typeface="Oswald Light"/>
              <a:cs typeface="Oswald Light"/>
              <a:sym typeface="Oswald Light"/>
            </a:endParaRPr>
          </a:p>
          <a:p>
            <a:pPr marL="457200" lvl="0" indent="-323850" algn="l" rtl="0">
              <a:lnSpc>
                <a:spcPct val="150000"/>
              </a:lnSpc>
              <a:spcBef>
                <a:spcPts val="0"/>
              </a:spcBef>
              <a:spcAft>
                <a:spcPts val="0"/>
              </a:spcAft>
              <a:buClr>
                <a:schemeClr val="accent1"/>
              </a:buClr>
              <a:buSzPts val="1500"/>
              <a:buFont typeface="Oswald Light"/>
              <a:buChar char="➢"/>
            </a:pPr>
            <a:r>
              <a:rPr lang="en" sz="1500" dirty="0">
                <a:solidFill>
                  <a:schemeClr val="tx1">
                    <a:lumMod val="75000"/>
                    <a:lumOff val="25000"/>
                  </a:schemeClr>
                </a:solidFill>
                <a:latin typeface="Oswald Light"/>
                <a:ea typeface="Oswald Light"/>
                <a:cs typeface="Oswald Light"/>
                <a:sym typeface="Oswald Light"/>
              </a:rPr>
              <a:t>kada klijenti doživljavaju negativne predodžbe, potrebno dosljedno  propitivati( nježno i nenametljivo) kako bi  im se pomoglo da prepoznaju svoje predodžbe</a:t>
            </a:r>
            <a:endParaRPr sz="1500" dirty="0">
              <a:solidFill>
                <a:schemeClr val="tx1">
                  <a:lumMod val="75000"/>
                  <a:lumOff val="25000"/>
                </a:schemeClr>
              </a:solidFill>
              <a:latin typeface="Oswald Light"/>
              <a:ea typeface="Oswald Light"/>
              <a:cs typeface="Oswald Light"/>
              <a:sym typeface="Oswald Light"/>
            </a:endParaRPr>
          </a:p>
          <a:p>
            <a:pPr marL="457200" lvl="0" indent="-323850" algn="l" rtl="0">
              <a:lnSpc>
                <a:spcPct val="150000"/>
              </a:lnSpc>
              <a:spcBef>
                <a:spcPts val="0"/>
              </a:spcBef>
              <a:spcAft>
                <a:spcPts val="0"/>
              </a:spcAft>
              <a:buClr>
                <a:schemeClr val="accent1"/>
              </a:buClr>
              <a:buSzPts val="1500"/>
              <a:buFont typeface="Oswald Light"/>
              <a:buChar char="➢"/>
            </a:pPr>
            <a:r>
              <a:rPr lang="en" sz="1500" dirty="0">
                <a:solidFill>
                  <a:schemeClr val="tx1">
                    <a:lumMod val="75000"/>
                    <a:lumOff val="25000"/>
                  </a:schemeClr>
                </a:solidFill>
                <a:latin typeface="Oswald Light"/>
                <a:ea typeface="Oswald Light"/>
                <a:cs typeface="Oswald Light"/>
                <a:sym typeface="Oswald Light"/>
              </a:rPr>
              <a:t> kijenti koji imaju česte, uznemirujuće predodžbe imaju koristi ili od redovite primjene nekoliko tehnika predočavanja ili, ako su njihove slike nametljive, tehnika </a:t>
            </a:r>
            <a:r>
              <a:rPr lang="en" sz="1500" i="1" dirty="0">
                <a:solidFill>
                  <a:schemeClr val="tx1">
                    <a:lumMod val="75000"/>
                    <a:lumOff val="25000"/>
                  </a:schemeClr>
                </a:solidFill>
                <a:latin typeface="Oswald Light"/>
                <a:ea typeface="Oswald Light"/>
                <a:cs typeface="Oswald Light"/>
                <a:sym typeface="Oswald Light"/>
              </a:rPr>
              <a:t>mindfulnessa</a:t>
            </a:r>
            <a:endParaRPr sz="1500" i="1" dirty="0">
              <a:solidFill>
                <a:schemeClr val="tx1">
                  <a:lumMod val="75000"/>
                  <a:lumOff val="25000"/>
                </a:schemeClr>
              </a:solidFill>
              <a:latin typeface="Oswald Light"/>
              <a:ea typeface="Oswald Light"/>
              <a:cs typeface="Oswald Light"/>
              <a:sym typeface="Oswald Light"/>
            </a:endParaRPr>
          </a:p>
          <a:p>
            <a:pPr marL="457200" lvl="0" indent="-323850" algn="l" rtl="0">
              <a:lnSpc>
                <a:spcPct val="150000"/>
              </a:lnSpc>
              <a:spcBef>
                <a:spcPts val="0"/>
              </a:spcBef>
              <a:spcAft>
                <a:spcPts val="0"/>
              </a:spcAft>
              <a:buClr>
                <a:schemeClr val="accent1"/>
              </a:buClr>
              <a:buSzPts val="1500"/>
              <a:buFont typeface="Oswald Light"/>
              <a:buChar char="➢"/>
            </a:pPr>
            <a:r>
              <a:rPr lang="en" sz="1500" dirty="0">
                <a:solidFill>
                  <a:schemeClr val="tx1">
                    <a:lumMod val="75000"/>
                    <a:lumOff val="25000"/>
                  </a:schemeClr>
                </a:solidFill>
                <a:latin typeface="Oswald Light"/>
                <a:ea typeface="Oswald Light"/>
                <a:cs typeface="Oswald Light"/>
                <a:sym typeface="Oswald Light"/>
              </a:rPr>
              <a:t>predodžbe  se mogu koristiti za modificiranje negativnih bazičnih vjerovanja preoblikovanjem značenja bitnih nepovoljnih životnih iskustava</a:t>
            </a:r>
            <a:endParaRPr sz="1500" dirty="0">
              <a:solidFill>
                <a:schemeClr val="tx1">
                  <a:lumMod val="75000"/>
                  <a:lumOff val="25000"/>
                </a:schemeClr>
              </a:solidFill>
              <a:latin typeface="Oswald Light"/>
              <a:ea typeface="Oswald Light"/>
              <a:cs typeface="Oswald Light"/>
              <a:sym typeface="Oswald 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4"/>
          <p:cNvSpPr txBox="1"/>
          <p:nvPr/>
        </p:nvSpPr>
        <p:spPr>
          <a:xfrm>
            <a:off x="855133" y="431808"/>
            <a:ext cx="9043200" cy="969600"/>
          </a:xfrm>
          <a:prstGeom prst="rect">
            <a:avLst/>
          </a:prstGeom>
          <a:noFill/>
          <a:ln>
            <a:noFill/>
          </a:ln>
        </p:spPr>
        <p:txBody>
          <a:bodyPr spcFirstLastPara="1" wrap="square" lIns="91425" tIns="91425" rIns="91425" bIns="91425" anchor="t" anchorCtr="0">
            <a:spAutoFit/>
          </a:bodyPr>
          <a:lstStyle/>
          <a:p>
            <a:pPr marL="0" lvl="0" indent="0" algn="just" rtl="0">
              <a:lnSpc>
                <a:spcPct val="150000"/>
              </a:lnSpc>
              <a:spcBef>
                <a:spcPts val="0"/>
              </a:spcBef>
              <a:spcAft>
                <a:spcPts val="0"/>
              </a:spcAft>
              <a:buNone/>
            </a:pPr>
            <a:r>
              <a:rPr lang="en" sz="2200" dirty="0">
                <a:solidFill>
                  <a:schemeClr val="accent1"/>
                </a:solidFill>
                <a:latin typeface="Oswald"/>
                <a:ea typeface="Oswald"/>
                <a:cs typeface="Oswald"/>
                <a:sym typeface="Oswald"/>
              </a:rPr>
              <a:t>LITERATURA:</a:t>
            </a:r>
            <a:endParaRPr sz="2200" dirty="0">
              <a:solidFill>
                <a:schemeClr val="accent1"/>
              </a:solidFill>
              <a:latin typeface="Oswald"/>
              <a:ea typeface="Oswald"/>
              <a:cs typeface="Oswald"/>
              <a:sym typeface="Oswald"/>
            </a:endParaRPr>
          </a:p>
          <a:p>
            <a:pPr marL="0" lvl="0" indent="0" algn="just" rtl="0">
              <a:lnSpc>
                <a:spcPct val="150000"/>
              </a:lnSpc>
              <a:spcBef>
                <a:spcPts val="0"/>
              </a:spcBef>
              <a:spcAft>
                <a:spcPts val="0"/>
              </a:spcAft>
              <a:buNone/>
            </a:pPr>
            <a:endParaRPr sz="1800" dirty="0">
              <a:solidFill>
                <a:schemeClr val="accent1"/>
              </a:solidFill>
              <a:latin typeface="Oswald Light"/>
              <a:ea typeface="Oswald Light"/>
              <a:cs typeface="Oswald Light"/>
              <a:sym typeface="Oswald Light"/>
            </a:endParaRPr>
          </a:p>
        </p:txBody>
      </p:sp>
      <p:sp>
        <p:nvSpPr>
          <p:cNvPr id="204" name="Google Shape;204;p34"/>
          <p:cNvSpPr txBox="1"/>
          <p:nvPr/>
        </p:nvSpPr>
        <p:spPr>
          <a:xfrm>
            <a:off x="855133" y="1401408"/>
            <a:ext cx="7552267" cy="600134"/>
          </a:xfrm>
          <a:prstGeom prst="rect">
            <a:avLst/>
          </a:prstGeom>
          <a:noFill/>
          <a:ln>
            <a:noFill/>
          </a:ln>
        </p:spPr>
        <p:txBody>
          <a:bodyPr spcFirstLastPara="1" wrap="square" lIns="91425" tIns="91425" rIns="91425" bIns="91425" anchor="t" anchorCtr="0">
            <a:spAutoFit/>
          </a:bodyPr>
          <a:lstStyle/>
          <a:p>
            <a:pPr marL="457200" lvl="0" indent="-342900" algn="l" rtl="0">
              <a:lnSpc>
                <a:spcPct val="150000"/>
              </a:lnSpc>
              <a:spcBef>
                <a:spcPts val="0"/>
              </a:spcBef>
              <a:spcAft>
                <a:spcPts val="0"/>
              </a:spcAft>
              <a:buClr>
                <a:schemeClr val="accent1"/>
              </a:buClr>
              <a:buSzPts val="1800"/>
              <a:buFont typeface="Oswald Light"/>
              <a:buChar char="➢"/>
            </a:pPr>
            <a:r>
              <a:rPr lang="en" dirty="0">
                <a:solidFill>
                  <a:schemeClr val="tx1">
                    <a:lumMod val="75000"/>
                    <a:lumOff val="25000"/>
                  </a:schemeClr>
                </a:solidFill>
                <a:latin typeface="Oswald Light"/>
                <a:ea typeface="Oswald Light"/>
                <a:cs typeface="Oswald Light"/>
                <a:sym typeface="Oswald Light"/>
              </a:rPr>
              <a:t>Beck, J.S. (2021). </a:t>
            </a:r>
            <a:r>
              <a:rPr lang="en" i="1" dirty="0">
                <a:solidFill>
                  <a:schemeClr val="tx1">
                    <a:lumMod val="75000"/>
                    <a:lumOff val="25000"/>
                  </a:schemeClr>
                </a:solidFill>
                <a:latin typeface="Oswald Light"/>
                <a:ea typeface="Oswald Light"/>
                <a:cs typeface="Oswald Light"/>
                <a:sym typeface="Oswald Light"/>
              </a:rPr>
              <a:t>Cognitive Behavior Therapy: Basics and Beyond. </a:t>
            </a:r>
            <a:r>
              <a:rPr lang="en" dirty="0">
                <a:solidFill>
                  <a:schemeClr val="tx1">
                    <a:lumMod val="75000"/>
                    <a:lumOff val="25000"/>
                  </a:schemeClr>
                </a:solidFill>
                <a:latin typeface="Oswald Light"/>
                <a:ea typeface="Oswald Light"/>
                <a:cs typeface="Oswald Light"/>
                <a:sym typeface="Oswald Light"/>
              </a:rPr>
              <a:t>The Guilford Press. </a:t>
            </a:r>
            <a:endParaRPr dirty="0">
              <a:solidFill>
                <a:schemeClr val="tx1">
                  <a:lumMod val="75000"/>
                  <a:lumOff val="25000"/>
                </a:schemeClr>
              </a:solidFill>
              <a:latin typeface="Oswald"/>
              <a:ea typeface="Oswald"/>
              <a:cs typeface="Oswald"/>
              <a:sym typeface="Oswa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Google Shape;67;p14"/>
          <p:cNvPicPr preferRelativeResize="0"/>
          <p:nvPr/>
        </p:nvPicPr>
        <p:blipFill rotWithShape="1">
          <a:blip r:embed="rId3">
            <a:alphaModFix amt="26000"/>
          </a:blip>
          <a:srcRect l="17683" r="17683" b="7654"/>
          <a:stretch/>
        </p:blipFill>
        <p:spPr>
          <a:xfrm>
            <a:off x="4512732" y="1"/>
            <a:ext cx="4631269" cy="4749800"/>
          </a:xfrm>
          <a:prstGeom prst="rect">
            <a:avLst/>
          </a:prstGeom>
          <a:noFill/>
          <a:ln>
            <a:noFill/>
          </a:ln>
        </p:spPr>
      </p:pic>
      <p:sp>
        <p:nvSpPr>
          <p:cNvPr id="68" name="Google Shape;68;p14"/>
          <p:cNvSpPr txBox="1">
            <a:spLocks noGrp="1"/>
          </p:cNvSpPr>
          <p:nvPr>
            <p:ph type="body" idx="4294967295"/>
          </p:nvPr>
        </p:nvSpPr>
        <p:spPr>
          <a:xfrm>
            <a:off x="279400" y="3133726"/>
            <a:ext cx="4047067" cy="1150408"/>
          </a:xfrm>
          <a:prstGeom prst="rect">
            <a:avLst/>
          </a:prstGeom>
          <a:solidFill>
            <a:srgbClr val="FFFFFF"/>
          </a:solidFill>
        </p:spPr>
        <p:txBody>
          <a:bodyPr spcFirstLastPara="1" wrap="square" lIns="91425" tIns="91425" rIns="91425" bIns="91425" anchor="t" anchorCtr="0">
            <a:noAutofit/>
          </a:bodyPr>
          <a:lstStyle/>
          <a:p>
            <a:pPr marL="0" lvl="0" indent="0" algn="just" rtl="0">
              <a:spcBef>
                <a:spcPts val="0"/>
              </a:spcBef>
              <a:spcAft>
                <a:spcPts val="1600"/>
              </a:spcAft>
              <a:buNone/>
            </a:pPr>
            <a:r>
              <a:rPr lang="en" sz="1800" dirty="0">
                <a:latin typeface="Oswald Light"/>
                <a:ea typeface="Oswald Light"/>
                <a:cs typeface="Oswald Light"/>
                <a:sym typeface="Oswald Light"/>
              </a:rPr>
              <a:t>Mnogi klijenti doživljavaju automatske misli ne samo kao neizgovorene riječi u svom umu već i u obliku mentalnih slika ili predodžbi</a:t>
            </a:r>
            <a:r>
              <a:rPr lang="en" dirty="0">
                <a:latin typeface="Oswald Light"/>
                <a:ea typeface="Oswald Light"/>
                <a:cs typeface="Oswald Light"/>
                <a:sym typeface="Oswald Light"/>
              </a:rPr>
              <a:t>.</a:t>
            </a:r>
            <a:endParaRPr dirty="0">
              <a:latin typeface="Oswald Light"/>
              <a:ea typeface="Oswald Light"/>
              <a:cs typeface="Oswald Light"/>
              <a:sym typeface="Oswald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5"/>
          <p:cNvSpPr txBox="1">
            <a:spLocks noGrp="1"/>
          </p:cNvSpPr>
          <p:nvPr>
            <p:ph type="title" idx="4294967295"/>
          </p:nvPr>
        </p:nvSpPr>
        <p:spPr>
          <a:xfrm>
            <a:off x="160867" y="3382963"/>
            <a:ext cx="8905346" cy="1008062"/>
          </a:xfrm>
          <a:prstGeom prst="rect">
            <a:avLst/>
          </a:prstGeom>
        </p:spPr>
        <p:txBody>
          <a:bodyPr spcFirstLastPara="1" wrap="square" lIns="91425" tIns="91425" rIns="91425" bIns="91425" anchor="t" anchorCtr="0">
            <a:noAutofit/>
          </a:bodyPr>
          <a:lstStyle/>
          <a:p>
            <a:pPr marL="457200" lvl="0" indent="-342900" algn="just" rtl="0">
              <a:lnSpc>
                <a:spcPct val="150000"/>
              </a:lnSpc>
              <a:spcBef>
                <a:spcPts val="0"/>
              </a:spcBef>
              <a:spcAft>
                <a:spcPts val="0"/>
              </a:spcAft>
              <a:buSzPts val="1800"/>
              <a:buFont typeface="Oswald Light"/>
              <a:buChar char="➢"/>
            </a:pPr>
            <a:r>
              <a:rPr lang="en" sz="1800" dirty="0">
                <a:highlight>
                  <a:schemeClr val="lt1"/>
                </a:highlight>
                <a:latin typeface="Oswald Light"/>
                <a:ea typeface="Oswald Light"/>
                <a:cs typeface="Oswald Light"/>
                <a:sym typeface="Oswald Light"/>
              </a:rPr>
              <a:t>dok je većina predodžbi vizualna, one mogu biti i osjetilne (ton glasa) ili somatske (fiziološke senzacije) </a:t>
            </a:r>
            <a:endParaRPr sz="1800" dirty="0">
              <a:highlight>
                <a:schemeClr val="lt1"/>
              </a:highlight>
              <a:latin typeface="Oswald Light"/>
              <a:ea typeface="Oswald Light"/>
              <a:cs typeface="Oswald Light"/>
              <a:sym typeface="Oswald Light"/>
            </a:endParaRPr>
          </a:p>
          <a:p>
            <a:pPr marL="457200" lvl="0" indent="-342900" algn="just" rtl="0">
              <a:lnSpc>
                <a:spcPct val="150000"/>
              </a:lnSpc>
              <a:spcBef>
                <a:spcPts val="0"/>
              </a:spcBef>
              <a:spcAft>
                <a:spcPts val="0"/>
              </a:spcAft>
              <a:buSzPts val="1800"/>
              <a:buFont typeface="Oswald Light"/>
              <a:buChar char="➢"/>
            </a:pPr>
            <a:r>
              <a:rPr lang="en" sz="1800" dirty="0">
                <a:highlight>
                  <a:schemeClr val="lt1"/>
                </a:highlight>
                <a:latin typeface="Oswald Light"/>
                <a:ea typeface="Oswald Light"/>
                <a:cs typeface="Oswald Light"/>
                <a:sym typeface="Oswald Light"/>
              </a:rPr>
              <a:t>predodžbe utječu na to kako se osjećamo (utječući na pozitivne i negativne emocije) više od verbalnih procesa</a:t>
            </a:r>
            <a:endParaRPr sz="1800" dirty="0">
              <a:highlight>
                <a:schemeClr val="lt1"/>
              </a:highlight>
              <a:latin typeface="Oswald Light"/>
              <a:ea typeface="Oswald Light"/>
              <a:cs typeface="Oswald Light"/>
              <a:sym typeface="Oswald Light"/>
            </a:endParaRPr>
          </a:p>
        </p:txBody>
      </p:sp>
      <p:pic>
        <p:nvPicPr>
          <p:cNvPr id="75" name="Google Shape;75;p15"/>
          <p:cNvPicPr preferRelativeResize="0"/>
          <p:nvPr/>
        </p:nvPicPr>
        <p:blipFill rotWithShape="1">
          <a:blip r:embed="rId3">
            <a:alphaModFix amt="34000"/>
          </a:blip>
          <a:srcRect t="18075" b="18075"/>
          <a:stretch/>
        </p:blipFill>
        <p:spPr>
          <a:xfrm>
            <a:off x="3092263" y="467475"/>
            <a:ext cx="2959473" cy="241169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2" name="Google Shape;82;p16"/>
          <p:cNvSpPr txBox="1"/>
          <p:nvPr/>
        </p:nvSpPr>
        <p:spPr>
          <a:xfrm>
            <a:off x="196349" y="1604925"/>
            <a:ext cx="7186583" cy="1892796"/>
          </a:xfrm>
          <a:prstGeom prst="rect">
            <a:avLst/>
          </a:prstGeom>
          <a:noFill/>
          <a:ln>
            <a:noFill/>
          </a:ln>
        </p:spPr>
        <p:txBody>
          <a:bodyPr spcFirstLastPara="1" wrap="square" lIns="91425" tIns="91425" rIns="91425" bIns="91425" anchor="t" anchorCtr="0">
            <a:spAutoFit/>
          </a:bodyPr>
          <a:lstStyle/>
          <a:p>
            <a:pPr marL="457200" lvl="0" indent="-342900" algn="l" rtl="0">
              <a:lnSpc>
                <a:spcPct val="150000"/>
              </a:lnSpc>
              <a:spcBef>
                <a:spcPts val="0"/>
              </a:spcBef>
              <a:spcAft>
                <a:spcPts val="0"/>
              </a:spcAft>
              <a:buSzPts val="1800"/>
              <a:buFont typeface="Oswald Light"/>
              <a:buAutoNum type="arabicPeriod"/>
            </a:pPr>
            <a:r>
              <a:rPr lang="hr-HR" dirty="0">
                <a:solidFill>
                  <a:schemeClr val="tx1">
                    <a:lumMod val="75000"/>
                    <a:lumOff val="25000"/>
                  </a:schemeClr>
                </a:solidFill>
                <a:latin typeface="Oswald Light"/>
                <a:ea typeface="Oswald Light"/>
                <a:cs typeface="Oswald Light"/>
                <a:sym typeface="Oswald Light"/>
              </a:rPr>
              <a:t>I</a:t>
            </a:r>
            <a:r>
              <a:rPr lang="hr-HR" sz="1800" dirty="0">
                <a:solidFill>
                  <a:schemeClr val="tx1">
                    <a:lumMod val="75000"/>
                    <a:lumOff val="25000"/>
                  </a:schemeClr>
                </a:solidFill>
                <a:latin typeface="Oswald Light"/>
                <a:ea typeface="Oswald Light"/>
                <a:cs typeface="Oswald Light"/>
                <a:sym typeface="Oswald Light"/>
              </a:rPr>
              <a:t>nduciranje</a:t>
            </a:r>
            <a:r>
              <a:rPr lang="en" sz="1800" dirty="0">
                <a:solidFill>
                  <a:schemeClr val="tx1">
                    <a:lumMod val="75000"/>
                    <a:lumOff val="25000"/>
                  </a:schemeClr>
                </a:solidFill>
                <a:latin typeface="Oswald Light"/>
                <a:ea typeface="Oswald Light"/>
                <a:cs typeface="Oswald Light"/>
                <a:sym typeface="Oswald Light"/>
              </a:rPr>
              <a:t> pozitivnih predodžbi</a:t>
            </a:r>
            <a:endParaRPr lang="hr-HR" dirty="0">
              <a:solidFill>
                <a:schemeClr val="tx1">
                  <a:lumMod val="75000"/>
                  <a:lumOff val="25000"/>
                </a:schemeClr>
              </a:solidFill>
              <a:latin typeface="Oswald Light"/>
              <a:ea typeface="Oswald Light"/>
              <a:cs typeface="Oswald Light"/>
              <a:sym typeface="Oswald Light"/>
            </a:endParaRPr>
          </a:p>
          <a:p>
            <a:pPr marL="457200" lvl="0" indent="-342900" algn="l" rtl="0">
              <a:lnSpc>
                <a:spcPct val="150000"/>
              </a:lnSpc>
              <a:spcBef>
                <a:spcPts val="0"/>
              </a:spcBef>
              <a:spcAft>
                <a:spcPts val="0"/>
              </a:spcAft>
              <a:buSzPts val="1800"/>
              <a:buFont typeface="Oswald Light"/>
              <a:buAutoNum type="arabicPeriod"/>
            </a:pPr>
            <a:r>
              <a:rPr lang="hr-HR" sz="1800" dirty="0">
                <a:solidFill>
                  <a:schemeClr val="tx1">
                    <a:lumMod val="75000"/>
                    <a:lumOff val="25000"/>
                  </a:schemeClr>
                </a:solidFill>
                <a:latin typeface="Oswald Light"/>
                <a:ea typeface="Oswald Light"/>
                <a:cs typeface="Oswald Light"/>
                <a:sym typeface="Oswald Light"/>
              </a:rPr>
              <a:t>I</a:t>
            </a:r>
            <a:r>
              <a:rPr lang="en" sz="1800" dirty="0">
                <a:solidFill>
                  <a:schemeClr val="tx1">
                    <a:lumMod val="75000"/>
                    <a:lumOff val="25000"/>
                  </a:schemeClr>
                </a:solidFill>
                <a:latin typeface="Oswald Light"/>
                <a:ea typeface="Oswald Light"/>
                <a:cs typeface="Oswald Light"/>
                <a:sym typeface="Oswald Light"/>
              </a:rPr>
              <a:t>dentifi</a:t>
            </a:r>
            <a:r>
              <a:rPr lang="hr-HR" sz="1800" dirty="0">
                <a:solidFill>
                  <a:schemeClr val="tx1">
                    <a:lumMod val="75000"/>
                    <a:lumOff val="25000"/>
                  </a:schemeClr>
                </a:solidFill>
                <a:latin typeface="Oswald Light"/>
                <a:ea typeface="Oswald Light"/>
                <a:cs typeface="Oswald Light"/>
                <a:sym typeface="Oswald Light"/>
              </a:rPr>
              <a:t>kacija</a:t>
            </a:r>
            <a:r>
              <a:rPr lang="en" sz="1800" dirty="0">
                <a:solidFill>
                  <a:schemeClr val="tx1">
                    <a:lumMod val="75000"/>
                    <a:lumOff val="25000"/>
                  </a:schemeClr>
                </a:solidFill>
                <a:latin typeface="Oswald Light"/>
                <a:ea typeface="Oswald Light"/>
                <a:cs typeface="Oswald Light"/>
                <a:sym typeface="Oswald Light"/>
              </a:rPr>
              <a:t> i </a:t>
            </a:r>
            <a:r>
              <a:rPr lang="hr-HR" sz="1800" dirty="0">
                <a:solidFill>
                  <a:schemeClr val="tx1">
                    <a:lumMod val="75000"/>
                    <a:lumOff val="25000"/>
                  </a:schemeClr>
                </a:solidFill>
                <a:latin typeface="Oswald Light"/>
                <a:ea typeface="Oswald Light"/>
                <a:cs typeface="Oswald Light"/>
                <a:sym typeface="Oswald Light"/>
              </a:rPr>
              <a:t>educiranje</a:t>
            </a:r>
            <a:r>
              <a:rPr lang="en" sz="1800" dirty="0">
                <a:solidFill>
                  <a:schemeClr val="tx1">
                    <a:lumMod val="75000"/>
                    <a:lumOff val="25000"/>
                  </a:schemeClr>
                </a:solidFill>
                <a:latin typeface="Oswald Light"/>
                <a:ea typeface="Oswald Light"/>
                <a:cs typeface="Oswald Light"/>
                <a:sym typeface="Oswald Light"/>
              </a:rPr>
              <a:t> klijen</a:t>
            </a:r>
            <a:r>
              <a:rPr lang="hr-HR" sz="1800" dirty="0">
                <a:solidFill>
                  <a:schemeClr val="tx1">
                    <a:lumMod val="75000"/>
                    <a:lumOff val="25000"/>
                  </a:schemeClr>
                </a:solidFill>
                <a:latin typeface="Oswald Light"/>
                <a:ea typeface="Oswald Light"/>
                <a:cs typeface="Oswald Light"/>
                <a:sym typeface="Oswald Light"/>
              </a:rPr>
              <a:t>a</a:t>
            </a:r>
            <a:r>
              <a:rPr lang="en" sz="1800" dirty="0">
                <a:solidFill>
                  <a:schemeClr val="tx1">
                    <a:lumMod val="75000"/>
                    <a:lumOff val="25000"/>
                  </a:schemeClr>
                </a:solidFill>
                <a:latin typeface="Oswald Light"/>
                <a:ea typeface="Oswald Light"/>
                <a:cs typeface="Oswald Light"/>
                <a:sym typeface="Oswald Light"/>
              </a:rPr>
              <a:t>t</a:t>
            </a:r>
            <a:r>
              <a:rPr lang="hr-HR" sz="1800" dirty="0">
                <a:solidFill>
                  <a:schemeClr val="tx1">
                    <a:lumMod val="75000"/>
                    <a:lumOff val="25000"/>
                  </a:schemeClr>
                </a:solidFill>
                <a:latin typeface="Oswald Light"/>
                <a:ea typeface="Oswald Light"/>
                <a:cs typeface="Oswald Light"/>
                <a:sym typeface="Oswald Light"/>
              </a:rPr>
              <a:t>a</a:t>
            </a:r>
            <a:r>
              <a:rPr lang="en" sz="1800" dirty="0">
                <a:solidFill>
                  <a:schemeClr val="tx1">
                    <a:lumMod val="75000"/>
                    <a:lumOff val="25000"/>
                  </a:schemeClr>
                </a:solidFill>
                <a:latin typeface="Oswald Light"/>
                <a:ea typeface="Oswald Light"/>
                <a:cs typeface="Oswald Light"/>
                <a:sym typeface="Oswald Light"/>
              </a:rPr>
              <a:t> o spontanim negativnim predodžbama</a:t>
            </a:r>
            <a:endParaRPr lang="hr-HR" dirty="0">
              <a:solidFill>
                <a:schemeClr val="tx1">
                  <a:lumMod val="75000"/>
                  <a:lumOff val="25000"/>
                </a:schemeClr>
              </a:solidFill>
              <a:latin typeface="Oswald Light"/>
              <a:ea typeface="Oswald Light"/>
              <a:cs typeface="Oswald Light"/>
              <a:sym typeface="Oswald Light"/>
            </a:endParaRPr>
          </a:p>
          <a:p>
            <a:pPr marL="457200" lvl="0" indent="-342900" algn="l" rtl="0">
              <a:lnSpc>
                <a:spcPct val="150000"/>
              </a:lnSpc>
              <a:spcBef>
                <a:spcPts val="0"/>
              </a:spcBef>
              <a:spcAft>
                <a:spcPts val="0"/>
              </a:spcAft>
              <a:buSzPts val="1800"/>
              <a:buFont typeface="Oswald Light"/>
              <a:buAutoNum type="arabicPeriod"/>
            </a:pPr>
            <a:r>
              <a:rPr lang="hr-HR" sz="1800" dirty="0">
                <a:solidFill>
                  <a:schemeClr val="tx1">
                    <a:lumMod val="75000"/>
                    <a:lumOff val="25000"/>
                  </a:schemeClr>
                </a:solidFill>
                <a:latin typeface="Oswald Light"/>
                <a:ea typeface="Oswald Light"/>
                <a:cs typeface="Oswald Light"/>
                <a:sym typeface="Oswald Light"/>
              </a:rPr>
              <a:t>Odgovaranje na </a:t>
            </a:r>
            <a:r>
              <a:rPr lang="en" sz="1800" dirty="0">
                <a:solidFill>
                  <a:schemeClr val="tx1">
                    <a:lumMod val="75000"/>
                    <a:lumOff val="25000"/>
                  </a:schemeClr>
                </a:solidFill>
                <a:latin typeface="Oswald Light"/>
                <a:ea typeface="Oswald Light"/>
                <a:cs typeface="Oswald Light"/>
                <a:sym typeface="Oswald Light"/>
              </a:rPr>
              <a:t>uznemirujuće spontane predodžbe</a:t>
            </a:r>
            <a:endParaRPr sz="1800" dirty="0">
              <a:solidFill>
                <a:schemeClr val="tx1">
                  <a:lumMod val="75000"/>
                  <a:lumOff val="25000"/>
                </a:schemeClr>
              </a:solidFill>
              <a:latin typeface="Oswald Light"/>
              <a:ea typeface="Oswald Light"/>
              <a:cs typeface="Oswald Light"/>
              <a:sym typeface="Oswald Light"/>
            </a:endParaRPr>
          </a:p>
          <a:p>
            <a:pPr marL="0" lvl="0" indent="0" algn="l" rtl="0">
              <a:lnSpc>
                <a:spcPct val="150000"/>
              </a:lnSpc>
              <a:spcBef>
                <a:spcPts val="0"/>
              </a:spcBef>
              <a:spcAft>
                <a:spcPts val="0"/>
              </a:spcAft>
              <a:buNone/>
            </a:pPr>
            <a:endParaRPr sz="2000" dirty="0">
              <a:latin typeface="Playfair Display"/>
              <a:ea typeface="Playfair Display"/>
              <a:cs typeface="Playfair Display"/>
              <a:sym typeface="Playfair Display"/>
            </a:endParaRPr>
          </a:p>
        </p:txBody>
      </p:sp>
      <p:sp>
        <p:nvSpPr>
          <p:cNvPr id="84" name="Google Shape;84;p16"/>
          <p:cNvSpPr txBox="1"/>
          <p:nvPr/>
        </p:nvSpPr>
        <p:spPr>
          <a:xfrm>
            <a:off x="409600" y="327215"/>
            <a:ext cx="7484700" cy="77915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hr-HR" sz="2200" dirty="0" smtClean="0">
                <a:solidFill>
                  <a:schemeClr val="accent1"/>
                </a:solidFill>
                <a:latin typeface="Oswald"/>
                <a:ea typeface="Oswald"/>
                <a:cs typeface="Oswald"/>
                <a:sym typeface="Oswald"/>
              </a:rPr>
              <a:t>Smjernice za korištenje tehnika imaginacije</a:t>
            </a:r>
            <a:endParaRPr sz="2200" dirty="0">
              <a:solidFill>
                <a:schemeClr val="accent1"/>
              </a:solidFill>
              <a:latin typeface="Oswald"/>
              <a:ea typeface="Oswald"/>
              <a:cs typeface="Oswald"/>
              <a:sym typeface="Oswa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p:nvPr/>
        </p:nvSpPr>
        <p:spPr>
          <a:xfrm>
            <a:off x="827775" y="1054175"/>
            <a:ext cx="7089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Playfair Display"/>
              <a:ea typeface="Playfair Display"/>
              <a:cs typeface="Playfair Display"/>
              <a:sym typeface="Playfair Display"/>
            </a:endParaRPr>
          </a:p>
        </p:txBody>
      </p:sp>
      <p:sp>
        <p:nvSpPr>
          <p:cNvPr id="96" name="Google Shape;96;p18"/>
          <p:cNvSpPr txBox="1"/>
          <p:nvPr/>
        </p:nvSpPr>
        <p:spPr>
          <a:xfrm>
            <a:off x="411016" y="1486350"/>
            <a:ext cx="7089000" cy="2677626"/>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endParaRPr dirty="0">
              <a:latin typeface="Oswald Light"/>
              <a:ea typeface="Oswald Light"/>
              <a:cs typeface="Oswald Light"/>
              <a:sym typeface="Oswald Light"/>
            </a:endParaRPr>
          </a:p>
          <a:p>
            <a:pPr marL="457200" lvl="0" indent="-342900" algn="l" rtl="0">
              <a:lnSpc>
                <a:spcPct val="150000"/>
              </a:lnSpc>
              <a:spcBef>
                <a:spcPts val="0"/>
              </a:spcBef>
              <a:spcAft>
                <a:spcPts val="0"/>
              </a:spcAft>
              <a:buSzPts val="1800"/>
              <a:buFont typeface="Oswald Light"/>
              <a:buAutoNum type="arabicPeriod"/>
            </a:pPr>
            <a:r>
              <a:rPr lang="en" sz="1800" dirty="0">
                <a:latin typeface="Oswald Light"/>
                <a:ea typeface="Oswald Light"/>
                <a:cs typeface="Oswald Light"/>
                <a:sym typeface="Oswald Light"/>
              </a:rPr>
              <a:t>Usmjeravanje na pozitivna sjećanja</a:t>
            </a:r>
            <a:endParaRPr sz="1800" dirty="0">
              <a:latin typeface="Oswald Light"/>
              <a:ea typeface="Oswald Light"/>
              <a:cs typeface="Oswald Light"/>
              <a:sym typeface="Oswald Light"/>
            </a:endParaRPr>
          </a:p>
          <a:p>
            <a:pPr marL="457200" lvl="0" indent="-342900" algn="l" rtl="0">
              <a:lnSpc>
                <a:spcPct val="150000"/>
              </a:lnSpc>
              <a:spcBef>
                <a:spcPts val="0"/>
              </a:spcBef>
              <a:spcAft>
                <a:spcPts val="0"/>
              </a:spcAft>
              <a:buSzPts val="1800"/>
              <a:buFont typeface="Oswald Light"/>
              <a:buAutoNum type="arabicPeriod"/>
            </a:pPr>
            <a:r>
              <a:rPr lang="en" sz="1800" dirty="0">
                <a:latin typeface="Oswald Light"/>
                <a:ea typeface="Oswald Light"/>
                <a:cs typeface="Oswald Light"/>
                <a:sym typeface="Oswald Light"/>
              </a:rPr>
              <a:t>Uvježbavanje adaptivnih načina suočavanja</a:t>
            </a:r>
            <a:endParaRPr sz="1800" dirty="0">
              <a:latin typeface="Oswald Light"/>
              <a:ea typeface="Oswald Light"/>
              <a:cs typeface="Oswald Light"/>
              <a:sym typeface="Oswald Light"/>
            </a:endParaRPr>
          </a:p>
          <a:p>
            <a:pPr marL="457200" lvl="0" indent="-342900" algn="l" rtl="0">
              <a:lnSpc>
                <a:spcPct val="150000"/>
              </a:lnSpc>
              <a:spcBef>
                <a:spcPts val="0"/>
              </a:spcBef>
              <a:spcAft>
                <a:spcPts val="0"/>
              </a:spcAft>
              <a:buSzPts val="1800"/>
              <a:buFont typeface="Oswald Light"/>
              <a:buAutoNum type="arabicPeriod"/>
            </a:pPr>
            <a:r>
              <a:rPr lang="en" sz="1800" dirty="0">
                <a:latin typeface="Oswald Light"/>
                <a:ea typeface="Oswald Light"/>
                <a:cs typeface="Oswald Light"/>
                <a:sym typeface="Oswald Light"/>
              </a:rPr>
              <a:t>Distanciranje</a:t>
            </a:r>
            <a:endParaRPr sz="1800" dirty="0">
              <a:latin typeface="Oswald Light"/>
              <a:ea typeface="Oswald Light"/>
              <a:cs typeface="Oswald Light"/>
              <a:sym typeface="Oswald Light"/>
            </a:endParaRPr>
          </a:p>
          <a:p>
            <a:pPr marL="457200" lvl="0" indent="-342900" algn="l" rtl="0">
              <a:lnSpc>
                <a:spcPct val="150000"/>
              </a:lnSpc>
              <a:spcBef>
                <a:spcPts val="0"/>
              </a:spcBef>
              <a:spcAft>
                <a:spcPts val="0"/>
              </a:spcAft>
              <a:buSzPts val="1800"/>
              <a:buFont typeface="Oswald Light"/>
              <a:buAutoNum type="arabicPeriod"/>
            </a:pPr>
            <a:r>
              <a:rPr lang="en" sz="1800" dirty="0">
                <a:latin typeface="Oswald Light"/>
                <a:ea typeface="Oswald Light"/>
                <a:cs typeface="Oswald Light"/>
                <a:sym typeface="Oswald Light"/>
              </a:rPr>
              <a:t>Zamjena pozitivnim slikama</a:t>
            </a:r>
            <a:endParaRPr sz="1800" dirty="0">
              <a:latin typeface="Oswald Light"/>
              <a:ea typeface="Oswald Light"/>
              <a:cs typeface="Oswald Light"/>
              <a:sym typeface="Oswald Light"/>
            </a:endParaRPr>
          </a:p>
          <a:p>
            <a:pPr marL="457200" lvl="0" indent="-342900" algn="l" rtl="0">
              <a:lnSpc>
                <a:spcPct val="150000"/>
              </a:lnSpc>
              <a:spcBef>
                <a:spcPts val="0"/>
              </a:spcBef>
              <a:spcAft>
                <a:spcPts val="0"/>
              </a:spcAft>
              <a:buSzPts val="1800"/>
              <a:buFont typeface="Oswald Light"/>
              <a:buAutoNum type="arabicPeriod"/>
            </a:pPr>
            <a:r>
              <a:rPr lang="en" sz="1800" dirty="0">
                <a:latin typeface="Oswald Light"/>
                <a:ea typeface="Oswald Light"/>
                <a:cs typeface="Oswald Light"/>
                <a:sym typeface="Oswald Light"/>
              </a:rPr>
              <a:t>Usmjeravanje na pozitivne aspekte situacije</a:t>
            </a:r>
            <a:endParaRPr sz="1800" dirty="0">
              <a:latin typeface="Oswald Light"/>
              <a:ea typeface="Oswald Light"/>
              <a:cs typeface="Oswald Light"/>
              <a:sym typeface="Oswald Light"/>
            </a:endParaRPr>
          </a:p>
        </p:txBody>
      </p:sp>
      <p:pic>
        <p:nvPicPr>
          <p:cNvPr id="97" name="Google Shape;97;p18"/>
          <p:cNvPicPr preferRelativeResize="0"/>
          <p:nvPr/>
        </p:nvPicPr>
        <p:blipFill>
          <a:blip r:embed="rId3">
            <a:alphaModFix amt="17000"/>
          </a:blip>
          <a:stretch>
            <a:fillRect/>
          </a:stretch>
        </p:blipFill>
        <p:spPr>
          <a:xfrm>
            <a:off x="5188485" y="0"/>
            <a:ext cx="4043168" cy="4707467"/>
          </a:xfrm>
          <a:prstGeom prst="rect">
            <a:avLst/>
          </a:prstGeom>
          <a:noFill/>
          <a:ln>
            <a:noFill/>
          </a:ln>
        </p:spPr>
      </p:pic>
      <p:sp>
        <p:nvSpPr>
          <p:cNvPr id="98" name="Google Shape;98;p18"/>
          <p:cNvSpPr txBox="1"/>
          <p:nvPr/>
        </p:nvSpPr>
        <p:spPr>
          <a:xfrm>
            <a:off x="376050" y="245625"/>
            <a:ext cx="3940200" cy="523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 sz="2200" dirty="0">
                <a:solidFill>
                  <a:schemeClr val="accent1"/>
                </a:solidFill>
                <a:latin typeface="Oswald"/>
                <a:ea typeface="Oswald"/>
                <a:cs typeface="Oswald"/>
                <a:sym typeface="Oswald"/>
              </a:rPr>
              <a:t>Induciranje pozitivnih predodžbi</a:t>
            </a:r>
            <a:endParaRPr sz="2200" dirty="0">
              <a:solidFill>
                <a:schemeClr val="accent1"/>
              </a:solidFill>
              <a:latin typeface="Oswald"/>
              <a:ea typeface="Oswald"/>
              <a:cs typeface="Oswald"/>
              <a:sym typeface="Oswald"/>
            </a:endParaRPr>
          </a:p>
        </p:txBody>
      </p:sp>
      <p:sp>
        <p:nvSpPr>
          <p:cNvPr id="2" name="TextBox 1">
            <a:extLst>
              <a:ext uri="{FF2B5EF4-FFF2-40B4-BE49-F238E27FC236}">
                <a16:creationId xmlns:a16="http://schemas.microsoft.com/office/drawing/2014/main" id="{525DCAAF-9E8C-4251-6773-04958D9C1436}"/>
              </a:ext>
            </a:extLst>
          </p:cNvPr>
          <p:cNvSpPr txBox="1"/>
          <p:nvPr/>
        </p:nvSpPr>
        <p:spPr>
          <a:xfrm>
            <a:off x="411015" y="823388"/>
            <a:ext cx="4777469" cy="430887"/>
          </a:xfrm>
          <a:prstGeom prst="rect">
            <a:avLst/>
          </a:prstGeom>
          <a:noFill/>
        </p:spPr>
        <p:txBody>
          <a:bodyPr wrap="square" rtlCol="0">
            <a:spAutoFit/>
          </a:bodyPr>
          <a:lstStyle/>
          <a:p>
            <a:r>
              <a:rPr lang="es-ES" sz="2200" dirty="0" err="1">
                <a:latin typeface="Oswald Light" panose="00000400000000000000" pitchFamily="2" charset="0"/>
              </a:rPr>
              <a:t>Intervencije</a:t>
            </a:r>
            <a:r>
              <a:rPr lang="es-ES" sz="2200" dirty="0">
                <a:latin typeface="Oswald Light" panose="00000400000000000000" pitchFamily="2" charset="0"/>
              </a:rPr>
              <a:t> </a:t>
            </a:r>
            <a:r>
              <a:rPr lang="es-ES" sz="2200" dirty="0" err="1">
                <a:latin typeface="Oswald Light" panose="00000400000000000000" pitchFamily="2" charset="0"/>
              </a:rPr>
              <a:t>za</a:t>
            </a:r>
            <a:r>
              <a:rPr lang="es-ES" sz="2200" dirty="0">
                <a:latin typeface="Oswald Light" panose="00000400000000000000" pitchFamily="2" charset="0"/>
              </a:rPr>
              <a:t> </a:t>
            </a:r>
            <a:r>
              <a:rPr lang="es-ES" sz="2200" dirty="0" err="1">
                <a:latin typeface="Oswald Light" panose="00000400000000000000" pitchFamily="2" charset="0"/>
              </a:rPr>
              <a:t>induciranje</a:t>
            </a:r>
            <a:r>
              <a:rPr lang="es-ES" sz="2200" dirty="0">
                <a:latin typeface="Oswald Light" panose="00000400000000000000" pitchFamily="2" charset="0"/>
              </a:rPr>
              <a:t> </a:t>
            </a:r>
            <a:r>
              <a:rPr lang="es-ES" sz="2200" dirty="0" err="1">
                <a:latin typeface="Oswald Light" panose="00000400000000000000" pitchFamily="2" charset="0"/>
              </a:rPr>
              <a:t>pozitivnih</a:t>
            </a:r>
            <a:r>
              <a:rPr lang="es-ES" sz="2200" dirty="0">
                <a:latin typeface="Oswald Light" panose="00000400000000000000" pitchFamily="2" charset="0"/>
              </a:rPr>
              <a:t> </a:t>
            </a:r>
            <a:r>
              <a:rPr lang="es-ES" sz="2200" dirty="0" err="1">
                <a:latin typeface="Oswald Light" panose="00000400000000000000" pitchFamily="2" charset="0"/>
              </a:rPr>
              <a:t>predodžbi</a:t>
            </a:r>
            <a:r>
              <a:rPr lang="es-ES" dirty="0"/>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718066" y="902089"/>
            <a:ext cx="8520600" cy="572700"/>
          </a:xfrm>
          <a:prstGeom prst="rect">
            <a:avLst/>
          </a:prstGeom>
        </p:spPr>
        <p:txBody>
          <a:bodyPr spcFirstLastPara="1" wrap="square" lIns="91425" tIns="91425" rIns="91425" bIns="91425" anchor="t" anchorCtr="0">
            <a:noAutofit/>
          </a:bodyPr>
          <a:lstStyle/>
          <a:p>
            <a:pPr marL="88900" lvl="0" algn="l" rtl="0">
              <a:spcBef>
                <a:spcPts val="0"/>
              </a:spcBef>
              <a:spcAft>
                <a:spcPts val="0"/>
              </a:spcAft>
              <a:buSzPts val="2200"/>
            </a:pPr>
            <a:r>
              <a:rPr lang="hr-HR" sz="2200" dirty="0">
                <a:highlight>
                  <a:schemeClr val="lt1"/>
                </a:highlight>
                <a:latin typeface="Oswald Light" panose="00000400000000000000" pitchFamily="2" charset="0"/>
              </a:rPr>
              <a:t>1. </a:t>
            </a:r>
            <a:r>
              <a:rPr lang="en" sz="2200" dirty="0">
                <a:highlight>
                  <a:schemeClr val="lt1"/>
                </a:highlight>
                <a:latin typeface="Oswald Light" panose="00000400000000000000" pitchFamily="2" charset="0"/>
              </a:rPr>
              <a:t>Usmjeravanje na pozitivna sjećanja</a:t>
            </a:r>
            <a:endParaRPr sz="2200" dirty="0">
              <a:highlight>
                <a:schemeClr val="lt1"/>
              </a:highlight>
              <a:latin typeface="Oswald Light" panose="00000400000000000000" pitchFamily="2" charset="0"/>
            </a:endParaRPr>
          </a:p>
          <a:p>
            <a:pPr marL="457200" lvl="0" indent="0" algn="l" rtl="0">
              <a:spcBef>
                <a:spcPts val="0"/>
              </a:spcBef>
              <a:spcAft>
                <a:spcPts val="0"/>
              </a:spcAft>
              <a:buNone/>
            </a:pPr>
            <a:endParaRPr sz="2200" dirty="0">
              <a:highlight>
                <a:schemeClr val="lt1"/>
              </a:highlight>
            </a:endParaRPr>
          </a:p>
          <a:p>
            <a:pPr marL="0" lvl="0" indent="0" algn="l" rtl="0">
              <a:spcBef>
                <a:spcPts val="0"/>
              </a:spcBef>
              <a:spcAft>
                <a:spcPts val="0"/>
              </a:spcAft>
              <a:buNone/>
            </a:pPr>
            <a:endParaRPr dirty="0"/>
          </a:p>
        </p:txBody>
      </p:sp>
      <p:sp>
        <p:nvSpPr>
          <p:cNvPr id="104" name="Google Shape;104;p19"/>
          <p:cNvSpPr txBox="1"/>
          <p:nvPr/>
        </p:nvSpPr>
        <p:spPr>
          <a:xfrm>
            <a:off x="718065" y="1269050"/>
            <a:ext cx="7707869" cy="2369849"/>
          </a:xfrm>
          <a:prstGeom prst="rect">
            <a:avLst/>
          </a:prstGeom>
          <a:noFill/>
          <a:ln>
            <a:noFill/>
          </a:ln>
        </p:spPr>
        <p:txBody>
          <a:bodyPr spcFirstLastPara="1" wrap="square" lIns="91425" tIns="91425" rIns="91425" bIns="91425" anchor="t" anchorCtr="0">
            <a:spAutoFit/>
          </a:bodyPr>
          <a:lstStyle/>
          <a:p>
            <a:pPr marL="457200" lvl="0" indent="-342900" algn="just" rtl="0">
              <a:lnSpc>
                <a:spcPct val="150000"/>
              </a:lnSpc>
              <a:spcBef>
                <a:spcPts val="0"/>
              </a:spcBef>
              <a:spcAft>
                <a:spcPts val="0"/>
              </a:spcAft>
              <a:buSzPts val="1800"/>
              <a:buFont typeface="Oswald Light"/>
              <a:buChar char="➢"/>
            </a:pPr>
            <a:r>
              <a:rPr lang="en" sz="1800" dirty="0">
                <a:latin typeface="Oswald Light"/>
                <a:ea typeface="Oswald Light"/>
                <a:cs typeface="Oswald Light"/>
                <a:sym typeface="Oswald Light"/>
              </a:rPr>
              <a:t>stvaranje živih pozitivnih predodžbi može povećati ugodne emocije, motivaciju i samopouzdanje klijenata</a:t>
            </a:r>
            <a:endParaRPr sz="1800" dirty="0">
              <a:latin typeface="Oswald Light"/>
              <a:ea typeface="Oswald Light"/>
              <a:cs typeface="Oswald Light"/>
              <a:sym typeface="Oswald Light"/>
            </a:endParaRPr>
          </a:p>
          <a:p>
            <a:pPr marL="457200" lvl="0" indent="-342900" algn="just" rtl="0">
              <a:lnSpc>
                <a:spcPct val="150000"/>
              </a:lnSpc>
              <a:spcBef>
                <a:spcPts val="0"/>
              </a:spcBef>
              <a:spcAft>
                <a:spcPts val="0"/>
              </a:spcAft>
              <a:buSzPts val="1800"/>
              <a:buFont typeface="Oswald Light"/>
              <a:buChar char="➢"/>
            </a:pPr>
            <a:r>
              <a:rPr lang="en" sz="1800" dirty="0">
                <a:latin typeface="Oswald Light"/>
                <a:ea typeface="Oswald Light"/>
                <a:cs typeface="Oswald Light"/>
                <a:sym typeface="Oswald Light"/>
              </a:rPr>
              <a:t>potaknuti klijente da se prisjete uspomena, relevantnih za trenutnu ili nadolazeću situaciju, u kojoj su rješavali probleme, dobro se nosili s teškim situacijama ili doživjeli uspjeh</a:t>
            </a:r>
            <a:endParaRPr sz="1800" dirty="0">
              <a:latin typeface="Oswald Light"/>
              <a:ea typeface="Oswald Light"/>
              <a:cs typeface="Oswald Light"/>
              <a:sym typeface="Oswald Light"/>
            </a:endParaRPr>
          </a:p>
          <a:p>
            <a:pPr marL="0" lvl="0" indent="0" algn="just" rtl="0">
              <a:spcBef>
                <a:spcPts val="0"/>
              </a:spcBef>
              <a:spcAft>
                <a:spcPts val="0"/>
              </a:spcAft>
              <a:buNone/>
            </a:pPr>
            <a:endParaRPr sz="1800" dirty="0">
              <a:latin typeface="Playfair Display"/>
              <a:ea typeface="Playfair Display"/>
              <a:cs typeface="Playfair Display"/>
              <a:sym typeface="Playfair Display"/>
            </a:endParaRPr>
          </a:p>
          <a:p>
            <a:pPr marL="0" lvl="0" indent="0" algn="just" rtl="0">
              <a:spcBef>
                <a:spcPts val="0"/>
              </a:spcBef>
              <a:spcAft>
                <a:spcPts val="0"/>
              </a:spcAft>
              <a:buNone/>
            </a:pPr>
            <a:endParaRPr sz="1600" i="1" dirty="0">
              <a:solidFill>
                <a:schemeClr val="accent1"/>
              </a:solidFill>
              <a:latin typeface="Oswald"/>
              <a:ea typeface="Oswald"/>
              <a:cs typeface="Oswald"/>
              <a:sym typeface="Oswald"/>
            </a:endParaRPr>
          </a:p>
        </p:txBody>
      </p:sp>
      <p:sp>
        <p:nvSpPr>
          <p:cNvPr id="105" name="Google Shape;105;p19"/>
          <p:cNvSpPr txBox="1"/>
          <p:nvPr/>
        </p:nvSpPr>
        <p:spPr>
          <a:xfrm>
            <a:off x="718066" y="209622"/>
            <a:ext cx="6704700" cy="692467"/>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Clr>
                <a:schemeClr val="dk2"/>
              </a:buClr>
              <a:buSzPts val="1100"/>
              <a:buFont typeface="Arial"/>
              <a:buNone/>
            </a:pPr>
            <a:r>
              <a:rPr lang="en" sz="2200" dirty="0">
                <a:solidFill>
                  <a:schemeClr val="accent1"/>
                </a:solidFill>
                <a:latin typeface="Oswald"/>
                <a:ea typeface="Oswald"/>
                <a:cs typeface="Oswald"/>
                <a:sym typeface="Oswald"/>
              </a:rPr>
              <a:t>Intervencije za induciranje pozitivnih predodžbi</a:t>
            </a:r>
            <a:endParaRPr sz="2200" dirty="0">
              <a:solidFill>
                <a:schemeClr val="accent1"/>
              </a:solidFill>
              <a:latin typeface="Oswald"/>
              <a:ea typeface="Oswald"/>
              <a:cs typeface="Oswald"/>
              <a:sym typeface="Oswald"/>
            </a:endParaRPr>
          </a:p>
        </p:txBody>
      </p:sp>
      <p:sp>
        <p:nvSpPr>
          <p:cNvPr id="106" name="Google Shape;106;p19"/>
          <p:cNvSpPr txBox="1"/>
          <p:nvPr/>
        </p:nvSpPr>
        <p:spPr>
          <a:xfrm>
            <a:off x="718064" y="3084062"/>
            <a:ext cx="7707869" cy="1200298"/>
          </a:xfrm>
          <a:prstGeom prst="rect">
            <a:avLst/>
          </a:prstGeom>
          <a:solidFill>
            <a:srgbClr val="F3F3F3"/>
          </a:solidFill>
          <a:ln>
            <a:noFill/>
          </a:ln>
        </p:spPr>
        <p:txBody>
          <a:bodyPr spcFirstLastPara="1" wrap="square" lIns="91425" tIns="91425" rIns="91425" bIns="91425" anchor="t" anchorCtr="0">
            <a:spAutoFit/>
          </a:bodyPr>
          <a:lstStyle/>
          <a:p>
            <a:pPr marL="0" lvl="0" indent="0" algn="just" rtl="0">
              <a:spcBef>
                <a:spcPts val="0"/>
              </a:spcBef>
              <a:spcAft>
                <a:spcPts val="0"/>
              </a:spcAft>
              <a:buClr>
                <a:schemeClr val="dk2"/>
              </a:buClr>
              <a:buSzPts val="1100"/>
              <a:buFont typeface="Arial"/>
              <a:buNone/>
            </a:pPr>
            <a:r>
              <a:rPr lang="en" sz="1100" dirty="0">
                <a:solidFill>
                  <a:schemeClr val="accent1"/>
                </a:solidFill>
                <a:highlight>
                  <a:srgbClr val="F3F3F3"/>
                </a:highlight>
                <a:latin typeface="Playfair Display"/>
                <a:ea typeface="Playfair Display"/>
                <a:cs typeface="Playfair Display"/>
                <a:sym typeface="Playfair Display"/>
              </a:rPr>
              <a:t>JUDITH</a:t>
            </a:r>
            <a:r>
              <a:rPr lang="en" sz="1100" i="1" dirty="0">
                <a:solidFill>
                  <a:schemeClr val="accent1"/>
                </a:solidFill>
                <a:highlight>
                  <a:srgbClr val="F3F3F3"/>
                </a:highlight>
                <a:latin typeface="Playfair Display"/>
                <a:ea typeface="Playfair Display"/>
                <a:cs typeface="Playfair Display"/>
                <a:sym typeface="Playfair Display"/>
              </a:rPr>
              <a:t>: Sada ti je stvarno teže zbog depresije. Ali sjećam se da si mi pričao o stvarno teškom razdoblju u svom životu, kada si radio za izvođača tijekom ljeta u srednjoj školi…Je li bilo teško cijelo ljeto?</a:t>
            </a:r>
            <a:endParaRPr sz="1100" i="1" dirty="0">
              <a:solidFill>
                <a:schemeClr val="accent1"/>
              </a:solidFill>
              <a:highlight>
                <a:srgbClr val="F3F3F3"/>
              </a:highlight>
              <a:latin typeface="Playfair Display"/>
              <a:ea typeface="Playfair Display"/>
              <a:cs typeface="Playfair Display"/>
              <a:sym typeface="Playfair Display"/>
            </a:endParaRPr>
          </a:p>
          <a:p>
            <a:pPr marL="0" lvl="0" indent="0" algn="just" rtl="0">
              <a:spcBef>
                <a:spcPts val="0"/>
              </a:spcBef>
              <a:spcAft>
                <a:spcPts val="0"/>
              </a:spcAft>
              <a:buClr>
                <a:schemeClr val="dk2"/>
              </a:buClr>
              <a:buSzPts val="1100"/>
              <a:buFont typeface="Arial"/>
              <a:buNone/>
            </a:pPr>
            <a:r>
              <a:rPr lang="en" sz="1100" dirty="0">
                <a:solidFill>
                  <a:schemeClr val="accent1"/>
                </a:solidFill>
                <a:highlight>
                  <a:srgbClr val="F3F3F3"/>
                </a:highlight>
                <a:latin typeface="Playfair Display"/>
                <a:ea typeface="Playfair Display"/>
                <a:cs typeface="Playfair Display"/>
                <a:sym typeface="Playfair Display"/>
              </a:rPr>
              <a:t>ABE</a:t>
            </a:r>
            <a:r>
              <a:rPr lang="en" sz="1100" i="1" dirty="0">
                <a:solidFill>
                  <a:schemeClr val="accent1"/>
                </a:solidFill>
                <a:highlight>
                  <a:srgbClr val="F3F3F3"/>
                </a:highlight>
                <a:latin typeface="Playfair Display"/>
                <a:ea typeface="Playfair Display"/>
                <a:cs typeface="Playfair Display"/>
                <a:sym typeface="Playfair Display"/>
              </a:rPr>
              <a:t>: Ne, na kraju sam shvatio. Mislim, posao je bio fizički težak, ali dobro sam radio.</a:t>
            </a:r>
            <a:endParaRPr sz="1100" i="1" dirty="0">
              <a:solidFill>
                <a:schemeClr val="accent1"/>
              </a:solidFill>
              <a:highlight>
                <a:srgbClr val="F3F3F3"/>
              </a:highlight>
              <a:latin typeface="Playfair Display"/>
              <a:ea typeface="Playfair Display"/>
              <a:cs typeface="Playfair Display"/>
              <a:sym typeface="Playfair Display"/>
            </a:endParaRPr>
          </a:p>
          <a:p>
            <a:pPr marL="0" lvl="0" indent="0" algn="just" rtl="0">
              <a:spcBef>
                <a:spcPts val="0"/>
              </a:spcBef>
              <a:spcAft>
                <a:spcPts val="0"/>
              </a:spcAft>
              <a:buClr>
                <a:schemeClr val="dk2"/>
              </a:buClr>
              <a:buSzPts val="1100"/>
              <a:buFont typeface="Arial"/>
              <a:buNone/>
            </a:pPr>
            <a:r>
              <a:rPr lang="en" sz="1100" dirty="0">
                <a:solidFill>
                  <a:schemeClr val="accent1"/>
                </a:solidFill>
                <a:highlight>
                  <a:srgbClr val="F3F3F3"/>
                </a:highlight>
                <a:latin typeface="Playfair Display"/>
                <a:ea typeface="Playfair Display"/>
                <a:cs typeface="Playfair Display"/>
                <a:sym typeface="Playfair Display"/>
              </a:rPr>
              <a:t>JUDITH</a:t>
            </a:r>
            <a:r>
              <a:rPr lang="en" sz="1100" i="1" dirty="0">
                <a:solidFill>
                  <a:schemeClr val="accent1"/>
                </a:solidFill>
                <a:highlight>
                  <a:srgbClr val="F3F3F3"/>
                </a:highlight>
                <a:latin typeface="Playfair Display"/>
                <a:ea typeface="Playfair Display"/>
                <a:cs typeface="Playfair Display"/>
                <a:sym typeface="Playfair Display"/>
              </a:rPr>
              <a:t>: Možeš li se zamisliti u to vrijeme? Možda zadnji dan na poslu? Možeš li se vratiti u te trenutke?</a:t>
            </a:r>
            <a:endParaRPr sz="1100" i="1" dirty="0">
              <a:solidFill>
                <a:schemeClr val="accent1"/>
              </a:solidFill>
              <a:highlight>
                <a:srgbClr val="F3F3F3"/>
              </a:highlight>
              <a:latin typeface="Playfair Display"/>
              <a:ea typeface="Playfair Display"/>
              <a:cs typeface="Playfair Display"/>
              <a:sym typeface="Playfair Display"/>
            </a:endParaRPr>
          </a:p>
          <a:p>
            <a:pPr marL="0" lvl="0" indent="0" algn="just" rtl="0">
              <a:spcBef>
                <a:spcPts val="0"/>
              </a:spcBef>
              <a:spcAft>
                <a:spcPts val="0"/>
              </a:spcAft>
              <a:buClr>
                <a:schemeClr val="dk2"/>
              </a:buClr>
              <a:buSzPts val="1100"/>
              <a:buFont typeface="Arial"/>
              <a:buNone/>
            </a:pPr>
            <a:r>
              <a:rPr lang="en" sz="1100" dirty="0">
                <a:solidFill>
                  <a:schemeClr val="accent1"/>
                </a:solidFill>
                <a:highlight>
                  <a:srgbClr val="F3F3F3"/>
                </a:highlight>
                <a:latin typeface="Playfair Display"/>
                <a:ea typeface="Playfair Display"/>
                <a:cs typeface="Playfair Display"/>
                <a:sym typeface="Playfair Display"/>
              </a:rPr>
              <a:t>JUDITH</a:t>
            </a:r>
            <a:r>
              <a:rPr lang="en" sz="1100" i="1" dirty="0">
                <a:solidFill>
                  <a:schemeClr val="accent1"/>
                </a:solidFill>
                <a:highlight>
                  <a:srgbClr val="F3F3F3"/>
                </a:highlight>
                <a:latin typeface="Playfair Display"/>
                <a:ea typeface="Playfair Display"/>
                <a:cs typeface="Playfair Display"/>
                <a:sym typeface="Playfair Display"/>
              </a:rPr>
              <a:t>: Možeš li to vidjeti u glavi? Vruće je, radiš taj težak posao. Kako se osjećaš?</a:t>
            </a:r>
            <a:endParaRPr sz="1100" i="1" dirty="0">
              <a:solidFill>
                <a:schemeClr val="accent1"/>
              </a:solidFill>
              <a:highlight>
                <a:srgbClr val="F3F3F3"/>
              </a:highlight>
              <a:latin typeface="Playfair Display"/>
              <a:ea typeface="Playfair Display"/>
              <a:cs typeface="Playfair Display"/>
              <a:sym typeface="Playfair Display"/>
            </a:endParaRPr>
          </a:p>
          <a:p>
            <a:pPr marL="0" lvl="0" indent="0" algn="just" rtl="0">
              <a:spcBef>
                <a:spcPts val="0"/>
              </a:spcBef>
              <a:spcAft>
                <a:spcPts val="0"/>
              </a:spcAft>
              <a:buNone/>
            </a:pPr>
            <a:r>
              <a:rPr lang="en" sz="1100" dirty="0">
                <a:solidFill>
                  <a:schemeClr val="accent1"/>
                </a:solidFill>
                <a:highlight>
                  <a:srgbClr val="F3F3F3"/>
                </a:highlight>
                <a:latin typeface="Playfair Display"/>
                <a:ea typeface="Playfair Display"/>
                <a:cs typeface="Playfair Display"/>
                <a:sym typeface="Playfair Display"/>
              </a:rPr>
              <a:t>ABE</a:t>
            </a:r>
            <a:r>
              <a:rPr lang="en" sz="1100" i="1" dirty="0">
                <a:solidFill>
                  <a:schemeClr val="accent1"/>
                </a:solidFill>
                <a:highlight>
                  <a:srgbClr val="F3F3F3"/>
                </a:highlight>
                <a:latin typeface="Playfair Display"/>
                <a:ea typeface="Playfair Display"/>
                <a:cs typeface="Playfair Display"/>
                <a:sym typeface="Playfair Display"/>
              </a:rPr>
              <a:t>: Prilično dobro.</a:t>
            </a:r>
            <a:endParaRPr sz="1100" dirty="0">
              <a:highlight>
                <a:srgbClr val="F3F3F3"/>
              </a:highlight>
              <a:latin typeface="Playfair Display"/>
              <a:ea typeface="Playfair Display"/>
              <a:cs typeface="Playfair Display"/>
              <a:sym typeface="Playfair Display"/>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863600" y="485661"/>
            <a:ext cx="8408067" cy="45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chemeClr val="accent1"/>
                </a:solidFill>
                <a:latin typeface="Oswald" panose="00000500000000000000" pitchFamily="2" charset="0"/>
              </a:rPr>
              <a:t>Intervencije za induciranje pozitivnih predodžbi</a:t>
            </a:r>
            <a:endParaRPr sz="2200" dirty="0">
              <a:highlight>
                <a:schemeClr val="lt1"/>
              </a:highlight>
              <a:latin typeface="Oswald Light" panose="00000400000000000000" pitchFamily="2" charset="0"/>
            </a:endParaRPr>
          </a:p>
        </p:txBody>
      </p:sp>
      <p:sp>
        <p:nvSpPr>
          <p:cNvPr id="112" name="Google Shape;112;p20"/>
          <p:cNvSpPr txBox="1"/>
          <p:nvPr/>
        </p:nvSpPr>
        <p:spPr>
          <a:xfrm>
            <a:off x="863600" y="1566333"/>
            <a:ext cx="7922800" cy="1431131"/>
          </a:xfrm>
          <a:prstGeom prst="rect">
            <a:avLst/>
          </a:prstGeom>
          <a:noFill/>
          <a:ln>
            <a:noFill/>
          </a:ln>
        </p:spPr>
        <p:txBody>
          <a:bodyPr spcFirstLastPara="1" wrap="square" lIns="91425" tIns="91425" rIns="91425" bIns="91425" anchor="t" anchorCtr="0">
            <a:spAutoFit/>
          </a:bodyPr>
          <a:lstStyle/>
          <a:p>
            <a:pPr marL="457200" lvl="0" indent="-342900" algn="just" rtl="0">
              <a:lnSpc>
                <a:spcPct val="150000"/>
              </a:lnSpc>
              <a:spcBef>
                <a:spcPts val="0"/>
              </a:spcBef>
              <a:spcAft>
                <a:spcPts val="0"/>
              </a:spcAft>
              <a:buClr>
                <a:schemeClr val="accent1"/>
              </a:buClr>
              <a:buSzPts val="1800"/>
              <a:buFont typeface="Oswald Light"/>
              <a:buChar char="➢"/>
            </a:pPr>
            <a:r>
              <a:rPr lang="en" sz="1800" dirty="0">
                <a:solidFill>
                  <a:schemeClr val="tx1">
                    <a:lumMod val="75000"/>
                    <a:lumOff val="25000"/>
                  </a:schemeClr>
                </a:solidFill>
                <a:latin typeface="Oswald Light"/>
                <a:ea typeface="Oswald Light"/>
                <a:cs typeface="Oswald Light"/>
                <a:sym typeface="Oswald Light"/>
              </a:rPr>
              <a:t>koristiti kako bi se pomoglo klijentima da vježbaju korištenje strategija suočavanja u mašti</a:t>
            </a:r>
            <a:endParaRPr sz="1800" dirty="0">
              <a:solidFill>
                <a:schemeClr val="tx1">
                  <a:lumMod val="75000"/>
                  <a:lumOff val="25000"/>
                </a:schemeClr>
              </a:solidFill>
              <a:latin typeface="Oswald Light"/>
              <a:ea typeface="Oswald Light"/>
              <a:cs typeface="Oswald Light"/>
              <a:sym typeface="Oswald Light"/>
            </a:endParaRPr>
          </a:p>
          <a:p>
            <a:pPr marL="457200" lvl="0" indent="-342900" algn="just" rtl="0">
              <a:lnSpc>
                <a:spcPct val="150000"/>
              </a:lnSpc>
              <a:spcBef>
                <a:spcPts val="0"/>
              </a:spcBef>
              <a:spcAft>
                <a:spcPts val="0"/>
              </a:spcAft>
              <a:buClr>
                <a:schemeClr val="accent1"/>
              </a:buClr>
              <a:buSzPts val="1800"/>
              <a:buFont typeface="Oswald Light"/>
              <a:buChar char="➢"/>
            </a:pPr>
            <a:r>
              <a:rPr lang="en" sz="1800" dirty="0">
                <a:solidFill>
                  <a:schemeClr val="tx1">
                    <a:lumMod val="75000"/>
                    <a:lumOff val="25000"/>
                  </a:schemeClr>
                </a:solidFill>
                <a:latin typeface="Oswald Light"/>
                <a:ea typeface="Oswald Light"/>
                <a:cs typeface="Oswald Light"/>
                <a:sym typeface="Oswald Light"/>
              </a:rPr>
              <a:t>obično podiže njihovo samopouzdanje i raspoloženje te ih motivira da koriste adaptivno ponašanje između susreta</a:t>
            </a:r>
            <a:endParaRPr sz="1800" dirty="0">
              <a:solidFill>
                <a:schemeClr val="tx1">
                  <a:lumMod val="75000"/>
                  <a:lumOff val="25000"/>
                </a:schemeClr>
              </a:solidFill>
              <a:latin typeface="Oswald Light"/>
              <a:ea typeface="Oswald Light"/>
              <a:cs typeface="Oswald Light"/>
              <a:sym typeface="Oswald Light"/>
            </a:endParaRPr>
          </a:p>
        </p:txBody>
      </p:sp>
      <p:sp>
        <p:nvSpPr>
          <p:cNvPr id="2" name="TextBox 1">
            <a:extLst>
              <a:ext uri="{FF2B5EF4-FFF2-40B4-BE49-F238E27FC236}">
                <a16:creationId xmlns:a16="http://schemas.microsoft.com/office/drawing/2014/main" id="{D75203D7-3183-66A5-FC03-EAB706F41512}"/>
              </a:ext>
            </a:extLst>
          </p:cNvPr>
          <p:cNvSpPr txBox="1"/>
          <p:nvPr/>
        </p:nvSpPr>
        <p:spPr>
          <a:xfrm>
            <a:off x="863600" y="942861"/>
            <a:ext cx="5748867" cy="430887"/>
          </a:xfrm>
          <a:prstGeom prst="rect">
            <a:avLst/>
          </a:prstGeom>
          <a:noFill/>
        </p:spPr>
        <p:txBody>
          <a:bodyPr wrap="square" rtlCol="0">
            <a:spAutoFit/>
          </a:bodyPr>
          <a:lstStyle/>
          <a:p>
            <a:r>
              <a:rPr kumimoji="0" lang="hr-HR" sz="2200" b="0" i="0" u="none" strike="noStrike" kern="1200" cap="none" spc="-38" normalizeH="0" baseline="0" noProof="0" dirty="0">
                <a:ln>
                  <a:noFill/>
                </a:ln>
                <a:solidFill>
                  <a:srgbClr val="000000">
                    <a:lumMod val="75000"/>
                    <a:lumOff val="25000"/>
                  </a:srgbClr>
                </a:solidFill>
                <a:effectLst/>
                <a:uLnTx/>
                <a:uFillTx/>
                <a:latin typeface="Oswald Light" panose="00000400000000000000" pitchFamily="2" charset="0"/>
                <a:ea typeface="+mj-ea"/>
                <a:cs typeface="+mj-cs"/>
              </a:rPr>
              <a:t>2. Uvježbavanje adaptivnih načina suočavanja</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1"/>
          <p:cNvSpPr txBox="1">
            <a:spLocks noGrp="1"/>
          </p:cNvSpPr>
          <p:nvPr>
            <p:ph type="title"/>
          </p:nvPr>
        </p:nvSpPr>
        <p:spPr>
          <a:xfrm>
            <a:off x="836458" y="914083"/>
            <a:ext cx="6939300" cy="47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dirty="0">
                <a:highlight>
                  <a:schemeClr val="lt1"/>
                </a:highlight>
                <a:latin typeface="Oswald Light" panose="00000400000000000000" pitchFamily="2" charset="0"/>
              </a:rPr>
              <a:t>3.  Distanciranje</a:t>
            </a:r>
            <a:endParaRPr sz="2200" dirty="0">
              <a:highlight>
                <a:schemeClr val="lt1"/>
              </a:highlight>
              <a:latin typeface="Oswald Light" panose="00000400000000000000" pitchFamily="2" charset="0"/>
            </a:endParaRPr>
          </a:p>
          <a:p>
            <a:pPr marL="457200" lvl="0" indent="0" algn="l" rtl="0">
              <a:spcBef>
                <a:spcPts val="0"/>
              </a:spcBef>
              <a:spcAft>
                <a:spcPts val="0"/>
              </a:spcAft>
              <a:buNone/>
            </a:pPr>
            <a:endParaRPr sz="2200" dirty="0">
              <a:highlight>
                <a:schemeClr val="lt1"/>
              </a:highlight>
            </a:endParaRPr>
          </a:p>
          <a:p>
            <a:pPr marL="457200" lvl="0" indent="0" algn="l" rtl="0">
              <a:spcBef>
                <a:spcPts val="0"/>
              </a:spcBef>
              <a:spcAft>
                <a:spcPts val="0"/>
              </a:spcAft>
              <a:buNone/>
            </a:pPr>
            <a:endParaRPr sz="2200" dirty="0">
              <a:highlight>
                <a:schemeClr val="lt1"/>
              </a:highlight>
            </a:endParaRPr>
          </a:p>
          <a:p>
            <a:pPr marL="0" lvl="0" indent="0" algn="l" rtl="0">
              <a:spcBef>
                <a:spcPts val="0"/>
              </a:spcBef>
              <a:spcAft>
                <a:spcPts val="0"/>
              </a:spcAft>
              <a:buNone/>
            </a:pPr>
            <a:endParaRPr dirty="0"/>
          </a:p>
        </p:txBody>
      </p:sp>
      <p:sp>
        <p:nvSpPr>
          <p:cNvPr id="118" name="Google Shape;118;p21"/>
          <p:cNvSpPr txBox="1"/>
          <p:nvPr/>
        </p:nvSpPr>
        <p:spPr>
          <a:xfrm>
            <a:off x="836458" y="1858316"/>
            <a:ext cx="7630209" cy="1107965"/>
          </a:xfrm>
          <a:prstGeom prst="rect">
            <a:avLst/>
          </a:prstGeom>
          <a:solidFill>
            <a:srgbClr val="EFEFEF"/>
          </a:solid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1200" dirty="0">
                <a:solidFill>
                  <a:schemeClr val="accent1"/>
                </a:solidFill>
                <a:latin typeface="Playfair Display"/>
                <a:ea typeface="Playfair Display"/>
                <a:cs typeface="Playfair Display"/>
                <a:sym typeface="Playfair Display"/>
              </a:rPr>
              <a:t>JUDITH:</a:t>
            </a:r>
            <a:r>
              <a:rPr lang="en" sz="1200" i="1" dirty="0">
                <a:solidFill>
                  <a:schemeClr val="accent1"/>
                </a:solidFill>
                <a:latin typeface="Playfair Display"/>
                <a:ea typeface="Playfair Display"/>
                <a:cs typeface="Playfair Display"/>
                <a:sym typeface="Playfair Display"/>
              </a:rPr>
              <a:t> Abe, znam da se sad osjećaš pomalo beznadno i predviđaš da će se problemi nastaviti. Misliš li da bi pomoglo ako bi se mogao zamisliti kada si već prošao kroz ovo teško razdoblje?</a:t>
            </a:r>
            <a:endParaRPr sz="1200" i="1" dirty="0">
              <a:solidFill>
                <a:schemeClr val="accent1"/>
              </a:solidFill>
              <a:latin typeface="Playfair Display"/>
              <a:ea typeface="Playfair Display"/>
              <a:cs typeface="Playfair Display"/>
              <a:sym typeface="Playfair Display"/>
            </a:endParaRPr>
          </a:p>
          <a:p>
            <a:pPr marL="0" lvl="0" indent="0" algn="just" rtl="0">
              <a:spcBef>
                <a:spcPts val="0"/>
              </a:spcBef>
              <a:spcAft>
                <a:spcPts val="0"/>
              </a:spcAft>
              <a:buNone/>
            </a:pPr>
            <a:r>
              <a:rPr lang="en" sz="1200" dirty="0">
                <a:solidFill>
                  <a:schemeClr val="accent1"/>
                </a:solidFill>
                <a:latin typeface="Playfair Display"/>
                <a:ea typeface="Playfair Display"/>
                <a:cs typeface="Playfair Display"/>
                <a:sym typeface="Playfair Display"/>
              </a:rPr>
              <a:t>ABE</a:t>
            </a:r>
            <a:r>
              <a:rPr lang="en" sz="1200" i="1" dirty="0">
                <a:solidFill>
                  <a:schemeClr val="accent1"/>
                </a:solidFill>
                <a:latin typeface="Playfair Display"/>
                <a:ea typeface="Playfair Display"/>
                <a:cs typeface="Playfair Display"/>
                <a:sym typeface="Playfair Display"/>
              </a:rPr>
              <a:t>: Valjda. Ali teško je to zamisliti.</a:t>
            </a:r>
            <a:endParaRPr sz="1200" i="1" dirty="0">
              <a:solidFill>
                <a:schemeClr val="accent1"/>
              </a:solidFill>
              <a:latin typeface="Playfair Display"/>
              <a:ea typeface="Playfair Display"/>
              <a:cs typeface="Playfair Display"/>
              <a:sym typeface="Playfair Display"/>
            </a:endParaRPr>
          </a:p>
          <a:p>
            <a:pPr marL="0" lvl="0" indent="0" algn="just" rtl="0">
              <a:spcBef>
                <a:spcPts val="0"/>
              </a:spcBef>
              <a:spcAft>
                <a:spcPts val="0"/>
              </a:spcAft>
              <a:buNone/>
            </a:pPr>
            <a:r>
              <a:rPr lang="en" sz="1200" dirty="0">
                <a:solidFill>
                  <a:schemeClr val="accent1"/>
                </a:solidFill>
                <a:latin typeface="Playfair Display"/>
                <a:ea typeface="Playfair Display"/>
                <a:cs typeface="Playfair Display"/>
                <a:sym typeface="Playfair Display"/>
              </a:rPr>
              <a:t>JUDITH:</a:t>
            </a:r>
            <a:r>
              <a:rPr lang="en" sz="1200" i="1" dirty="0">
                <a:solidFill>
                  <a:schemeClr val="accent1"/>
                </a:solidFill>
                <a:latin typeface="Playfair Display"/>
                <a:ea typeface="Playfair Display"/>
                <a:cs typeface="Playfair Display"/>
                <a:sym typeface="Playfair Display"/>
              </a:rPr>
              <a:t> Pa, da vidimo. Kako bi bilo da se pokušaš zamisliti za godinu dana od sada? Tada si već ovo prebolio. Osjećaš li se bolje?</a:t>
            </a:r>
            <a:endParaRPr sz="1200" i="1" dirty="0">
              <a:solidFill>
                <a:schemeClr val="accent1"/>
              </a:solidFill>
              <a:latin typeface="Playfair Display"/>
              <a:ea typeface="Playfair Display"/>
              <a:cs typeface="Playfair Display"/>
              <a:sym typeface="Playfair Display"/>
            </a:endParaRPr>
          </a:p>
        </p:txBody>
      </p:sp>
      <p:sp>
        <p:nvSpPr>
          <p:cNvPr id="119" name="Google Shape;119;p21"/>
          <p:cNvSpPr txBox="1"/>
          <p:nvPr/>
        </p:nvSpPr>
        <p:spPr>
          <a:xfrm>
            <a:off x="836458" y="331983"/>
            <a:ext cx="5722800" cy="692467"/>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Clr>
                <a:schemeClr val="dk2"/>
              </a:buClr>
              <a:buSzPts val="1100"/>
              <a:buFont typeface="Arial"/>
              <a:buNone/>
            </a:pPr>
            <a:r>
              <a:rPr lang="en" sz="2200" dirty="0">
                <a:solidFill>
                  <a:schemeClr val="accent1"/>
                </a:solidFill>
                <a:latin typeface="Oswald"/>
                <a:ea typeface="Oswald"/>
                <a:cs typeface="Oswald"/>
                <a:sym typeface="Oswald"/>
              </a:rPr>
              <a:t>Intervencije za induciranje pozitivnih predodžbi</a:t>
            </a:r>
            <a:endParaRPr sz="2200" dirty="0">
              <a:solidFill>
                <a:schemeClr val="accent1"/>
              </a:solidFill>
              <a:latin typeface="Oswald"/>
              <a:ea typeface="Oswald"/>
              <a:cs typeface="Oswald"/>
              <a:sym typeface="Oswa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2"/>
          <p:cNvSpPr txBox="1"/>
          <p:nvPr/>
        </p:nvSpPr>
        <p:spPr>
          <a:xfrm>
            <a:off x="838198" y="1396050"/>
            <a:ext cx="7560735" cy="2077462"/>
          </a:xfrm>
          <a:prstGeom prst="rect">
            <a:avLst/>
          </a:prstGeom>
          <a:noFill/>
          <a:ln>
            <a:noFill/>
          </a:ln>
        </p:spPr>
        <p:txBody>
          <a:bodyPr spcFirstLastPara="1" wrap="square" lIns="91425" tIns="91425" rIns="91425" bIns="91425" anchor="t" anchorCtr="0">
            <a:spAutoFit/>
          </a:bodyPr>
          <a:lstStyle/>
          <a:p>
            <a:pPr marL="457200" lvl="0" indent="-342900" algn="just" rtl="0">
              <a:spcBef>
                <a:spcPts val="0"/>
              </a:spcBef>
              <a:spcAft>
                <a:spcPts val="0"/>
              </a:spcAft>
              <a:buClr>
                <a:schemeClr val="accent1"/>
              </a:buClr>
              <a:buSzPts val="1800"/>
              <a:buFont typeface="Oswald Light"/>
              <a:buChar char="➢"/>
            </a:pPr>
            <a:r>
              <a:rPr lang="en" sz="1800" dirty="0">
                <a:solidFill>
                  <a:schemeClr val="tx1">
                    <a:lumMod val="75000"/>
                    <a:lumOff val="25000"/>
                  </a:schemeClr>
                </a:solidFill>
                <a:latin typeface="Oswald Light"/>
                <a:ea typeface="Oswald Light"/>
                <a:cs typeface="Oswald Light"/>
                <a:sym typeface="Oswald Light"/>
              </a:rPr>
              <a:t>redovito prakticirati i  dobro uvježbavati kako bi djelovale</a:t>
            </a:r>
            <a:endParaRPr sz="1800" dirty="0">
              <a:solidFill>
                <a:schemeClr val="tx1">
                  <a:lumMod val="75000"/>
                  <a:lumOff val="25000"/>
                </a:schemeClr>
              </a:solidFill>
              <a:latin typeface="Oswald Light"/>
              <a:ea typeface="Oswald Light"/>
              <a:cs typeface="Oswald Light"/>
              <a:sym typeface="Oswald Light"/>
            </a:endParaRPr>
          </a:p>
          <a:p>
            <a:pPr marL="457200" lvl="0" indent="-342900" algn="just" rtl="0">
              <a:spcBef>
                <a:spcPts val="0"/>
              </a:spcBef>
              <a:spcAft>
                <a:spcPts val="0"/>
              </a:spcAft>
              <a:buClr>
                <a:schemeClr val="accent1"/>
              </a:buClr>
              <a:buSzPts val="1800"/>
              <a:buFont typeface="Oswald Light"/>
              <a:buChar char="➢"/>
            </a:pPr>
            <a:r>
              <a:rPr lang="en" sz="1800" dirty="0">
                <a:solidFill>
                  <a:schemeClr val="tx1">
                    <a:lumMod val="75000"/>
                    <a:lumOff val="25000"/>
                  </a:schemeClr>
                </a:solidFill>
                <a:latin typeface="Oswald Light"/>
                <a:ea typeface="Oswald Light"/>
                <a:cs typeface="Oswald Light"/>
                <a:sym typeface="Oswald Light"/>
              </a:rPr>
              <a:t>prikladno je koristiti ovu tehniku ​​samo povremeno kada klijenti doživljavaju neugodne slike</a:t>
            </a:r>
            <a:endParaRPr sz="1800" dirty="0">
              <a:solidFill>
                <a:schemeClr val="tx1">
                  <a:lumMod val="75000"/>
                  <a:lumOff val="25000"/>
                </a:schemeClr>
              </a:solidFill>
              <a:latin typeface="Oswald Light"/>
              <a:ea typeface="Oswald Light"/>
              <a:cs typeface="Oswald Light"/>
              <a:sym typeface="Oswald Light"/>
            </a:endParaRPr>
          </a:p>
          <a:p>
            <a:pPr marL="457200" lvl="0" indent="-342900" algn="just" rtl="0">
              <a:spcBef>
                <a:spcPts val="0"/>
              </a:spcBef>
              <a:spcAft>
                <a:spcPts val="0"/>
              </a:spcAft>
              <a:buClr>
                <a:schemeClr val="accent1"/>
              </a:buClr>
              <a:buSzPts val="1800"/>
              <a:buFont typeface="Oswald Light"/>
              <a:buChar char="➢"/>
            </a:pPr>
            <a:r>
              <a:rPr lang="en" sz="1800" dirty="0">
                <a:solidFill>
                  <a:schemeClr val="tx1">
                    <a:lumMod val="75000"/>
                    <a:lumOff val="25000"/>
                  </a:schemeClr>
                </a:solidFill>
                <a:latin typeface="Oswald Light"/>
                <a:ea typeface="Oswald Light"/>
                <a:cs typeface="Oswald Light"/>
                <a:sym typeface="Oswald Light"/>
              </a:rPr>
              <a:t>ako su neugodne slike dio disfunkcionalnog načina razmišljanja, tada su tehnike poput mindfulnessa prikladnije</a:t>
            </a:r>
            <a:endParaRPr sz="1800" dirty="0">
              <a:solidFill>
                <a:schemeClr val="tx1">
                  <a:lumMod val="75000"/>
                  <a:lumOff val="25000"/>
                </a:schemeClr>
              </a:solidFill>
              <a:latin typeface="Oswald Light"/>
              <a:ea typeface="Oswald Light"/>
              <a:cs typeface="Oswald Light"/>
              <a:sym typeface="Oswald Light"/>
            </a:endParaRPr>
          </a:p>
          <a:p>
            <a:pPr marL="0" lvl="0" indent="0" algn="just" rtl="0">
              <a:spcBef>
                <a:spcPts val="0"/>
              </a:spcBef>
              <a:spcAft>
                <a:spcPts val="0"/>
              </a:spcAft>
              <a:buNone/>
            </a:pPr>
            <a:endParaRPr sz="1800" dirty="0">
              <a:solidFill>
                <a:schemeClr val="accent1"/>
              </a:solidFill>
              <a:latin typeface="Oswald"/>
              <a:ea typeface="Oswald"/>
              <a:cs typeface="Oswald"/>
              <a:sym typeface="Oswald"/>
            </a:endParaRPr>
          </a:p>
          <a:p>
            <a:pPr marL="0" lvl="0" indent="0" algn="just" rtl="0">
              <a:spcBef>
                <a:spcPts val="0"/>
              </a:spcBef>
              <a:spcAft>
                <a:spcPts val="0"/>
              </a:spcAft>
              <a:buNone/>
            </a:pPr>
            <a:endParaRPr sz="1500" i="1" dirty="0">
              <a:solidFill>
                <a:schemeClr val="accent1"/>
              </a:solidFill>
              <a:latin typeface="Playfair Display"/>
              <a:ea typeface="Playfair Display"/>
              <a:cs typeface="Playfair Display"/>
              <a:sym typeface="Playfair Display"/>
            </a:endParaRPr>
          </a:p>
        </p:txBody>
      </p:sp>
      <p:sp>
        <p:nvSpPr>
          <p:cNvPr id="125" name="Google Shape;125;p22"/>
          <p:cNvSpPr txBox="1"/>
          <p:nvPr/>
        </p:nvSpPr>
        <p:spPr>
          <a:xfrm>
            <a:off x="838199" y="314408"/>
            <a:ext cx="5722800" cy="692467"/>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2200" dirty="0">
                <a:solidFill>
                  <a:schemeClr val="accent1"/>
                </a:solidFill>
                <a:latin typeface="Oswald"/>
                <a:ea typeface="Oswald"/>
                <a:cs typeface="Oswald"/>
                <a:sym typeface="Oswald"/>
              </a:rPr>
              <a:t>Intervencije za induciranje pozitivnih predodžbi</a:t>
            </a:r>
            <a:endParaRPr sz="2200" dirty="0">
              <a:solidFill>
                <a:schemeClr val="accent1"/>
              </a:solidFill>
              <a:latin typeface="Oswald"/>
              <a:ea typeface="Oswald"/>
              <a:cs typeface="Oswald"/>
              <a:sym typeface="Oswald"/>
            </a:endParaRPr>
          </a:p>
        </p:txBody>
      </p:sp>
      <p:sp>
        <p:nvSpPr>
          <p:cNvPr id="126" name="Google Shape;126;p22"/>
          <p:cNvSpPr txBox="1"/>
          <p:nvPr/>
        </p:nvSpPr>
        <p:spPr>
          <a:xfrm>
            <a:off x="838198" y="2971589"/>
            <a:ext cx="7560735" cy="1292631"/>
          </a:xfrm>
          <a:prstGeom prst="rect">
            <a:avLst/>
          </a:prstGeom>
          <a:solidFill>
            <a:srgbClr val="EFEFEF"/>
          </a:solid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1200" dirty="0">
                <a:solidFill>
                  <a:schemeClr val="accent1"/>
                </a:solidFill>
                <a:latin typeface="Playfair Display"/>
                <a:ea typeface="Playfair Display"/>
                <a:cs typeface="Playfair Display"/>
                <a:sym typeface="Playfair Display"/>
              </a:rPr>
              <a:t>JUDITH: </a:t>
            </a:r>
            <a:r>
              <a:rPr lang="en" sz="1200" i="1" dirty="0">
                <a:solidFill>
                  <a:schemeClr val="accent1"/>
                </a:solidFill>
                <a:latin typeface="Playfair Display"/>
                <a:ea typeface="Playfair Display"/>
                <a:cs typeface="Playfair Display"/>
                <a:sym typeface="Playfair Display"/>
              </a:rPr>
              <a:t>Abe, drugi način rješavanja uznemirujuće predožbe je tako da je zamijeniš nekom drugom. Neki ljudi vole zamišljati da je uznemirujuća slika na TV-u. Zatim zamišljaju promjenu kanala na drugi program, poput ležanja na plaži, šetnje šumom, ili prisjećanja ugodnih uspomena. Želiš li isprobati ovu tehniku?</a:t>
            </a:r>
            <a:endParaRPr sz="1200" i="1" dirty="0">
              <a:solidFill>
                <a:schemeClr val="accent1"/>
              </a:solidFill>
              <a:latin typeface="Playfair Display"/>
              <a:ea typeface="Playfair Display"/>
              <a:cs typeface="Playfair Display"/>
              <a:sym typeface="Playfair Display"/>
            </a:endParaRPr>
          </a:p>
          <a:p>
            <a:pPr marL="0" lvl="0" indent="0" algn="just" rtl="0">
              <a:spcBef>
                <a:spcPts val="0"/>
              </a:spcBef>
              <a:spcAft>
                <a:spcPts val="0"/>
              </a:spcAft>
              <a:buNone/>
            </a:pPr>
            <a:r>
              <a:rPr lang="en" sz="1200" dirty="0">
                <a:solidFill>
                  <a:schemeClr val="accent1"/>
                </a:solidFill>
                <a:latin typeface="Playfair Display"/>
                <a:ea typeface="Playfair Display"/>
                <a:cs typeface="Playfair Display"/>
                <a:sym typeface="Playfair Display"/>
              </a:rPr>
              <a:t>ABE: </a:t>
            </a:r>
            <a:r>
              <a:rPr lang="en" sz="1200" i="1" dirty="0">
                <a:solidFill>
                  <a:schemeClr val="accent1"/>
                </a:solidFill>
                <a:latin typeface="Playfair Display"/>
                <a:ea typeface="Playfair Display"/>
                <a:cs typeface="Playfair Display"/>
                <a:sym typeface="Playfair Display"/>
              </a:rPr>
              <a:t>Da.</a:t>
            </a:r>
            <a:endParaRPr sz="1200" i="1" dirty="0">
              <a:solidFill>
                <a:schemeClr val="accent1"/>
              </a:solidFill>
              <a:latin typeface="Playfair Display"/>
              <a:ea typeface="Playfair Display"/>
              <a:cs typeface="Playfair Display"/>
              <a:sym typeface="Playfair Display"/>
            </a:endParaRPr>
          </a:p>
          <a:p>
            <a:pPr marL="0" lvl="0" indent="0" algn="just" rtl="0">
              <a:spcBef>
                <a:spcPts val="0"/>
              </a:spcBef>
              <a:spcAft>
                <a:spcPts val="0"/>
              </a:spcAft>
              <a:buNone/>
            </a:pPr>
            <a:r>
              <a:rPr lang="en" sz="1200" dirty="0">
                <a:solidFill>
                  <a:schemeClr val="accent1"/>
                </a:solidFill>
                <a:latin typeface="Playfair Display"/>
                <a:ea typeface="Playfair Display"/>
                <a:cs typeface="Playfair Display"/>
                <a:sym typeface="Playfair Display"/>
              </a:rPr>
              <a:t>JUDITH: </a:t>
            </a:r>
            <a:r>
              <a:rPr lang="en" sz="1200" i="1" dirty="0">
                <a:solidFill>
                  <a:schemeClr val="accent1"/>
                </a:solidFill>
                <a:latin typeface="Playfair Display"/>
                <a:ea typeface="Playfair Display"/>
                <a:cs typeface="Playfair Display"/>
                <a:sym typeface="Playfair Display"/>
              </a:rPr>
              <a:t>Prvo ćeš zamisliti ugodan prizor sa što više detalja, koristeći što je više osjetila moguće; onda ću te usmjeriti da vježbaš prebacivanje s uznemirujuće slike na ugodnu. Koju ugodnu scenu bi želio zamisliti?</a:t>
            </a:r>
            <a:endParaRPr sz="1200" dirty="0">
              <a:latin typeface="Playfair Display"/>
              <a:ea typeface="Playfair Display"/>
              <a:cs typeface="Playfair Display"/>
              <a:sym typeface="Playfair Display"/>
            </a:endParaRPr>
          </a:p>
        </p:txBody>
      </p:sp>
      <p:sp>
        <p:nvSpPr>
          <p:cNvPr id="2" name="TextBox 1">
            <a:extLst>
              <a:ext uri="{FF2B5EF4-FFF2-40B4-BE49-F238E27FC236}">
                <a16:creationId xmlns:a16="http://schemas.microsoft.com/office/drawing/2014/main" id="{C406B17D-3B33-D588-50DA-891AA86E05DF}"/>
              </a:ext>
            </a:extLst>
          </p:cNvPr>
          <p:cNvSpPr txBox="1"/>
          <p:nvPr/>
        </p:nvSpPr>
        <p:spPr>
          <a:xfrm>
            <a:off x="838199" y="879280"/>
            <a:ext cx="4504267"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lumMod val="75000"/>
                    <a:lumOff val="25000"/>
                  </a:srgbClr>
                </a:solidFill>
                <a:effectLst/>
                <a:highlight>
                  <a:prstClr val="white"/>
                </a:highlight>
                <a:uLnTx/>
                <a:uFillTx/>
                <a:latin typeface="Oswald Light" panose="00000400000000000000" pitchFamily="2" charset="0"/>
                <a:ea typeface="Oswald"/>
                <a:cs typeface="Oswald"/>
                <a:sym typeface="Oswald"/>
              </a:rPr>
              <a:t>4.  </a:t>
            </a:r>
            <a:r>
              <a:rPr kumimoji="0" lang="en-US" sz="2200" b="0" i="0" u="none" strike="noStrike" kern="1200" cap="none" spc="0" normalizeH="0" baseline="0" noProof="0" dirty="0" err="1">
                <a:ln>
                  <a:noFill/>
                </a:ln>
                <a:solidFill>
                  <a:srgbClr val="000000">
                    <a:lumMod val="75000"/>
                    <a:lumOff val="25000"/>
                  </a:srgbClr>
                </a:solidFill>
                <a:effectLst/>
                <a:highlight>
                  <a:prstClr val="white"/>
                </a:highlight>
                <a:uLnTx/>
                <a:uFillTx/>
                <a:latin typeface="Oswald Light" panose="00000400000000000000" pitchFamily="2" charset="0"/>
                <a:ea typeface="Oswald"/>
                <a:cs typeface="Oswald"/>
                <a:sym typeface="Oswald"/>
              </a:rPr>
              <a:t>Zamjena</a:t>
            </a:r>
            <a:r>
              <a:rPr kumimoji="0" lang="en-US" sz="2200" b="0" i="0" u="none" strike="noStrike" kern="1200" cap="none" spc="0" normalizeH="0" baseline="0" noProof="0" dirty="0">
                <a:ln>
                  <a:noFill/>
                </a:ln>
                <a:solidFill>
                  <a:srgbClr val="000000">
                    <a:lumMod val="75000"/>
                    <a:lumOff val="25000"/>
                  </a:srgbClr>
                </a:solidFill>
                <a:effectLst/>
                <a:highlight>
                  <a:prstClr val="white"/>
                </a:highlight>
                <a:uLnTx/>
                <a:uFillTx/>
                <a:latin typeface="Oswald Light" panose="00000400000000000000" pitchFamily="2" charset="0"/>
                <a:ea typeface="Oswald"/>
                <a:cs typeface="Oswald"/>
                <a:sym typeface="Oswald"/>
              </a:rPr>
              <a:t> </a:t>
            </a:r>
            <a:r>
              <a:rPr kumimoji="0" lang="en-US" sz="2200" b="0" i="0" u="none" strike="noStrike" kern="1200" cap="none" spc="0" normalizeH="0" baseline="0" noProof="0" dirty="0" err="1">
                <a:ln>
                  <a:noFill/>
                </a:ln>
                <a:solidFill>
                  <a:srgbClr val="000000">
                    <a:lumMod val="75000"/>
                    <a:lumOff val="25000"/>
                  </a:srgbClr>
                </a:solidFill>
                <a:effectLst/>
                <a:highlight>
                  <a:prstClr val="white"/>
                </a:highlight>
                <a:uLnTx/>
                <a:uFillTx/>
                <a:latin typeface="Oswald Light" panose="00000400000000000000" pitchFamily="2" charset="0"/>
                <a:ea typeface="Oswald"/>
                <a:cs typeface="Oswald"/>
                <a:sym typeface="Oswald"/>
              </a:rPr>
              <a:t>pozitivnim</a:t>
            </a:r>
            <a:r>
              <a:rPr kumimoji="0" lang="en-US" sz="2200" b="0" i="0" u="none" strike="noStrike" kern="1200" cap="none" spc="0" normalizeH="0" baseline="0" noProof="0" dirty="0">
                <a:ln>
                  <a:noFill/>
                </a:ln>
                <a:solidFill>
                  <a:srgbClr val="000000">
                    <a:lumMod val="75000"/>
                    <a:lumOff val="25000"/>
                  </a:srgbClr>
                </a:solidFill>
                <a:effectLst/>
                <a:highlight>
                  <a:prstClr val="white"/>
                </a:highlight>
                <a:uLnTx/>
                <a:uFillTx/>
                <a:latin typeface="Oswald Light" panose="00000400000000000000" pitchFamily="2" charset="0"/>
                <a:ea typeface="Oswald"/>
                <a:cs typeface="Oswald"/>
                <a:sym typeface="Oswald"/>
              </a:rPr>
              <a:t> </a:t>
            </a:r>
            <a:r>
              <a:rPr kumimoji="0" lang="en-US" sz="2200" b="0" i="0" u="none" strike="noStrike" kern="1200" cap="none" spc="0" normalizeH="0" baseline="0" noProof="0" dirty="0" err="1">
                <a:ln>
                  <a:noFill/>
                </a:ln>
                <a:solidFill>
                  <a:srgbClr val="000000">
                    <a:lumMod val="75000"/>
                    <a:lumOff val="25000"/>
                  </a:srgbClr>
                </a:solidFill>
                <a:effectLst/>
                <a:highlight>
                  <a:prstClr val="white"/>
                </a:highlight>
                <a:uLnTx/>
                <a:uFillTx/>
                <a:latin typeface="Oswald Light" panose="00000400000000000000" pitchFamily="2" charset="0"/>
                <a:ea typeface="Oswald"/>
                <a:cs typeface="Oswald"/>
                <a:sym typeface="Oswald"/>
              </a:rPr>
              <a:t>slikama</a:t>
            </a:r>
            <a:endParaRPr kumimoji="0" lang="en-US" sz="2200" b="0" i="0" u="none" strike="noStrike" kern="1200" cap="none" spc="0" normalizeH="0" baseline="0" noProof="0" dirty="0">
              <a:ln>
                <a:noFill/>
              </a:ln>
              <a:solidFill>
                <a:srgbClr val="000000">
                  <a:lumMod val="75000"/>
                  <a:lumOff val="25000"/>
                </a:srgbClr>
              </a:solidFill>
              <a:effectLst/>
              <a:highlight>
                <a:prstClr val="white"/>
              </a:highlight>
              <a:uLnTx/>
              <a:uFillTx/>
              <a:latin typeface="Oswald Light" panose="00000400000000000000" pitchFamily="2" charset="0"/>
              <a:ea typeface="Oswald"/>
              <a:cs typeface="Oswald"/>
              <a:sym typeface="Oswald"/>
            </a:endParaRPr>
          </a:p>
        </p:txBody>
      </p:sp>
    </p:spTree>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197</TotalTime>
  <Words>1235</Words>
  <Application>Microsoft Office PowerPoint</Application>
  <PresentationFormat>On-screen Show (16:9)</PresentationFormat>
  <Paragraphs>99</Paragraphs>
  <Slides>18</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Playfair Display</vt:lpstr>
      <vt:lpstr>Arial</vt:lpstr>
      <vt:lpstr>Calibri Light</vt:lpstr>
      <vt:lpstr>Oswald Light</vt:lpstr>
      <vt:lpstr>Wingdings</vt:lpstr>
      <vt:lpstr>Palatino Linotype</vt:lpstr>
      <vt:lpstr>Calibri</vt:lpstr>
      <vt:lpstr>Oswald</vt:lpstr>
      <vt:lpstr>Retrospect</vt:lpstr>
      <vt:lpstr>IMAGINACIJA</vt:lpstr>
      <vt:lpstr>PowerPoint Presentation</vt:lpstr>
      <vt:lpstr>dok je većina predodžbi vizualna, one mogu biti i osjetilne (ton glasa) ili somatske (fiziološke senzacije)  predodžbe utječu na to kako se osjećamo (utječući na pozitivne i negativne emocije) više od verbalnih procesa</vt:lpstr>
      <vt:lpstr>PowerPoint Presentation</vt:lpstr>
      <vt:lpstr>PowerPoint Presentation</vt:lpstr>
      <vt:lpstr>1. Usmjeravanje na pozitivna sjećanja  </vt:lpstr>
      <vt:lpstr>Intervencije za induciranje pozitivnih predodžbi</vt:lpstr>
      <vt:lpstr>3.  Distanciranje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IMAGINACIJA</dc:title>
  <dc:creator>Marina Šimunec</dc:creator>
  <cp:lastModifiedBy>hubikotvr@outlook.com</cp:lastModifiedBy>
  <cp:revision>3</cp:revision>
  <dcterms:modified xsi:type="dcterms:W3CDTF">2023-03-02T15:45:12Z</dcterms:modified>
</cp:coreProperties>
</file>