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 Bold" panose="020B0604020202020204" charset="-18"/>
      <p:regular r:id="rId9"/>
    </p:embeddedFont>
    <p:embeddedFont>
      <p:font typeface="Poppins" panose="020B0604020202020204" charset="-18"/>
      <p:regular r:id="rId10"/>
    </p:embeddedFont>
    <p:embeddedFont>
      <p:font typeface="Poppins Bold Italics" panose="020B0604020202020204" charset="-1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38971" y="-3347083"/>
            <a:ext cx="8512886" cy="8751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39921" y="4680905"/>
            <a:ext cx="8512886" cy="87515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32391" y="1028700"/>
            <a:ext cx="1926909" cy="19269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8477250"/>
            <a:ext cx="781050" cy="781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38627" y="-1341708"/>
            <a:ext cx="2683416" cy="2683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65943" y="8678863"/>
            <a:ext cx="2683416" cy="26834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40350" y="2792366"/>
            <a:ext cx="1495301" cy="14953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21683" y="575709"/>
            <a:ext cx="905982" cy="905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96364" y="437308"/>
            <a:ext cx="276802" cy="2768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81455" y="9607605"/>
            <a:ext cx="276802" cy="276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12061" y="6383058"/>
            <a:ext cx="276802" cy="27680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450462" y="3753386"/>
            <a:ext cx="11387076" cy="1966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en-US" sz="7308">
                <a:solidFill>
                  <a:srgbClr val="FFDE59"/>
                </a:solidFill>
                <a:latin typeface="Poppins Bold"/>
              </a:rPr>
              <a:t>Integracija mindfulnessa u BKT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51753" y="9078595"/>
            <a:ext cx="7171570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899">
                <a:solidFill>
                  <a:srgbClr val="FFFFFF"/>
                </a:solidFill>
                <a:latin typeface="Poppins Bold Italics"/>
              </a:rPr>
              <a:t>Marija Jozić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69386" y="8707438"/>
            <a:ext cx="474922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005022"/>
                </a:solidFill>
                <a:latin typeface="Poppins"/>
              </a:rPr>
              <a:t>www.reallygreatsite.com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85522" y="4882517"/>
            <a:ext cx="8512886" cy="8751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42871" y="-1403327"/>
            <a:ext cx="5085853" cy="508585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348897" y="1028700"/>
            <a:ext cx="5593068" cy="8229600"/>
            <a:chOff x="0" y="0"/>
            <a:chExt cx="4550410" cy="6695440"/>
          </a:xfrm>
        </p:grpSpPr>
        <p:sp>
          <p:nvSpPr>
            <p:cNvPr id="5" name="Freeform 5"/>
            <p:cNvSpPr/>
            <p:nvPr/>
          </p:nvSpPr>
          <p:spPr>
            <a:xfrm>
              <a:off x="-321310" y="-312420"/>
              <a:ext cx="5191760" cy="7321550"/>
            </a:xfrm>
            <a:custGeom>
              <a:avLst/>
              <a:gdLst/>
              <a:ahLst/>
              <a:cxnLst/>
              <a:rect l="l" t="t" r="r" b="b"/>
              <a:pathLst>
                <a:path w="5191760" h="7321550">
                  <a:moveTo>
                    <a:pt x="1412240" y="6932930"/>
                  </a:moveTo>
                  <a:cubicBezTo>
                    <a:pt x="339090" y="6545580"/>
                    <a:pt x="0" y="4765040"/>
                    <a:pt x="652780" y="2957830"/>
                  </a:cubicBezTo>
                  <a:cubicBezTo>
                    <a:pt x="1305560" y="1150620"/>
                    <a:pt x="2706370" y="0"/>
                    <a:pt x="3779520" y="387350"/>
                  </a:cubicBezTo>
                  <a:cubicBezTo>
                    <a:pt x="4852670" y="774700"/>
                    <a:pt x="5191760" y="2555240"/>
                    <a:pt x="4538980" y="4362450"/>
                  </a:cubicBezTo>
                  <a:cubicBezTo>
                    <a:pt x="3886199" y="6169660"/>
                    <a:pt x="2485390" y="7321550"/>
                    <a:pt x="1412240" y="6932930"/>
                  </a:cubicBezTo>
                  <a:close/>
                </a:path>
              </a:pathLst>
            </a:custGeom>
            <a:blipFill>
              <a:blip r:embed="rId6"/>
              <a:stretch>
                <a:fillRect t="-966" b="-966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33348" y="-4098267"/>
            <a:ext cx="8512886" cy="87515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0798" y="2428424"/>
            <a:ext cx="546719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DE59"/>
                </a:solidFill>
                <a:latin typeface="Poppins Bold"/>
              </a:rPr>
              <a:t>Što je mindfulness?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0798" y="4272096"/>
            <a:ext cx="8361421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zadržavanje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pažnje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trenutnom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iskustvu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otvorenost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prihvaćanje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znatiželja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fokus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tome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što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se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događa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unutar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ili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oko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 smtClean="0">
                <a:solidFill>
                  <a:srgbClr val="FFFFFF"/>
                </a:solidFill>
                <a:latin typeface="Poppins"/>
              </a:rPr>
              <a:t>nas</a:t>
            </a:r>
            <a:endParaRPr lang="hr-HR" sz="2799" dirty="0" smtClean="0">
              <a:solidFill>
                <a:srgbClr val="FFFFFF"/>
              </a:solidFill>
              <a:latin typeface="Poppi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 smtClean="0">
                <a:solidFill>
                  <a:srgbClr val="FFFFFF"/>
                </a:solidFill>
                <a:latin typeface="Poppins"/>
              </a:rPr>
              <a:t>primijetiti</a:t>
            </a:r>
            <a:r>
              <a:rPr lang="en-US" sz="2799" dirty="0" smtClean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misli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bez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osuđivanja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te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ih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pustiti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da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dođu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prođu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mindfulness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misli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unutrašnjih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doživljaja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hr-HR" sz="2799" dirty="0" err="1" smtClean="0">
                <a:solidFill>
                  <a:srgbClr val="FFFFFF"/>
                </a:solidFill>
                <a:latin typeface="Poppins"/>
              </a:rPr>
              <a:t>mindfulness</a:t>
            </a:r>
            <a:r>
              <a:rPr lang="hr-HR" sz="2799" dirty="0" smtClean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 smtClean="0">
                <a:solidFill>
                  <a:srgbClr val="FFFFFF"/>
                </a:solidFill>
                <a:latin typeface="Poppins"/>
              </a:rPr>
              <a:t>suosjećanj</a:t>
            </a:r>
            <a:r>
              <a:rPr lang="hr-HR" sz="2799" dirty="0" smtClean="0">
                <a:solidFill>
                  <a:srgbClr val="FFFFFF"/>
                </a:solidFill>
                <a:latin typeface="Poppins"/>
              </a:rPr>
              <a:t>e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37568" y="1153026"/>
            <a:ext cx="1926909" cy="19269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27917" y="8755058"/>
            <a:ext cx="503242" cy="5032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2747" y="8042983"/>
            <a:ext cx="2683416" cy="26834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17678" y="8805309"/>
            <a:ext cx="905982" cy="9059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41938" y="8236891"/>
            <a:ext cx="518167" cy="5181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67355" y="621432"/>
            <a:ext cx="518167" cy="5181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59300" y="3236156"/>
            <a:ext cx="685003" cy="685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66502" y="2343338"/>
            <a:ext cx="4844269" cy="447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mindfulness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principi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u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svakodnevnim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iskustvima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fokus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smtClean="0">
                <a:solidFill>
                  <a:srgbClr val="FFFFFF"/>
                </a:solidFill>
                <a:latin typeface="Poppins"/>
              </a:rPr>
              <a:t>ono</a:t>
            </a:r>
            <a:r>
              <a:rPr lang="hr-HR" sz="2799" dirty="0" smtClean="0">
                <a:solidFill>
                  <a:srgbClr val="FFFFFF"/>
                </a:solidFill>
                <a:latin typeface="Poppins"/>
              </a:rPr>
              <a:t>me</a:t>
            </a:r>
            <a:r>
              <a:rPr lang="en-US" sz="2799" dirty="0" smtClean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što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radimo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što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se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događa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u </a:t>
            </a:r>
            <a:r>
              <a:rPr lang="en-US" sz="2799" dirty="0" smtClean="0">
                <a:solidFill>
                  <a:srgbClr val="FFFFFF"/>
                </a:solidFill>
                <a:latin typeface="Poppins"/>
              </a:rPr>
              <a:t>t</a:t>
            </a:r>
            <a:r>
              <a:rPr lang="hr-HR" sz="2799" dirty="0" smtClean="0">
                <a:solidFill>
                  <a:srgbClr val="FFFFFF"/>
                </a:solidFill>
                <a:latin typeface="Poppins"/>
              </a:rPr>
              <a:t>om t</a:t>
            </a:r>
            <a:r>
              <a:rPr lang="en-US" sz="2799" dirty="0" err="1" smtClean="0">
                <a:solidFill>
                  <a:srgbClr val="FFFFFF"/>
                </a:solidFill>
                <a:latin typeface="Poppins"/>
              </a:rPr>
              <a:t>renutku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otvorenost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prihvaćanje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neosuđivanje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610771" y="-4375783"/>
            <a:ext cx="8512886" cy="87515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541983" y="5520692"/>
            <a:ext cx="8512886" cy="87515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72114" y="1584646"/>
            <a:ext cx="781050" cy="781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3436910" y="-509277"/>
            <a:ext cx="3148341" cy="3148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-400465" y="-786290"/>
            <a:ext cx="1572579" cy="1572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2188636" y="7082024"/>
            <a:ext cx="1926909" cy="1926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402000" y="8554767"/>
            <a:ext cx="2683416" cy="26834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96377" y="8414784"/>
            <a:ext cx="905982" cy="90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029671" y="9043964"/>
            <a:ext cx="276802" cy="276802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747788" y="-1297140"/>
            <a:ext cx="5606467" cy="7617483"/>
            <a:chOff x="0" y="0"/>
            <a:chExt cx="3364992" cy="4572000"/>
          </a:xfrm>
        </p:grpSpPr>
        <p:sp>
          <p:nvSpPr>
            <p:cNvPr id="13" name="Freeform 13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blipFill>
              <a:blip r:embed="rId12"/>
              <a:stretch>
                <a:fillRect l="-1123" r="-103029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13"/>
              <a:stretch>
                <a:fillRect l="-48" r="-48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1541983" y="3885973"/>
            <a:ext cx="4978893" cy="7257862"/>
            <a:chOff x="0" y="0"/>
            <a:chExt cx="3136392" cy="4572000"/>
          </a:xfrm>
        </p:grpSpPr>
        <p:sp>
          <p:nvSpPr>
            <p:cNvPr id="16" name="Freeform 16"/>
            <p:cNvSpPr/>
            <p:nvPr/>
          </p:nvSpPr>
          <p:spPr>
            <a:xfrm>
              <a:off x="-78960" y="-19635"/>
              <a:ext cx="3304776" cy="4628735"/>
            </a:xfrm>
            <a:custGeom>
              <a:avLst/>
              <a:gdLst/>
              <a:ahLst/>
              <a:cxnLst/>
              <a:rect l="l" t="t" r="r" b="b"/>
              <a:pathLst>
                <a:path w="3304776" h="4628735">
                  <a:moveTo>
                    <a:pt x="2983267" y="1925152"/>
                  </a:moveTo>
                  <a:cubicBezTo>
                    <a:pt x="2998691" y="1895499"/>
                    <a:pt x="3012845" y="1866408"/>
                    <a:pt x="3024862" y="1837966"/>
                  </a:cubicBezTo>
                  <a:cubicBezTo>
                    <a:pt x="3165417" y="1505285"/>
                    <a:pt x="3182501" y="1120159"/>
                    <a:pt x="3031707" y="788907"/>
                  </a:cubicBezTo>
                  <a:cubicBezTo>
                    <a:pt x="2867424" y="428019"/>
                    <a:pt x="2535418" y="147797"/>
                    <a:pt x="2152095" y="46492"/>
                  </a:cubicBezTo>
                  <a:cubicBezTo>
                    <a:pt x="2017262" y="10858"/>
                    <a:pt x="1861997" y="0"/>
                    <a:pt x="1749246" y="82089"/>
                  </a:cubicBezTo>
                  <a:cubicBezTo>
                    <a:pt x="1639154" y="162242"/>
                    <a:pt x="1600443" y="307502"/>
                    <a:pt x="1514764" y="413357"/>
                  </a:cubicBezTo>
                  <a:cubicBezTo>
                    <a:pt x="1293222" y="687062"/>
                    <a:pt x="860103" y="616326"/>
                    <a:pt x="537041" y="756372"/>
                  </a:cubicBezTo>
                  <a:cubicBezTo>
                    <a:pt x="194200" y="904994"/>
                    <a:pt x="0" y="1330986"/>
                    <a:pt x="112651" y="1687308"/>
                  </a:cubicBezTo>
                  <a:cubicBezTo>
                    <a:pt x="173885" y="1880995"/>
                    <a:pt x="311740" y="2049245"/>
                    <a:pt x="339292" y="2250507"/>
                  </a:cubicBezTo>
                  <a:cubicBezTo>
                    <a:pt x="376346" y="2521177"/>
                    <a:pt x="206420" y="2776696"/>
                    <a:pt x="179484" y="3048560"/>
                  </a:cubicBezTo>
                  <a:cubicBezTo>
                    <a:pt x="138061" y="3466656"/>
                    <a:pt x="437975" y="3842694"/>
                    <a:pt x="769091" y="4101261"/>
                  </a:cubicBezTo>
                  <a:cubicBezTo>
                    <a:pt x="1078976" y="4343247"/>
                    <a:pt x="1440978" y="4532013"/>
                    <a:pt x="1831148" y="4580374"/>
                  </a:cubicBezTo>
                  <a:cubicBezTo>
                    <a:pt x="2221319" y="4628734"/>
                    <a:pt x="2641326" y="4522362"/>
                    <a:pt x="2920264" y="4245263"/>
                  </a:cubicBezTo>
                  <a:cubicBezTo>
                    <a:pt x="3199201" y="3968164"/>
                    <a:pt x="3304776" y="3510635"/>
                    <a:pt x="3122432" y="3162279"/>
                  </a:cubicBezTo>
                  <a:cubicBezTo>
                    <a:pt x="3025238" y="2976595"/>
                    <a:pt x="2857716" y="2831127"/>
                    <a:pt x="2781980" y="2635539"/>
                  </a:cubicBezTo>
                  <a:cubicBezTo>
                    <a:pt x="2687677" y="2391718"/>
                    <a:pt x="2869827" y="2143239"/>
                    <a:pt x="2983267" y="1925152"/>
                  </a:cubicBezTo>
                  <a:close/>
                </a:path>
              </a:pathLst>
            </a:custGeom>
            <a:blipFill>
              <a:blip r:embed="rId14"/>
              <a:stretch>
                <a:fillRect l="-17250" r="-102023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18" y="11"/>
              <a:ext cx="3134774" cy="4571989"/>
            </a:xfrm>
            <a:custGeom>
              <a:avLst/>
              <a:gdLst/>
              <a:ahLst/>
              <a:cxnLst/>
              <a:rect l="l" t="t" r="r" b="b"/>
              <a:pathLst>
                <a:path w="3134774" h="4571989">
                  <a:moveTo>
                    <a:pt x="3134774" y="4571989"/>
                  </a:moveTo>
                  <a:lnTo>
                    <a:pt x="0" y="4571989"/>
                  </a:lnTo>
                  <a:lnTo>
                    <a:pt x="0" y="0"/>
                  </a:lnTo>
                  <a:lnTo>
                    <a:pt x="3134774" y="0"/>
                  </a:lnTo>
                  <a:lnTo>
                    <a:pt x="3134774" y="4571989"/>
                  </a:lnTo>
                  <a:close/>
                </a:path>
              </a:pathLst>
            </a:custGeom>
            <a:blipFill>
              <a:blip r:embed="rId15"/>
              <a:stretch>
                <a:fillRect l="-43" r="-43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737699" y="3234463"/>
            <a:ext cx="481520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DE59"/>
                </a:solidFill>
                <a:latin typeface="Poppins Bold"/>
              </a:rPr>
              <a:t>Formalna praksa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4721" y="933136"/>
            <a:ext cx="481520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DE59"/>
                </a:solidFill>
                <a:latin typeface="Poppins Bold"/>
              </a:rPr>
              <a:t>Neformalna praksa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37699" y="4536628"/>
            <a:ext cx="4844269" cy="497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određeno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 smtClean="0">
                <a:solidFill>
                  <a:srgbClr val="FFFFFF"/>
                </a:solidFill>
                <a:latin typeface="Poppins"/>
              </a:rPr>
              <a:t>vrijeme</a:t>
            </a:r>
            <a:endParaRPr lang="hr-HR" sz="2799" dirty="0" smtClean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mirno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mjesto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fokusiranje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određeni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podražaj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Poppins"/>
              </a:rPr>
              <a:t>primjetiti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kada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misli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odlutaju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bez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osuđivanja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vratiti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fokus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</a:rPr>
              <a:t>podražaj</a:t>
            </a:r>
            <a:endParaRPr lang="en-US" sz="2799" dirty="0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9873" y="-2867578"/>
            <a:ext cx="7431609" cy="743160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65036" y="5739914"/>
            <a:ext cx="7036771" cy="70367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44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52148" y="-4846315"/>
            <a:ext cx="8512886" cy="87515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1243" y="7188965"/>
            <a:ext cx="8512886" cy="87515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3754" y="2371010"/>
            <a:ext cx="789675" cy="7896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76898" y="8883650"/>
            <a:ext cx="789675" cy="7896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47241" y="5143500"/>
            <a:ext cx="1766513" cy="17665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51163" y="2144367"/>
            <a:ext cx="7904530" cy="703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 Bold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kognitivni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model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ruminacija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vs.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prisutnost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u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sadašnjosti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provjeriti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uvjerenja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o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ruminaciji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 smtClean="0">
                <a:solidFill>
                  <a:srgbClr val="FFDE59"/>
                </a:solidFill>
                <a:latin typeface="Poppins"/>
              </a:rPr>
              <a:t>ruminacija</a:t>
            </a:r>
            <a:r>
              <a:rPr lang="en-US" sz="3600" dirty="0" smtClean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vs.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življenje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prema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svojim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vrijednostima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dobrobit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mindfulnessa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pokrenuti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tok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misli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ispitati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razinu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neugodnih</a:t>
            </a:r>
            <a:r>
              <a:rPr lang="en-US" sz="3600" dirty="0">
                <a:solidFill>
                  <a:srgbClr val="FFDE59"/>
                </a:solidFill>
                <a:latin typeface="Poppins"/>
              </a:rPr>
              <a:t> </a:t>
            </a:r>
            <a:r>
              <a:rPr lang="en-US" sz="3600" dirty="0" err="1">
                <a:solidFill>
                  <a:srgbClr val="FFDE59"/>
                </a:solidFill>
                <a:latin typeface="Poppins"/>
              </a:rPr>
              <a:t>emocija</a:t>
            </a:r>
            <a:endParaRPr lang="en-US" sz="3600" dirty="0">
              <a:solidFill>
                <a:srgbClr val="FFDE59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3679" y="1232825"/>
            <a:ext cx="5438057" cy="192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 Bold"/>
              </a:rPr>
              <a:t>Kako integrirati mindfulness unutar tretmana?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130" y="3968655"/>
            <a:ext cx="8512886" cy="87515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08072" y="-3068117"/>
            <a:ext cx="7036771" cy="70367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776237" y="4826052"/>
            <a:ext cx="7036771" cy="703677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44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3546" y="-5420292"/>
            <a:ext cx="8512886" cy="87515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0106" y="8168753"/>
            <a:ext cx="1281688" cy="12816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37545" y="5123131"/>
            <a:ext cx="858424" cy="858424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739931" y="1028700"/>
            <a:ext cx="7141864" cy="7315737"/>
            <a:chOff x="0" y="0"/>
            <a:chExt cx="2086610" cy="2137410"/>
          </a:xfrm>
        </p:grpSpPr>
        <p:sp>
          <p:nvSpPr>
            <p:cNvPr id="13" name="Freeform 1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6"/>
              <a:stretch>
                <a:fillRect t="-14625" b="-31994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5876780"/>
            <a:ext cx="5438057" cy="256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DE59"/>
                </a:solidFill>
                <a:latin typeface="Poppins Bold"/>
              </a:rPr>
              <a:t>Primjer provođenja mindfulness prakse kod depresivnog klijenta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77487" y="1564761"/>
            <a:ext cx="1766513" cy="17665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749" y="-1369513"/>
            <a:ext cx="5465496" cy="546549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80171" y="-3388049"/>
            <a:ext cx="7036771" cy="70367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44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680772" y="7100642"/>
            <a:ext cx="7036771" cy="70367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441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42113" y="5083147"/>
            <a:ext cx="8512886" cy="87515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9080" y="4911499"/>
            <a:ext cx="1281688" cy="12816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14468" y="1825317"/>
            <a:ext cx="1952795" cy="19527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17237" y="-1193593"/>
            <a:ext cx="2083961" cy="20839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173" y="9458929"/>
            <a:ext cx="2083961" cy="208396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21335" y="5339631"/>
            <a:ext cx="796953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FFFFFF"/>
                </a:solidFill>
                <a:latin typeface="Poppins"/>
              </a:rPr>
              <a:t>smanjuje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stres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povećava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životnu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dobrobit</a:t>
            </a:r>
            <a:endParaRPr lang="en-US" sz="2999" dirty="0">
              <a:solidFill>
                <a:srgbClr val="FFFFFF"/>
              </a:solidFill>
              <a:latin typeface="Poppins"/>
            </a:endParaRP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FFFFFF"/>
                </a:solidFill>
                <a:latin typeface="Poppins"/>
              </a:rPr>
              <a:t>pomaže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da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bolje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razumijemo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opišemo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tehniku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klijentima</a:t>
            </a:r>
            <a:endParaRPr lang="en-US" sz="2999" dirty="0">
              <a:solidFill>
                <a:srgbClr val="FFFFFF"/>
              </a:solidFill>
              <a:latin typeface="Poppins"/>
            </a:endParaRP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FFFFFF"/>
                </a:solidFill>
                <a:latin typeface="Poppins"/>
              </a:rPr>
              <a:t>korisno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u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motiviranju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klijenata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vlastitim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primjerom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i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pozitivnim</a:t>
            </a:r>
            <a:r>
              <a:rPr lang="en-US" sz="2999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</a:rPr>
              <a:t>iskustvom</a:t>
            </a:r>
            <a:endParaRPr lang="en-US" sz="2999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8594" y="785593"/>
            <a:ext cx="4165762" cy="192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 Bold"/>
              </a:rPr>
              <a:t>Prednosti mindfulnessa i vlastite prakse</a:t>
            </a: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488914" y="909854"/>
            <a:ext cx="9634521" cy="7766281"/>
            <a:chOff x="0" y="0"/>
            <a:chExt cx="4605527" cy="3712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05527" cy="3712464"/>
            </a:xfrm>
            <a:custGeom>
              <a:avLst/>
              <a:gdLst/>
              <a:ahLst/>
              <a:cxnLst/>
              <a:rect l="l" t="t" r="r" b="b"/>
              <a:pathLst>
                <a:path w="4605527" h="3712464">
                  <a:moveTo>
                    <a:pt x="4605527" y="3712464"/>
                  </a:moveTo>
                  <a:lnTo>
                    <a:pt x="0" y="3712464"/>
                  </a:lnTo>
                  <a:lnTo>
                    <a:pt x="0" y="0"/>
                  </a:lnTo>
                  <a:lnTo>
                    <a:pt x="4605527" y="0"/>
                  </a:lnTo>
                  <a:lnTo>
                    <a:pt x="4605527" y="3712464"/>
                  </a:lnTo>
                  <a:close/>
                </a:path>
              </a:pathLst>
            </a:custGeom>
            <a:blipFill>
              <a:blip r:embed="rId8"/>
              <a:stretch>
                <a:fillRect l="-67" r="-67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4741" y="-24384"/>
              <a:ext cx="4526947" cy="3651107"/>
            </a:xfrm>
            <a:custGeom>
              <a:avLst/>
              <a:gdLst/>
              <a:ahLst/>
              <a:cxnLst/>
              <a:rect l="l" t="t" r="r" b="b"/>
              <a:pathLst>
                <a:path w="4526947" h="3651107">
                  <a:moveTo>
                    <a:pt x="2641386" y="3618544"/>
                  </a:moveTo>
                  <a:cubicBezTo>
                    <a:pt x="2240620" y="3651108"/>
                    <a:pt x="1838727" y="3569536"/>
                    <a:pt x="1453413" y="3454612"/>
                  </a:cubicBezTo>
                  <a:cubicBezTo>
                    <a:pt x="1161920" y="3367672"/>
                    <a:pt x="870095" y="3257995"/>
                    <a:pt x="635273" y="3064637"/>
                  </a:cubicBezTo>
                  <a:cubicBezTo>
                    <a:pt x="300543" y="2789014"/>
                    <a:pt x="112896" y="2363359"/>
                    <a:pt x="58919" y="1933123"/>
                  </a:cubicBezTo>
                  <a:cubicBezTo>
                    <a:pt x="0" y="1463506"/>
                    <a:pt x="97051" y="962320"/>
                    <a:pt x="389363" y="590080"/>
                  </a:cubicBezTo>
                  <a:cubicBezTo>
                    <a:pt x="681674" y="217839"/>
                    <a:pt x="1184181" y="0"/>
                    <a:pt x="1644781" y="108864"/>
                  </a:cubicBezTo>
                  <a:cubicBezTo>
                    <a:pt x="1961698" y="183769"/>
                    <a:pt x="2227591" y="396412"/>
                    <a:pt x="2459922" y="624599"/>
                  </a:cubicBezTo>
                  <a:cubicBezTo>
                    <a:pt x="2692255" y="852789"/>
                    <a:pt x="2905450" y="1104561"/>
                    <a:pt x="3173128" y="1290023"/>
                  </a:cubicBezTo>
                  <a:cubicBezTo>
                    <a:pt x="3393050" y="1442396"/>
                    <a:pt x="3643019" y="1545182"/>
                    <a:pt x="3874124" y="1679990"/>
                  </a:cubicBezTo>
                  <a:cubicBezTo>
                    <a:pt x="4105232" y="1814798"/>
                    <a:pt x="4325731" y="1992340"/>
                    <a:pt x="4432106" y="2237839"/>
                  </a:cubicBezTo>
                  <a:cubicBezTo>
                    <a:pt x="4526947" y="2456722"/>
                    <a:pt x="4479206" y="2666180"/>
                    <a:pt x="4356655" y="2859725"/>
                  </a:cubicBezTo>
                  <a:cubicBezTo>
                    <a:pt x="4333250" y="2896688"/>
                    <a:pt x="4308155" y="2931855"/>
                    <a:pt x="4281520" y="2965317"/>
                  </a:cubicBezTo>
                  <a:cubicBezTo>
                    <a:pt x="3903003" y="3440859"/>
                    <a:pt x="3213362" y="3572068"/>
                    <a:pt x="2641386" y="3618544"/>
                  </a:cubicBezTo>
                  <a:close/>
                  <a:moveTo>
                    <a:pt x="4223409" y="1187779"/>
                  </a:moveTo>
                  <a:cubicBezTo>
                    <a:pt x="4291389" y="1161310"/>
                    <a:pt x="4355485" y="1108141"/>
                    <a:pt x="4362212" y="1031173"/>
                  </a:cubicBezTo>
                  <a:cubicBezTo>
                    <a:pt x="4365996" y="987881"/>
                    <a:pt x="4355004" y="944757"/>
                    <a:pt x="4342804" y="903049"/>
                  </a:cubicBezTo>
                  <a:cubicBezTo>
                    <a:pt x="4247225" y="576292"/>
                    <a:pt x="4015401" y="20573"/>
                    <a:pt x="3585291" y="86123"/>
                  </a:cubicBezTo>
                  <a:cubicBezTo>
                    <a:pt x="3477023" y="102624"/>
                    <a:pt x="3376057" y="151054"/>
                    <a:pt x="3282599" y="208149"/>
                  </a:cubicBezTo>
                  <a:cubicBezTo>
                    <a:pt x="3172632" y="275330"/>
                    <a:pt x="3062352" y="368672"/>
                    <a:pt x="3044759" y="496331"/>
                  </a:cubicBezTo>
                  <a:cubicBezTo>
                    <a:pt x="3027857" y="618964"/>
                    <a:pt x="3102238" y="735455"/>
                    <a:pt x="3186304" y="826324"/>
                  </a:cubicBezTo>
                  <a:cubicBezTo>
                    <a:pt x="3332401" y="984246"/>
                    <a:pt x="3530408" y="1091965"/>
                    <a:pt x="3737932" y="1144730"/>
                  </a:cubicBezTo>
                  <a:cubicBezTo>
                    <a:pt x="3858914" y="1175490"/>
                    <a:pt x="3992751" y="1213094"/>
                    <a:pt x="4118093" y="1209270"/>
                  </a:cubicBezTo>
                  <a:cubicBezTo>
                    <a:pt x="4153352" y="1208193"/>
                    <a:pt x="4189754" y="1200880"/>
                    <a:pt x="4223409" y="1187779"/>
                  </a:cubicBezTo>
                  <a:close/>
                </a:path>
              </a:pathLst>
            </a:custGeom>
            <a:blipFill>
              <a:blip r:embed="rId9"/>
              <a:stretch>
                <a:fillRect l="-9884" r="-18561" b="-7245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239921" y="4680905"/>
            <a:ext cx="8512886" cy="8751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3338971" y="-3347083"/>
            <a:ext cx="8512886" cy="87515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54536" y="7129779"/>
            <a:ext cx="1926909" cy="19269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941856" y="1761369"/>
            <a:ext cx="781050" cy="781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9991793" y="8743680"/>
            <a:ext cx="2683416" cy="2683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7496364" y="-1276891"/>
            <a:ext cx="2683416" cy="26834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-621814" y="5797720"/>
            <a:ext cx="1495301" cy="14953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086170" y="8603696"/>
            <a:ext cx="905982" cy="905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640670" y="9371277"/>
            <a:ext cx="276802" cy="2768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6055579" y="200980"/>
            <a:ext cx="276802" cy="276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2060938" y="1406525"/>
            <a:ext cx="1550435" cy="15504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048079" y="4141154"/>
            <a:ext cx="8191841" cy="114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DE59"/>
                </a:solidFill>
                <a:latin typeface="Poppins"/>
              </a:rPr>
              <a:t>Hvala na pažnji!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9386" y="7132684"/>
            <a:ext cx="474922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005022"/>
                </a:solidFill>
                <a:latin typeface="Poppins"/>
              </a:rPr>
              <a:t>www.reallygreatsite.com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Poppins Bold</vt:lpstr>
      <vt:lpstr>Poppins</vt:lpstr>
      <vt:lpstr>Arial</vt:lpstr>
      <vt:lpstr>Poppins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Integracija mindfulnessa u BKT</dc:title>
  <dc:creator>Marija</dc:creator>
  <cp:lastModifiedBy>hubikotvr@outlook.com</cp:lastModifiedBy>
  <cp:revision>2</cp:revision>
  <dcterms:created xsi:type="dcterms:W3CDTF">2006-08-16T00:00:00Z</dcterms:created>
  <dcterms:modified xsi:type="dcterms:W3CDTF">2022-12-06T12:49:33Z</dcterms:modified>
  <dc:identifier>DAFS_vYUzEM</dc:identifier>
</cp:coreProperties>
</file>