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31" clrIdx="0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48152D-A594-4AEF-9AE6-02CE03C89747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685300-6FD4-4511-A0A9-04C0F135CE5E}">
      <dgm:prSet/>
      <dgm:spPr/>
      <dgm:t>
        <a:bodyPr/>
        <a:lstStyle/>
        <a:p>
          <a:r>
            <a:rPr lang="hr-HR"/>
            <a:t>Jačanje pozitivnih vjerovanja</a:t>
          </a:r>
          <a:endParaRPr lang="en-US"/>
        </a:p>
      </dgm:t>
    </dgm:pt>
    <dgm:pt modelId="{21BA0D3E-4FF2-4F03-ABAF-358D6F12DD49}" type="parTrans" cxnId="{69CCA449-82A0-4D08-A155-DEEB8C271115}">
      <dgm:prSet/>
      <dgm:spPr/>
      <dgm:t>
        <a:bodyPr/>
        <a:lstStyle/>
        <a:p>
          <a:endParaRPr lang="en-US"/>
        </a:p>
      </dgm:t>
    </dgm:pt>
    <dgm:pt modelId="{ABC8CD2B-ACC3-49AE-9C3C-E68F8D55654A}" type="sibTrans" cxnId="{69CCA449-82A0-4D08-A155-DEEB8C271115}">
      <dgm:prSet/>
      <dgm:spPr/>
      <dgm:t>
        <a:bodyPr/>
        <a:lstStyle/>
        <a:p>
          <a:endParaRPr lang="en-US"/>
        </a:p>
      </dgm:t>
    </dgm:pt>
    <dgm:pt modelId="{436E31ED-E400-447C-8D07-34D813913335}">
      <dgm:prSet/>
      <dgm:spPr/>
      <dgm:t>
        <a:bodyPr/>
        <a:lstStyle/>
        <a:p>
          <a:r>
            <a:rPr lang="hr-HR" dirty="0"/>
            <a:t>Modificiranje negativnih vjerovanja</a:t>
          </a:r>
          <a:endParaRPr lang="en-US" dirty="0"/>
        </a:p>
      </dgm:t>
    </dgm:pt>
    <dgm:pt modelId="{39110006-F60B-486A-98A6-4D07AD3B7DD6}" type="parTrans" cxnId="{1FD8E397-CBA5-4CD7-8551-35BACCC85AF4}">
      <dgm:prSet/>
      <dgm:spPr/>
      <dgm:t>
        <a:bodyPr/>
        <a:lstStyle/>
        <a:p>
          <a:endParaRPr lang="en-US"/>
        </a:p>
      </dgm:t>
    </dgm:pt>
    <dgm:pt modelId="{D578CCBE-11EE-4E7D-88DD-DED3F039770A}" type="sibTrans" cxnId="{1FD8E397-CBA5-4CD7-8551-35BACCC85AF4}">
      <dgm:prSet/>
      <dgm:spPr/>
      <dgm:t>
        <a:bodyPr/>
        <a:lstStyle/>
        <a:p>
          <a:endParaRPr lang="en-US"/>
        </a:p>
      </dgm:t>
    </dgm:pt>
    <dgm:pt modelId="{790C8D38-78D8-40ED-B44C-4BFA1DE95163}" type="pres">
      <dgm:prSet presAssocID="{9048152D-A594-4AEF-9AE6-02CE03C8974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4CF9086-E637-4A0E-9CF8-A29264B4803A}" type="pres">
      <dgm:prSet presAssocID="{01685300-6FD4-4511-A0A9-04C0F135CE5E}" presName="hierRoot1" presStyleCnt="0"/>
      <dgm:spPr/>
    </dgm:pt>
    <dgm:pt modelId="{AA6AD7A9-FD6A-4482-89B7-C1D6CEEA5C02}" type="pres">
      <dgm:prSet presAssocID="{01685300-6FD4-4511-A0A9-04C0F135CE5E}" presName="composite" presStyleCnt="0"/>
      <dgm:spPr/>
    </dgm:pt>
    <dgm:pt modelId="{3AC8A605-2E60-4B44-A18E-9A598E942638}" type="pres">
      <dgm:prSet presAssocID="{01685300-6FD4-4511-A0A9-04C0F135CE5E}" presName="background" presStyleLbl="node0" presStyleIdx="0" presStyleCnt="2"/>
      <dgm:spPr/>
    </dgm:pt>
    <dgm:pt modelId="{6F85DDB5-5AF2-4BAC-A188-08704862AC9A}" type="pres">
      <dgm:prSet presAssocID="{01685300-6FD4-4511-A0A9-04C0F135CE5E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2FC3A8-DCA9-4AED-835A-BB0B521F5654}" type="pres">
      <dgm:prSet presAssocID="{01685300-6FD4-4511-A0A9-04C0F135CE5E}" presName="hierChild2" presStyleCnt="0"/>
      <dgm:spPr/>
    </dgm:pt>
    <dgm:pt modelId="{782612ED-7756-462D-B953-8DDEF6BDEDDC}" type="pres">
      <dgm:prSet presAssocID="{436E31ED-E400-447C-8D07-34D813913335}" presName="hierRoot1" presStyleCnt="0"/>
      <dgm:spPr/>
    </dgm:pt>
    <dgm:pt modelId="{6D358C0B-51AE-4657-A05C-081CCAAE537D}" type="pres">
      <dgm:prSet presAssocID="{436E31ED-E400-447C-8D07-34D813913335}" presName="composite" presStyleCnt="0"/>
      <dgm:spPr/>
    </dgm:pt>
    <dgm:pt modelId="{18546E78-9CE4-4439-A051-4924BBDD3D60}" type="pres">
      <dgm:prSet presAssocID="{436E31ED-E400-447C-8D07-34D813913335}" presName="background" presStyleLbl="node0" presStyleIdx="1" presStyleCnt="2"/>
      <dgm:spPr/>
    </dgm:pt>
    <dgm:pt modelId="{6CA4464E-4E71-47A7-9F68-0AD5AC7AC178}" type="pres">
      <dgm:prSet presAssocID="{436E31ED-E400-447C-8D07-34D813913335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52CD91-42B2-46E9-8DA2-E77422E7E1CF}" type="pres">
      <dgm:prSet presAssocID="{436E31ED-E400-447C-8D07-34D813913335}" presName="hierChild2" presStyleCnt="0"/>
      <dgm:spPr/>
    </dgm:pt>
  </dgm:ptLst>
  <dgm:cxnLst>
    <dgm:cxn modelId="{9D79924D-F2D2-4213-B197-0A3E7925C098}" type="presOf" srcId="{436E31ED-E400-447C-8D07-34D813913335}" destId="{6CA4464E-4E71-47A7-9F68-0AD5AC7AC178}" srcOrd="0" destOrd="0" presId="urn:microsoft.com/office/officeart/2005/8/layout/hierarchy1"/>
    <dgm:cxn modelId="{1FD8E397-CBA5-4CD7-8551-35BACCC85AF4}" srcId="{9048152D-A594-4AEF-9AE6-02CE03C89747}" destId="{436E31ED-E400-447C-8D07-34D813913335}" srcOrd="1" destOrd="0" parTransId="{39110006-F60B-486A-98A6-4D07AD3B7DD6}" sibTransId="{D578CCBE-11EE-4E7D-88DD-DED3F039770A}"/>
    <dgm:cxn modelId="{E4F75EDD-43A2-4813-BC9B-AF0B16FA303A}" type="presOf" srcId="{9048152D-A594-4AEF-9AE6-02CE03C89747}" destId="{790C8D38-78D8-40ED-B44C-4BFA1DE95163}" srcOrd="0" destOrd="0" presId="urn:microsoft.com/office/officeart/2005/8/layout/hierarchy1"/>
    <dgm:cxn modelId="{142578B5-8537-44B4-9C06-F6FD4FD06B7A}" type="presOf" srcId="{01685300-6FD4-4511-A0A9-04C0F135CE5E}" destId="{6F85DDB5-5AF2-4BAC-A188-08704862AC9A}" srcOrd="0" destOrd="0" presId="urn:microsoft.com/office/officeart/2005/8/layout/hierarchy1"/>
    <dgm:cxn modelId="{69CCA449-82A0-4D08-A155-DEEB8C271115}" srcId="{9048152D-A594-4AEF-9AE6-02CE03C89747}" destId="{01685300-6FD4-4511-A0A9-04C0F135CE5E}" srcOrd="0" destOrd="0" parTransId="{21BA0D3E-4FF2-4F03-ABAF-358D6F12DD49}" sibTransId="{ABC8CD2B-ACC3-49AE-9C3C-E68F8D55654A}"/>
    <dgm:cxn modelId="{62C9F574-6364-4EB0-AE4F-796B15C2A601}" type="presParOf" srcId="{790C8D38-78D8-40ED-B44C-4BFA1DE95163}" destId="{E4CF9086-E637-4A0E-9CF8-A29264B4803A}" srcOrd="0" destOrd="0" presId="urn:microsoft.com/office/officeart/2005/8/layout/hierarchy1"/>
    <dgm:cxn modelId="{ED92DB9D-AA4E-4A9A-94B3-82B45679ECDD}" type="presParOf" srcId="{E4CF9086-E637-4A0E-9CF8-A29264B4803A}" destId="{AA6AD7A9-FD6A-4482-89B7-C1D6CEEA5C02}" srcOrd="0" destOrd="0" presId="urn:microsoft.com/office/officeart/2005/8/layout/hierarchy1"/>
    <dgm:cxn modelId="{0BC53A13-96FE-4D96-908C-4FD4620577CF}" type="presParOf" srcId="{AA6AD7A9-FD6A-4482-89B7-C1D6CEEA5C02}" destId="{3AC8A605-2E60-4B44-A18E-9A598E942638}" srcOrd="0" destOrd="0" presId="urn:microsoft.com/office/officeart/2005/8/layout/hierarchy1"/>
    <dgm:cxn modelId="{A280379B-ABCF-433B-8C2F-EDFDD594EFAA}" type="presParOf" srcId="{AA6AD7A9-FD6A-4482-89B7-C1D6CEEA5C02}" destId="{6F85DDB5-5AF2-4BAC-A188-08704862AC9A}" srcOrd="1" destOrd="0" presId="urn:microsoft.com/office/officeart/2005/8/layout/hierarchy1"/>
    <dgm:cxn modelId="{85270079-C378-493D-A178-81B156FE4408}" type="presParOf" srcId="{E4CF9086-E637-4A0E-9CF8-A29264B4803A}" destId="{182FC3A8-DCA9-4AED-835A-BB0B521F5654}" srcOrd="1" destOrd="0" presId="urn:microsoft.com/office/officeart/2005/8/layout/hierarchy1"/>
    <dgm:cxn modelId="{8BB2A142-8D96-45CB-8230-6BD1CF847C8B}" type="presParOf" srcId="{790C8D38-78D8-40ED-B44C-4BFA1DE95163}" destId="{782612ED-7756-462D-B953-8DDEF6BDEDDC}" srcOrd="1" destOrd="0" presId="urn:microsoft.com/office/officeart/2005/8/layout/hierarchy1"/>
    <dgm:cxn modelId="{897F5C25-C750-4889-A04F-D44B51E5B5B2}" type="presParOf" srcId="{782612ED-7756-462D-B953-8DDEF6BDEDDC}" destId="{6D358C0B-51AE-4657-A05C-081CCAAE537D}" srcOrd="0" destOrd="0" presId="urn:microsoft.com/office/officeart/2005/8/layout/hierarchy1"/>
    <dgm:cxn modelId="{062680A1-B2BD-42E2-AE08-A181B329A710}" type="presParOf" srcId="{6D358C0B-51AE-4657-A05C-081CCAAE537D}" destId="{18546E78-9CE4-4439-A051-4924BBDD3D60}" srcOrd="0" destOrd="0" presId="urn:microsoft.com/office/officeart/2005/8/layout/hierarchy1"/>
    <dgm:cxn modelId="{CF54FD3D-027F-4658-9D0F-F06BC6FA866C}" type="presParOf" srcId="{6D358C0B-51AE-4657-A05C-081CCAAE537D}" destId="{6CA4464E-4E71-47A7-9F68-0AD5AC7AC178}" srcOrd="1" destOrd="0" presId="urn:microsoft.com/office/officeart/2005/8/layout/hierarchy1"/>
    <dgm:cxn modelId="{1264089C-ED60-4F4E-AE34-5591D0E0A2FC}" type="presParOf" srcId="{782612ED-7756-462D-B953-8DDEF6BDEDDC}" destId="{4452CD91-42B2-46E9-8DA2-E77422E7E1C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8A605-2E60-4B44-A18E-9A598E942638}">
      <dsp:nvSpPr>
        <dsp:cNvPr id="0" name=""/>
        <dsp:cNvSpPr/>
      </dsp:nvSpPr>
      <dsp:spPr>
        <a:xfrm>
          <a:off x="1172" y="138496"/>
          <a:ext cx="4115155" cy="26131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85DDB5-5AF2-4BAC-A188-08704862AC9A}">
      <dsp:nvSpPr>
        <dsp:cNvPr id="0" name=""/>
        <dsp:cNvSpPr/>
      </dsp:nvSpPr>
      <dsp:spPr>
        <a:xfrm>
          <a:off x="458411" y="572873"/>
          <a:ext cx="4115155" cy="2613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5100" kern="1200"/>
            <a:t>Jačanje pozitivnih vjerovanja</a:t>
          </a:r>
          <a:endParaRPr lang="en-US" sz="5100" kern="1200"/>
        </a:p>
      </dsp:txBody>
      <dsp:txXfrm>
        <a:off x="534947" y="649409"/>
        <a:ext cx="3962083" cy="2460051"/>
      </dsp:txXfrm>
    </dsp:sp>
    <dsp:sp modelId="{18546E78-9CE4-4439-A051-4924BBDD3D60}">
      <dsp:nvSpPr>
        <dsp:cNvPr id="0" name=""/>
        <dsp:cNvSpPr/>
      </dsp:nvSpPr>
      <dsp:spPr>
        <a:xfrm>
          <a:off x="5030807" y="138496"/>
          <a:ext cx="4115155" cy="26131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A4464E-4E71-47A7-9F68-0AD5AC7AC178}">
      <dsp:nvSpPr>
        <dsp:cNvPr id="0" name=""/>
        <dsp:cNvSpPr/>
      </dsp:nvSpPr>
      <dsp:spPr>
        <a:xfrm>
          <a:off x="5488046" y="572873"/>
          <a:ext cx="4115155" cy="2613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5100" kern="1200" dirty="0"/>
            <a:t>Modificiranje negativnih vjerovanja</a:t>
          </a:r>
          <a:endParaRPr lang="en-US" sz="5100" kern="1200" dirty="0"/>
        </a:p>
      </dsp:txBody>
      <dsp:txXfrm>
        <a:off x="5564582" y="649409"/>
        <a:ext cx="3962083" cy="24600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4CF15-3D2F-4872-8AC9-6FFB96F73606}" type="datetimeFigureOut">
              <a:rPr lang="hr-HR" smtClean="0"/>
              <a:t>11.11.2022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FFEE361-3C78-4D08-80FD-DA4C308FD843}" type="slidenum">
              <a:rPr lang="hr-HR" smtClean="0"/>
              <a:t>‹#›</a:t>
            </a:fld>
            <a:endParaRPr lang="hr-H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258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4CF15-3D2F-4872-8AC9-6FFB96F73606}" type="datetimeFigureOut">
              <a:rPr lang="hr-HR" smtClean="0"/>
              <a:t>11.11.2022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E361-3C78-4D08-80FD-DA4C308FD843}" type="slidenum">
              <a:rPr lang="hr-HR" smtClean="0"/>
              <a:t>‹#›</a:t>
            </a:fld>
            <a:endParaRPr lang="hr-H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73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4CF15-3D2F-4872-8AC9-6FFB96F73606}" type="datetimeFigureOut">
              <a:rPr lang="hr-HR" smtClean="0"/>
              <a:t>11.11.2022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E361-3C78-4D08-80FD-DA4C308FD843}" type="slidenum">
              <a:rPr lang="hr-HR" smtClean="0"/>
              <a:t>‹#›</a:t>
            </a:fld>
            <a:endParaRPr lang="hr-H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2521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4CF15-3D2F-4872-8AC9-6FFB96F73606}" type="datetimeFigureOut">
              <a:rPr lang="hr-HR" smtClean="0"/>
              <a:t>11.11.2022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E361-3C78-4D08-80FD-DA4C308FD843}" type="slidenum">
              <a:rPr lang="hr-HR" smtClean="0"/>
              <a:t>‹#›</a:t>
            </a:fld>
            <a:endParaRPr lang="hr-H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837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4CF15-3D2F-4872-8AC9-6FFB96F73606}" type="datetimeFigureOut">
              <a:rPr lang="hr-HR" smtClean="0"/>
              <a:t>11.11.2022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E361-3C78-4D08-80FD-DA4C308FD843}" type="slidenum">
              <a:rPr lang="hr-HR" smtClean="0"/>
              <a:t>‹#›</a:t>
            </a:fld>
            <a:endParaRPr lang="hr-H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6257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4CF15-3D2F-4872-8AC9-6FFB96F73606}" type="datetimeFigureOut">
              <a:rPr lang="hr-HR" smtClean="0"/>
              <a:t>11.11.2022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E361-3C78-4D08-80FD-DA4C308FD843}" type="slidenum">
              <a:rPr lang="hr-HR" smtClean="0"/>
              <a:t>‹#›</a:t>
            </a:fld>
            <a:endParaRPr lang="hr-H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4446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4CF15-3D2F-4872-8AC9-6FFB96F73606}" type="datetimeFigureOut">
              <a:rPr lang="hr-HR" smtClean="0"/>
              <a:t>11.11.2022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E361-3C78-4D08-80FD-DA4C308FD843}" type="slidenum">
              <a:rPr lang="hr-HR" smtClean="0"/>
              <a:t>‹#›</a:t>
            </a:fld>
            <a:endParaRPr lang="hr-H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6743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4CF15-3D2F-4872-8AC9-6FFB96F73606}" type="datetimeFigureOut">
              <a:rPr lang="hr-HR" smtClean="0"/>
              <a:t>11.11.2022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E361-3C78-4D08-80FD-DA4C308FD843}" type="slidenum">
              <a:rPr lang="hr-HR" smtClean="0"/>
              <a:t>‹#›</a:t>
            </a:fld>
            <a:endParaRPr lang="hr-H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6626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4CF15-3D2F-4872-8AC9-6FFB96F73606}" type="datetimeFigureOut">
              <a:rPr lang="hr-HR" smtClean="0"/>
              <a:t>11.11.2022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E361-3C78-4D08-80FD-DA4C308FD84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340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4CF15-3D2F-4872-8AC9-6FFB96F73606}" type="datetimeFigureOut">
              <a:rPr lang="hr-HR" smtClean="0"/>
              <a:t>11.11.2022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E361-3C78-4D08-80FD-DA4C308FD843}" type="slidenum">
              <a:rPr lang="hr-HR" smtClean="0"/>
              <a:t>‹#›</a:t>
            </a:fld>
            <a:endParaRPr lang="hr-H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503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7A4CF15-3D2F-4872-8AC9-6FFB96F73606}" type="datetimeFigureOut">
              <a:rPr lang="hr-HR" smtClean="0"/>
              <a:t>11.11.2022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E361-3C78-4D08-80FD-DA4C308FD843}" type="slidenum">
              <a:rPr lang="hr-HR" smtClean="0"/>
              <a:t>‹#›</a:t>
            </a:fld>
            <a:endParaRPr lang="hr-H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450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4CF15-3D2F-4872-8AC9-6FFB96F73606}" type="datetimeFigureOut">
              <a:rPr lang="hr-HR" smtClean="0"/>
              <a:t>11.11.2022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FFEE361-3C78-4D08-80FD-DA4C308FD843}" type="slidenum">
              <a:rPr lang="hr-HR" smtClean="0"/>
              <a:t>‹#›</a:t>
            </a:fld>
            <a:endParaRPr lang="hr-H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4204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FDCE-7823-45B2-A8E7-34050C093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859821" cy="2541431"/>
          </a:xfrm>
        </p:spPr>
        <p:txBody>
          <a:bodyPr/>
          <a:lstStyle/>
          <a:p>
            <a:r>
              <a:rPr lang="hr-HR" dirty="0"/>
              <a:t>Mijenjanje vjerovanja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53DE18-B249-4E3A-A886-2FF5F85161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Mario </a:t>
            </a:r>
            <a:r>
              <a:rPr lang="hr-HR" dirty="0" err="1"/>
              <a:t>zulić</a:t>
            </a:r>
            <a:endParaRPr lang="hr-HR" dirty="0"/>
          </a:p>
          <a:p>
            <a:r>
              <a:rPr lang="hr-HR" sz="1200" dirty="0"/>
              <a:t>BKT - D </a:t>
            </a:r>
            <a:r>
              <a:rPr lang="hr-HR" sz="1200" cap="none" dirty="0"/>
              <a:t>grupa, </a:t>
            </a:r>
            <a:br>
              <a:rPr lang="hr-HR" sz="1200" cap="none" dirty="0"/>
            </a:br>
            <a:r>
              <a:rPr lang="hr-HR" sz="1200" cap="none" dirty="0"/>
              <a:t>studeni 2022</a:t>
            </a:r>
            <a:endParaRPr lang="hr-HR" sz="1200" dirty="0"/>
          </a:p>
        </p:txBody>
      </p:sp>
    </p:spTree>
    <p:extLst>
      <p:ext uri="{BB962C8B-B14F-4D97-AF65-F5344CB8AC3E}">
        <p14:creationId xmlns:p14="http://schemas.microsoft.com/office/powerpoint/2010/main" val="1890781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8FB8D-8E1C-4D04-BAA7-5FC72BFC7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Modificiranje negativnih vjerovanja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5A251-3ADB-4BD6-A760-D93D5A791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/>
              <a:t>Bihevioralni eksperiment</a:t>
            </a:r>
          </a:p>
          <a:p>
            <a:pPr lvl="1"/>
            <a:r>
              <a:rPr lang="hr-HR" dirty="0"/>
              <a:t>Testiranje validnosti vjerovanja </a:t>
            </a:r>
          </a:p>
          <a:p>
            <a:pPr lvl="1"/>
            <a:r>
              <a:rPr lang="hr-HR" dirty="0"/>
              <a:t>Kada su dobro osmišljeni i provedeni, učinkovitiji od verbalnih tehnika – na emocionalnoj i intelektualnoj razini</a:t>
            </a:r>
          </a:p>
          <a:p>
            <a:r>
              <a:rPr lang="hr-HR" b="1" dirty="0"/>
              <a:t>Priče, filmovi i metafore</a:t>
            </a:r>
          </a:p>
          <a:p>
            <a:pPr lvl="1"/>
            <a:r>
              <a:rPr lang="hr-HR" dirty="0"/>
              <a:t>Korištenje likova sa (sličnim) negativnim vjerovanjima te reflektiranje na pogled ovih likova. Kada uvide kako likovi imaju iskrivljena vjerovanja, mogu shvatiti da je moguće da i oni imaju snažno vjerovanje koje nije točno. </a:t>
            </a:r>
          </a:p>
          <a:p>
            <a:pPr marL="457200" lvl="1" indent="0">
              <a:buNone/>
            </a:pPr>
            <a:r>
              <a:rPr lang="hr-HR" dirty="0"/>
              <a:t>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95847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122C6-7EFE-448A-BCCD-1A4A42380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Modificiranje negativnih vjerovanja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A44A4-E320-4665-8ADB-FF4ECAC94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b="1" dirty="0"/>
              <a:t>Kognitivni kontinuum </a:t>
            </a:r>
          </a:p>
          <a:p>
            <a:pPr lvl="1"/>
            <a:r>
              <a:rPr lang="hr-HR" dirty="0"/>
              <a:t>Isto kao i kod AM, reflektira polarizirano mišljenje – naročito kada klijent vidi svijet u „Sve ili ništa” terminima.</a:t>
            </a:r>
          </a:p>
          <a:p>
            <a:pPr lvl="1"/>
            <a:r>
              <a:rPr lang="hr-HR" dirty="0"/>
              <a:t>Pitanja gdje je klijent sada, modificiranje uz navođenje dokaza, uspoređivanje s drugima, gledanje u budućnost, …</a:t>
            </a:r>
          </a:p>
          <a:p>
            <a:pPr lvl="1"/>
            <a:r>
              <a:rPr lang="hr-HR" dirty="0"/>
              <a:t>Promjene na emocionalnom i kognitivnom planu</a:t>
            </a:r>
          </a:p>
          <a:p>
            <a:r>
              <a:rPr lang="hr-HR" b="1" dirty="0"/>
              <a:t>Korištenje drugih kao reference</a:t>
            </a:r>
          </a:p>
          <a:p>
            <a:pPr lvl="1"/>
            <a:r>
              <a:rPr lang="hr-HR" dirty="0"/>
              <a:t>Primjenjivanje percepcije drugih (koja je često blaža) na percepciju sebe.  Uviđanje nekonzistentnosti između onog što vjeruju za sebe a što za druge.</a:t>
            </a:r>
          </a:p>
          <a:p>
            <a:pPr lvl="1"/>
            <a:r>
              <a:rPr lang="hr-HR" dirty="0"/>
              <a:t>Korištenje djeteta kao referentne točke također korisno (vlastito dijete, unuk ili neko blisko)</a:t>
            </a:r>
          </a:p>
          <a:p>
            <a:endParaRPr lang="hr-H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8A6490-065B-4233-9484-3E740255FB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9450" y="5889029"/>
            <a:ext cx="5162550" cy="96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160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330DF-9B35-4003-88E6-4C7B0CBB3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Modificiranje negativnih vjerovanja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A39B7-0A1F-41B0-8132-B363D8E5E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85000" lnSpcReduction="10000"/>
          </a:bodyPr>
          <a:lstStyle/>
          <a:p>
            <a:r>
              <a:rPr lang="hr-HR" b="1" dirty="0"/>
              <a:t>Samo-otkrivanje </a:t>
            </a:r>
            <a:r>
              <a:rPr lang="hr-HR" dirty="0"/>
              <a:t>(</a:t>
            </a:r>
            <a:r>
              <a:rPr lang="hr-HR" dirty="0" err="1"/>
              <a:t>Self-disclosure</a:t>
            </a:r>
            <a:r>
              <a:rPr lang="hr-HR" dirty="0"/>
              <a:t>)</a:t>
            </a:r>
          </a:p>
          <a:p>
            <a:pPr lvl="1"/>
            <a:r>
              <a:rPr lang="hr-HR" dirty="0"/>
              <a:t>Korištenje vlastitih iskustava kako bi klijenti vidjeli njihove probleme na drugačiji način. </a:t>
            </a:r>
          </a:p>
          <a:p>
            <a:pPr lvl="1"/>
            <a:r>
              <a:rPr lang="hr-HR" dirty="0"/>
              <a:t>Iskreno i relevantno. </a:t>
            </a:r>
          </a:p>
          <a:p>
            <a:r>
              <a:rPr lang="hr-HR" b="1" dirty="0"/>
              <a:t>Intelektualno-emocionalno igranje uloga </a:t>
            </a:r>
          </a:p>
          <a:p>
            <a:pPr lvl="1"/>
            <a:r>
              <a:rPr lang="hr-HR" dirty="0"/>
              <a:t>Često se koristi kasnije, kada klijent iskazuje da intelektualno vide da je vjerovanje disfunkcionalno ali na emocionalnoj razini se i dalje čini točno. </a:t>
            </a:r>
          </a:p>
          <a:p>
            <a:pPr lvl="1"/>
            <a:r>
              <a:rPr lang="hr-HR" dirty="0"/>
              <a:t>Vježba izgleda tako da vi uđete u ulogu intelektualnog dijela uma klijenta, dok on uđe u emocionalni dio, nakon čega se zamijenite. Oboje koristite prvo lice jednine u govoru.</a:t>
            </a:r>
          </a:p>
          <a:p>
            <a:pPr lvl="2"/>
            <a:r>
              <a:rPr lang="hr-HR" dirty="0"/>
              <a:t>Pri ulasku u emocionalnu ulogu, koristimo isti jezik (izraze) kao i klijent. Tako će lakše odgovarati na vlastite brige.</a:t>
            </a:r>
          </a:p>
          <a:p>
            <a:pPr lvl="2"/>
            <a:r>
              <a:rPr lang="hr-HR" dirty="0"/>
              <a:t>Ukoliko klijent ima poteškoća s intelektualnom ulogom, možemo na kratko zamijeniti uloge, ili izaći iz uloge i raspraviti o problemu koji se javio. </a:t>
            </a:r>
          </a:p>
          <a:p>
            <a:pPr lvl="2"/>
            <a:r>
              <a:rPr lang="hr-HR" dirty="0"/>
              <a:t>Paziti na učinkovitost metode putem ispitivanja stupnja vjerovanja u vjerovanje prije i poslije vježbe. Primjerenost za pojedine klijente također važna (zbog direktne konfrontacije i načina sudjelovanja)</a:t>
            </a:r>
          </a:p>
          <a:p>
            <a:pPr lvl="2"/>
            <a:endParaRPr lang="hr-HR" dirty="0"/>
          </a:p>
          <a:p>
            <a:pPr lvl="2"/>
            <a:endParaRPr lang="hr-HR" dirty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4524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32C3D-B27B-47CE-9C09-6D8E65B80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Modificiranje negativnih vjerovanja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6F41C-A6C8-458F-A500-BCB6C629F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/>
              <a:t>Povijesni testiranje vjerovanja</a:t>
            </a:r>
          </a:p>
          <a:p>
            <a:pPr lvl="1"/>
            <a:r>
              <a:rPr lang="hr-HR" dirty="0"/>
              <a:t>Nekim klijentima korisno diskutirati o tome kako i kada je negativno bazično vjerovanje nastalo i kako se održavalo te zašto je imalo smisla klijentu da vjeruje u njega. </a:t>
            </a:r>
          </a:p>
          <a:p>
            <a:pPr lvl="1"/>
            <a:r>
              <a:rPr lang="hr-HR" dirty="0"/>
              <a:t>Korištenje i drugih tehnika, poput Sokratovog dijaloga, tijekom ispitivanja ovih važnih perioda u povijesti klijenta</a:t>
            </a:r>
          </a:p>
          <a:p>
            <a:r>
              <a:rPr lang="hr-HR" b="1" dirty="0"/>
              <a:t>Restrukturiranje značenja ranih sjećanja</a:t>
            </a:r>
          </a:p>
          <a:p>
            <a:pPr lvl="1"/>
            <a:r>
              <a:rPr lang="hr-HR" dirty="0"/>
              <a:t>Za modifikaciju značenja značajnog negativnog događaja na emocionalnoj razini, nekim klijentima potrebno ponovno proživljavanje iskustava kroz različite tehnike.</a:t>
            </a:r>
          </a:p>
          <a:p>
            <a:pPr lvl="1"/>
            <a:r>
              <a:rPr lang="hr-HR" dirty="0"/>
              <a:t>Ovo proživljavanje može biti tijekom seanse, ili tijekom prisutnosti značajnog afekta putem igranja uloga ili vizualizacije kako bi se mijenjala vjerovanja na emocionalnoj razini.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33987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6412368-7E6B-4064-B6FA-72DF6DA0C2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014FE20-9BCC-4219-A8AD-B1C110BD55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B884D7-AEBB-4B73-A1A8-CA3FCC083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617" y="976508"/>
            <a:ext cx="5525305" cy="2367221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5400"/>
              <a:t>Zaljučak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D8076-21F9-4FC5-A1E7-FC32DDF77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2617" y="3531204"/>
            <a:ext cx="5530919" cy="1606576"/>
          </a:xfrm>
        </p:spPr>
        <p:txBody>
          <a:bodyPr vert="horz" lIns="91440" tIns="91440" rIns="91440" bIns="91440" rtlCol="0">
            <a:normAutofit fontScale="92500"/>
          </a:bodyPr>
          <a:lstStyle/>
          <a:p>
            <a:pPr marL="0" indent="0">
              <a:buNone/>
            </a:pPr>
            <a:r>
              <a:rPr lang="en-US" sz="1800" dirty="0" err="1"/>
              <a:t>Jačanje</a:t>
            </a:r>
            <a:r>
              <a:rPr lang="en-US" sz="1800" dirty="0"/>
              <a:t> </a:t>
            </a:r>
            <a:r>
              <a:rPr lang="en-US" sz="1800" dirty="0" err="1"/>
              <a:t>adaptivnih</a:t>
            </a:r>
            <a:r>
              <a:rPr lang="en-US" sz="1800" dirty="0"/>
              <a:t> </a:t>
            </a:r>
            <a:r>
              <a:rPr lang="en-US" sz="1800" dirty="0" err="1"/>
              <a:t>vjerovanja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restrukturiranje</a:t>
            </a:r>
            <a:r>
              <a:rPr lang="en-US" sz="1800" dirty="0"/>
              <a:t> </a:t>
            </a:r>
            <a:r>
              <a:rPr lang="en-US" sz="1800" dirty="0" err="1"/>
              <a:t>maladaptivnih</a:t>
            </a:r>
            <a:r>
              <a:rPr lang="en-US" sz="1800" dirty="0"/>
              <a:t> </a:t>
            </a:r>
            <a:r>
              <a:rPr lang="en-US" sz="1800" dirty="0" err="1"/>
              <a:t>vjerovanja</a:t>
            </a:r>
            <a:r>
              <a:rPr lang="hr-HR" sz="1800" dirty="0"/>
              <a:t> zahtjeva konzistentan i sistematičan rad. </a:t>
            </a:r>
          </a:p>
          <a:p>
            <a:pPr marL="0" indent="0">
              <a:buNone/>
            </a:pPr>
            <a:r>
              <a:rPr lang="hr-HR" sz="1800" dirty="0"/>
              <a:t>Opisane tehnike se mogu koristiti s drugim, specijaliziranim tehnikama upravo za bazična vjerovanja.</a:t>
            </a:r>
            <a:r>
              <a:rPr lang="en-US" sz="1800" dirty="0"/>
              <a:t> 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661C966-C6C8-4667-903D-E68521C357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8" y="3528543"/>
            <a:ext cx="55361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6439133-030D-427C-AADE-2B48B19917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77388" y="482171"/>
            <a:ext cx="4074533" cy="5149101"/>
            <a:chOff x="7477388" y="482171"/>
            <a:chExt cx="4074533" cy="514910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C11378B-6628-411A-9A79-CF10232D7D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77388" y="482171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8E6BF6A-26B8-45E6-887E-FE78A7984F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47" y="812507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82388B0B-738B-4313-8674-79D97E74A0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51624" y="977965"/>
            <a:ext cx="3119444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F056B4-8AE4-464C-9933-4772DAFA74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6373" y="1623544"/>
            <a:ext cx="2799103" cy="285177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DF84359-5DD6-461B-9519-90AA2F46C1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90BC892-CE86-41EE-8A3B-2178D5170C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7072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36B7A-792C-4F4B-9ED9-1641FA29E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hr-HR" dirty="0"/>
              <a:t>Dva glavna smjera mijenjanja vjerovanja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2AF716-C85A-CA8E-82BE-E57807FEA0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4714438"/>
              </p:ext>
            </p:extLst>
          </p:nvPr>
        </p:nvGraphicFramePr>
        <p:xfrm>
          <a:off x="1450975" y="2340435"/>
          <a:ext cx="9604375" cy="3324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870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ACAFE-9BC0-4A40-B82B-DA5F0BEBE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Jačanje pozitivnih vjerovanja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9B28A-0492-4883-A9D0-E914373E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hr-HR" sz="1800" b="0" i="0" u="none" strike="noStrike" baseline="0" dirty="0">
                <a:solidFill>
                  <a:srgbClr val="000000"/>
                </a:solidFill>
                <a:latin typeface="Swiss721BT-Roman"/>
              </a:rPr>
              <a:t>Izvlačenje pozitivnog i dolaženje do korisnih zaključaka o ranijim iskustvima klijenta </a:t>
            </a:r>
          </a:p>
          <a:p>
            <a:pPr marL="342900" indent="-342900" algn="l">
              <a:buFont typeface="+mj-lt"/>
              <a:buAutoNum type="arabicPeriod"/>
            </a:pPr>
            <a:r>
              <a:rPr lang="hr-HR" sz="1800" dirty="0">
                <a:solidFill>
                  <a:srgbClr val="000000"/>
                </a:solidFill>
                <a:latin typeface="Swiss721BT-Roman"/>
              </a:rPr>
              <a:t>Isticanje prednosti vjerovanja u adaptivna vjerovanja</a:t>
            </a:r>
          </a:p>
          <a:p>
            <a:pPr marL="342900" indent="-342900" algn="l">
              <a:buFont typeface="+mj-lt"/>
              <a:buAutoNum type="arabicPeriod"/>
            </a:pPr>
            <a:r>
              <a:rPr lang="hr-HR" sz="1800" dirty="0">
                <a:solidFill>
                  <a:srgbClr val="000000"/>
                </a:solidFill>
                <a:latin typeface="Swiss721BT-Roman"/>
              </a:rPr>
              <a:t>Isticanje značenja pozitivnih „podataka/nalaza”</a:t>
            </a:r>
            <a:endParaRPr lang="en-US" sz="1800" b="0" i="0" u="none" strike="noStrike" baseline="0" dirty="0">
              <a:solidFill>
                <a:srgbClr val="000000"/>
              </a:solidFill>
              <a:latin typeface="Swiss721BT-Roman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hr-HR" sz="1800" dirty="0">
                <a:solidFill>
                  <a:srgbClr val="000000"/>
                </a:solidFill>
                <a:latin typeface="Swiss721BT-Roman"/>
              </a:rPr>
              <a:t>Referenciranje na druge osobe</a:t>
            </a:r>
            <a:endParaRPr lang="hr-HR" sz="1800" dirty="0">
              <a:solidFill>
                <a:srgbClr val="A0A0A0"/>
              </a:solidFill>
              <a:latin typeface="Symbol" panose="05050102010706020507" pitchFamily="18" charset="2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hr-HR" sz="1800" b="0" i="0" u="none" strike="noStrike" baseline="0" dirty="0">
                <a:solidFill>
                  <a:srgbClr val="000000"/>
                </a:solidFill>
                <a:latin typeface="Swiss721BT-Roman"/>
              </a:rPr>
              <a:t>Korištenje prikaza za prikupljanje dokaza </a:t>
            </a:r>
          </a:p>
          <a:p>
            <a:pPr marL="342900" indent="-342900" algn="l">
              <a:buFont typeface="+mj-lt"/>
              <a:buAutoNum type="arabicPeriod"/>
            </a:pPr>
            <a:r>
              <a:rPr lang="hr-HR" sz="1800" dirty="0">
                <a:solidFill>
                  <a:srgbClr val="000000"/>
                </a:solidFill>
                <a:latin typeface="Swiss721BT-Roman"/>
              </a:rPr>
              <a:t>Induciranje „slika” trenutnih i prošlih iskustava </a:t>
            </a:r>
          </a:p>
          <a:p>
            <a:pPr marL="342900" indent="-342900" algn="l">
              <a:buFont typeface="+mj-lt"/>
              <a:buAutoNum type="arabicPeriod"/>
            </a:pPr>
            <a:r>
              <a:rPr lang="hr-HR" sz="1800" dirty="0">
                <a:solidFill>
                  <a:srgbClr val="000000"/>
                </a:solidFill>
                <a:latin typeface="Swiss721BT-Roman"/>
              </a:rPr>
              <a:t>Ponašanje „kao da”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30930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6B497-2F75-4040-BC00-F8BB3C265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Jačanje pozitivnih vjerovanja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C21DA-5F1D-444C-8A2D-EF9656559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sz="2000" b="1" i="0" u="none" strike="noStrike" baseline="0" dirty="0">
                <a:solidFill>
                  <a:srgbClr val="000000"/>
                </a:solidFill>
                <a:latin typeface="Swiss721BT-Roman"/>
              </a:rPr>
              <a:t>Izvlačenje pozitivnog i dolaženje do korisnih zaključaka o iskustvima klijenta </a:t>
            </a:r>
          </a:p>
          <a:p>
            <a:pPr lvl="1"/>
            <a:r>
              <a:rPr lang="hr-HR" b="0" i="0" u="none" strike="noStrike" baseline="0" dirty="0">
                <a:solidFill>
                  <a:srgbClr val="000000"/>
                </a:solidFill>
                <a:latin typeface="Swiss721BT-Roman"/>
              </a:rPr>
              <a:t>Identificiranje pozitivnih vjerovanja i jačanje od početka susreta. </a:t>
            </a:r>
          </a:p>
          <a:p>
            <a:pPr lvl="1"/>
            <a:r>
              <a:rPr lang="hr-HR" dirty="0">
                <a:solidFill>
                  <a:srgbClr val="000000"/>
                </a:solidFill>
                <a:latin typeface="Swiss721BT-Roman"/>
              </a:rPr>
              <a:t>Primjeri: vjerovanje o vlastitoj nekompetentnosti)</a:t>
            </a:r>
          </a:p>
          <a:p>
            <a:pPr lvl="2"/>
            <a:r>
              <a:rPr lang="hr-HR" dirty="0">
                <a:solidFill>
                  <a:srgbClr val="000000"/>
                </a:solidFill>
                <a:latin typeface="Swiss721BT-Roman"/>
              </a:rPr>
              <a:t>Pitanja: Koje su se pozitivne stvari dogodile od kada smo se zadnji put vidjeli? Koje ste pozitivne stvari učinili?</a:t>
            </a:r>
          </a:p>
          <a:p>
            <a:pPr lvl="2"/>
            <a:r>
              <a:rPr lang="hr-HR" dirty="0">
                <a:solidFill>
                  <a:srgbClr val="000000"/>
                </a:solidFill>
                <a:latin typeface="Swiss721BT-Roman"/>
              </a:rPr>
              <a:t>Vježba: Kreiranje liste koje klijent napravi iako su bile (iole) teške za napraviti</a:t>
            </a:r>
          </a:p>
          <a:p>
            <a:pPr lvl="1"/>
            <a:r>
              <a:rPr lang="hr-HR" dirty="0">
                <a:solidFill>
                  <a:srgbClr val="000000"/>
                </a:solidFill>
                <a:latin typeface="Swiss721BT-Roman"/>
              </a:rPr>
              <a:t>Identifikacija adaptivnih vjerovanja </a:t>
            </a:r>
          </a:p>
          <a:p>
            <a:pPr lvl="2"/>
            <a:r>
              <a:rPr lang="hr-HR" dirty="0">
                <a:solidFill>
                  <a:srgbClr val="000000"/>
                </a:solidFill>
                <a:latin typeface="Swiss721BT-Roman"/>
              </a:rPr>
              <a:t>Npr. „Kompetentan sam, s prednostima i slabostima kao i svi drugi</a:t>
            </a:r>
          </a:p>
          <a:p>
            <a:pPr lvl="2"/>
            <a:r>
              <a:rPr lang="hr-HR" b="0" i="0" u="none" strike="noStrike" baseline="0" dirty="0">
                <a:solidFill>
                  <a:srgbClr val="000000"/>
                </a:solidFill>
                <a:latin typeface="Swiss721BT-Roman"/>
              </a:rPr>
              <a:t>Dodavanje pitanja za početak seanse (Koliko danas vjerujete da ste kompetentni? </a:t>
            </a:r>
            <a:r>
              <a:rPr lang="hr-HR" dirty="0">
                <a:solidFill>
                  <a:srgbClr val="000000"/>
                </a:solidFill>
                <a:latin typeface="Swiss721BT-Roman"/>
              </a:rPr>
              <a:t>Kada ste ovaj tjedan najviše vjerovali u to? Što se tada događalo?)</a:t>
            </a:r>
            <a:endParaRPr lang="hr-HR" b="0" i="0" u="none" strike="noStrike" baseline="0" dirty="0">
              <a:solidFill>
                <a:srgbClr val="000000"/>
              </a:solidFill>
              <a:latin typeface="Swiss721BT-Roman"/>
            </a:endParaRPr>
          </a:p>
          <a:p>
            <a:r>
              <a:rPr lang="hr-HR" sz="2000" b="1" dirty="0">
                <a:solidFill>
                  <a:srgbClr val="000000"/>
                </a:solidFill>
                <a:latin typeface="Swiss721BT-Roman"/>
              </a:rPr>
              <a:t>Isticanje prednosti vjerovanja u adaptivna vjerovanja </a:t>
            </a:r>
          </a:p>
          <a:p>
            <a:pPr lvl="1"/>
            <a:r>
              <a:rPr lang="hr-HR" dirty="0">
                <a:solidFill>
                  <a:srgbClr val="000000"/>
                </a:solidFill>
                <a:latin typeface="Swiss721BT-Roman"/>
              </a:rPr>
              <a:t>Identificiranje prednosti zajedno s klijentom</a:t>
            </a:r>
          </a:p>
          <a:p>
            <a:pPr lvl="1"/>
            <a:r>
              <a:rPr lang="hr-HR" dirty="0">
                <a:solidFill>
                  <a:srgbClr val="000000"/>
                </a:solidFill>
                <a:latin typeface="Swiss721BT-Roman"/>
              </a:rPr>
              <a:t>Primjer: bilo bi realnije, povećalo bi mu samopouzdanje, poboljšalo raspoloženje, lakše bi odrađivao neke zadatke</a:t>
            </a:r>
          </a:p>
        </p:txBody>
      </p:sp>
    </p:spTree>
    <p:extLst>
      <p:ext uri="{BB962C8B-B14F-4D97-AF65-F5344CB8AC3E}">
        <p14:creationId xmlns:p14="http://schemas.microsoft.com/office/powerpoint/2010/main" val="3243163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A93D8-E5A5-496B-B1D9-7D89A3940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Jačanje pozitivnih vjerovanja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DAEA0-F0A9-41AD-B4F7-47D612B51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93479"/>
          </a:xfrm>
        </p:spPr>
        <p:txBody>
          <a:bodyPr>
            <a:normAutofit fontScale="77500" lnSpcReduction="20000"/>
          </a:bodyPr>
          <a:lstStyle/>
          <a:p>
            <a:r>
              <a:rPr lang="hr-HR" sz="2000" b="1" dirty="0">
                <a:solidFill>
                  <a:srgbClr val="000000"/>
                </a:solidFill>
                <a:latin typeface="Swiss721BT-Roman"/>
              </a:rPr>
              <a:t>Isticanje značenja pozitivnih „podataka/nalaza”</a:t>
            </a:r>
            <a:endParaRPr lang="en-US" sz="2000" b="1" i="0" u="none" strike="noStrike" baseline="0" dirty="0">
              <a:solidFill>
                <a:srgbClr val="000000"/>
              </a:solidFill>
              <a:latin typeface="Swiss721BT-Roman"/>
            </a:endParaRPr>
          </a:p>
          <a:p>
            <a:pPr lvl="1"/>
            <a:r>
              <a:rPr lang="hr-HR" dirty="0"/>
              <a:t>Prepoznavanje adaptivnih ponašanja i karakteriziranja tih akcija kao dokaz za kompetentnost i druge kvalitete. </a:t>
            </a:r>
          </a:p>
          <a:p>
            <a:pPr lvl="2"/>
            <a:r>
              <a:rPr lang="hr-HR" dirty="0"/>
              <a:t>Primjer: Čišćenje vašeg stana pokazuje da preuzimate kontrolu, slažete se?</a:t>
            </a:r>
          </a:p>
          <a:p>
            <a:pPr lvl="1"/>
            <a:r>
              <a:rPr lang="hr-HR" dirty="0"/>
              <a:t>Kasnije sami klijenti mogu davati značenje ponašanjima/situacijama</a:t>
            </a:r>
          </a:p>
          <a:p>
            <a:pPr lvl="2"/>
            <a:r>
              <a:rPr lang="hr-HR" dirty="0"/>
              <a:t>Primjer: Što to govori o vama ako Charlie želi da nastavite raditi za njega?</a:t>
            </a:r>
          </a:p>
          <a:p>
            <a:r>
              <a:rPr lang="hr-HR" sz="2000" b="1" dirty="0">
                <a:solidFill>
                  <a:srgbClr val="000000"/>
                </a:solidFill>
                <a:latin typeface="Swiss721BT-Roman"/>
              </a:rPr>
              <a:t>Referenciranje na druge osobe</a:t>
            </a:r>
            <a:endParaRPr lang="hr-HR" sz="2000" b="1" dirty="0">
              <a:solidFill>
                <a:srgbClr val="A0A0A0"/>
              </a:solidFill>
              <a:latin typeface="Symbol" panose="05050102010706020507" pitchFamily="18" charset="2"/>
            </a:endParaRPr>
          </a:p>
          <a:p>
            <a:pPr lvl="1"/>
            <a:r>
              <a:rPr lang="hr-HR" dirty="0"/>
              <a:t>Ispitivanje klijenta kako se adaptivna vjerovanja odnose na druge osobe ili što nam perspektiva drugih govori o adaptivnom vjerovanju klijenta. </a:t>
            </a:r>
          </a:p>
          <a:p>
            <a:pPr lvl="2"/>
            <a:r>
              <a:rPr lang="hr-HR" dirty="0"/>
              <a:t>Tko ih je ranije gledao u pozitivnom svijetlu, i je li moguće da su bili u pravu?</a:t>
            </a:r>
          </a:p>
          <a:p>
            <a:pPr lvl="2"/>
            <a:r>
              <a:rPr lang="hr-HR" dirty="0"/>
              <a:t>Klijenta pitati za adaptivna vjerovanja neke određene osobe koju poznaje.</a:t>
            </a:r>
          </a:p>
          <a:p>
            <a:pPr lvl="3"/>
            <a:r>
              <a:rPr lang="hr-HR" dirty="0"/>
              <a:t>Tko je netko koga vi smatrate kompetentnim? Što ste napravili ovaj tjedan što bi pokazalo da je i ta osoba </a:t>
            </a:r>
            <a:r>
              <a:rPr lang="hr-HR" dirty="0" err="1"/>
              <a:t>kompetenta</a:t>
            </a:r>
            <a:r>
              <a:rPr lang="hr-HR" dirty="0"/>
              <a:t>? </a:t>
            </a:r>
          </a:p>
          <a:p>
            <a:pPr lvl="2"/>
            <a:r>
              <a:rPr lang="hr-HR" dirty="0"/>
              <a:t>Pitamo ih bi li zanemarili pozitivne dokaze ako bi ih usporedili s hipotetskim negativnim modelom</a:t>
            </a:r>
          </a:p>
          <a:p>
            <a:pPr lvl="3"/>
            <a:r>
              <a:rPr lang="hr-HR" dirty="0"/>
              <a:t>Bi li istinski negativna osoba napravila X?</a:t>
            </a:r>
          </a:p>
          <a:p>
            <a:pPr lvl="2"/>
            <a:r>
              <a:rPr lang="hr-HR" dirty="0"/>
              <a:t>Pitamo za osobu koja ih gleda pozitivno i čijoj prosudbi vjeruju.</a:t>
            </a:r>
          </a:p>
          <a:p>
            <a:pPr lvl="3"/>
            <a:r>
              <a:rPr lang="hr-HR" dirty="0"/>
              <a:t>Što bi ta osoba vidjela kao dokaz kompetencije od stvari koje ste napravili ovaj tjedan?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8181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FD6B3-28C6-458C-8023-FC4C1CA54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Jačanje pozitivnih vjerovanja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839D7-E0EB-4678-BA52-83DCC9055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85000" lnSpcReduction="20000"/>
          </a:bodyPr>
          <a:lstStyle/>
          <a:p>
            <a:r>
              <a:rPr lang="hr-HR" sz="2000" b="1" i="0" u="none" strike="noStrike" baseline="0" dirty="0">
                <a:solidFill>
                  <a:srgbClr val="000000"/>
                </a:solidFill>
                <a:latin typeface="Swiss721BT-Roman"/>
              </a:rPr>
              <a:t>Korištenje prikaza za prikupljanje dokaza</a:t>
            </a:r>
          </a:p>
          <a:p>
            <a:pPr lvl="1"/>
            <a:endParaRPr lang="hr-HR" dirty="0">
              <a:solidFill>
                <a:srgbClr val="000000"/>
              </a:solidFill>
              <a:latin typeface="Swiss721BT-Roman"/>
            </a:endParaRPr>
          </a:p>
          <a:p>
            <a:pPr lvl="1"/>
            <a:endParaRPr lang="hr-HR" b="0" i="0" u="none" strike="noStrike" baseline="0" dirty="0">
              <a:solidFill>
                <a:srgbClr val="000000"/>
              </a:solidFill>
              <a:latin typeface="Swiss721BT-Roman"/>
            </a:endParaRPr>
          </a:p>
          <a:p>
            <a:pPr lvl="1"/>
            <a:endParaRPr lang="hr-HR" b="0" i="0" u="none" strike="noStrike" baseline="0" dirty="0">
              <a:solidFill>
                <a:srgbClr val="000000"/>
              </a:solidFill>
              <a:latin typeface="Swiss721BT-Roman"/>
            </a:endParaRPr>
          </a:p>
          <a:p>
            <a:pPr lvl="1"/>
            <a:endParaRPr lang="hr-HR" dirty="0">
              <a:solidFill>
                <a:srgbClr val="000000"/>
              </a:solidFill>
              <a:latin typeface="Swiss721BT-Roman"/>
            </a:endParaRPr>
          </a:p>
          <a:p>
            <a:pPr lvl="1"/>
            <a:r>
              <a:rPr lang="hr-HR" dirty="0">
                <a:solidFill>
                  <a:srgbClr val="000000"/>
                </a:solidFill>
                <a:latin typeface="Swiss721BT-Roman"/>
              </a:rPr>
              <a:t>Uz tablicu/dijagram, moguće slikanje iskustva koje predstavljaju pozitivan dokaz ili traženje online izvora</a:t>
            </a:r>
          </a:p>
          <a:p>
            <a:r>
              <a:rPr lang="hr-HR" sz="2000" b="1" dirty="0">
                <a:solidFill>
                  <a:srgbClr val="000000"/>
                </a:solidFill>
                <a:latin typeface="Swiss721BT-Roman"/>
              </a:rPr>
              <a:t>Induciranje „</a:t>
            </a:r>
            <a:r>
              <a:rPr lang="hr-HR" b="1" dirty="0">
                <a:solidFill>
                  <a:srgbClr val="000000"/>
                </a:solidFill>
                <a:latin typeface="Swiss721BT-Roman"/>
              </a:rPr>
              <a:t>predodžbi</a:t>
            </a:r>
            <a:r>
              <a:rPr lang="hr-HR" sz="2000" b="1" dirty="0">
                <a:solidFill>
                  <a:srgbClr val="000000"/>
                </a:solidFill>
                <a:latin typeface="Swiss721BT-Roman"/>
              </a:rPr>
              <a:t>” trenutnih i prošlih iskustava </a:t>
            </a:r>
          </a:p>
          <a:p>
            <a:pPr lvl="1"/>
            <a:r>
              <a:rPr lang="hr-HR" dirty="0">
                <a:solidFill>
                  <a:srgbClr val="000000"/>
                </a:solidFill>
                <a:latin typeface="Swiss721BT-Roman"/>
              </a:rPr>
              <a:t>Zamišljanje prošlih/trenutnih iskustava gdje su se osjećali pozitivno kroz opisivanje situacije, misli, emocija, …</a:t>
            </a:r>
          </a:p>
          <a:p>
            <a:pPr lvl="1"/>
            <a:r>
              <a:rPr lang="hr-HR" sz="1600" dirty="0">
                <a:effectLst/>
                <a:latin typeface="Segoe UI" panose="020B0502040204020203" pitchFamily="34" charset="0"/>
              </a:rPr>
              <a:t>Isticanje da je klijent i dalje osoba s istim kapacitetima (sposobnostima).</a:t>
            </a:r>
            <a:endParaRPr lang="hr-HR" dirty="0">
              <a:effectLst/>
              <a:latin typeface="Arial" panose="020B0604020202020204" pitchFamily="34" charset="0"/>
            </a:endParaRPr>
          </a:p>
          <a:p>
            <a:r>
              <a:rPr lang="hr-HR" b="1" dirty="0">
                <a:solidFill>
                  <a:srgbClr val="000000"/>
                </a:solidFill>
                <a:latin typeface="Swiss721BT-Roman"/>
              </a:rPr>
              <a:t>Ponašanje</a:t>
            </a:r>
            <a:r>
              <a:rPr lang="hr-HR" sz="2000" b="1" dirty="0">
                <a:solidFill>
                  <a:srgbClr val="000000"/>
                </a:solidFill>
                <a:latin typeface="Swiss721BT-Roman"/>
              </a:rPr>
              <a:t> „kao da”</a:t>
            </a:r>
          </a:p>
          <a:p>
            <a:pPr lvl="1"/>
            <a:r>
              <a:rPr lang="hr-HR" dirty="0">
                <a:solidFill>
                  <a:srgbClr val="000000"/>
                </a:solidFill>
                <a:latin typeface="Swiss721BT-Roman"/>
              </a:rPr>
              <a:t>Vježba gdje se klijenti ponašaju kao da vjeruju u svoje adaptivno vjerovanje. Ova vježba jača pozitivno vjerovanje i pruža mogući model ponašanja. </a:t>
            </a:r>
          </a:p>
          <a:p>
            <a:pPr lvl="1"/>
            <a:r>
              <a:rPr lang="hr-HR" dirty="0">
                <a:solidFill>
                  <a:srgbClr val="000000"/>
                </a:solidFill>
                <a:latin typeface="Swiss721BT-Roman"/>
              </a:rPr>
              <a:t>Npr. Ponašati se poput kompetentne osobe na razgovoru za posao kroz vježbu. </a:t>
            </a:r>
          </a:p>
          <a:p>
            <a:pPr lvl="1"/>
            <a:endParaRPr lang="hr-HR" dirty="0"/>
          </a:p>
          <a:p>
            <a:endParaRPr lang="hr-HR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5C721C7-9182-4BE8-8D44-7416222A47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863616"/>
              </p:ext>
            </p:extLst>
          </p:nvPr>
        </p:nvGraphicFramePr>
        <p:xfrm>
          <a:off x="2717074" y="2452673"/>
          <a:ext cx="5277395" cy="891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7761">
                  <a:extLst>
                    <a:ext uri="{9D8B030D-6E8A-4147-A177-3AD203B41FA5}">
                      <a16:colId xmlns:a16="http://schemas.microsoft.com/office/drawing/2014/main" val="3047094804"/>
                    </a:ext>
                  </a:extLst>
                </a:gridCol>
                <a:gridCol w="3039634">
                  <a:extLst>
                    <a:ext uri="{9D8B030D-6E8A-4147-A177-3AD203B41FA5}">
                      <a16:colId xmlns:a16="http://schemas.microsoft.com/office/drawing/2014/main" val="1746278032"/>
                    </a:ext>
                  </a:extLst>
                </a:gridCol>
              </a:tblGrid>
              <a:tr h="300106">
                <a:tc>
                  <a:txBody>
                    <a:bodyPr/>
                    <a:lstStyle/>
                    <a:p>
                      <a:r>
                        <a:rPr lang="hr-HR" sz="1200" dirty="0"/>
                        <a:t>Događaj/Iskustvo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Zaključak, što ovo govori o meni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392543"/>
                  </a:ext>
                </a:extLst>
              </a:tr>
              <a:tr h="291206">
                <a:tc>
                  <a:txBody>
                    <a:bodyPr/>
                    <a:lstStyle/>
                    <a:p>
                      <a:r>
                        <a:rPr lang="hr-HR" sz="1200" dirty="0"/>
                        <a:t>Prošao kroz račune i platio ih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Mogu se koncentrirati više no što sam mislio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44560"/>
                  </a:ext>
                </a:extLst>
              </a:tr>
              <a:tr h="300106">
                <a:tc>
                  <a:txBody>
                    <a:bodyPr/>
                    <a:lstStyle/>
                    <a:p>
                      <a:r>
                        <a:rPr lang="hr-HR" sz="1200" dirty="0"/>
                        <a:t>Pomogao sam </a:t>
                      </a:r>
                      <a:r>
                        <a:rPr lang="hr-HR" sz="1200" dirty="0" err="1"/>
                        <a:t>Jimmyu</a:t>
                      </a:r>
                      <a:r>
                        <a:rPr lang="hr-HR" sz="1200" dirty="0"/>
                        <a:t> s kvarom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Mogu shvatiti kako stvari rade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0270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361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88696-E72D-4144-B081-C2C1175CA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Modificiranje negativnih vjerovanja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45077-E2F9-4342-8FA6-AFFECE565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b="1" dirty="0"/>
              <a:t>Razina izazova kod mijenjanja negativnih vjerovanja varira od osobe do osobe</a:t>
            </a:r>
          </a:p>
          <a:p>
            <a:pPr lvl="1"/>
            <a:r>
              <a:rPr lang="hr-HR" dirty="0"/>
              <a:t>Lakše kod osoba s postojećim pozitivnim vjerovanjima, teže kod osoba s poremećajima ličnosti</a:t>
            </a:r>
          </a:p>
          <a:p>
            <a:pPr lvl="1"/>
            <a:r>
              <a:rPr lang="hr-HR" dirty="0"/>
              <a:t>Kod nekih osoba promjena (bar na intelektualnoj razini) laka. Kod drugih moguć dug rad na emocionalnoj i kognitivnoj promjeni. </a:t>
            </a:r>
          </a:p>
          <a:p>
            <a:r>
              <a:rPr lang="hr-HR" b="1" dirty="0"/>
              <a:t>Cilj nije 0% vjerovanja u NV. </a:t>
            </a:r>
          </a:p>
          <a:p>
            <a:pPr lvl="1"/>
            <a:r>
              <a:rPr lang="hr-HR" dirty="0"/>
              <a:t>Općenito, vjerovanja su značajno smanjena kada klijenti mijenjaju svoja ponašanja unatoč postojećem vjerovanju. </a:t>
            </a:r>
          </a:p>
          <a:p>
            <a:r>
              <a:rPr lang="hr-HR" dirty="0"/>
              <a:t>Vjerovanja se često mijenjaju </a:t>
            </a:r>
            <a:r>
              <a:rPr lang="hr-HR" b="1" dirty="0"/>
              <a:t>prvo na kognitivnoj razini</a:t>
            </a:r>
            <a:r>
              <a:rPr lang="hr-HR" dirty="0"/>
              <a:t>. </a:t>
            </a:r>
          </a:p>
          <a:p>
            <a:r>
              <a:rPr lang="hr-HR" dirty="0"/>
              <a:t>Korisno raditi na vjerovanjima za </a:t>
            </a:r>
            <a:r>
              <a:rPr lang="hr-HR" b="1" dirty="0"/>
              <a:t>vrijeme aktivacije sheme </a:t>
            </a:r>
            <a:r>
              <a:rPr lang="hr-HR" dirty="0"/>
              <a:t>jer tada utječemo na kognitivnu i emocionalnu razinu vjerovanja. </a:t>
            </a:r>
          </a:p>
        </p:txBody>
      </p:sp>
    </p:spTree>
    <p:extLst>
      <p:ext uri="{BB962C8B-B14F-4D97-AF65-F5344CB8AC3E}">
        <p14:creationId xmlns:p14="http://schemas.microsoft.com/office/powerpoint/2010/main" val="880613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9F07B-F492-48C5-B229-50C635738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Modificiranje negativnih vjerovanja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A4B22-D637-4A08-B8A2-0DBAE1B30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0" y="2015731"/>
            <a:ext cx="3901470" cy="373192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hr-HR" dirty="0" err="1"/>
              <a:t>Sokratovski</a:t>
            </a:r>
            <a:r>
              <a:rPr lang="hr-HR" dirty="0"/>
              <a:t> dijalog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Preoblikovanje (</a:t>
            </a:r>
            <a:r>
              <a:rPr lang="hr-HR" i="1" dirty="0"/>
              <a:t>eng</a:t>
            </a:r>
            <a:r>
              <a:rPr lang="hr-HR" dirty="0"/>
              <a:t>. </a:t>
            </a:r>
            <a:r>
              <a:rPr lang="hr-HR" dirty="0" err="1"/>
              <a:t>reframing</a:t>
            </a:r>
            <a:r>
              <a:rPr lang="hr-HR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Bihevioralni eksperimenti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Priče, filmovi i metafore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Kognitivni kontinuum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Korištenje drugih kao reference</a:t>
            </a:r>
          </a:p>
          <a:p>
            <a:pPr marL="457200" indent="-457200">
              <a:buFont typeface="+mj-lt"/>
              <a:buAutoNum type="arabicPeriod"/>
            </a:pPr>
            <a:endParaRPr lang="hr-HR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2BF1537-2691-49C7-AD31-3BF5355FD540}"/>
              </a:ext>
            </a:extLst>
          </p:cNvPr>
          <p:cNvSpPr txBox="1">
            <a:spLocks/>
          </p:cNvSpPr>
          <p:nvPr/>
        </p:nvSpPr>
        <p:spPr>
          <a:xfrm>
            <a:off x="6623849" y="2121478"/>
            <a:ext cx="3764232" cy="37319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 startAt="7"/>
            </a:pPr>
            <a:r>
              <a:rPr lang="hr-HR" dirty="0"/>
              <a:t>Samo-otkrivanje (</a:t>
            </a:r>
            <a:r>
              <a:rPr lang="hr-HR" dirty="0" err="1"/>
              <a:t>Self-disclosure</a:t>
            </a:r>
            <a:r>
              <a:rPr lang="hr-HR" dirty="0"/>
              <a:t>)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hr-HR" dirty="0"/>
              <a:t>Intelektualno-emocionalno igranje uloga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hr-HR" dirty="0"/>
              <a:t>Povijesno testiranje vjerovanja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hr-HR" dirty="0"/>
              <a:t>Restrukturiranje značenja ranih sjećanja</a:t>
            </a:r>
          </a:p>
          <a:p>
            <a:pPr marL="457200" indent="-457200">
              <a:buFont typeface="+mj-lt"/>
              <a:buAutoNum type="arabicPeriod" startAt="7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91429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C16B1-FAE9-47C4-AE56-12976C937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Modificiranje negativnih vjerovanja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6D331-5A59-41F2-AFB3-2E57BE138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10016521" cy="3450613"/>
          </a:xfrm>
        </p:spPr>
        <p:txBody>
          <a:bodyPr>
            <a:normAutofit fontScale="92500" lnSpcReduction="20000"/>
          </a:bodyPr>
          <a:lstStyle/>
          <a:p>
            <a:r>
              <a:rPr lang="hr-HR" b="1" dirty="0" err="1"/>
              <a:t>Sokratovski</a:t>
            </a:r>
            <a:r>
              <a:rPr lang="hr-HR" b="1" dirty="0"/>
              <a:t> dijalog</a:t>
            </a:r>
          </a:p>
          <a:p>
            <a:pPr lvl="1"/>
            <a:r>
              <a:rPr lang="hr-HR" dirty="0"/>
              <a:t>Korištenje kao i kod AM</a:t>
            </a:r>
          </a:p>
          <a:p>
            <a:pPr lvl="1"/>
            <a:r>
              <a:rPr lang="hr-HR" dirty="0"/>
              <a:t>Evaluacija vjerovanja u kontekstu specifičnih situacija</a:t>
            </a:r>
          </a:p>
          <a:p>
            <a:pPr lvl="2"/>
            <a:r>
              <a:rPr lang="hr-HR" dirty="0"/>
              <a:t>Evaluacija više konkretna i značajna, a manje apstraktna i intelektualna</a:t>
            </a:r>
          </a:p>
          <a:p>
            <a:pPr lvl="1"/>
            <a:r>
              <a:rPr lang="hr-HR" dirty="0"/>
              <a:t>Kod modificiranja negativnih vjerovanja ponekad potrebno postavljati više </a:t>
            </a:r>
            <a:r>
              <a:rPr lang="hr-HR" dirty="0" err="1"/>
              <a:t>persuazivna</a:t>
            </a:r>
            <a:r>
              <a:rPr lang="hr-HR" dirty="0"/>
              <a:t> pitanja</a:t>
            </a:r>
          </a:p>
          <a:p>
            <a:r>
              <a:rPr lang="hr-HR" b="1" dirty="0"/>
              <a:t>Preoblikovanje (</a:t>
            </a:r>
            <a:r>
              <a:rPr lang="hr-HR" b="1" i="1" dirty="0"/>
              <a:t>eng</a:t>
            </a:r>
            <a:r>
              <a:rPr lang="hr-HR" b="1" dirty="0"/>
              <a:t>. </a:t>
            </a:r>
            <a:r>
              <a:rPr lang="hr-HR" b="1" dirty="0" err="1"/>
              <a:t>reframing</a:t>
            </a:r>
            <a:r>
              <a:rPr lang="hr-HR" b="1" dirty="0"/>
              <a:t>)</a:t>
            </a:r>
          </a:p>
          <a:p>
            <a:pPr lvl="1"/>
            <a:r>
              <a:rPr lang="hr-HR" dirty="0"/>
              <a:t>Bilježenje promijenjenih vjerovanja</a:t>
            </a:r>
          </a:p>
          <a:p>
            <a:pPr lvl="2"/>
            <a:r>
              <a:rPr lang="hr-HR" dirty="0"/>
              <a:t>Bilježenje događaja koji se interpretiraju u skladu sa starim vjerovanjem i preoblikovanje značenja tih događaja</a:t>
            </a:r>
          </a:p>
          <a:p>
            <a:pPr lvl="2"/>
            <a:r>
              <a:rPr lang="hr-HR" dirty="0"/>
              <a:t>Držanje vizualnih podsjetnika na njih tijekom seansi (tablica)</a:t>
            </a:r>
          </a:p>
          <a:p>
            <a:pPr lvl="2"/>
            <a:r>
              <a:rPr lang="hr-HR" dirty="0"/>
              <a:t>Uključivanje promijenjenih vjerovanja u akcijski plan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8CC5BD5-0BF5-4F7F-8909-14C16610B5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768732"/>
              </p:ext>
            </p:extLst>
          </p:nvPr>
        </p:nvGraphicFramePr>
        <p:xfrm>
          <a:off x="8133184" y="5045215"/>
          <a:ext cx="4058816" cy="1812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9408">
                  <a:extLst>
                    <a:ext uri="{9D8B030D-6E8A-4147-A177-3AD203B41FA5}">
                      <a16:colId xmlns:a16="http://schemas.microsoft.com/office/drawing/2014/main" val="3638437696"/>
                    </a:ext>
                  </a:extLst>
                </a:gridCol>
                <a:gridCol w="2029408">
                  <a:extLst>
                    <a:ext uri="{9D8B030D-6E8A-4147-A177-3AD203B41FA5}">
                      <a16:colId xmlns:a16="http://schemas.microsoft.com/office/drawing/2014/main" val="1529333285"/>
                    </a:ext>
                  </a:extLst>
                </a:gridCol>
              </a:tblGrid>
              <a:tr h="349745">
                <a:tc>
                  <a:txBody>
                    <a:bodyPr/>
                    <a:lstStyle/>
                    <a:p>
                      <a:r>
                        <a:rPr lang="hr-HR" sz="1400" dirty="0"/>
                        <a:t>Događaj/Iskustvo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 err="1"/>
                        <a:t>Reframing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914457"/>
                  </a:ext>
                </a:extLst>
              </a:tr>
              <a:tr h="349745">
                <a:tc>
                  <a:txBody>
                    <a:bodyPr/>
                    <a:lstStyle/>
                    <a:p>
                      <a:r>
                        <a:rPr lang="hr-HR" sz="1400" dirty="0"/>
                        <a:t>Odlazak na terapiju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Znak snage i kompetencije za potragu pomoći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182187"/>
                  </a:ext>
                </a:extLst>
              </a:tr>
              <a:tr h="349745">
                <a:tc>
                  <a:txBody>
                    <a:bodyPr/>
                    <a:lstStyle/>
                    <a:p>
                      <a:r>
                        <a:rPr lang="hr-HR" sz="1400" dirty="0"/>
                        <a:t>Izgubio sam posao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Šef mi je promijenio posao i nije omogućio trening.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905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90156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1870</TotalTime>
  <Words>1238</Words>
  <Application>Microsoft Office PowerPoint</Application>
  <PresentationFormat>Widescreen</PresentationFormat>
  <Paragraphs>132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Gill Sans MT</vt:lpstr>
      <vt:lpstr>Segoe UI</vt:lpstr>
      <vt:lpstr>Swiss721BT-Roman</vt:lpstr>
      <vt:lpstr>Symbol</vt:lpstr>
      <vt:lpstr>Gallery</vt:lpstr>
      <vt:lpstr>Mijenjanje vjerovanja </vt:lpstr>
      <vt:lpstr>Dva glavna smjera mijenjanja vjerovanja</vt:lpstr>
      <vt:lpstr>Jačanje pozitivnih vjerovanja </vt:lpstr>
      <vt:lpstr>Jačanje pozitivnih vjerovanja </vt:lpstr>
      <vt:lpstr>Jačanje pozitivnih vjerovanja </vt:lpstr>
      <vt:lpstr>Jačanje pozitivnih vjerovanja </vt:lpstr>
      <vt:lpstr>Modificiranje negativnih vjerovanja</vt:lpstr>
      <vt:lpstr>Modificiranje negativnih vjerovanja</vt:lpstr>
      <vt:lpstr>Modificiranje negativnih vjerovanja</vt:lpstr>
      <vt:lpstr>Modificiranje negativnih vjerovanja</vt:lpstr>
      <vt:lpstr>Modificiranje negativnih vjerovanja</vt:lpstr>
      <vt:lpstr>Modificiranje negativnih vjerovanja</vt:lpstr>
      <vt:lpstr>Modificiranje negativnih vjerovanja</vt:lpstr>
      <vt:lpstr>Zaljučak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Mijenjanje vjerovanja</dc:title>
  <dc:creator>Mario Zulić</dc:creator>
  <cp:lastModifiedBy>hubikotvr@outlook.com</cp:lastModifiedBy>
  <cp:revision>12</cp:revision>
  <dcterms:created xsi:type="dcterms:W3CDTF">2022-11-03T14:03:26Z</dcterms:created>
  <dcterms:modified xsi:type="dcterms:W3CDTF">2022-11-11T09:50:46Z</dcterms:modified>
</cp:coreProperties>
</file>