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b="1" dirty="0">
                <a:solidFill>
                  <a:schemeClr val="tx1"/>
                </a:solidFill>
              </a:rPr>
              <a:t>STVARNO</a:t>
            </a:r>
            <a:r>
              <a:rPr lang="hr-HR" b="1" baseline="0" dirty="0">
                <a:solidFill>
                  <a:schemeClr val="tx1"/>
                </a:solidFill>
              </a:rPr>
              <a:t> KORIŠTENJE VREMENA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199904421549565"/>
          <c:y val="9.06584158132310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9-443C-B647-AE608B5EE8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E9-443C-B647-AE608B5EE8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9-443C-B647-AE608B5EE8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AE9-443C-B647-AE608B5EE8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E9-443C-B647-AE608B5EE8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AE9-443C-B647-AE608B5EE808}"/>
              </c:ext>
            </c:extLst>
          </c:dPt>
          <c:dLbls>
            <c:dLbl>
              <c:idx val="0"/>
              <c:layout>
                <c:manualLayout>
                  <c:x val="1.3412032557422163E-2"/>
                  <c:y val="-7.40849042855606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EE0F41-818B-4AFE-9A46-7478388A32DE}" type="CATEGORYNAME">
                      <a:rPr lang="en-US"/>
                      <a:pPr>
                        <a:defRPr sz="1800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05678007945295"/>
                      <c:h val="8.11971713420300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9-443C-B647-AE608B5EE808}"/>
                </c:ext>
              </c:extLst>
            </c:dLbl>
            <c:dLbl>
              <c:idx val="1"/>
              <c:layout>
                <c:manualLayout>
                  <c:x val="0"/>
                  <c:y val="1.6164214383883175E-2"/>
                </c:manualLayout>
              </c:layout>
              <c:tx>
                <c:rich>
                  <a:bodyPr/>
                  <a:lstStyle/>
                  <a:p>
                    <a:fld id="{EED594F4-654C-4DE0-BCE2-D8F39DDCFC59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62924066093579"/>
                      <c:h val="0.119192970822703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AE9-443C-B647-AE608B5EE808}"/>
                </c:ext>
              </c:extLst>
            </c:dLbl>
            <c:dLbl>
              <c:idx val="2"/>
              <c:layout>
                <c:manualLayout>
                  <c:x val="8.4373632092489698E-8"/>
                  <c:y val="4.5798006397296274E-2"/>
                </c:manualLayout>
              </c:layout>
              <c:tx>
                <c:rich>
                  <a:bodyPr/>
                  <a:lstStyle/>
                  <a:p>
                    <a:fld id="{85FEF474-A764-4420-9532-D25CEE6A118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64471006013811"/>
                      <c:h val="0.126995177739326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9-443C-B647-AE608B5EE808}"/>
                </c:ext>
              </c:extLst>
            </c:dLbl>
            <c:dLbl>
              <c:idx val="3"/>
              <c:layout>
                <c:manualLayout>
                  <c:x val="-2.7860173316940098E-2"/>
                  <c:y val="5.92680082788540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Kult.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aktivnosti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E9-443C-B647-AE608B5EE808}"/>
                </c:ext>
              </c:extLst>
            </c:dLbl>
            <c:dLbl>
              <c:idx val="4"/>
              <c:layout>
                <c:manualLayout>
                  <c:x val="-1.5001631786044668E-2"/>
                  <c:y val="8.082001128934646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Zabava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E9-443C-B647-AE608B5EE808}"/>
                </c:ext>
              </c:extLst>
            </c:dLbl>
            <c:dLbl>
              <c:idx val="5"/>
              <c:layout>
                <c:manualLayout>
                  <c:x val="6.8578888164775628E-2"/>
                  <c:y val="-1.077600150524619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Prijatelji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E9-443C-B647-AE608B5EE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Škola</c:v>
                </c:pt>
                <c:pt idx="1">
                  <c:v>Tjelovježba</c:v>
                </c:pt>
                <c:pt idx="2">
                  <c:v>Kućanstvo</c:v>
                </c:pt>
                <c:pt idx="3">
                  <c:v>Kulturalne aktivnosti</c:v>
                </c:pt>
                <c:pt idx="4">
                  <c:v>zabava</c:v>
                </c:pt>
                <c:pt idx="5">
                  <c:v>prijatelji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1.4</c:v>
                </c:pt>
                <c:pt idx="2">
                  <c:v>1.4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9-443C-B647-AE608B5EE80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b="1" baseline="0" dirty="0">
                <a:solidFill>
                  <a:schemeClr val="tx1"/>
                </a:solidFill>
              </a:rPr>
              <a:t>IDEALNO KORIŠTENJE VREMENA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968054806317029"/>
          <c:y val="5.2247108465733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8-4DFB-BC74-0789EE3E6E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C8-4DFB-BC74-0789EE3E6E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C8-4DFB-BC74-0789EE3E6E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C8-4DFB-BC74-0789EE3E6E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C8-4DFB-BC74-0789EE3E6E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DC8-4DFB-BC74-0789EE3E6E3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1EE0F41-818B-4AFE-9A46-7478388A32D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C8-4DFB-BC74-0789EE3E6E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ED594F4-654C-4DE0-BCE2-D8F39DDCFC59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C8-4DFB-BC74-0789EE3E6E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5FEF474-A764-4420-9532-D25CEE6A118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C8-4DFB-BC74-0789EE3E6E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4E7DD5-1410-40A9-BC4A-9EE6A493A21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DC8-4DFB-BC74-0789EE3E6E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err="1"/>
                      <a:t>Zabava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C8-4DFB-BC74-0789EE3E6E3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err="1"/>
                      <a:t>Prijatelji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C8-4DFB-BC74-0789EE3E6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Škola</c:v>
                </c:pt>
                <c:pt idx="1">
                  <c:v>Tjelovježba</c:v>
                </c:pt>
                <c:pt idx="2">
                  <c:v>Kućanstvo</c:v>
                </c:pt>
                <c:pt idx="3">
                  <c:v>Kulturalne aktivnosti</c:v>
                </c:pt>
                <c:pt idx="4">
                  <c:v>zabava</c:v>
                </c:pt>
                <c:pt idx="5">
                  <c:v>prijatelji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%">
                  <c:v>6.4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C8-4DFB-BC74-0789EE3E6E3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99-4325-8826-9F4984CE49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99-4325-8826-9F4984CE49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99-4325-8826-9F4984CE49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99-4325-8826-9F4984CE49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99-4325-8826-9F4984CE49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99-4325-8826-9F4984CE49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99-4325-8826-9F4984CE4953}"/>
              </c:ext>
            </c:extLst>
          </c:dPt>
          <c:dLbls>
            <c:dLbl>
              <c:idx val="0"/>
              <c:layout>
                <c:manualLayout>
                  <c:x val="5.0112715718832537E-3"/>
                  <c:y val="6.321218229158993E-4"/>
                </c:manualLayout>
              </c:layout>
              <c:tx>
                <c:rich>
                  <a:bodyPr/>
                  <a:lstStyle/>
                  <a:p>
                    <a:fld id="{31EE0F41-818B-4AFE-9A46-7478388A32DE}" type="CATEGORYNAME">
                      <a:rPr lang="pl-PL"/>
                      <a:pPr/>
                      <a:t>[CATEGORY NAME]</a:t>
                    </a:fld>
                    <a:r>
                      <a:rPr lang="pl-PL" baseline="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32856570175748"/>
                      <c:h val="0.230800319983053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99-4325-8826-9F4984CE4953}"/>
                </c:ext>
              </c:extLst>
            </c:dLbl>
            <c:dLbl>
              <c:idx val="1"/>
              <c:layout>
                <c:manualLayout>
                  <c:x val="-7.7329664545666966E-8"/>
                  <c:y val="6.8269156874917178E-2"/>
                </c:manualLayout>
              </c:layout>
              <c:tx>
                <c:rich>
                  <a:bodyPr/>
                  <a:lstStyle/>
                  <a:p>
                    <a:fld id="{EED594F4-654C-4DE0-BCE2-D8F39DDCFC59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61612069861471"/>
                      <c:h val="0.119192890929021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99-4325-8826-9F4984CE4953}"/>
                </c:ext>
              </c:extLst>
            </c:dLbl>
            <c:dLbl>
              <c:idx val="2"/>
              <c:layout>
                <c:manualLayout>
                  <c:x val="-1.1670747610822832E-2"/>
                  <c:y val="-1.9893222180766532E-2"/>
                </c:manualLayout>
              </c:layout>
              <c:tx>
                <c:rich>
                  <a:bodyPr/>
                  <a:lstStyle/>
                  <a:p>
                    <a:fld id="{85FEF474-A764-4420-9532-D25CEE6A118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51555749120299"/>
                      <c:h val="0.119192890929021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399-4325-8826-9F4984CE49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4E7DD5-1410-40A9-BC4A-9EE6A493A21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399-4325-8826-9F4984CE4953}"/>
                </c:ext>
              </c:extLst>
            </c:dLbl>
            <c:dLbl>
              <c:idx val="4"/>
              <c:layout>
                <c:manualLayout>
                  <c:x val="1.5713465136075477E-2"/>
                  <c:y val="-1.89636546874769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5. Neko gradivo </a:t>
                    </a:r>
                    <a:r>
                      <a:rPr lang="en-US" dirty="0" err="1"/>
                      <a:t>nismo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prošli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02294154619734"/>
                      <c:h val="0.15404778960437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399-4325-8826-9F4984CE4953}"/>
                </c:ext>
              </c:extLst>
            </c:dLbl>
            <c:dLbl>
              <c:idx val="5"/>
              <c:layout>
                <c:manualLayout>
                  <c:x val="7.7329664401629239E-8"/>
                  <c:y val="-4.55127712499448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 Depresija </a:t>
                    </a:r>
                    <a:r>
                      <a:rPr lang="en-US" dirty="0" err="1"/>
                      <a:t>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anksioznost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397862979258323"/>
                      <c:h val="0.230800319983053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399-4325-8826-9F4984CE4953}"/>
                </c:ext>
              </c:extLst>
            </c:dLbl>
            <c:dLbl>
              <c:idx val="6"/>
              <c:layout>
                <c:manualLayout>
                  <c:x val="3.9284242812671673E-3"/>
                  <c:y val="4.17200403124493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A2694E-A8FA-40F7-9AD0-E32EFA5E54D5}" type="CATEGORYNAME">
                      <a:rPr lang="en-US" smtClean="0"/>
                      <a:pPr>
                        <a:defRPr sz="1800" b="1"/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27294154619734"/>
                      <c:h val="0.152417213941481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399-4325-8826-9F4984CE4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1. Prof nije dobro objasnio</c:v>
                </c:pt>
                <c:pt idx="1">
                  <c:v>2. Težak test</c:v>
                </c:pt>
                <c:pt idx="2">
                  <c:v>3. Loša sreća</c:v>
                </c:pt>
                <c:pt idx="3">
                  <c:v>4. Loše bilješke</c:v>
                </c:pt>
                <c:pt idx="4">
                  <c:v>5. Neko gradivo nismo prošli</c:v>
                </c:pt>
                <c:pt idx="5">
                  <c:v>6. Depresija i anksioznost</c:v>
                </c:pt>
                <c:pt idx="6">
                  <c:v>7. Neadekvatnost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3.2</c:v>
                </c:pt>
                <c:pt idx="4">
                  <c:v>3.2</c:v>
                </c:pt>
                <c:pt idx="5">
                  <c:v>3.2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99-4325-8826-9F4984CE495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C3DF0-F2A2-4205-8426-FFA6917226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D1620D-BDE3-4E1B-84A7-F25B9C93897D}">
      <dgm:prSet custT="1"/>
      <dgm:spPr/>
      <dgm:t>
        <a:bodyPr/>
        <a:lstStyle/>
        <a:p>
          <a:r>
            <a:rPr lang="hr-HR" sz="1800" dirty="0"/>
            <a:t>Početi s zadatkom koji je povezan s niskom ili umjerenom anksioznosti</a:t>
          </a:r>
          <a:endParaRPr lang="en-US" sz="1800" dirty="0"/>
        </a:p>
      </dgm:t>
    </dgm:pt>
    <dgm:pt modelId="{320212C3-AB86-47E8-B354-2AA138BA0464}" type="parTrans" cxnId="{BF7FFA32-86C7-4EC5-856A-FCEE8359E6DD}">
      <dgm:prSet/>
      <dgm:spPr/>
      <dgm:t>
        <a:bodyPr/>
        <a:lstStyle/>
        <a:p>
          <a:endParaRPr lang="en-US"/>
        </a:p>
      </dgm:t>
    </dgm:pt>
    <dgm:pt modelId="{C53CD9C2-C7DC-4D6B-B741-73435BF2AEB7}" type="sibTrans" cxnId="{BF7FFA32-86C7-4EC5-856A-FCEE8359E6DD}">
      <dgm:prSet/>
      <dgm:spPr/>
      <dgm:t>
        <a:bodyPr/>
        <a:lstStyle/>
        <a:p>
          <a:endParaRPr lang="en-US"/>
        </a:p>
      </dgm:t>
    </dgm:pt>
    <dgm:pt modelId="{26DE3E46-4585-4DA7-80C5-C816AA5588E0}">
      <dgm:prSet custT="1"/>
      <dgm:spPr/>
      <dgm:t>
        <a:bodyPr/>
        <a:lstStyle/>
        <a:p>
          <a:r>
            <a:rPr lang="hr-HR" sz="1800" dirty="0"/>
            <a:t>Uvježbavati taj korak svaki dan ili više puta dnevno dok se </a:t>
          </a:r>
          <a:r>
            <a:rPr lang="hr-HR" sz="1800" dirty="0" err="1"/>
            <a:t>anks</a:t>
          </a:r>
          <a:r>
            <a:rPr lang="hr-HR" sz="1800" dirty="0"/>
            <a:t>. značajno ne smanji</a:t>
          </a:r>
          <a:endParaRPr lang="en-US" sz="1800" dirty="0"/>
        </a:p>
      </dgm:t>
    </dgm:pt>
    <dgm:pt modelId="{F0BFB365-122E-4022-B862-B725440B6903}" type="parTrans" cxnId="{72A6E9BD-A048-49EE-97C9-C17E9E020734}">
      <dgm:prSet/>
      <dgm:spPr/>
      <dgm:t>
        <a:bodyPr/>
        <a:lstStyle/>
        <a:p>
          <a:endParaRPr lang="en-US"/>
        </a:p>
      </dgm:t>
    </dgm:pt>
    <dgm:pt modelId="{7B480F62-AD1F-47E6-AA13-C64B67499C8E}" type="sibTrans" cxnId="{72A6E9BD-A048-49EE-97C9-C17E9E020734}">
      <dgm:prSet/>
      <dgm:spPr/>
      <dgm:t>
        <a:bodyPr/>
        <a:lstStyle/>
        <a:p>
          <a:endParaRPr lang="en-US"/>
        </a:p>
      </dgm:t>
    </dgm:pt>
    <dgm:pt modelId="{A7A0D22C-ED4B-475C-ADED-BC58E6CDF2D3}">
      <dgm:prSet/>
      <dgm:spPr/>
      <dgm:t>
        <a:bodyPr/>
        <a:lstStyle/>
        <a:p>
          <a:r>
            <a:rPr lang="hr-HR" dirty="0"/>
            <a:t>Preći na sljedeći korak; različite tehnike prije/za vrijeme/nakon zadatka (ZDM, kartice za suočavanje, relaksacija)</a:t>
          </a:r>
          <a:endParaRPr lang="en-US" dirty="0"/>
        </a:p>
      </dgm:t>
    </dgm:pt>
    <dgm:pt modelId="{CCE2C193-1004-4E9F-9933-4D218EB2BF9F}" type="parTrans" cxnId="{DD5C97DC-7393-49DB-BB14-B655B8E45DBF}">
      <dgm:prSet/>
      <dgm:spPr/>
      <dgm:t>
        <a:bodyPr/>
        <a:lstStyle/>
        <a:p>
          <a:endParaRPr lang="en-US"/>
        </a:p>
      </dgm:t>
    </dgm:pt>
    <dgm:pt modelId="{7760E7A1-5BE4-4D69-A2AD-BFC6BC763E53}" type="sibTrans" cxnId="{DD5C97DC-7393-49DB-BB14-B655B8E45DBF}">
      <dgm:prSet/>
      <dgm:spPr/>
      <dgm:t>
        <a:bodyPr/>
        <a:lstStyle/>
        <a:p>
          <a:endParaRPr lang="en-US"/>
        </a:p>
      </dgm:t>
    </dgm:pt>
    <dgm:pt modelId="{A5ACBBB9-77D8-4540-9FE2-43C9DB41C57D}">
      <dgm:prSet custT="1"/>
      <dgm:spPr/>
      <dgm:t>
        <a:bodyPr/>
        <a:lstStyle/>
        <a:p>
          <a:r>
            <a:rPr lang="hr-HR" sz="1800" dirty="0"/>
            <a:t>Za klijente koji izbjegavaju – proba ponašanja</a:t>
          </a:r>
          <a:endParaRPr lang="en-US" sz="1800" dirty="0"/>
        </a:p>
      </dgm:t>
    </dgm:pt>
    <dgm:pt modelId="{37776C92-2227-4637-BA67-E3F920D29B91}" type="parTrans" cxnId="{7BF0E9C1-682F-4E93-BE96-54AD0193C9F7}">
      <dgm:prSet/>
      <dgm:spPr/>
      <dgm:t>
        <a:bodyPr/>
        <a:lstStyle/>
        <a:p>
          <a:endParaRPr lang="en-US"/>
        </a:p>
      </dgm:t>
    </dgm:pt>
    <dgm:pt modelId="{5B76F246-01C5-4B16-B008-D2D9B85C35CD}" type="sibTrans" cxnId="{7BF0E9C1-682F-4E93-BE96-54AD0193C9F7}">
      <dgm:prSet/>
      <dgm:spPr/>
      <dgm:t>
        <a:bodyPr/>
        <a:lstStyle/>
        <a:p>
          <a:endParaRPr lang="en-US"/>
        </a:p>
      </dgm:t>
    </dgm:pt>
    <dgm:pt modelId="{897F29F9-4CA7-4663-9F96-5B0D81A01096}">
      <dgm:prSet/>
      <dgm:spPr/>
      <dgm:t>
        <a:bodyPr/>
        <a:lstStyle/>
        <a:p>
          <a:r>
            <a:rPr lang="hr-HR" dirty="0"/>
            <a:t>Moguće ispunjavanje tablice aktivnosti (npr. datum, zadatak, predviđena </a:t>
          </a:r>
          <a:r>
            <a:rPr lang="hr-HR" dirty="0" err="1"/>
            <a:t>anks</a:t>
          </a:r>
          <a:r>
            <a:rPr lang="hr-HR" dirty="0"/>
            <a:t>, stvarna </a:t>
          </a:r>
          <a:r>
            <a:rPr lang="hr-HR" dirty="0" err="1"/>
            <a:t>anks</a:t>
          </a:r>
          <a:r>
            <a:rPr lang="hr-HR" dirty="0"/>
            <a:t>, previđanja, korištene tehnike suočavanja)</a:t>
          </a:r>
          <a:endParaRPr lang="en-US" dirty="0"/>
        </a:p>
      </dgm:t>
    </dgm:pt>
    <dgm:pt modelId="{AB41D5D5-AA27-4D28-ACC1-5BD1F72BD789}" type="parTrans" cxnId="{A5297011-D4BC-4614-8E52-F5CE1A5361A5}">
      <dgm:prSet/>
      <dgm:spPr/>
      <dgm:t>
        <a:bodyPr/>
        <a:lstStyle/>
        <a:p>
          <a:endParaRPr lang="en-US"/>
        </a:p>
      </dgm:t>
    </dgm:pt>
    <dgm:pt modelId="{02AEC345-6644-4EEE-8E83-E54F8AABB734}" type="sibTrans" cxnId="{A5297011-D4BC-4614-8E52-F5CE1A5361A5}">
      <dgm:prSet/>
      <dgm:spPr/>
      <dgm:t>
        <a:bodyPr/>
        <a:lstStyle/>
        <a:p>
          <a:endParaRPr lang="en-US"/>
        </a:p>
      </dgm:t>
    </dgm:pt>
    <dgm:pt modelId="{E74D2DB9-9AA9-4A77-B28C-457DC0C7F9F1}" type="pres">
      <dgm:prSet presAssocID="{59BC3DF0-F2A2-4205-8426-FFA6917226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D89F52-3156-4A51-B58A-F50785F4C3EA}" type="pres">
      <dgm:prSet presAssocID="{B9D1620D-BDE3-4E1B-84A7-F25B9C93897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47543-4BDD-49FB-B795-BCF04757C494}" type="pres">
      <dgm:prSet presAssocID="{C53CD9C2-C7DC-4D6B-B741-73435BF2AEB7}" presName="spacer" presStyleCnt="0"/>
      <dgm:spPr/>
    </dgm:pt>
    <dgm:pt modelId="{2F49F813-6162-49BD-AF54-773193F88154}" type="pres">
      <dgm:prSet presAssocID="{26DE3E46-4585-4DA7-80C5-C816AA5588E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3293E-5F55-458A-BE2D-BD836A26CF49}" type="pres">
      <dgm:prSet presAssocID="{7B480F62-AD1F-47E6-AA13-C64B67499C8E}" presName="spacer" presStyleCnt="0"/>
      <dgm:spPr/>
    </dgm:pt>
    <dgm:pt modelId="{A76B0024-2256-47AF-9D83-B1A78D8484A3}" type="pres">
      <dgm:prSet presAssocID="{A7A0D22C-ED4B-475C-ADED-BC58E6CDF2D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109E5-BD6D-43D6-9A93-8E16E0052CFF}" type="pres">
      <dgm:prSet presAssocID="{7760E7A1-5BE4-4D69-A2AD-BFC6BC763E53}" presName="spacer" presStyleCnt="0"/>
      <dgm:spPr/>
    </dgm:pt>
    <dgm:pt modelId="{CE10A47B-3692-4D0B-B82C-BD84E49876D2}" type="pres">
      <dgm:prSet presAssocID="{A5ACBBB9-77D8-4540-9FE2-43C9DB41C57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67BA5-89CC-48B7-9234-9138E14DD275}" type="pres">
      <dgm:prSet presAssocID="{5B76F246-01C5-4B16-B008-D2D9B85C35CD}" presName="spacer" presStyleCnt="0"/>
      <dgm:spPr/>
    </dgm:pt>
    <dgm:pt modelId="{3B31ADA9-5269-4CEE-B538-6477E8B5267F}" type="pres">
      <dgm:prSet presAssocID="{897F29F9-4CA7-4663-9F96-5B0D81A010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F0E9C1-682F-4E93-BE96-54AD0193C9F7}" srcId="{59BC3DF0-F2A2-4205-8426-FFA691722665}" destId="{A5ACBBB9-77D8-4540-9FE2-43C9DB41C57D}" srcOrd="3" destOrd="0" parTransId="{37776C92-2227-4637-BA67-E3F920D29B91}" sibTransId="{5B76F246-01C5-4B16-B008-D2D9B85C35CD}"/>
    <dgm:cxn modelId="{A5297011-D4BC-4614-8E52-F5CE1A5361A5}" srcId="{59BC3DF0-F2A2-4205-8426-FFA691722665}" destId="{897F29F9-4CA7-4663-9F96-5B0D81A01096}" srcOrd="4" destOrd="0" parTransId="{AB41D5D5-AA27-4D28-ACC1-5BD1F72BD789}" sibTransId="{02AEC345-6644-4EEE-8E83-E54F8AABB734}"/>
    <dgm:cxn modelId="{6BB92DB2-E532-4117-9BB1-DE195B2335B1}" type="presOf" srcId="{B9D1620D-BDE3-4E1B-84A7-F25B9C93897D}" destId="{1CD89F52-3156-4A51-B58A-F50785F4C3EA}" srcOrd="0" destOrd="0" presId="urn:microsoft.com/office/officeart/2005/8/layout/vList2"/>
    <dgm:cxn modelId="{830921C2-9737-4BFD-B960-544EFBEE123F}" type="presOf" srcId="{A5ACBBB9-77D8-4540-9FE2-43C9DB41C57D}" destId="{CE10A47B-3692-4D0B-B82C-BD84E49876D2}" srcOrd="0" destOrd="0" presId="urn:microsoft.com/office/officeart/2005/8/layout/vList2"/>
    <dgm:cxn modelId="{824B8AAF-9F08-4F4F-BD84-5DC4B0351C40}" type="presOf" srcId="{A7A0D22C-ED4B-475C-ADED-BC58E6CDF2D3}" destId="{A76B0024-2256-47AF-9D83-B1A78D8484A3}" srcOrd="0" destOrd="0" presId="urn:microsoft.com/office/officeart/2005/8/layout/vList2"/>
    <dgm:cxn modelId="{DD5C97DC-7393-49DB-BB14-B655B8E45DBF}" srcId="{59BC3DF0-F2A2-4205-8426-FFA691722665}" destId="{A7A0D22C-ED4B-475C-ADED-BC58E6CDF2D3}" srcOrd="2" destOrd="0" parTransId="{CCE2C193-1004-4E9F-9933-4D218EB2BF9F}" sibTransId="{7760E7A1-5BE4-4D69-A2AD-BFC6BC763E53}"/>
    <dgm:cxn modelId="{D9CFB635-5384-4C6F-A161-AA89E0288AEB}" type="presOf" srcId="{897F29F9-4CA7-4663-9F96-5B0D81A01096}" destId="{3B31ADA9-5269-4CEE-B538-6477E8B5267F}" srcOrd="0" destOrd="0" presId="urn:microsoft.com/office/officeart/2005/8/layout/vList2"/>
    <dgm:cxn modelId="{FF00CDF7-85B2-43CD-A307-5DBD79A20FA6}" type="presOf" srcId="{26DE3E46-4585-4DA7-80C5-C816AA5588E0}" destId="{2F49F813-6162-49BD-AF54-773193F88154}" srcOrd="0" destOrd="0" presId="urn:microsoft.com/office/officeart/2005/8/layout/vList2"/>
    <dgm:cxn modelId="{72A6E9BD-A048-49EE-97C9-C17E9E020734}" srcId="{59BC3DF0-F2A2-4205-8426-FFA691722665}" destId="{26DE3E46-4585-4DA7-80C5-C816AA5588E0}" srcOrd="1" destOrd="0" parTransId="{F0BFB365-122E-4022-B862-B725440B6903}" sibTransId="{7B480F62-AD1F-47E6-AA13-C64B67499C8E}"/>
    <dgm:cxn modelId="{BF7FFA32-86C7-4EC5-856A-FCEE8359E6DD}" srcId="{59BC3DF0-F2A2-4205-8426-FFA691722665}" destId="{B9D1620D-BDE3-4E1B-84A7-F25B9C93897D}" srcOrd="0" destOrd="0" parTransId="{320212C3-AB86-47E8-B354-2AA138BA0464}" sibTransId="{C53CD9C2-C7DC-4D6B-B741-73435BF2AEB7}"/>
    <dgm:cxn modelId="{66D172CD-5272-4A48-BE73-33BA710C82C0}" type="presOf" srcId="{59BC3DF0-F2A2-4205-8426-FFA691722665}" destId="{E74D2DB9-9AA9-4A77-B28C-457DC0C7F9F1}" srcOrd="0" destOrd="0" presId="urn:microsoft.com/office/officeart/2005/8/layout/vList2"/>
    <dgm:cxn modelId="{B10615F2-3573-4745-B71F-A8953E910714}" type="presParOf" srcId="{E74D2DB9-9AA9-4A77-B28C-457DC0C7F9F1}" destId="{1CD89F52-3156-4A51-B58A-F50785F4C3EA}" srcOrd="0" destOrd="0" presId="urn:microsoft.com/office/officeart/2005/8/layout/vList2"/>
    <dgm:cxn modelId="{F7998097-0C5F-4988-BDF2-FFFBA53C4C1B}" type="presParOf" srcId="{E74D2DB9-9AA9-4A77-B28C-457DC0C7F9F1}" destId="{4F947543-4BDD-49FB-B795-BCF04757C494}" srcOrd="1" destOrd="0" presId="urn:microsoft.com/office/officeart/2005/8/layout/vList2"/>
    <dgm:cxn modelId="{DA99772E-2E8A-4EAF-BCB9-8B39F995E2AA}" type="presParOf" srcId="{E74D2DB9-9AA9-4A77-B28C-457DC0C7F9F1}" destId="{2F49F813-6162-49BD-AF54-773193F88154}" srcOrd="2" destOrd="0" presId="urn:microsoft.com/office/officeart/2005/8/layout/vList2"/>
    <dgm:cxn modelId="{4D12527B-0733-4ADD-8340-27B156F8E23B}" type="presParOf" srcId="{E74D2DB9-9AA9-4A77-B28C-457DC0C7F9F1}" destId="{4143293E-5F55-458A-BE2D-BD836A26CF49}" srcOrd="3" destOrd="0" presId="urn:microsoft.com/office/officeart/2005/8/layout/vList2"/>
    <dgm:cxn modelId="{4BE1A499-1B71-46FB-8F41-33E6B6B0B40A}" type="presParOf" srcId="{E74D2DB9-9AA9-4A77-B28C-457DC0C7F9F1}" destId="{A76B0024-2256-47AF-9D83-B1A78D8484A3}" srcOrd="4" destOrd="0" presId="urn:microsoft.com/office/officeart/2005/8/layout/vList2"/>
    <dgm:cxn modelId="{5DC2C81F-2065-4177-80BC-9DD4B3C14F2A}" type="presParOf" srcId="{E74D2DB9-9AA9-4A77-B28C-457DC0C7F9F1}" destId="{9A2109E5-BD6D-43D6-9A93-8E16E0052CFF}" srcOrd="5" destOrd="0" presId="urn:microsoft.com/office/officeart/2005/8/layout/vList2"/>
    <dgm:cxn modelId="{EAD55114-95C8-4478-9452-8AEA4A89FB2D}" type="presParOf" srcId="{E74D2DB9-9AA9-4A77-B28C-457DC0C7F9F1}" destId="{CE10A47B-3692-4D0B-B82C-BD84E49876D2}" srcOrd="6" destOrd="0" presId="urn:microsoft.com/office/officeart/2005/8/layout/vList2"/>
    <dgm:cxn modelId="{4AC14C3B-12F6-410A-92AB-CFCC1A218993}" type="presParOf" srcId="{E74D2DB9-9AA9-4A77-B28C-457DC0C7F9F1}" destId="{1D667BA5-89CC-48B7-9234-9138E14DD275}" srcOrd="7" destOrd="0" presId="urn:microsoft.com/office/officeart/2005/8/layout/vList2"/>
    <dgm:cxn modelId="{381F8157-7EA7-4104-A916-5FAF96A094B9}" type="presParOf" srcId="{E74D2DB9-9AA9-4A77-B28C-457DC0C7F9F1}" destId="{3B31ADA9-5269-4CEE-B538-6477E8B526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89F52-3156-4A51-B58A-F50785F4C3EA}">
      <dsp:nvSpPr>
        <dsp:cNvPr id="0" name=""/>
        <dsp:cNvSpPr/>
      </dsp:nvSpPr>
      <dsp:spPr>
        <a:xfrm>
          <a:off x="0" y="13512"/>
          <a:ext cx="5352288" cy="889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Početi s zadatkom koji je povezan s niskom ili umjerenom anksioznosti</a:t>
          </a:r>
          <a:endParaRPr lang="en-US" sz="1800" kern="1200" dirty="0"/>
        </a:p>
      </dsp:txBody>
      <dsp:txXfrm>
        <a:off x="43407" y="56919"/>
        <a:ext cx="5265474" cy="802385"/>
      </dsp:txXfrm>
    </dsp:sp>
    <dsp:sp modelId="{2F49F813-6162-49BD-AF54-773193F88154}">
      <dsp:nvSpPr>
        <dsp:cNvPr id="0" name=""/>
        <dsp:cNvSpPr/>
      </dsp:nvSpPr>
      <dsp:spPr>
        <a:xfrm>
          <a:off x="0" y="948792"/>
          <a:ext cx="5352288" cy="889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Uvježbavati taj korak svaki dan ili više puta dnevno dok se </a:t>
          </a:r>
          <a:r>
            <a:rPr lang="hr-HR" sz="1800" kern="1200" dirty="0" err="1"/>
            <a:t>anks</a:t>
          </a:r>
          <a:r>
            <a:rPr lang="hr-HR" sz="1800" kern="1200" dirty="0"/>
            <a:t>. značajno ne smanji</a:t>
          </a:r>
          <a:endParaRPr lang="en-US" sz="1800" kern="1200" dirty="0"/>
        </a:p>
      </dsp:txBody>
      <dsp:txXfrm>
        <a:off x="43407" y="992199"/>
        <a:ext cx="5265474" cy="802385"/>
      </dsp:txXfrm>
    </dsp:sp>
    <dsp:sp modelId="{A76B0024-2256-47AF-9D83-B1A78D8484A3}">
      <dsp:nvSpPr>
        <dsp:cNvPr id="0" name=""/>
        <dsp:cNvSpPr/>
      </dsp:nvSpPr>
      <dsp:spPr>
        <a:xfrm>
          <a:off x="0" y="1884072"/>
          <a:ext cx="5352288" cy="889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Preći na sljedeći korak; različite tehnike prije/za vrijeme/nakon zadatka (ZDM, kartice za suočavanje, relaksacija)</a:t>
          </a:r>
          <a:endParaRPr lang="en-US" sz="1600" kern="1200" dirty="0"/>
        </a:p>
      </dsp:txBody>
      <dsp:txXfrm>
        <a:off x="43407" y="1927479"/>
        <a:ext cx="5265474" cy="802385"/>
      </dsp:txXfrm>
    </dsp:sp>
    <dsp:sp modelId="{CE10A47B-3692-4D0B-B82C-BD84E49876D2}">
      <dsp:nvSpPr>
        <dsp:cNvPr id="0" name=""/>
        <dsp:cNvSpPr/>
      </dsp:nvSpPr>
      <dsp:spPr>
        <a:xfrm>
          <a:off x="0" y="2819352"/>
          <a:ext cx="5352288" cy="889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Za klijente koji izbjegavaju – proba ponašanja</a:t>
          </a:r>
          <a:endParaRPr lang="en-US" sz="1800" kern="1200" dirty="0"/>
        </a:p>
      </dsp:txBody>
      <dsp:txXfrm>
        <a:off x="43407" y="2862759"/>
        <a:ext cx="5265474" cy="802385"/>
      </dsp:txXfrm>
    </dsp:sp>
    <dsp:sp modelId="{3B31ADA9-5269-4CEE-B538-6477E8B5267F}">
      <dsp:nvSpPr>
        <dsp:cNvPr id="0" name=""/>
        <dsp:cNvSpPr/>
      </dsp:nvSpPr>
      <dsp:spPr>
        <a:xfrm>
          <a:off x="0" y="3754632"/>
          <a:ext cx="5352288" cy="889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Moguće ispunjavanje tablice aktivnosti (npr. datum, zadatak, predviđena </a:t>
          </a:r>
          <a:r>
            <a:rPr lang="hr-HR" sz="1600" kern="1200" dirty="0" err="1"/>
            <a:t>anks</a:t>
          </a:r>
          <a:r>
            <a:rPr lang="hr-HR" sz="1600" kern="1200" dirty="0"/>
            <a:t>, stvarna </a:t>
          </a:r>
          <a:r>
            <a:rPr lang="hr-HR" sz="1600" kern="1200" dirty="0" err="1"/>
            <a:t>anks</a:t>
          </a:r>
          <a:r>
            <a:rPr lang="hr-HR" sz="1600" kern="1200" dirty="0"/>
            <a:t>, previđanja, korištene tehnike suočavanja)</a:t>
          </a:r>
          <a:endParaRPr lang="en-US" sz="1600" kern="1200" dirty="0"/>
        </a:p>
      </dsp:txBody>
      <dsp:txXfrm>
        <a:off x="43407" y="3798039"/>
        <a:ext cx="5265474" cy="802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3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7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2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C3DE7-DB64-DB53-F516-7753DE006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828800"/>
            <a:ext cx="4620584" cy="2516172"/>
          </a:xfrm>
        </p:spPr>
        <p:txBody>
          <a:bodyPr>
            <a:normAutofit/>
          </a:bodyPr>
          <a:lstStyle/>
          <a:p>
            <a:r>
              <a:rPr lang="hr-HR" i="0" dirty="0"/>
              <a:t>OSTALE BKT TEHNIKE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49802-B24B-89B2-F7B7-FFF6ABC9E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mara </a:t>
            </a:r>
            <a:r>
              <a:rPr lang="hr-HR" dirty="0" err="1"/>
              <a:t>šimunović</a:t>
            </a:r>
            <a:endParaRPr lang="hr-HR" dirty="0"/>
          </a:p>
          <a:p>
            <a:r>
              <a:rPr lang="hr-HR" dirty="0"/>
              <a:t>28. 1. 2023.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7B960-142C-B3E4-89A3-56239905B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1" r="1595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157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/>
              <a:t>Kartice za suočavanje </a:t>
            </a:r>
            <a:r>
              <a:rPr lang="hr-HR" sz="2400" i="0" dirty="0"/>
              <a:t>– AM i adaptivan odgovor </a:t>
            </a:r>
            <a:endParaRPr lang="hr-HR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4794504" cy="4160520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1"/>
                </a:solidFill>
              </a:rPr>
              <a:t>AUTOMATSKA MISAO (1. str.)</a:t>
            </a:r>
          </a:p>
          <a:p>
            <a:pPr marL="0" indent="0">
              <a:buNone/>
            </a:pPr>
            <a:r>
              <a:rPr lang="hr-HR" sz="2000" dirty="0"/>
              <a:t>Ne mogu to napraviti.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3865E1-2FDE-BC2F-0903-E71870B22C8B}"/>
              </a:ext>
            </a:extLst>
          </p:cNvPr>
          <p:cNvSpPr txBox="1">
            <a:spLocks/>
          </p:cNvSpPr>
          <p:nvPr/>
        </p:nvSpPr>
        <p:spPr>
          <a:xfrm>
            <a:off x="5928360" y="1950720"/>
            <a:ext cx="5629656" cy="416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>
                <a:solidFill>
                  <a:schemeClr val="accent1"/>
                </a:solidFill>
              </a:rPr>
              <a:t>ADAPTIVNI ODGOVOR (2. str.)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dirty="0"/>
              <a:t>Mogu osjećati kako to ne mogu napraviti, ali to ne mora biti istina. Dosta puta u prošlosti sam mislila kako ne mogu pročitati i razumjeti ovaj tekst, ali ako krenem, otvorim knjigu i počnem čitati, razumijem barem ponešto. Moglo bi biti poteškoća, ali vjerojatno nije točno kako to neću moći uopće napraviti. Najgore što se može dogoditi je da ću početi čitati i da neću razumjeti, ali tada mogu nekoga o tome pitati. To je bolje nego ništa ne pokušati. Negativno mišljenje samo umanjuje moju motivaciju, pa trebam krenuti dalje i provjeriti ideju da “Ne mogu to napraviti”.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59CC4-2C8D-BB42-DF5F-DD9ECBF87C03}"/>
              </a:ext>
            </a:extLst>
          </p:cNvPr>
          <p:cNvSpPr txBox="1"/>
          <p:nvPr/>
        </p:nvSpPr>
        <p:spPr>
          <a:xfrm>
            <a:off x="975360" y="3477923"/>
            <a:ext cx="35966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Dogovara se vrijeme čitanja kartice </a:t>
            </a:r>
          </a:p>
        </p:txBody>
      </p:sp>
    </p:spTree>
    <p:extLst>
      <p:ext uri="{BB962C8B-B14F-4D97-AF65-F5344CB8AC3E}">
        <p14:creationId xmlns:p14="http://schemas.microsoft.com/office/powerpoint/2010/main" val="161216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hr-HR" sz="3700" i="0" dirty="0"/>
              <a:t>Kartice za suočavanje </a:t>
            </a:r>
            <a:r>
              <a:rPr lang="hr-HR" sz="2400" i="0" dirty="0"/>
              <a:t>-</a:t>
            </a:r>
            <a:r>
              <a:rPr lang="hr-HR" sz="3700" i="0" dirty="0"/>
              <a:t> </a:t>
            </a:r>
            <a:r>
              <a:rPr lang="hr-HR" sz="2400" i="0" dirty="0"/>
              <a:t>Strategije suočavanja</a:t>
            </a:r>
            <a:endParaRPr lang="hr-HR" sz="3700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36" y="2537555"/>
            <a:ext cx="4619621" cy="23522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Strategije kad sam anksiozna</a:t>
            </a:r>
          </a:p>
          <a:p>
            <a:pPr marL="457200" indent="-457200">
              <a:buAutoNum type="arabicPeriod"/>
            </a:pPr>
            <a:r>
              <a:rPr lang="hr-HR" sz="2000" dirty="0"/>
              <a:t>Raditi ZDM</a:t>
            </a:r>
          </a:p>
          <a:p>
            <a:pPr marL="514350" indent="-514350">
              <a:buAutoNum type="arabicPeriod"/>
            </a:pPr>
            <a:r>
              <a:rPr lang="hr-HR" sz="2000" dirty="0"/>
              <a:t>Čitati karticu za suočavanje</a:t>
            </a:r>
          </a:p>
          <a:p>
            <a:pPr marL="514350" indent="-514350">
              <a:buAutoNum type="arabicPeriod"/>
            </a:pPr>
            <a:r>
              <a:rPr lang="hr-HR" sz="2000" dirty="0"/>
              <a:t>Nazvati prijatelja</a:t>
            </a:r>
          </a:p>
          <a:p>
            <a:pPr marL="514350" indent="-514350">
              <a:buAutoNum type="arabicPeriod"/>
            </a:pPr>
            <a:r>
              <a:rPr lang="hr-HR" sz="2000" dirty="0"/>
              <a:t>Otići u šetnju ili na trčanje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0815C-7683-792A-C08A-90234954B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2" r="532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218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hr-HR" sz="3700" i="0" dirty="0"/>
              <a:t>Kartice za suočavanje </a:t>
            </a:r>
            <a:r>
              <a:rPr lang="hr-HR" sz="2400" i="0" dirty="0"/>
              <a:t>–</a:t>
            </a:r>
            <a:r>
              <a:rPr lang="hr-HR" sz="3700" i="0" dirty="0"/>
              <a:t> </a:t>
            </a:r>
            <a:r>
              <a:rPr lang="hr-HR" sz="2400" i="0" dirty="0"/>
              <a:t>Upute za aktiviranje</a:t>
            </a:r>
            <a:endParaRPr lang="hr-HR" sz="3700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36" y="2537554"/>
            <a:ext cx="5290431" cy="3955321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2300" b="1" dirty="0"/>
              <a:t>Kad želim od profesora tražiti pomoć</a:t>
            </a:r>
          </a:p>
          <a:p>
            <a:pPr marL="0" indent="0">
              <a:buNone/>
            </a:pPr>
            <a:r>
              <a:rPr lang="hr-HR" sz="2300" dirty="0"/>
              <a:t>Podsjeti se da to nije ništa strašno. Najgore što se može dogoditi je da bude grub.</a:t>
            </a:r>
          </a:p>
          <a:p>
            <a:pPr marL="0" indent="0">
              <a:buNone/>
            </a:pPr>
            <a:r>
              <a:rPr lang="hr-HR" sz="2300" dirty="0"/>
              <a:t>Zapamti kako je ovo eksperiment. Čak i ako ne uspije, to je za mene dobra vježba.</a:t>
            </a:r>
          </a:p>
          <a:p>
            <a:pPr marL="0" indent="0">
              <a:buNone/>
            </a:pPr>
            <a:r>
              <a:rPr lang="hr-HR" sz="2300" dirty="0"/>
              <a:t>Ako je grub, to vjerojatno nema veze sa mnom. Mogao ga je netko drugi naljutiti.</a:t>
            </a:r>
          </a:p>
          <a:p>
            <a:pPr marL="0" indent="0">
              <a:buNone/>
            </a:pPr>
            <a:r>
              <a:rPr lang="hr-HR" sz="2300" dirty="0"/>
              <a:t>Što onda ako mi i ne želi pomoći? To je njegov neuspjeh kao profesora, a ne moj kao studenta. To znači da svoj posao ne radi kako treba.</a:t>
            </a:r>
          </a:p>
          <a:p>
            <a:pPr marL="0" indent="0">
              <a:buNone/>
            </a:pPr>
            <a:r>
              <a:rPr lang="hr-HR" sz="2300" dirty="0"/>
              <a:t>Trebam otići pokucati na njegova vrata. Zapamti, u najgorem slučaju, to je dobra vježba.</a:t>
            </a: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0815C-7683-792A-C08A-90234954B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2" r="532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343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/>
              <a:t>Postupno izlaganje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413F7-B59D-848F-01BD-AC82D2CC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935" y="2794978"/>
            <a:ext cx="3726203" cy="3726203"/>
          </a:xfrm>
          <a:prstGeom prst="rect">
            <a:avLst/>
          </a:prstGeom>
        </p:spPr>
      </p:pic>
      <p:sp>
        <p:nvSpPr>
          <p:cNvPr id="9" name="Google Shape;177;p27">
            <a:extLst>
              <a:ext uri="{FF2B5EF4-FFF2-40B4-BE49-F238E27FC236}">
                <a16:creationId xmlns:a16="http://schemas.microsoft.com/office/drawing/2014/main" id="{6B43C28D-97FB-E212-64DA-9E049409892C}"/>
              </a:ext>
            </a:extLst>
          </p:cNvPr>
          <p:cNvSpPr txBox="1"/>
          <p:nvPr/>
        </p:nvSpPr>
        <p:spPr>
          <a:xfrm>
            <a:off x="5700349" y="5776628"/>
            <a:ext cx="299843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dirty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Postaviti pitanje studentu nakon predavanja.</a:t>
            </a:r>
            <a:endParaRPr sz="1400" dirty="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" name="Google Shape;179;p27">
            <a:extLst>
              <a:ext uri="{FF2B5EF4-FFF2-40B4-BE49-F238E27FC236}">
                <a16:creationId xmlns:a16="http://schemas.microsoft.com/office/drawing/2014/main" id="{4522FC2D-856D-2483-FEBD-3B5DF11379A7}"/>
              </a:ext>
            </a:extLst>
          </p:cNvPr>
          <p:cNvSpPr txBox="1"/>
          <p:nvPr/>
        </p:nvSpPr>
        <p:spPr>
          <a:xfrm>
            <a:off x="6628672" y="4926534"/>
            <a:ext cx="266394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dirty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Postaviti pitanje profesoru nakon predavanja.</a:t>
            </a:r>
            <a:endParaRPr sz="1400" dirty="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" name="Google Shape;180;p27">
            <a:extLst>
              <a:ext uri="{FF2B5EF4-FFF2-40B4-BE49-F238E27FC236}">
                <a16:creationId xmlns:a16="http://schemas.microsoft.com/office/drawing/2014/main" id="{B0A9664B-BB7A-D6A8-DCA3-F3E55111D5EE}"/>
              </a:ext>
            </a:extLst>
          </p:cNvPr>
          <p:cNvSpPr txBox="1"/>
          <p:nvPr/>
        </p:nvSpPr>
        <p:spPr>
          <a:xfrm>
            <a:off x="6853634" y="4209130"/>
            <a:ext cx="324852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dirty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Postaviti pitanje na predavanju.</a:t>
            </a:r>
            <a:endParaRPr sz="1400" dirty="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" name="Google Shape;182;p27">
            <a:extLst>
              <a:ext uri="{FF2B5EF4-FFF2-40B4-BE49-F238E27FC236}">
                <a16:creationId xmlns:a16="http://schemas.microsoft.com/office/drawing/2014/main" id="{8084F0CD-1063-6940-11C2-9B492133314E}"/>
              </a:ext>
            </a:extLst>
          </p:cNvPr>
          <p:cNvSpPr txBox="1"/>
          <p:nvPr/>
        </p:nvSpPr>
        <p:spPr>
          <a:xfrm>
            <a:off x="6649658" y="3428519"/>
            <a:ext cx="409825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Odgovoriti na pitanje za vrijeme predavanja.</a:t>
            </a:r>
            <a:endParaRPr sz="14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" name="Google Shape;183;p27">
            <a:extLst>
              <a:ext uri="{FF2B5EF4-FFF2-40B4-BE49-F238E27FC236}">
                <a16:creationId xmlns:a16="http://schemas.microsoft.com/office/drawing/2014/main" id="{29BE9A60-0301-E86B-18DA-CDB42344A37A}"/>
              </a:ext>
            </a:extLst>
          </p:cNvPr>
          <p:cNvSpPr txBox="1"/>
          <p:nvPr/>
        </p:nvSpPr>
        <p:spPr>
          <a:xfrm>
            <a:off x="8252935" y="2636900"/>
            <a:ext cx="37262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dirty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Izraziti mišljenje na predavanju</a:t>
            </a:r>
            <a:endParaRPr sz="1400" dirty="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17" name="TextBox 14">
            <a:extLst>
              <a:ext uri="{FF2B5EF4-FFF2-40B4-BE49-F238E27FC236}">
                <a16:creationId xmlns:a16="http://schemas.microsoft.com/office/drawing/2014/main" id="{7F12A71C-0200-3AA6-BFBD-691C9CF5E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813958"/>
              </p:ext>
            </p:extLst>
          </p:nvPr>
        </p:nvGraphicFramePr>
        <p:xfrm>
          <a:off x="337682" y="1597152"/>
          <a:ext cx="5352288" cy="465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003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/>
              <a:t>Igranje uloga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10683240" cy="4160520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000" dirty="0"/>
              <a:t>otkrivanje AM</a:t>
            </a:r>
          </a:p>
          <a:p>
            <a:pPr>
              <a:buFontTx/>
              <a:buChar char="-"/>
            </a:pPr>
            <a:r>
              <a:rPr lang="hr-HR" sz="2000" dirty="0"/>
              <a:t>razvijanje racionalnog odgovora</a:t>
            </a:r>
          </a:p>
          <a:p>
            <a:pPr>
              <a:buFontTx/>
              <a:buChar char="-"/>
            </a:pPr>
            <a:r>
              <a:rPr lang="hr-HR" sz="2000" dirty="0"/>
              <a:t>mijenjanje posredujućih i bazičnih vjerovanja</a:t>
            </a:r>
          </a:p>
          <a:p>
            <a:pPr>
              <a:buFontTx/>
              <a:buChar char="-"/>
            </a:pPr>
            <a:r>
              <a:rPr lang="hr-HR" sz="2000" dirty="0"/>
              <a:t>učenje i uvježbavanje socijalnih vještina</a:t>
            </a:r>
          </a:p>
          <a:p>
            <a:pPr>
              <a:buFontTx/>
              <a:buChar char="-"/>
            </a:pP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procijeniti </a:t>
            </a:r>
            <a:r>
              <a:rPr lang="hr-HR" sz="2000" dirty="0" err="1"/>
              <a:t>klijentove</a:t>
            </a:r>
            <a:r>
              <a:rPr lang="hr-HR" sz="2000" dirty="0"/>
              <a:t> vještine – neki ih imaju, ali primjenu sprječavaju negativne pretpostavke (dokaz – npr. klijent je asertivan u drugom kontekstu)</a:t>
            </a:r>
          </a:p>
          <a:p>
            <a:pPr>
              <a:buFontTx/>
              <a:buChar char="-"/>
            </a:pPr>
            <a:r>
              <a:rPr lang="hr-HR" sz="2000" i="1" dirty="0"/>
              <a:t>„Da sa sigurnošću znaš da će profesor pozitivno reagirati, kako bi s njim razgovarala?”</a:t>
            </a:r>
          </a:p>
          <a:p>
            <a:pPr marL="0" indent="0">
              <a:buNone/>
            </a:pP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204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33684"/>
            <a:ext cx="10515600" cy="1325563"/>
          </a:xfrm>
        </p:spPr>
        <p:txBody>
          <a:bodyPr/>
          <a:lstStyle/>
          <a:p>
            <a:r>
              <a:rPr lang="hr-HR" i="0" dirty="0"/>
              <a:t>Pita tehnika – </a:t>
            </a:r>
            <a:r>
              <a:rPr lang="hr-HR" sz="3200" i="0" dirty="0"/>
              <a:t>Određivanje ciljeva</a:t>
            </a:r>
            <a:endParaRPr lang="hr-HR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10683240" cy="4160520"/>
          </a:xfrm>
        </p:spPr>
        <p:txBody>
          <a:bodyPr/>
          <a:lstStyle/>
          <a:p>
            <a:pPr marL="0" indent="0">
              <a:buNone/>
            </a:pPr>
            <a:endParaRPr lang="hr-HR" sz="2000" dirty="0"/>
          </a:p>
          <a:p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D6FC4-9318-04CA-F927-F7C08744D07B}"/>
              </a:ext>
            </a:extLst>
          </p:cNvPr>
          <p:cNvSpPr txBox="1"/>
          <p:nvPr/>
        </p:nvSpPr>
        <p:spPr>
          <a:xfrm>
            <a:off x="1005840" y="2050796"/>
            <a:ext cx="8939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Terapeut potiče klijenta da razmisli koliko vremena provodi za razne aktivnosti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Prvo crtaju prikaz sadašnje potrošnje vremena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Terapeut pita klijenta što bi promijenio u vezi toga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Određuju se ciljevi za približavanje sadašnje potrošnje vremena idealnoj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691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33684"/>
            <a:ext cx="10515600" cy="1325563"/>
          </a:xfrm>
        </p:spPr>
        <p:txBody>
          <a:bodyPr/>
          <a:lstStyle/>
          <a:p>
            <a:r>
              <a:rPr lang="hr-HR" i="0" dirty="0"/>
              <a:t>Pita tehnika – </a:t>
            </a:r>
            <a:r>
              <a:rPr lang="hr-HR" sz="3200" i="0" dirty="0"/>
              <a:t>Određivanje ciljeva</a:t>
            </a:r>
            <a:endParaRPr lang="hr-HR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10683240" cy="4160520"/>
          </a:xfrm>
        </p:spPr>
        <p:txBody>
          <a:bodyPr/>
          <a:lstStyle/>
          <a:p>
            <a:pPr marL="0" indent="0">
              <a:buNone/>
            </a:pPr>
            <a:endParaRPr lang="hr-HR" sz="2000" dirty="0"/>
          </a:p>
          <a:p>
            <a:endParaRPr lang="hr-H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8D1F10-DBA9-FFA8-0B8F-7A4CF4CD23D0}"/>
              </a:ext>
            </a:extLst>
          </p:cNvPr>
          <p:cNvGraphicFramePr/>
          <p:nvPr/>
        </p:nvGraphicFramePr>
        <p:xfrm>
          <a:off x="253798" y="1690688"/>
          <a:ext cx="5926022" cy="471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1EE007-2AE0-59DC-A119-166AD6A8FE60}"/>
              </a:ext>
            </a:extLst>
          </p:cNvPr>
          <p:cNvGraphicFramePr/>
          <p:nvPr/>
        </p:nvGraphicFramePr>
        <p:xfrm>
          <a:off x="5898088" y="1536394"/>
          <a:ext cx="6465824" cy="502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33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/>
              <a:t>Pita tehnika – </a:t>
            </a:r>
            <a:r>
              <a:rPr lang="hr-HR" sz="2000" i="0" dirty="0"/>
              <a:t>Istraživanje doprinosa različitih čimbenika uzroka problema</a:t>
            </a:r>
            <a:endParaRPr lang="hr-HR" i="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E36592-4338-DD8A-0CDE-57B1E634F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592165"/>
              </p:ext>
            </p:extLst>
          </p:nvPr>
        </p:nvGraphicFramePr>
        <p:xfrm>
          <a:off x="2985008" y="1470109"/>
          <a:ext cx="6465824" cy="502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51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66891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i="0" dirty="0"/>
              <a:t>Funkcionalne usporedbe zabilješki o sebi i pozitivnih izjava o sebi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10683240" cy="4160520"/>
          </a:xfrm>
        </p:spPr>
        <p:txBody>
          <a:bodyPr/>
          <a:lstStyle/>
          <a:p>
            <a:pPr marL="0" indent="0">
              <a:buNone/>
            </a:pPr>
            <a:endParaRPr lang="hr-HR" sz="2000" dirty="0"/>
          </a:p>
          <a:p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D6FC4-9318-04CA-F927-F7C08744D07B}"/>
              </a:ext>
            </a:extLst>
          </p:cNvPr>
          <p:cNvSpPr txBox="1"/>
          <p:nvPr/>
        </p:nvSpPr>
        <p:spPr>
          <a:xfrm>
            <a:off x="922020" y="2321004"/>
            <a:ext cx="1051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Klijenti često imaju </a:t>
            </a:r>
            <a:r>
              <a:rPr lang="hr-HR" sz="2000" b="1" u="sng" dirty="0"/>
              <a:t>negativnu sklonost u procesiranju informacija</a:t>
            </a:r>
            <a:r>
              <a:rPr lang="hr-HR" sz="2000" dirty="0"/>
              <a:t>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000" dirty="0"/>
              <a:t>Skloni zamjećivati negativno, a ignorirati, zanemarivati ili zaboravljati pozitivno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000" dirty="0"/>
              <a:t>Uspoređuju sebe kakvi su bili prije poremećaja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000" dirty="0"/>
              <a:t>Uspoređuju se s drugima koji nemaju poremećaj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971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66891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i="0" dirty="0"/>
              <a:t>Funkcionalne usporedbe zabilješki o sebi i pozitivnih izjava o sebi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10683240" cy="4160520"/>
          </a:xfrm>
        </p:spPr>
        <p:txBody>
          <a:bodyPr/>
          <a:lstStyle/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D6FC4-9318-04CA-F927-F7C08744D07B}"/>
              </a:ext>
            </a:extLst>
          </p:cNvPr>
          <p:cNvSpPr txBox="1"/>
          <p:nvPr/>
        </p:nvSpPr>
        <p:spPr>
          <a:xfrm>
            <a:off x="922020" y="2321004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accent1"/>
                </a:solidFill>
              </a:rPr>
              <a:t>Mijenjanje </a:t>
            </a:r>
            <a:r>
              <a:rPr lang="hr-HR" sz="2000" b="1" dirty="0" err="1">
                <a:solidFill>
                  <a:schemeClr val="accent1"/>
                </a:solidFill>
              </a:rPr>
              <a:t>samousporedbe</a:t>
            </a:r>
            <a:endParaRPr lang="hr-HR" sz="2000" b="1" dirty="0">
              <a:solidFill>
                <a:schemeClr val="accent1"/>
              </a:solidFill>
            </a:endParaRP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Uočavanje disfunkcionalnih usporedbi:</a:t>
            </a:r>
          </a:p>
          <a:p>
            <a:pPr marL="719138" indent="-285750"/>
            <a:r>
              <a:rPr lang="hr-HR" sz="2000" dirty="0"/>
              <a:t>-   npr. s drugim studentima koji nisu depresivni</a:t>
            </a:r>
          </a:p>
          <a:p>
            <a:pPr marL="719138" indent="-285750">
              <a:buFontTx/>
              <a:buChar char="-"/>
            </a:pPr>
            <a:r>
              <a:rPr lang="hr-HR" sz="2000" dirty="0"/>
              <a:t>usporedbe s onim što bi „trebao moći/biti”</a:t>
            </a:r>
          </a:p>
          <a:p>
            <a:pPr marL="719138" indent="-285750">
              <a:buFontTx/>
              <a:buChar char="-"/>
            </a:pPr>
            <a:r>
              <a:rPr lang="hr-HR" sz="2000" dirty="0"/>
              <a:t>usporedbe sa sobom kad nije imao poteškoće mentalnog zdravlja</a:t>
            </a:r>
          </a:p>
          <a:p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Stvaranje funkcionalnijih usporedbi (npr. sa sobom u najgorem izdanju)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526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7052-3025-23FC-54E5-DED397B7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/>
              <a:t>Pregled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EE22-E9D7-FD92-E6DD-030D11163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Rješavanje problema</a:t>
            </a:r>
          </a:p>
          <a:p>
            <a:r>
              <a:rPr lang="hr-HR" dirty="0"/>
              <a:t>Donošenje odluke</a:t>
            </a:r>
          </a:p>
          <a:p>
            <a:r>
              <a:rPr lang="hr-HR" dirty="0"/>
              <a:t>Bihevioralni eksperiment</a:t>
            </a:r>
          </a:p>
          <a:p>
            <a:r>
              <a:rPr lang="hr-HR" dirty="0"/>
              <a:t>Opažanje i planiranje aktivnosti</a:t>
            </a:r>
          </a:p>
          <a:p>
            <a:r>
              <a:rPr lang="hr-HR" dirty="0"/>
              <a:t>Distrakcija i preusmjeravanje pažnje</a:t>
            </a:r>
          </a:p>
          <a:p>
            <a:r>
              <a:rPr lang="hr-HR" dirty="0"/>
              <a:t>Relaksacija</a:t>
            </a:r>
          </a:p>
          <a:p>
            <a:r>
              <a:rPr lang="hr-HR" dirty="0"/>
              <a:t>Kartice za suočavanje</a:t>
            </a:r>
          </a:p>
          <a:p>
            <a:r>
              <a:rPr lang="hr-HR" dirty="0"/>
              <a:t>Postupno izlaganje</a:t>
            </a:r>
          </a:p>
          <a:p>
            <a:r>
              <a:rPr lang="hr-HR" dirty="0"/>
              <a:t>Igranje uloga</a:t>
            </a:r>
          </a:p>
          <a:p>
            <a:r>
              <a:rPr lang="hr-HR" dirty="0"/>
              <a:t>„Pita” tehnika</a:t>
            </a:r>
          </a:p>
          <a:p>
            <a:r>
              <a:rPr lang="hr-HR" dirty="0"/>
              <a:t>Funkcionalne usporedbe zabilješki o sebi i pozitivnih izjava o sebi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269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66891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i="0" dirty="0"/>
              <a:t>Funkcionalne usporedbe zabilješki o sebi i pozitivnih izjava o sebi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10683240" cy="4160520"/>
          </a:xfrm>
        </p:spPr>
        <p:txBody>
          <a:bodyPr/>
          <a:lstStyle/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D6FC4-9318-04CA-F927-F7C08744D07B}"/>
              </a:ext>
            </a:extLst>
          </p:cNvPr>
          <p:cNvSpPr txBox="1"/>
          <p:nvPr/>
        </p:nvSpPr>
        <p:spPr>
          <a:xfrm>
            <a:off x="922020" y="2321004"/>
            <a:ext cx="8024272" cy="34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Pozitivne izjave o sebi</a:t>
            </a:r>
          </a:p>
          <a:p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Osigurati objašnjenje tehnike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Zapisuju se pozitivne stvari koje je klijent napravio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„</a:t>
            </a:r>
            <a:r>
              <a:rPr lang="hr-HR" sz="2000" i="1" dirty="0"/>
              <a:t>Što sam danas napravio/la što je bilo barem malo teško, ali sam ipak to napravila?”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Početi s današnjim danom na seansi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Poticati da odmah zapiše ili u određenim periodima u danu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6E1ED-1AE7-54FD-8ADB-0FACA40C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191" y="1356154"/>
            <a:ext cx="4059797" cy="22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6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66891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i="0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10683240" cy="4160520"/>
          </a:xfrm>
        </p:spPr>
        <p:txBody>
          <a:bodyPr/>
          <a:lstStyle/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D6FC4-9318-04CA-F927-F7C08744D07B}"/>
              </a:ext>
            </a:extLst>
          </p:cNvPr>
          <p:cNvSpPr txBox="1"/>
          <p:nvPr/>
        </p:nvSpPr>
        <p:spPr>
          <a:xfrm>
            <a:off x="922020" y="2321004"/>
            <a:ext cx="10515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Beck, J. S. (2011). </a:t>
            </a:r>
            <a:r>
              <a:rPr lang="hr-HR" sz="2000" i="1" dirty="0"/>
              <a:t>Kognitivna terapija</a:t>
            </a:r>
            <a:r>
              <a:rPr lang="hr-HR" sz="2000" dirty="0"/>
              <a:t>. Jastrebarsko: Naklada Slap</a:t>
            </a:r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Hvala na pažnji! </a:t>
            </a:r>
            <a:r>
              <a:rPr lang="hr-HR" sz="2000" dirty="0">
                <a:sym typeface="Wingdings" panose="05000000000000000000" pitchFamily="2" charset="2"/>
              </a:rPr>
              <a:t>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799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7F4D-5E60-2033-8D33-C107A7E4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/>
              <a:t>Rješavanje problema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AE812B-2F5B-B9B8-1146-AC7865FF1657}"/>
              </a:ext>
            </a:extLst>
          </p:cNvPr>
          <p:cNvSpPr/>
          <p:nvPr/>
        </p:nvSpPr>
        <p:spPr>
          <a:xfrm>
            <a:off x="1511808" y="1844040"/>
            <a:ext cx="4145279" cy="3169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Klijenti koji </a:t>
            </a:r>
            <a:r>
              <a:rPr lang="hr-HR" sz="2000" b="1" dirty="0">
                <a:solidFill>
                  <a:schemeClr val="tx1"/>
                </a:solidFill>
              </a:rPr>
              <a:t>nemaju</a:t>
            </a:r>
            <a:r>
              <a:rPr lang="hr-HR" sz="2000" dirty="0">
                <a:solidFill>
                  <a:schemeClr val="tx1"/>
                </a:solidFill>
              </a:rPr>
              <a:t> razvijene vještine rješavanja problema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hr-HR" dirty="0"/>
              <a:t>izravne instrukcije</a:t>
            </a:r>
          </a:p>
          <a:p>
            <a:pPr marL="285750" indent="-285750" algn="ctr">
              <a:buFontTx/>
              <a:buChar char="-"/>
            </a:pPr>
            <a:r>
              <a:rPr lang="hr-HR" dirty="0"/>
              <a:t>nabrajanje mogućih rješenja</a:t>
            </a:r>
          </a:p>
          <a:p>
            <a:pPr marL="285750" indent="-285750" algn="ctr">
              <a:buFontTx/>
              <a:buChar char="-"/>
            </a:pPr>
            <a:r>
              <a:rPr lang="hr-HR" dirty="0"/>
              <a:t>odabir rješenja</a:t>
            </a:r>
          </a:p>
          <a:p>
            <a:pPr marL="285750" indent="-285750" algn="ctr">
              <a:buFontTx/>
              <a:buChar char="-"/>
            </a:pPr>
            <a:r>
              <a:rPr lang="hr-HR" dirty="0"/>
              <a:t>primjena</a:t>
            </a:r>
          </a:p>
          <a:p>
            <a:pPr marL="285750" indent="-285750" algn="ctr">
              <a:buFontTx/>
              <a:buChar char="-"/>
            </a:pPr>
            <a:r>
              <a:rPr lang="hr-HR" dirty="0"/>
              <a:t>vrednovanje efikasnosti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81643B-8E5B-72DE-AF8E-4DC53CD5F7F3}"/>
              </a:ext>
            </a:extLst>
          </p:cNvPr>
          <p:cNvSpPr/>
          <p:nvPr/>
        </p:nvSpPr>
        <p:spPr>
          <a:xfrm>
            <a:off x="6644643" y="2173224"/>
            <a:ext cx="3742944" cy="25115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Klijenti koji </a:t>
            </a:r>
            <a:r>
              <a:rPr lang="hr-HR" sz="2000" b="1" dirty="0">
                <a:solidFill>
                  <a:schemeClr val="tx1"/>
                </a:solidFill>
              </a:rPr>
              <a:t>imaju</a:t>
            </a:r>
            <a:r>
              <a:rPr lang="hr-HR" sz="2000" dirty="0">
                <a:solidFill>
                  <a:schemeClr val="tx1"/>
                </a:solidFill>
              </a:rPr>
              <a:t> vještine rješavanja problema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bg1"/>
                </a:solidFill>
              </a:rPr>
              <a:t>- testiranje disfunkcionalnih uvjerenja koja su ometajuća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5BFE3-C1D7-DCCB-B190-D1F032219240}"/>
              </a:ext>
            </a:extLst>
          </p:cNvPr>
          <p:cNvSpPr txBox="1"/>
          <p:nvPr/>
        </p:nvSpPr>
        <p:spPr>
          <a:xfrm>
            <a:off x="1170432" y="5496496"/>
            <a:ext cx="9534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 početku terapeut aktivniji u nuđenju rješenja, s napretkom terapije ohrabrujemo klijenta na što veću samostalnost.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616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033D-B6A8-7C04-1948-2B40F978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166964"/>
            <a:ext cx="10515600" cy="1325563"/>
          </a:xfrm>
        </p:spPr>
        <p:txBody>
          <a:bodyPr/>
          <a:lstStyle/>
          <a:p>
            <a:r>
              <a:rPr lang="hr-HR" i="0" dirty="0"/>
              <a:t>Donošenje odluke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A094D-2E4F-F691-B9F1-CC71B007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4" y="2014896"/>
            <a:ext cx="3465576" cy="416052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hr-HR" sz="2400" dirty="0"/>
              <a:t>Lista prednosti i nedostataka svakog izbora</a:t>
            </a:r>
          </a:p>
          <a:p>
            <a:pPr marL="514350" indent="-514350">
              <a:buAutoNum type="arabicParenR"/>
            </a:pPr>
            <a:r>
              <a:rPr lang="hr-HR" sz="2400" dirty="0" err="1"/>
              <a:t>Ponderiranje</a:t>
            </a:r>
            <a:r>
              <a:rPr lang="hr-HR" sz="2400" dirty="0"/>
              <a:t> prednosti i nedostataka</a:t>
            </a:r>
          </a:p>
          <a:p>
            <a:pPr marL="514350" indent="-514350">
              <a:buAutoNum type="arabicParenR"/>
            </a:pPr>
            <a:r>
              <a:rPr lang="hr-HR" sz="2400" dirty="0"/>
              <a:t>Rješavanje mogućih prepreka</a:t>
            </a:r>
          </a:p>
          <a:p>
            <a:pPr marL="514350" indent="-514350">
              <a:buAutoNum type="arabicParenR"/>
            </a:pPr>
            <a:r>
              <a:rPr lang="hr-HR" sz="2400" dirty="0"/>
              <a:t>Vraćanje na listu </a:t>
            </a:r>
            <a:endParaRPr lang="hr-H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CCDE70-405B-86F8-5E3E-E921C5ECD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17367"/>
              </p:ext>
            </p:extLst>
          </p:nvPr>
        </p:nvGraphicFramePr>
        <p:xfrm>
          <a:off x="3779520" y="1439842"/>
          <a:ext cx="82092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640">
                  <a:extLst>
                    <a:ext uri="{9D8B030D-6E8A-4147-A177-3AD203B41FA5}">
                      <a16:colId xmlns:a16="http://schemas.microsoft.com/office/drawing/2014/main" val="1013619603"/>
                    </a:ext>
                  </a:extLst>
                </a:gridCol>
                <a:gridCol w="4104640">
                  <a:extLst>
                    <a:ext uri="{9D8B030D-6E8A-4147-A177-3AD203B41FA5}">
                      <a16:colId xmlns:a16="http://schemas.microsoft.com/office/drawing/2014/main" val="3984639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Prednosti posla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Nedostaci posla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4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Zarada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Teško ga pronaći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27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Učenje novih vještina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Manje slobodnog vremena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3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Odmor od onog što sam radila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Možda mi se ne svidi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8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Sretanje različitih ljudi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Produktivnost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21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Dobro za ponovni početak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80264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7D9FAA-D4CC-FF06-EECA-9BAAC6E7D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71615"/>
              </p:ext>
            </p:extLst>
          </p:nvPr>
        </p:nvGraphicFramePr>
        <p:xfrm>
          <a:off x="3779520" y="4095156"/>
          <a:ext cx="82092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640">
                  <a:extLst>
                    <a:ext uri="{9D8B030D-6E8A-4147-A177-3AD203B41FA5}">
                      <a16:colId xmlns:a16="http://schemas.microsoft.com/office/drawing/2014/main" val="1013619603"/>
                    </a:ext>
                  </a:extLst>
                </a:gridCol>
                <a:gridCol w="4104640">
                  <a:extLst>
                    <a:ext uri="{9D8B030D-6E8A-4147-A177-3AD203B41FA5}">
                      <a16:colId xmlns:a16="http://schemas.microsoft.com/office/drawing/2014/main" val="3984639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Prednosti ljetne škole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Nedostaci ljetne škole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4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Idu dva prijatelja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/>
                        <a:t>Ne donosi zaradu, a košta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27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Jedan predmet manje na jesen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 poboljšava vještine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3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Dosta slobodnog vremena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Dosta toga sam već radila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8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Određen broj ljudi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 osjećam se produktivno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Sretanje različitih ljudi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 pomaže mom novom početku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21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Lakše nego naći posao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80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7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hr-HR" i="0" dirty="0"/>
              <a:t>Bihevioralni eksperiment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DF413-1EEC-D0F2-C1AE-B83CF2608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3" r="19597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6"/>
            <a:ext cx="5336836" cy="4347919"/>
          </a:xfrm>
        </p:spPr>
        <p:txBody>
          <a:bodyPr>
            <a:normAutofit/>
          </a:bodyPr>
          <a:lstStyle/>
          <a:p>
            <a:r>
              <a:rPr lang="hr-HR" sz="1900" dirty="0"/>
              <a:t>testiranje valjanosti misli, predodžbi, pretpostavki</a:t>
            </a:r>
          </a:p>
          <a:p>
            <a:r>
              <a:rPr lang="hr-HR" sz="1900" dirty="0"/>
              <a:t>vani ili u uredu</a:t>
            </a:r>
          </a:p>
          <a:p>
            <a:pPr marL="514350" indent="-514350">
              <a:buAutoNum type="arabicPeriod"/>
            </a:pPr>
            <a:r>
              <a:rPr lang="hr-HR" sz="1900" dirty="0"/>
              <a:t>Definirati negativno predviđanje</a:t>
            </a:r>
          </a:p>
          <a:p>
            <a:pPr marL="514350" indent="-514350">
              <a:buAutoNum type="arabicPeriod"/>
            </a:pPr>
            <a:r>
              <a:rPr lang="hr-HR" sz="1900" dirty="0"/>
              <a:t>Kako, kada i gdje će se testirati. Terapeut po potrebi predlaže promjene s ciljem povećanja vjerojatnosti uspjeha</a:t>
            </a:r>
          </a:p>
          <a:p>
            <a:pPr marL="514350" indent="-514350">
              <a:buAutoNum type="arabicPeriod"/>
            </a:pPr>
            <a:r>
              <a:rPr lang="hr-HR" sz="1900" dirty="0"/>
              <a:t>Priprema klijenta za adaptivan odgovor ukoliko se predviđanje ipak potvrdi (vrednovanje AM, kartice za suočavanje) </a:t>
            </a:r>
          </a:p>
        </p:txBody>
      </p:sp>
    </p:spTree>
    <p:extLst>
      <p:ext uri="{BB962C8B-B14F-4D97-AF65-F5344CB8AC3E}">
        <p14:creationId xmlns:p14="http://schemas.microsoft.com/office/powerpoint/2010/main" val="132576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/>
              <a:t>Opažanje i planiranje 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4794504" cy="4160520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1"/>
                </a:solidFill>
              </a:rPr>
              <a:t>Motrenje dnevnih aktivnosti </a:t>
            </a:r>
          </a:p>
          <a:p>
            <a:pPr marL="0" indent="0">
              <a:buNone/>
            </a:pPr>
            <a:r>
              <a:rPr lang="hr-HR" sz="2000" dirty="0"/>
              <a:t>-  obično na početku terapije</a:t>
            </a:r>
          </a:p>
          <a:p>
            <a:pPr>
              <a:buFontTx/>
              <a:buChar char="-"/>
            </a:pPr>
            <a:r>
              <a:rPr lang="hr-HR" sz="2000" dirty="0"/>
              <a:t>odrediti skalu zadovoljstva i postignuća</a:t>
            </a:r>
          </a:p>
          <a:p>
            <a:pPr>
              <a:buFontTx/>
              <a:buChar char="-"/>
            </a:pPr>
            <a:r>
              <a:rPr lang="hr-HR" sz="2000" dirty="0"/>
              <a:t>popunjavati što prije nakon aktivnosti</a:t>
            </a:r>
          </a:p>
          <a:p>
            <a:pPr>
              <a:buFontTx/>
              <a:buChar char="-"/>
            </a:pPr>
            <a:r>
              <a:rPr lang="hr-HR" sz="2000" dirty="0"/>
              <a:t>provjeriti razumije li klijent svrhu tehnike</a:t>
            </a:r>
          </a:p>
          <a:p>
            <a:pPr>
              <a:buFontTx/>
              <a:buChar char="-"/>
            </a:pPr>
            <a:r>
              <a:rPr lang="hr-HR" sz="2000" dirty="0"/>
              <a:t>provjeriti praktične prepreke </a:t>
            </a:r>
          </a:p>
          <a:p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3865E1-2FDE-BC2F-0903-E71870B22C8B}"/>
              </a:ext>
            </a:extLst>
          </p:cNvPr>
          <p:cNvSpPr txBox="1">
            <a:spLocks/>
          </p:cNvSpPr>
          <p:nvPr/>
        </p:nvSpPr>
        <p:spPr>
          <a:xfrm>
            <a:off x="5928360" y="1950720"/>
            <a:ext cx="5629656" cy="416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>
                <a:solidFill>
                  <a:schemeClr val="accent1"/>
                </a:solidFill>
              </a:rPr>
              <a:t>Pregled tablice aktivnosti</a:t>
            </a:r>
          </a:p>
          <a:p>
            <a:pPr>
              <a:buFontTx/>
              <a:buChar char="-"/>
            </a:pPr>
            <a:r>
              <a:rPr lang="hr-HR" sz="2000" dirty="0"/>
              <a:t>sljedeći tjedan</a:t>
            </a:r>
          </a:p>
          <a:p>
            <a:pPr>
              <a:buFontTx/>
              <a:buChar char="-"/>
            </a:pPr>
            <a:r>
              <a:rPr lang="hr-HR" sz="2000" dirty="0"/>
              <a:t>traže se obrasci ponašanja: </a:t>
            </a:r>
          </a:p>
          <a:p>
            <a:pPr>
              <a:buFontTx/>
              <a:buChar char="-"/>
            </a:pPr>
            <a:r>
              <a:rPr lang="hr-HR" sz="2000" b="1" i="1" dirty="0"/>
              <a:t>Kojih aktivnosti ima previše/premalo (posao, škola, obitelj, tjelovježba, kućanske obaveze itd.) </a:t>
            </a:r>
          </a:p>
          <a:p>
            <a:pPr>
              <a:buFontTx/>
              <a:buChar char="-"/>
            </a:pPr>
            <a:r>
              <a:rPr lang="hr-HR" sz="2000" b="1" i="1" dirty="0"/>
              <a:t>Koje aktivnosti donose najviše ugode i postignuća? Treba li ih pojačati? </a:t>
            </a:r>
          </a:p>
          <a:p>
            <a:pPr>
              <a:buFontTx/>
              <a:buChar char="-"/>
            </a:pPr>
            <a:r>
              <a:rPr lang="hr-HR" sz="2000" b="1" i="1" dirty="0"/>
              <a:t>Koje aktivnosti imaju najmanju ugodu i postignuće? Treba li ih smanjiti?</a:t>
            </a:r>
          </a:p>
          <a:p>
            <a:pPr>
              <a:buFontTx/>
              <a:buChar char="-"/>
            </a:pPr>
            <a:r>
              <a:rPr lang="hr-HR" sz="2000" b="1" i="1" dirty="0"/>
              <a:t> Utječu li AM na procjenu tih aktivnosti?</a:t>
            </a:r>
          </a:p>
        </p:txBody>
      </p:sp>
    </p:spTree>
    <p:extLst>
      <p:ext uri="{BB962C8B-B14F-4D97-AF65-F5344CB8AC3E}">
        <p14:creationId xmlns:p14="http://schemas.microsoft.com/office/powerpoint/2010/main" val="35155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/>
              <a:t>Opažanje i planiranje 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03" y="1840992"/>
            <a:ext cx="4794504" cy="4160520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1"/>
                </a:solidFill>
              </a:rPr>
              <a:t>Mjerenje raspoloženja</a:t>
            </a:r>
          </a:p>
          <a:p>
            <a:pPr>
              <a:buFontTx/>
              <a:buChar char="-"/>
            </a:pPr>
            <a:r>
              <a:rPr lang="hr-HR" sz="1800" dirty="0"/>
              <a:t>npr. anksiozni klijenti ili klijenti s problemom kontrole ljutnje</a:t>
            </a:r>
          </a:p>
          <a:p>
            <a:pPr>
              <a:buFontTx/>
              <a:buChar char="-"/>
            </a:pPr>
            <a:r>
              <a:rPr lang="hr-HR" sz="1800" dirty="0"/>
              <a:t>korisno za klijente koji teško procjenjuju razlike u emocijama</a:t>
            </a:r>
          </a:p>
          <a:p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3865E1-2FDE-BC2F-0903-E71870B22C8B}"/>
              </a:ext>
            </a:extLst>
          </p:cNvPr>
          <p:cNvSpPr txBox="1">
            <a:spLocks/>
          </p:cNvSpPr>
          <p:nvPr/>
        </p:nvSpPr>
        <p:spPr>
          <a:xfrm>
            <a:off x="5928360" y="1840992"/>
            <a:ext cx="5629656" cy="41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>
                <a:solidFill>
                  <a:schemeClr val="accent1"/>
                </a:solidFill>
              </a:rPr>
              <a:t>Planiranje aktivnosti</a:t>
            </a:r>
          </a:p>
          <a:p>
            <a:pPr>
              <a:buFontTx/>
              <a:buChar char="-"/>
            </a:pPr>
            <a:r>
              <a:rPr lang="hr-HR" sz="2000" dirty="0"/>
              <a:t>mogu se bilježiti sve aktivnosti ili one koje su planirane i ostvarene</a:t>
            </a:r>
          </a:p>
          <a:p>
            <a:pPr>
              <a:buFontTx/>
              <a:buChar char="-"/>
            </a:pPr>
            <a:r>
              <a:rPr lang="hr-HR" sz="2000" dirty="0"/>
              <a:t>može se u jednoj tablici bilježiti predviđanje ugode/postignuća, a u drugoj postignuta ugoda/postignuće:</a:t>
            </a:r>
          </a:p>
          <a:p>
            <a:pPr marL="901700">
              <a:buFontTx/>
              <a:buChar char="-"/>
            </a:pPr>
            <a:r>
              <a:rPr lang="hr-HR" sz="2000" dirty="0"/>
              <a:t>može pomoći u odbacivanju negativnih predviđanja </a:t>
            </a:r>
          </a:p>
          <a:p>
            <a:pPr marL="901700">
              <a:buFontTx/>
              <a:buChar char="-"/>
            </a:pPr>
            <a:r>
              <a:rPr lang="hr-HR" sz="2000" dirty="0"/>
              <a:t>ako je predviđanje bilo pozitivnije od ostvarenog – vrednovati NAM</a:t>
            </a:r>
          </a:p>
          <a:p>
            <a:pPr>
              <a:buFontTx/>
              <a:buChar char="-"/>
            </a:pPr>
            <a:endParaRPr lang="hr-HR" sz="18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687A0-6BF2-5B8C-BED6-846836C4B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r="19333"/>
          <a:stretch/>
        </p:blipFill>
        <p:spPr>
          <a:xfrm>
            <a:off x="1000466" y="3569208"/>
            <a:ext cx="4380778" cy="32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3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 dirty="0"/>
              <a:t>Distrakcija i preusmjeravanje pažnje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03" y="1678496"/>
            <a:ext cx="4794504" cy="4160520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1"/>
                </a:solidFill>
              </a:rPr>
              <a:t>Refokusiranje</a:t>
            </a:r>
          </a:p>
          <a:p>
            <a:pPr>
              <a:buFontTx/>
              <a:buChar char="-"/>
            </a:pPr>
            <a:r>
              <a:rPr lang="hr-HR" sz="2000" dirty="0"/>
              <a:t>kad nije moguće mijenjati kognicije (npr. vožnja, održavanje razgovora)</a:t>
            </a:r>
          </a:p>
          <a:p>
            <a:pPr>
              <a:buFontTx/>
              <a:buChar char="-"/>
            </a:pPr>
            <a:r>
              <a:rPr lang="hr-HR" sz="2000" dirty="0"/>
              <a:t>odrediti kako će se točno klijent </a:t>
            </a:r>
            <a:r>
              <a:rPr lang="hr-HR" sz="2000" dirty="0" err="1"/>
              <a:t>refokusirati</a:t>
            </a:r>
            <a:r>
              <a:rPr lang="hr-HR" sz="2000" dirty="0"/>
              <a:t> (npr. vođenje bilješki na predavanju)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3865E1-2FDE-BC2F-0903-E71870B22C8B}"/>
              </a:ext>
            </a:extLst>
          </p:cNvPr>
          <p:cNvSpPr txBox="1">
            <a:spLocks/>
          </p:cNvSpPr>
          <p:nvPr/>
        </p:nvSpPr>
        <p:spPr>
          <a:xfrm>
            <a:off x="6035040" y="1840992"/>
            <a:ext cx="5629656" cy="41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>
                <a:solidFill>
                  <a:schemeClr val="accent1"/>
                </a:solidFill>
              </a:rPr>
              <a:t>Distrakcija</a:t>
            </a:r>
          </a:p>
          <a:p>
            <a:pPr>
              <a:buFontTx/>
              <a:buChar char="-"/>
            </a:pPr>
            <a:r>
              <a:rPr lang="hr-HR" sz="2000" dirty="0"/>
              <a:t>kad je klijent emocionalno preplavljen i kognitivna </a:t>
            </a:r>
            <a:r>
              <a:rPr lang="hr-HR" sz="2000" dirty="0" err="1"/>
              <a:t>restrukturacija</a:t>
            </a:r>
            <a:r>
              <a:rPr lang="hr-HR" sz="2000" dirty="0"/>
              <a:t> ne pomaže</a:t>
            </a:r>
          </a:p>
          <a:p>
            <a:pPr>
              <a:buFontTx/>
              <a:buChar char="-"/>
            </a:pPr>
            <a:r>
              <a:rPr lang="hr-HR" sz="2000" dirty="0"/>
              <a:t>ispitati sve načine distrakcije</a:t>
            </a:r>
          </a:p>
          <a:p>
            <a:pPr marL="0" indent="0">
              <a:buNone/>
            </a:pPr>
            <a:endParaRPr lang="hr-HR" sz="18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2B21E-449D-EAAD-762C-9203FDE50CCE}"/>
              </a:ext>
            </a:extLst>
          </p:cNvPr>
          <p:cNvSpPr txBox="1"/>
          <p:nvPr/>
        </p:nvSpPr>
        <p:spPr>
          <a:xfrm>
            <a:off x="950976" y="4437888"/>
            <a:ext cx="67311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Važno je da se klijenti ne oslanjaju samo na ove tehnike kako bi smanjili emocionalnu neugodu.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6DEF7-089D-775F-BC9E-E2EFEA657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0" r="22321"/>
          <a:stretch/>
        </p:blipFill>
        <p:spPr>
          <a:xfrm>
            <a:off x="8129016" y="3752088"/>
            <a:ext cx="4062984" cy="31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7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4AE49-800A-1FA2-C614-5E66AB8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hr-HR" i="0" dirty="0"/>
              <a:t>Relaksacija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47151-883F-1C63-5BD7-F056DAB5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6" r="2167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629-5E0C-4029-FB86-2584D2A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/>
              <a:t>učiti i uvježbavati na terapiji</a:t>
            </a:r>
          </a:p>
          <a:p>
            <a:pPr>
              <a:buFontTx/>
              <a:buChar char="-"/>
            </a:pPr>
            <a:r>
              <a:rPr lang="hr-HR" sz="2000" dirty="0"/>
              <a:t>neki klijenti postaju još anksiozniji – prilika za vrednovanje NAM</a:t>
            </a:r>
          </a:p>
        </p:txBody>
      </p:sp>
    </p:spTree>
    <p:extLst>
      <p:ext uri="{BB962C8B-B14F-4D97-AF65-F5344CB8AC3E}">
        <p14:creationId xmlns:p14="http://schemas.microsoft.com/office/powerpoint/2010/main" val="423859693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412438"/>
      </a:dk2>
      <a:lt2>
        <a:srgbClr val="E2E8E4"/>
      </a:lt2>
      <a:accent1>
        <a:srgbClr val="B13B8E"/>
      </a:accent1>
      <a:accent2>
        <a:srgbClr val="B54DC3"/>
      </a:accent2>
      <a:accent3>
        <a:srgbClr val="C34D6F"/>
      </a:accent3>
      <a:accent4>
        <a:srgbClr val="42B13B"/>
      </a:accent4>
      <a:accent5>
        <a:srgbClr val="48B870"/>
      </a:accent5>
      <a:accent6>
        <a:srgbClr val="3BB196"/>
      </a:accent6>
      <a:hlink>
        <a:srgbClr val="31944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184</TotalTime>
  <Words>1217</Words>
  <Application>Microsoft Office PowerPoint</Application>
  <PresentationFormat>Widescreen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Elephant</vt:lpstr>
      <vt:lpstr>Lora</vt:lpstr>
      <vt:lpstr>Wingdings</vt:lpstr>
      <vt:lpstr>BrushVTI</vt:lpstr>
      <vt:lpstr>OSTALE BKT TEHNIKE</vt:lpstr>
      <vt:lpstr>Pregled</vt:lpstr>
      <vt:lpstr>Rješavanje problema</vt:lpstr>
      <vt:lpstr>Donošenje odluke</vt:lpstr>
      <vt:lpstr>Bihevioralni eksperiment</vt:lpstr>
      <vt:lpstr>Opažanje i planiranje aktivnosti</vt:lpstr>
      <vt:lpstr>Opažanje i planiranje aktivnosti</vt:lpstr>
      <vt:lpstr>Distrakcija i preusmjeravanje pažnje</vt:lpstr>
      <vt:lpstr>Relaksacija</vt:lpstr>
      <vt:lpstr>Kartice za suočavanje – AM i adaptivan odgovor </vt:lpstr>
      <vt:lpstr>Kartice za suočavanje - Strategije suočavanja</vt:lpstr>
      <vt:lpstr>Kartice za suočavanje – Upute za aktiviranje</vt:lpstr>
      <vt:lpstr>Postupno izlaganje</vt:lpstr>
      <vt:lpstr>Igranje uloga</vt:lpstr>
      <vt:lpstr>Pita tehnika – Određivanje ciljeva</vt:lpstr>
      <vt:lpstr>Pita tehnika – Određivanje ciljeva</vt:lpstr>
      <vt:lpstr>Pita tehnika – Istraživanje doprinosa različitih čimbenika uzroka problema</vt:lpstr>
      <vt:lpstr>Funkcionalne usporedbe zabilješki o sebi i pozitivnih izjava o sebi</vt:lpstr>
      <vt:lpstr>Funkcionalne usporedbe zabilješki o sebi i pozitivnih izjava o sebi</vt:lpstr>
      <vt:lpstr>Funkcionalne usporedbe zabilješki o sebi i pozitivnih izjava o sebi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OSTALE BKT TEHNIKE</dc:title>
  <dc:creator>Mara Šimunović</dc:creator>
  <cp:lastModifiedBy>hubikotvr@outlook.com</cp:lastModifiedBy>
  <cp:revision>20</cp:revision>
  <dcterms:created xsi:type="dcterms:W3CDTF">2023-01-12T21:53:37Z</dcterms:created>
  <dcterms:modified xsi:type="dcterms:W3CDTF">2023-01-24T15:39:45Z</dcterms:modified>
</cp:coreProperties>
</file>