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22"/>
  </p:notesMasterIdLst>
  <p:sldIdLst>
    <p:sldId id="278" r:id="rId5"/>
    <p:sldId id="279" r:id="rId6"/>
    <p:sldId id="301" r:id="rId7"/>
    <p:sldId id="302" r:id="rId8"/>
    <p:sldId id="303" r:id="rId9"/>
    <p:sldId id="304" r:id="rId10"/>
    <p:sldId id="305" r:id="rId11"/>
    <p:sldId id="307" r:id="rId12"/>
    <p:sldId id="299" r:id="rId13"/>
    <p:sldId id="306" r:id="rId14"/>
    <p:sldId id="308" r:id="rId15"/>
    <p:sldId id="285" r:id="rId16"/>
    <p:sldId id="309" r:id="rId17"/>
    <p:sldId id="310" r:id="rId18"/>
    <p:sldId id="294" r:id="rId19"/>
    <p:sldId id="300" r:id="rId20"/>
    <p:sldId id="293" r:id="rId21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AAC4E9"/>
    <a:srgbClr val="FDFBF6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94609" autoAdjust="0"/>
  </p:normalViewPr>
  <p:slideViewPr>
    <p:cSldViewPr snapToGrid="0" snapToObjects="1">
      <p:cViewPr varScale="1">
        <p:scale>
          <a:sx n="112" d="100"/>
          <a:sy n="112" d="100"/>
        </p:scale>
        <p:origin x="444" y="96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a Kravchenko" userId="9f483221-1c16-47b6-a355-ebdbd8822336" providerId="ADAL" clId="{6C3EDA47-4404-4D47-B549-E85220FAD4C2}"/>
    <pc:docChg chg="undo custSel addSld delSld modSld sldOrd">
      <pc:chgData name="Ella Kravchenko" userId="9f483221-1c16-47b6-a355-ebdbd8822336" providerId="ADAL" clId="{6C3EDA47-4404-4D47-B549-E85220FAD4C2}" dt="2022-11-16T14:16:05.092" v="2288" actId="14100"/>
      <pc:docMkLst>
        <pc:docMk/>
      </pc:docMkLst>
      <pc:sldChg chg="modSp mod">
        <pc:chgData name="Ella Kravchenko" userId="9f483221-1c16-47b6-a355-ebdbd8822336" providerId="ADAL" clId="{6C3EDA47-4404-4D47-B549-E85220FAD4C2}" dt="2022-11-16T14:12:03.108" v="2206" actId="20577"/>
        <pc:sldMkLst>
          <pc:docMk/>
          <pc:sldMk cId="979622006" sldId="280"/>
        </pc:sldMkLst>
        <pc:spChg chg="mod">
          <ac:chgData name="Ella Kravchenko" userId="9f483221-1c16-47b6-a355-ebdbd8822336" providerId="ADAL" clId="{6C3EDA47-4404-4D47-B549-E85220FAD4C2}" dt="2022-11-16T14:11:16.792" v="2182" actId="1076"/>
          <ac:spMkLst>
            <pc:docMk/>
            <pc:sldMk cId="979622006" sldId="280"/>
            <ac:spMk id="2" creationId="{4A940BC6-9DA0-FB4D-8879-DC8B3958C07C}"/>
          </ac:spMkLst>
        </pc:spChg>
        <pc:spChg chg="mod">
          <ac:chgData name="Ella Kravchenko" userId="9f483221-1c16-47b6-a355-ebdbd8822336" providerId="ADAL" clId="{6C3EDA47-4404-4D47-B549-E85220FAD4C2}" dt="2022-11-16T14:12:03.108" v="2206" actId="20577"/>
          <ac:spMkLst>
            <pc:docMk/>
            <pc:sldMk cId="979622006" sldId="280"/>
            <ac:spMk id="5" creationId="{ED2E240F-8F73-1663-5F92-632A970584A8}"/>
          </ac:spMkLst>
        </pc:spChg>
      </pc:sldChg>
      <pc:sldChg chg="del">
        <pc:chgData name="Ella Kravchenko" userId="9f483221-1c16-47b6-a355-ebdbd8822336" providerId="ADAL" clId="{6C3EDA47-4404-4D47-B549-E85220FAD4C2}" dt="2022-11-16T14:09:15.553" v="2138" actId="47"/>
        <pc:sldMkLst>
          <pc:docMk/>
          <pc:sldMk cId="2952923800" sldId="281"/>
        </pc:sldMkLst>
      </pc:sldChg>
      <pc:sldChg chg="modSp mod">
        <pc:chgData name="Ella Kravchenko" userId="9f483221-1c16-47b6-a355-ebdbd8822336" providerId="ADAL" clId="{6C3EDA47-4404-4D47-B549-E85220FAD4C2}" dt="2022-11-16T14:16:05.092" v="2288" actId="14100"/>
        <pc:sldMkLst>
          <pc:docMk/>
          <pc:sldMk cId="685681062" sldId="282"/>
        </pc:sldMkLst>
        <pc:spChg chg="mod">
          <ac:chgData name="Ella Kravchenko" userId="9f483221-1c16-47b6-a355-ebdbd8822336" providerId="ADAL" clId="{6C3EDA47-4404-4D47-B549-E85220FAD4C2}" dt="2022-11-16T14:16:05.092" v="2288" actId="14100"/>
          <ac:spMkLst>
            <pc:docMk/>
            <pc:sldMk cId="685681062" sldId="282"/>
            <ac:spMk id="2" creationId="{FD5E8954-9BCB-7FD9-A210-38DC54382D45}"/>
          </ac:spMkLst>
        </pc:spChg>
      </pc:sldChg>
      <pc:sldChg chg="ord">
        <pc:chgData name="Ella Kravchenko" userId="9f483221-1c16-47b6-a355-ebdbd8822336" providerId="ADAL" clId="{6C3EDA47-4404-4D47-B549-E85220FAD4C2}" dt="2022-11-16T14:09:27.759" v="2140"/>
        <pc:sldMkLst>
          <pc:docMk/>
          <pc:sldMk cId="2011930182" sldId="285"/>
        </pc:sldMkLst>
      </pc:sldChg>
      <pc:sldChg chg="del">
        <pc:chgData name="Ella Kravchenko" userId="9f483221-1c16-47b6-a355-ebdbd8822336" providerId="ADAL" clId="{6C3EDA47-4404-4D47-B549-E85220FAD4C2}" dt="2022-11-16T14:09:40.448" v="2142" actId="47"/>
        <pc:sldMkLst>
          <pc:docMk/>
          <pc:sldMk cId="2452269796" sldId="287"/>
        </pc:sldMkLst>
      </pc:sldChg>
      <pc:sldChg chg="del">
        <pc:chgData name="Ella Kravchenko" userId="9f483221-1c16-47b6-a355-ebdbd8822336" providerId="ADAL" clId="{6C3EDA47-4404-4D47-B549-E85220FAD4C2}" dt="2022-11-16T14:09:41.752" v="2143" actId="47"/>
        <pc:sldMkLst>
          <pc:docMk/>
          <pc:sldMk cId="1600494506" sldId="288"/>
        </pc:sldMkLst>
      </pc:sldChg>
      <pc:sldChg chg="del">
        <pc:chgData name="Ella Kravchenko" userId="9f483221-1c16-47b6-a355-ebdbd8822336" providerId="ADAL" clId="{6C3EDA47-4404-4D47-B549-E85220FAD4C2}" dt="2022-11-16T14:09:42.835" v="2144" actId="47"/>
        <pc:sldMkLst>
          <pc:docMk/>
          <pc:sldMk cId="2502887943" sldId="289"/>
        </pc:sldMkLst>
      </pc:sldChg>
      <pc:sldChg chg="del">
        <pc:chgData name="Ella Kravchenko" userId="9f483221-1c16-47b6-a355-ebdbd8822336" providerId="ADAL" clId="{6C3EDA47-4404-4D47-B549-E85220FAD4C2}" dt="2022-11-16T14:09:43.916" v="2145" actId="47"/>
        <pc:sldMkLst>
          <pc:docMk/>
          <pc:sldMk cId="3170280394" sldId="290"/>
        </pc:sldMkLst>
      </pc:sldChg>
      <pc:sldChg chg="del">
        <pc:chgData name="Ella Kravchenko" userId="9f483221-1c16-47b6-a355-ebdbd8822336" providerId="ADAL" clId="{6C3EDA47-4404-4D47-B549-E85220FAD4C2}" dt="2022-11-16T14:09:44.837" v="2146" actId="47"/>
        <pc:sldMkLst>
          <pc:docMk/>
          <pc:sldMk cId="249904479" sldId="291"/>
        </pc:sldMkLst>
      </pc:sldChg>
      <pc:sldChg chg="addSp delSp modSp mod ord">
        <pc:chgData name="Ella Kravchenko" userId="9f483221-1c16-47b6-a355-ebdbd8822336" providerId="ADAL" clId="{6C3EDA47-4404-4D47-B549-E85220FAD4C2}" dt="2022-11-16T14:10:38.586" v="2178" actId="1076"/>
        <pc:sldMkLst>
          <pc:docMk/>
          <pc:sldMk cId="94818171" sldId="292"/>
        </pc:sldMkLst>
        <pc:spChg chg="del mod">
          <ac:chgData name="Ella Kravchenko" userId="9f483221-1c16-47b6-a355-ebdbd8822336" providerId="ADAL" clId="{6C3EDA47-4404-4D47-B549-E85220FAD4C2}" dt="2022-11-16T14:09:05.958" v="2137" actId="478"/>
          <ac:spMkLst>
            <pc:docMk/>
            <pc:sldMk cId="94818171" sldId="292"/>
            <ac:spMk id="2" creationId="{B83F7D2E-080D-DBDD-73C4-3C38A2B77908}"/>
          </ac:spMkLst>
        </pc:spChg>
        <pc:spChg chg="mod">
          <ac:chgData name="Ella Kravchenko" userId="9f483221-1c16-47b6-a355-ebdbd8822336" providerId="ADAL" clId="{6C3EDA47-4404-4D47-B549-E85220FAD4C2}" dt="2022-11-16T14:10:38.586" v="2178" actId="1076"/>
          <ac:spMkLst>
            <pc:docMk/>
            <pc:sldMk cId="94818171" sldId="292"/>
            <ac:spMk id="3" creationId="{2BE8FDE3-DBA4-6A04-C75D-E56FE92EF368}"/>
          </ac:spMkLst>
        </pc:spChg>
        <pc:spChg chg="add del">
          <ac:chgData name="Ella Kravchenko" userId="9f483221-1c16-47b6-a355-ebdbd8822336" providerId="ADAL" clId="{6C3EDA47-4404-4D47-B549-E85220FAD4C2}" dt="2022-11-16T14:02:30.989" v="1610" actId="478"/>
          <ac:spMkLst>
            <pc:docMk/>
            <pc:sldMk cId="94818171" sldId="292"/>
            <ac:spMk id="4" creationId="{D5BA2433-990B-A170-369A-3DF4A9B33BFA}"/>
          </ac:spMkLst>
        </pc:spChg>
        <pc:spChg chg="add del mod">
          <ac:chgData name="Ella Kravchenko" userId="9f483221-1c16-47b6-a355-ebdbd8822336" providerId="ADAL" clId="{6C3EDA47-4404-4D47-B549-E85220FAD4C2}" dt="2022-11-16T14:10:31.617" v="2177" actId="478"/>
          <ac:spMkLst>
            <pc:docMk/>
            <pc:sldMk cId="94818171" sldId="292"/>
            <ac:spMk id="7" creationId="{DC4E0E0E-0705-06DC-6148-6FC4D83CA3FF}"/>
          </ac:spMkLst>
        </pc:spChg>
      </pc:sldChg>
      <pc:sldChg chg="modSp mod">
        <pc:chgData name="Ella Kravchenko" userId="9f483221-1c16-47b6-a355-ebdbd8822336" providerId="ADAL" clId="{6C3EDA47-4404-4D47-B549-E85220FAD4C2}" dt="2022-11-16T14:10:21.639" v="2176" actId="14100"/>
        <pc:sldMkLst>
          <pc:docMk/>
          <pc:sldMk cId="1003962426" sldId="293"/>
        </pc:sldMkLst>
        <pc:spChg chg="mod">
          <ac:chgData name="Ella Kravchenko" userId="9f483221-1c16-47b6-a355-ebdbd8822336" providerId="ADAL" clId="{6C3EDA47-4404-4D47-B549-E85220FAD4C2}" dt="2022-11-16T14:10:21.639" v="2176" actId="14100"/>
          <ac:spMkLst>
            <pc:docMk/>
            <pc:sldMk cId="1003962426" sldId="293"/>
            <ac:spMk id="2" creationId="{800AB426-5B7C-607E-D413-5D2C9495CC0A}"/>
          </ac:spMkLst>
        </pc:spChg>
        <pc:spChg chg="mod">
          <ac:chgData name="Ella Kravchenko" userId="9f483221-1c16-47b6-a355-ebdbd8822336" providerId="ADAL" clId="{6C3EDA47-4404-4D47-B549-E85220FAD4C2}" dt="2022-11-16T14:10:13.337" v="2174" actId="6549"/>
          <ac:spMkLst>
            <pc:docMk/>
            <pc:sldMk cId="1003962426" sldId="293"/>
            <ac:spMk id="3" creationId="{B787DFD8-D262-D485-B1F2-817C5A0928C5}"/>
          </ac:spMkLst>
        </pc:spChg>
      </pc:sldChg>
      <pc:sldChg chg="modSp mod">
        <pc:chgData name="Ella Kravchenko" userId="9f483221-1c16-47b6-a355-ebdbd8822336" providerId="ADAL" clId="{6C3EDA47-4404-4D47-B549-E85220FAD4C2}" dt="2022-11-16T13:59:11.019" v="1600" actId="255"/>
        <pc:sldMkLst>
          <pc:docMk/>
          <pc:sldMk cId="1424630182" sldId="295"/>
        </pc:sldMkLst>
        <pc:spChg chg="mod">
          <ac:chgData name="Ella Kravchenko" userId="9f483221-1c16-47b6-a355-ebdbd8822336" providerId="ADAL" clId="{6C3EDA47-4404-4D47-B549-E85220FAD4C2}" dt="2022-11-16T13:59:11.019" v="1600" actId="255"/>
          <ac:spMkLst>
            <pc:docMk/>
            <pc:sldMk cId="1424630182" sldId="295"/>
            <ac:spMk id="2" creationId="{0C779A17-9E33-A44A-8CA1-573B72D94CD9}"/>
          </ac:spMkLst>
        </pc:spChg>
      </pc:sldChg>
      <pc:sldChg chg="modSp mod">
        <pc:chgData name="Ella Kravchenko" userId="9f483221-1c16-47b6-a355-ebdbd8822336" providerId="ADAL" clId="{6C3EDA47-4404-4D47-B549-E85220FAD4C2}" dt="2022-11-16T13:59:01.363" v="1599" actId="255"/>
        <pc:sldMkLst>
          <pc:docMk/>
          <pc:sldMk cId="771273681" sldId="296"/>
        </pc:sldMkLst>
        <pc:spChg chg="mod">
          <ac:chgData name="Ella Kravchenko" userId="9f483221-1c16-47b6-a355-ebdbd8822336" providerId="ADAL" clId="{6C3EDA47-4404-4D47-B549-E85220FAD4C2}" dt="2022-11-16T13:59:01.363" v="1599" actId="255"/>
          <ac:spMkLst>
            <pc:docMk/>
            <pc:sldMk cId="771273681" sldId="296"/>
            <ac:spMk id="2" creationId="{F5CBF71E-C0FD-5E1C-D5B2-26DD3F32905E}"/>
          </ac:spMkLst>
        </pc:spChg>
        <pc:spChg chg="mod">
          <ac:chgData name="Ella Kravchenko" userId="9f483221-1c16-47b6-a355-ebdbd8822336" providerId="ADAL" clId="{6C3EDA47-4404-4D47-B549-E85220FAD4C2}" dt="2022-11-16T13:56:54.644" v="1565" actId="34135"/>
          <ac:spMkLst>
            <pc:docMk/>
            <pc:sldMk cId="771273681" sldId="296"/>
            <ac:spMk id="3" creationId="{DC660EE5-583E-68D7-8E57-18496C334DB5}"/>
          </ac:spMkLst>
        </pc:spChg>
      </pc:sldChg>
      <pc:sldChg chg="modSp new mod">
        <pc:chgData name="Ella Kravchenko" userId="9f483221-1c16-47b6-a355-ebdbd8822336" providerId="ADAL" clId="{6C3EDA47-4404-4D47-B549-E85220FAD4C2}" dt="2022-11-16T13:58:48.797" v="1598" actId="255"/>
        <pc:sldMkLst>
          <pc:docMk/>
          <pc:sldMk cId="465779244" sldId="298"/>
        </pc:sldMkLst>
        <pc:spChg chg="mod">
          <ac:chgData name="Ella Kravchenko" userId="9f483221-1c16-47b6-a355-ebdbd8822336" providerId="ADAL" clId="{6C3EDA47-4404-4D47-B549-E85220FAD4C2}" dt="2022-11-16T13:58:48.797" v="1598" actId="255"/>
          <ac:spMkLst>
            <pc:docMk/>
            <pc:sldMk cId="465779244" sldId="298"/>
            <ac:spMk id="2" creationId="{ACB837AB-D3BC-DFE6-C08C-45387803E99C}"/>
          </ac:spMkLst>
        </pc:spChg>
        <pc:spChg chg="mod">
          <ac:chgData name="Ella Kravchenko" userId="9f483221-1c16-47b6-a355-ebdbd8822336" providerId="ADAL" clId="{6C3EDA47-4404-4D47-B549-E85220FAD4C2}" dt="2022-11-16T13:55:57.499" v="1563" actId="1076"/>
          <ac:spMkLst>
            <pc:docMk/>
            <pc:sldMk cId="465779244" sldId="298"/>
            <ac:spMk id="3" creationId="{5A4627EB-F46F-E9A5-13D2-E2136A741863}"/>
          </ac:spMkLst>
        </pc:spChg>
      </pc:sldChg>
      <pc:sldChg chg="modSp new mod">
        <pc:chgData name="Ella Kravchenko" userId="9f483221-1c16-47b6-a355-ebdbd8822336" providerId="ADAL" clId="{6C3EDA47-4404-4D47-B549-E85220FAD4C2}" dt="2022-11-16T14:00:02.234" v="1601" actId="1076"/>
        <pc:sldMkLst>
          <pc:docMk/>
          <pc:sldMk cId="2695836853" sldId="299"/>
        </pc:sldMkLst>
        <pc:spChg chg="mod">
          <ac:chgData name="Ella Kravchenko" userId="9f483221-1c16-47b6-a355-ebdbd8822336" providerId="ADAL" clId="{6C3EDA47-4404-4D47-B549-E85220FAD4C2}" dt="2022-11-16T13:57:43.975" v="1571" actId="1076"/>
          <ac:spMkLst>
            <pc:docMk/>
            <pc:sldMk cId="2695836853" sldId="299"/>
            <ac:spMk id="2" creationId="{5CF1ABBC-EBE6-4F1C-F867-05BE2012643B}"/>
          </ac:spMkLst>
        </pc:spChg>
        <pc:spChg chg="mod">
          <ac:chgData name="Ella Kravchenko" userId="9f483221-1c16-47b6-a355-ebdbd8822336" providerId="ADAL" clId="{6C3EDA47-4404-4D47-B549-E85220FAD4C2}" dt="2022-11-16T14:00:02.234" v="1601" actId="1076"/>
          <ac:spMkLst>
            <pc:docMk/>
            <pc:sldMk cId="2695836853" sldId="299"/>
            <ac:spMk id="3" creationId="{6F3A7317-B851-C3EF-98B2-F859F073693B}"/>
          </ac:spMkLst>
        </pc:spChg>
      </pc:sldChg>
      <pc:sldChg chg="addSp delSp modSp new del mod modClrScheme chgLayout">
        <pc:chgData name="Ella Kravchenko" userId="9f483221-1c16-47b6-a355-ebdbd8822336" providerId="ADAL" clId="{6C3EDA47-4404-4D47-B549-E85220FAD4C2}" dt="2022-11-16T14:09:33.550" v="2141" actId="47"/>
        <pc:sldMkLst>
          <pc:docMk/>
          <pc:sldMk cId="3163790369" sldId="300"/>
        </pc:sldMkLst>
        <pc:spChg chg="del mod ord">
          <ac:chgData name="Ella Kravchenko" userId="9f483221-1c16-47b6-a355-ebdbd8822336" providerId="ADAL" clId="{6C3EDA47-4404-4D47-B549-E85220FAD4C2}" dt="2022-11-16T14:00:34.754" v="1603" actId="700"/>
          <ac:spMkLst>
            <pc:docMk/>
            <pc:sldMk cId="3163790369" sldId="300"/>
            <ac:spMk id="2" creationId="{F410B5BF-D9FD-7840-9E5D-B0C0B666FC67}"/>
          </ac:spMkLst>
        </pc:spChg>
        <pc:spChg chg="del mod ord">
          <ac:chgData name="Ella Kravchenko" userId="9f483221-1c16-47b6-a355-ebdbd8822336" providerId="ADAL" clId="{6C3EDA47-4404-4D47-B549-E85220FAD4C2}" dt="2022-11-16T14:00:34.754" v="1603" actId="700"/>
          <ac:spMkLst>
            <pc:docMk/>
            <pc:sldMk cId="3163790369" sldId="300"/>
            <ac:spMk id="3" creationId="{B0F753FF-A658-6805-774E-EADBD35D0BB5}"/>
          </ac:spMkLst>
        </pc:spChg>
        <pc:spChg chg="add mod ord">
          <ac:chgData name="Ella Kravchenko" userId="9f483221-1c16-47b6-a355-ebdbd8822336" providerId="ADAL" clId="{6C3EDA47-4404-4D47-B549-E85220FAD4C2}" dt="2022-11-16T14:00:34.754" v="1603" actId="700"/>
          <ac:spMkLst>
            <pc:docMk/>
            <pc:sldMk cId="3163790369" sldId="300"/>
            <ac:spMk id="4" creationId="{63463C2B-643D-F8D0-7D11-AA6D902300A2}"/>
          </ac:spMkLst>
        </pc:spChg>
        <pc:spChg chg="add mod ord">
          <ac:chgData name="Ella Kravchenko" userId="9f483221-1c16-47b6-a355-ebdbd8822336" providerId="ADAL" clId="{6C3EDA47-4404-4D47-B549-E85220FAD4C2}" dt="2022-11-16T14:00:34.754" v="1603" actId="700"/>
          <ac:spMkLst>
            <pc:docMk/>
            <pc:sldMk cId="3163790369" sldId="300"/>
            <ac:spMk id="5" creationId="{15ED9020-ECFC-C897-6A39-5C6C4B8DAA4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Planiranje </a:t>
            </a:r>
            <a:br>
              <a:rPr lang="hr-HR" dirty="0"/>
            </a:br>
            <a:r>
              <a:rPr lang="hr-HR" dirty="0"/>
              <a:t>tretmana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7241" y="3446333"/>
            <a:ext cx="4439412" cy="878908"/>
          </a:xfrm>
        </p:spPr>
        <p:txBody>
          <a:bodyPr/>
          <a:lstStyle/>
          <a:p>
            <a:r>
              <a:rPr lang="hr-HR" dirty="0"/>
              <a:t>Ella Kravchenko, mag. </a:t>
            </a:r>
            <a:r>
              <a:rPr lang="hr-HR" dirty="0" err="1"/>
              <a:t>psych</a:t>
            </a:r>
            <a:r>
              <a:rPr lang="hr-HR" dirty="0"/>
              <a:t>.</a:t>
            </a:r>
          </a:p>
          <a:p>
            <a:r>
              <a:rPr lang="hr-HR" dirty="0"/>
              <a:t>19. studenoga 2022.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6F3B595C-83AA-1C33-8B13-697515EC5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269890" cy="817685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en-US" u="sng" dirty="0"/>
              <a:t/>
            </a:r>
            <a:br>
              <a:rPr lang="en-US" u="sng" dirty="0"/>
            </a:br>
            <a:r>
              <a:rPr lang="en-US" sz="2000" b="0" u="sng" dirty="0" err="1"/>
              <a:t>opći</a:t>
            </a:r>
            <a:r>
              <a:rPr lang="en-US" sz="2000" b="0" u="sng" dirty="0"/>
              <a:t> plan </a:t>
            </a:r>
            <a:r>
              <a:rPr lang="en-US" sz="2000" b="0" u="sng" dirty="0" err="1"/>
              <a:t>tretmana</a:t>
            </a:r>
            <a:r>
              <a:rPr lang="en-US" sz="2000" b="0" u="sng" dirty="0"/>
              <a:t>:</a:t>
            </a:r>
            <a:endParaRPr lang="hr-HR" sz="2000" b="0" u="sng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22CC7E6-46B7-5625-9D1B-13C5E40D3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7843" y="504580"/>
            <a:ext cx="5646249" cy="6201019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ts val="2700"/>
              </a:lnSpc>
              <a:spcAft>
                <a:spcPts val="8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r-HR" sz="4200" u="sng" dirty="0">
                <a:solidFill>
                  <a:srgbClr val="202C8F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POTENCIJALNE PREPREKE</a:t>
            </a:r>
            <a:endParaRPr lang="hr-HR" sz="4200" u="sng" dirty="0">
              <a:solidFill>
                <a:srgbClr val="202C8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r-HR" sz="4200" dirty="0">
                <a:solidFill>
                  <a:srgbClr val="202C8F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• pesimizam, beznađe, tjeskoba za budućnost</a:t>
            </a:r>
            <a:endParaRPr lang="hr-HR" sz="4200" dirty="0">
              <a:solidFill>
                <a:srgbClr val="202C8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r-HR" sz="4200" dirty="0">
                <a:solidFill>
                  <a:srgbClr val="202C8F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• niska motivacija, nedostatak energije, želja za izbjegavanjem, neaktivnost</a:t>
            </a:r>
            <a:endParaRPr lang="en-US" sz="4200" dirty="0">
              <a:solidFill>
                <a:srgbClr val="202C8F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r-HR" sz="4200" dirty="0">
                <a:solidFill>
                  <a:srgbClr val="202C8F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• negativna slika o sebi, samokritičnost, ruminacija</a:t>
            </a:r>
            <a:endParaRPr lang="hr-HR" sz="4200" dirty="0">
              <a:solidFill>
                <a:srgbClr val="202C8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r-HR" sz="4200" dirty="0">
                <a:solidFill>
                  <a:srgbClr val="202C8F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• sukob s bivšom suprugom</a:t>
            </a:r>
            <a:endParaRPr lang="en-US" sz="4200" dirty="0">
              <a:solidFill>
                <a:srgbClr val="202C8F"/>
              </a:solidFill>
              <a:effectLst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indent="0">
              <a:spcAft>
                <a:spcPts val="8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hr-HR" sz="4200" dirty="0">
              <a:solidFill>
                <a:srgbClr val="202C8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r-HR" sz="4200" u="sng" dirty="0">
                <a:solidFill>
                  <a:srgbClr val="202C8F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POTENCIJALNE INTERVENCIJE</a:t>
            </a:r>
            <a:endParaRPr lang="en-US" sz="4200" u="sng" dirty="0">
              <a:solidFill>
                <a:srgbClr val="202C8F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r-HR" sz="4200" dirty="0">
                <a:solidFill>
                  <a:srgbClr val="202C8F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• </a:t>
            </a:r>
            <a:r>
              <a:rPr lang="hr-HR" sz="4200" dirty="0" err="1">
                <a:solidFill>
                  <a:srgbClr val="202C8F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psihoedukacija</a:t>
            </a:r>
            <a:r>
              <a:rPr lang="hr-HR" sz="4200" dirty="0">
                <a:solidFill>
                  <a:srgbClr val="202C8F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o depresiji, anksioznosti</a:t>
            </a:r>
            <a:endParaRPr lang="en-US" sz="4200" dirty="0">
              <a:solidFill>
                <a:srgbClr val="202C8F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r-HR" sz="4200" dirty="0">
                <a:solidFill>
                  <a:srgbClr val="202C8F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• ponovno se povezati s obitelji i prijateljima</a:t>
            </a:r>
            <a:endParaRPr lang="hr-HR" sz="4200" dirty="0">
              <a:solidFill>
                <a:srgbClr val="202C8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r-HR" sz="4200" dirty="0">
                <a:solidFill>
                  <a:srgbClr val="202C8F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• smanjit</a:t>
            </a:r>
            <a:r>
              <a:rPr lang="en-US" sz="4200" dirty="0" err="1">
                <a:solidFill>
                  <a:srgbClr val="202C8F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i</a:t>
            </a:r>
            <a:r>
              <a:rPr lang="hr-HR" sz="4200" dirty="0">
                <a:solidFill>
                  <a:srgbClr val="202C8F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vrijeme u krevetu i na kauču; smanjiti pasivne aktivnosti</a:t>
            </a:r>
            <a:r>
              <a:rPr lang="en-US" sz="4200" dirty="0">
                <a:solidFill>
                  <a:srgbClr val="202C8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4200" dirty="0">
                <a:solidFill>
                  <a:srgbClr val="202C8F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gledanje (televizije, Internet)</a:t>
            </a:r>
            <a:endParaRPr lang="hr-HR" sz="4200" dirty="0">
              <a:solidFill>
                <a:srgbClr val="202C8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r-HR" sz="4200" dirty="0">
                <a:solidFill>
                  <a:srgbClr val="202C8F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• podijelit</a:t>
            </a:r>
            <a:r>
              <a:rPr lang="en-US" sz="4200" dirty="0" err="1">
                <a:solidFill>
                  <a:srgbClr val="202C8F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i</a:t>
            </a:r>
            <a:r>
              <a:rPr lang="hr-HR" sz="4200" dirty="0">
                <a:solidFill>
                  <a:srgbClr val="202C8F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velike zadatke na manje komponente</a:t>
            </a:r>
            <a:endParaRPr lang="hr-HR" sz="4200" dirty="0">
              <a:solidFill>
                <a:srgbClr val="202C8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r-HR" sz="4200" dirty="0">
                <a:solidFill>
                  <a:srgbClr val="202C8F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• da</a:t>
            </a:r>
            <a:r>
              <a:rPr lang="en-US" sz="4200" dirty="0" err="1">
                <a:solidFill>
                  <a:srgbClr val="202C8F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ti</a:t>
            </a:r>
            <a:r>
              <a:rPr lang="hr-HR" sz="4200" dirty="0">
                <a:solidFill>
                  <a:srgbClr val="202C8F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sebi priznanje</a:t>
            </a:r>
            <a:endParaRPr lang="hr-HR" sz="4200" dirty="0">
              <a:solidFill>
                <a:srgbClr val="202C8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EF5B477-215D-7EDD-45BB-28C8570D3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7908" y="996948"/>
            <a:ext cx="5646249" cy="5509359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r-HR" sz="2200" dirty="0">
                <a:solidFill>
                  <a:srgbClr val="202C8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• smanjiti depresiju i tjeskobu; povećati optimizam </a:t>
            </a:r>
            <a:endParaRPr lang="hr-HR" sz="2200" dirty="0">
              <a:solidFill>
                <a:srgbClr val="202C8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r-HR" sz="2200" dirty="0">
                <a:solidFill>
                  <a:srgbClr val="202C8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• poboljšati funkcioniranje, interakcije i brigu o sebi</a:t>
            </a:r>
            <a:endParaRPr lang="hr-HR" sz="2200" dirty="0">
              <a:solidFill>
                <a:srgbClr val="202C8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r-HR" sz="2200" dirty="0">
                <a:solidFill>
                  <a:srgbClr val="202C8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• poboljšati sliku o sebi i samopouzdanje</a:t>
            </a:r>
            <a:endParaRPr lang="hr-HR" sz="2200" dirty="0">
              <a:solidFill>
                <a:srgbClr val="202C8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r-HR" sz="2200" dirty="0">
                <a:solidFill>
                  <a:srgbClr val="202C8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• spriječiti recidiv</a:t>
            </a:r>
            <a:endParaRPr lang="hr-HR" sz="2200" dirty="0">
              <a:solidFill>
                <a:srgbClr val="202C8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7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r-HR" sz="2200" u="sng" dirty="0">
                <a:solidFill>
                  <a:srgbClr val="202C8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VRIJEDNOSTI</a:t>
            </a:r>
            <a:r>
              <a:rPr lang="en-US" sz="2200" u="sng" dirty="0">
                <a:solidFill>
                  <a:srgbClr val="202C8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hr-HR" sz="2200" u="sng" dirty="0">
                <a:solidFill>
                  <a:srgbClr val="202C8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TEŽNJE </a:t>
            </a:r>
            <a:endParaRPr lang="en-US" sz="2200" u="sng" dirty="0">
              <a:solidFill>
                <a:srgbClr val="202C8F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7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r-HR" sz="2200" dirty="0">
                <a:solidFill>
                  <a:srgbClr val="202C8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• vrijednosti: obitelj, biti dobra osoba, koristan</a:t>
            </a:r>
            <a:endParaRPr lang="hr-HR" sz="2200" dirty="0">
              <a:solidFill>
                <a:srgbClr val="202C8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7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r-HR" sz="2200" dirty="0">
                <a:solidFill>
                  <a:srgbClr val="202C8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• težnje: "vratiti starog sebe", imati kontrolu, produktivnost, pomagati drugima, biti psihički zdrav, “dobar otac i djed”</a:t>
            </a:r>
            <a:endParaRPr lang="en-US" sz="2200" dirty="0">
              <a:solidFill>
                <a:srgbClr val="202C8F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7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200" u="sng" dirty="0">
                <a:solidFill>
                  <a:srgbClr val="202C8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CILJEVI:</a:t>
            </a:r>
          </a:p>
          <a:p>
            <a:pPr>
              <a:lnSpc>
                <a:spcPts val="27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r-HR" sz="2200" dirty="0">
                <a:solidFill>
                  <a:srgbClr val="202C8F"/>
                </a:solidFill>
                <a:effectLst/>
                <a:latin typeface="Sabon Next LT" panose="02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Zaposliti se, provoditi više vremena s djecom i unucima,</a:t>
            </a:r>
            <a:r>
              <a:rPr lang="en-US" sz="2200" dirty="0">
                <a:solidFill>
                  <a:srgbClr val="202C8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>
                <a:solidFill>
                  <a:srgbClr val="202C8F"/>
                </a:solidFill>
                <a:effectLst/>
                <a:latin typeface="Sabon Next LT" panose="02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ponovno se povezati s prijateljima, srediti stan, bolje se brinuti o sebi (vježbanje, spavanje, jelo</a:t>
            </a:r>
            <a:r>
              <a:rPr lang="en-US" sz="2200" dirty="0">
                <a:solidFill>
                  <a:srgbClr val="202C8F"/>
                </a:solidFill>
                <a:effectLst/>
                <a:latin typeface="Sabon Next LT" panose="02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r-HR" sz="2200" dirty="0">
              <a:solidFill>
                <a:srgbClr val="202C8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7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1900" dirty="0">
              <a:solidFill>
                <a:srgbClr val="202C8F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7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hr-HR" sz="2600" dirty="0">
              <a:solidFill>
                <a:srgbClr val="202C8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24067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F789687-C810-0254-29CD-C1DF2D364D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3444"/>
            <a:ext cx="7748954" cy="667512"/>
          </a:xfrm>
        </p:spPr>
        <p:txBody>
          <a:bodyPr/>
          <a:lstStyle/>
          <a:p>
            <a:r>
              <a:rPr lang="en-US" sz="2400" dirty="0" err="1"/>
              <a:t>Planiranje</a:t>
            </a:r>
            <a:r>
              <a:rPr lang="en-US" sz="2400" dirty="0"/>
              <a:t>; </a:t>
            </a:r>
            <a:r>
              <a:rPr lang="en-US" sz="2400" dirty="0" err="1"/>
              <a:t>specifični</a:t>
            </a:r>
            <a:r>
              <a:rPr lang="en-US" sz="2400" dirty="0"/>
              <a:t> </a:t>
            </a:r>
            <a:r>
              <a:rPr lang="en-US" sz="2400" dirty="0" err="1"/>
              <a:t>cilj</a:t>
            </a:r>
            <a:endParaRPr lang="hr-HR" sz="2400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A4F57E21-06A5-2CDA-5D21-68C715A81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125" y="1066799"/>
            <a:ext cx="7171475" cy="5474677"/>
          </a:xfrm>
        </p:spPr>
        <p:txBody>
          <a:bodyPr/>
          <a:lstStyle/>
          <a:p>
            <a:pPr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r-HR" sz="1800" b="1" u="sng" dirty="0">
                <a:solidFill>
                  <a:srgbClr val="202C8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Cilj:</a:t>
            </a:r>
            <a:r>
              <a:rPr lang="hr-HR" sz="1800" b="1" dirty="0">
                <a:solidFill>
                  <a:srgbClr val="202C8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Dobiti posao</a:t>
            </a:r>
            <a:endParaRPr lang="hr-HR" sz="1800" b="1" dirty="0">
              <a:solidFill>
                <a:srgbClr val="202C8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r-HR" sz="1800" b="1" dirty="0">
                <a:solidFill>
                  <a:srgbClr val="202C8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Identificirati korake i potencijalne prepreke; izraditi plan za rješavanje prepreka.</a:t>
            </a:r>
            <a:endParaRPr lang="hr-HR" sz="1800" b="1" dirty="0">
              <a:solidFill>
                <a:srgbClr val="202C8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r-HR" sz="1800" u="sng" dirty="0">
                <a:solidFill>
                  <a:srgbClr val="202C8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Korak 1:</a:t>
            </a:r>
            <a:r>
              <a:rPr lang="hr-HR" sz="1800" dirty="0">
                <a:solidFill>
                  <a:srgbClr val="202C8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Ažurirati životopis.</a:t>
            </a:r>
            <a:endParaRPr lang="hr-HR" sz="1800" dirty="0">
              <a:solidFill>
                <a:srgbClr val="202C8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r-HR" sz="1800" u="sng" dirty="0">
                <a:solidFill>
                  <a:srgbClr val="202C8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Potencijalne prepreke:</a:t>
            </a:r>
            <a:endParaRPr lang="hr-HR" sz="1800" dirty="0">
              <a:solidFill>
                <a:srgbClr val="202C8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ourier New" panose="02070309020205020404" pitchFamily="49" charset="0"/>
              <a:buChar char="o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r-HR" sz="1800" dirty="0">
                <a:solidFill>
                  <a:srgbClr val="202C8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Automatske misli: "Neću to učiniti kako treba"; “Ionako me neće zaposliti”</a:t>
            </a:r>
            <a:endParaRPr lang="hr-HR" sz="1800" dirty="0">
              <a:solidFill>
                <a:srgbClr val="202C8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r-HR" sz="1800" dirty="0">
                <a:solidFill>
                  <a:srgbClr val="202C8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Nedostatak vještina: kako opisati prethodno radno iskustvo</a:t>
            </a:r>
            <a:endParaRPr lang="hr-HR" sz="1800" dirty="0">
              <a:solidFill>
                <a:srgbClr val="202C8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r-HR" sz="1800" u="sng" dirty="0">
                <a:solidFill>
                  <a:srgbClr val="202C8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Planirano prevladavanje prepreka:</a:t>
            </a:r>
            <a:endParaRPr lang="hr-HR" sz="1800" dirty="0">
              <a:solidFill>
                <a:srgbClr val="202C8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r-HR" sz="1800" dirty="0">
                <a:solidFill>
                  <a:srgbClr val="202C8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Potražite uzorke životopisa na internetu</a:t>
            </a:r>
            <a:endParaRPr lang="hr-HR" sz="1800" dirty="0">
              <a:solidFill>
                <a:srgbClr val="202C8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r-HR" sz="1800" dirty="0">
                <a:solidFill>
                  <a:srgbClr val="202C8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Zamoliti sina za pomoć; procijeniti automatske misli koje bi mogle predstavljati</a:t>
            </a:r>
            <a:r>
              <a:rPr lang="hr-HR" sz="1800" dirty="0">
                <a:solidFill>
                  <a:srgbClr val="202C8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>
                <a:solidFill>
                  <a:srgbClr val="202C8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prepreke (npr. "Ne bih trebao tražiti pomoć")</a:t>
            </a:r>
            <a:endParaRPr lang="hr-HR" sz="1800" dirty="0">
              <a:solidFill>
                <a:srgbClr val="202C8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r-HR" sz="1800" dirty="0">
                <a:solidFill>
                  <a:srgbClr val="202C8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Odati sebi priznanje za poduzimanje ovih koraka</a:t>
            </a:r>
            <a:endParaRPr lang="hr-HR" sz="1800" dirty="0">
              <a:solidFill>
                <a:srgbClr val="202C8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51107-231E-A277-C420-8F6012184A4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04575" y="457200"/>
            <a:ext cx="987425" cy="274638"/>
          </a:xfrm>
        </p:spPr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753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C09F16-6D23-666F-6800-8FC69783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62" y="873601"/>
            <a:ext cx="10671048" cy="768096"/>
          </a:xfrm>
        </p:spPr>
        <p:txBody>
          <a:bodyPr/>
          <a:lstStyle/>
          <a:p>
            <a:r>
              <a:rPr lang="en-US" sz="3200" dirty="0" err="1"/>
              <a:t>specifičn</a:t>
            </a:r>
            <a:r>
              <a:rPr lang="hr-HR" sz="3200" dirty="0"/>
              <a:t>i</a:t>
            </a:r>
            <a:r>
              <a:rPr lang="en-US" sz="3200" dirty="0"/>
              <a:t> </a:t>
            </a:r>
            <a:r>
              <a:rPr lang="en-US" sz="3200" dirty="0" err="1"/>
              <a:t>cilj</a:t>
            </a:r>
            <a:r>
              <a:rPr lang="hr-HR" sz="3200" dirty="0"/>
              <a:t> treba uključivati:</a:t>
            </a:r>
            <a:endParaRPr lang="en-US" sz="32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F6A845-F328-1053-A365-3DA9CBAF9B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70638" y="5087017"/>
            <a:ext cx="2598737" cy="1109662"/>
          </a:xfrm>
        </p:spPr>
        <p:txBody>
          <a:bodyPr/>
          <a:lstStyle/>
          <a:p>
            <a:r>
              <a:rPr lang="hr-HR" sz="2000" i="1" dirty="0"/>
              <a:t>Kada će raditi</a:t>
            </a:r>
            <a:endParaRPr lang="en-US" sz="2000" i="1" dirty="0"/>
          </a:p>
        </p:txBody>
      </p:sp>
      <p:pic>
        <p:nvPicPr>
          <p:cNvPr id="44" name="Picture Placeholder 43" descr="Icon&#10;&#10;Description automatically generated">
            <a:extLst>
              <a:ext uri="{FF2B5EF4-FFF2-40B4-BE49-F238E27FC236}">
                <a16:creationId xmlns:a16="http://schemas.microsoft.com/office/drawing/2014/main" id="{0EC1BA00-AEEA-8B44-7448-B06EB05D98C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/>
          <a:stretch>
            <a:fillRect/>
          </a:stretch>
        </p:blipFill>
        <p:spPr>
          <a:xfrm>
            <a:off x="4670638" y="2357438"/>
            <a:ext cx="2596896" cy="2596896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A413FDF-11CF-6B9B-871F-ED1ED06E76B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979401" y="5087017"/>
            <a:ext cx="2598737" cy="1109662"/>
          </a:xfrm>
        </p:spPr>
        <p:txBody>
          <a:bodyPr/>
          <a:lstStyle/>
          <a:p>
            <a:r>
              <a:rPr lang="hr-HR" sz="2000" i="1" dirty="0"/>
              <a:t>Modifikaciju plana</a:t>
            </a:r>
            <a:r>
              <a:rPr lang="en-US" dirty="0"/>
              <a:t>​</a:t>
            </a:r>
          </a:p>
        </p:txBody>
      </p:sp>
      <p:pic>
        <p:nvPicPr>
          <p:cNvPr id="36" name="Picture Placeholder 35" descr="Icon&#10;&#10;Description automatically generated">
            <a:extLst>
              <a:ext uri="{FF2B5EF4-FFF2-40B4-BE49-F238E27FC236}">
                <a16:creationId xmlns:a16="http://schemas.microsoft.com/office/drawing/2014/main" id="{BAD83E9C-1DA0-D4D1-262F-BFD7C1104A7E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/>
          <a:srcRect t="2420" b="2420"/>
          <a:stretch>
            <a:fillRect/>
          </a:stretch>
        </p:blipFill>
        <p:spPr>
          <a:xfrm>
            <a:off x="7980988" y="2359025"/>
            <a:ext cx="2597150" cy="2595563"/>
          </a:xfrm>
        </p:spPr>
      </p:pic>
      <p:pic>
        <p:nvPicPr>
          <p:cNvPr id="52" name="Picture Placeholder 51" descr="Icon&#10;&#10;Description automatically generated">
            <a:extLst>
              <a:ext uri="{FF2B5EF4-FFF2-40B4-BE49-F238E27FC236}">
                <a16:creationId xmlns:a16="http://schemas.microsoft.com/office/drawing/2014/main" id="{3B45E91C-1BBE-5D6B-AB1F-245D76525FB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/>
          <a:stretch>
            <a:fillRect/>
          </a:stretch>
        </p:blipFill>
        <p:spPr>
          <a:xfrm>
            <a:off x="1360288" y="2359025"/>
            <a:ext cx="2596896" cy="2596896"/>
          </a:xfrm>
        </p:spPr>
      </p:pic>
      <p:sp>
        <p:nvSpPr>
          <p:cNvPr id="74" name="Slide Number Placeholder 73">
            <a:extLst>
              <a:ext uri="{FF2B5EF4-FFF2-40B4-BE49-F238E27FC236}">
                <a16:creationId xmlns:a16="http://schemas.microsoft.com/office/drawing/2014/main" id="{B964C6B0-844C-A964-2B74-46CF893E1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AF69D5-AD7B-521D-22B1-50D8A24356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390" y="5044924"/>
            <a:ext cx="2598737" cy="1109662"/>
          </a:xfrm>
        </p:spPr>
        <p:txBody>
          <a:bodyPr/>
          <a:lstStyle/>
          <a:p>
            <a:r>
              <a:rPr lang="hr-HR" sz="2000" i="1" dirty="0"/>
              <a:t>Što će raditi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011930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6CE1F-3C15-7C23-E721-A5E2F1A8B6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083447"/>
            <a:ext cx="8135815" cy="667512"/>
          </a:xfrm>
        </p:spPr>
        <p:txBody>
          <a:bodyPr/>
          <a:lstStyle/>
          <a:p>
            <a:r>
              <a:rPr lang="en-US" sz="2800" dirty="0" err="1"/>
              <a:t>Planiranje</a:t>
            </a:r>
            <a:r>
              <a:rPr lang="en-US" sz="2800" dirty="0"/>
              <a:t> </a:t>
            </a:r>
            <a:r>
              <a:rPr lang="en-US" sz="2800" dirty="0" err="1"/>
              <a:t>pojedinačnih</a:t>
            </a:r>
            <a:r>
              <a:rPr lang="en-US" sz="2800" dirty="0"/>
              <a:t> </a:t>
            </a:r>
            <a:r>
              <a:rPr lang="en-US" sz="2800" dirty="0" err="1"/>
              <a:t>susreta</a:t>
            </a:r>
            <a:endParaRPr lang="hr-HR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223861-77E0-BA16-B6B7-C38D978F3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184" y="2297722"/>
            <a:ext cx="7303477" cy="3610709"/>
          </a:xfrm>
        </p:spPr>
        <p:txBody>
          <a:bodyPr/>
          <a:lstStyle/>
          <a:p>
            <a:r>
              <a:rPr lang="hr-HR" sz="2000" dirty="0"/>
              <a:t>prije  susreta s klijentom dobro se upitati: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000" dirty="0"/>
              <a:t>što pokušavam postići i kako da to napravim na što efikasniji način?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000" dirty="0"/>
              <a:t>na kojem cilju, ili problemu trebamo raditi kako bi se klijent osjećao bolji na kraju susreta i kako bi imao dobar tjedan?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hr-H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/>
              <a:t>Nakon specificiranja cilja na kojem čete raditi potrebno je zajednički odlučiti koliko ćete izdvojiti vremena za 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/>
              <a:t>Ako klijent tijekom terapije iznese novi problem probajte ga pretvoriti u cilj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210931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FA863-BF73-2F02-5DB7-3CAA96207D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948" y="1352804"/>
            <a:ext cx="6893052" cy="6675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err="1"/>
              <a:t>Nježno</a:t>
            </a:r>
            <a:r>
              <a:rPr lang="en-US" sz="2400" dirty="0"/>
              <a:t> </a:t>
            </a:r>
            <a:r>
              <a:rPr lang="en-US" sz="2400" dirty="0" err="1"/>
              <a:t>usmjeravajte</a:t>
            </a:r>
            <a:r>
              <a:rPr lang="en-US" sz="2400" dirty="0"/>
              <a:t> </a:t>
            </a:r>
            <a:r>
              <a:rPr lang="en-US" sz="2400" dirty="0" err="1"/>
              <a:t>klijenta</a:t>
            </a:r>
            <a:r>
              <a:rPr lang="en-US" sz="2400" dirty="0"/>
              <a:t> od </a:t>
            </a:r>
            <a:r>
              <a:rPr lang="en-US" sz="2400" dirty="0" err="1"/>
              <a:t>problema</a:t>
            </a:r>
            <a:r>
              <a:rPr lang="en-US" sz="2400" dirty="0"/>
              <a:t> </a:t>
            </a:r>
            <a:r>
              <a:rPr lang="en-US" sz="2400" dirty="0" err="1"/>
              <a:t>koje</a:t>
            </a:r>
            <a:r>
              <a:rPr lang="en-US" sz="2400" dirty="0"/>
              <a:t>:</a:t>
            </a:r>
            <a:endParaRPr lang="hr-HR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1810E3-172C-62B4-E2ED-1457F921D3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948" y="2416048"/>
            <a:ext cx="7268464" cy="3676904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hr-HR" dirty="0"/>
              <a:t>može sam riješiti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r-HR" dirty="0"/>
              <a:t>izolirani incidenti koji se vjerojatno neće ponoviti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r-HR" dirty="0"/>
              <a:t>nisu povezani s poteškoćama zbog kojih je došao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r-HR" dirty="0"/>
              <a:t>šanse da ostvare</a:t>
            </a:r>
            <a:r>
              <a:rPr lang="en-US" dirty="0"/>
              <a:t> </a:t>
            </a:r>
            <a:r>
              <a:rPr lang="hr-HR" dirty="0"/>
              <a:t>napredak su male, a ima drugih bitnijih problema koje treba adresirati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30227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C3122-4853-53C5-8AE0-8EEF55FE09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900" y="2046732"/>
            <a:ext cx="6273800" cy="3998468"/>
          </a:xfrm>
        </p:spPr>
        <p:txBody>
          <a:bodyPr/>
          <a:lstStyle/>
          <a:p>
            <a:r>
              <a:rPr lang="hr-HR" sz="2000" dirty="0"/>
              <a:t>Nakon izvršenja planiranog, potrebno je napraviti kratak osvrt. Čak i ako klijent nije uspješno izvršio zadatak to je prilika za učenje, jer dobivamo informacije o izbjegavanju, mislima i akcijama te uključiti tih informacija u daljnji rad i planiranje.</a:t>
            </a:r>
          </a:p>
          <a:p>
            <a:r>
              <a:rPr lang="hr-HR" sz="2000" dirty="0"/>
              <a:t>Korisno je klijenta prvo upitati što je po njima dobro prošlo, a onda zajednički diskutirati o tome što bi se moglo bolje učiniti. To omogućava konstruktivnu i strukturiranu povratnu informaciju.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F8EEAE-08F7-64FE-AB9D-A4DBA6AC087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04575" y="457200"/>
            <a:ext cx="987425" cy="274638"/>
          </a:xfrm>
        </p:spPr>
        <p:txBody>
          <a:bodyPr/>
          <a:lstStyle/>
          <a:p>
            <a:fld id="{48F63A3B-78C7-47BE-AE5E-E10140E0464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372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50F26-33F8-A156-EDC1-9B757CEC7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0294" y="594360"/>
            <a:ext cx="6766560" cy="768096"/>
          </a:xfrm>
        </p:spPr>
        <p:txBody>
          <a:bodyPr/>
          <a:lstStyle/>
          <a:p>
            <a:r>
              <a:rPr lang="hr-HR" dirty="0"/>
              <a:t>Literatura: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E1372-E73E-0AEB-FD37-B27AE156A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0294" y="1652745"/>
            <a:ext cx="6766560" cy="2700528"/>
          </a:xfrm>
        </p:spPr>
        <p:txBody>
          <a:bodyPr/>
          <a:lstStyle/>
          <a:p>
            <a:r>
              <a:rPr lang="en-US" sz="2000" b="0" i="0" dirty="0">
                <a:solidFill>
                  <a:srgbClr val="202C8F"/>
                </a:solidFill>
                <a:effectLst/>
                <a:latin typeface="Calibri" panose="020F0502020204030204" pitchFamily="34" charset="0"/>
              </a:rPr>
              <a:t>Beck, J.S. (2021). </a:t>
            </a:r>
            <a:r>
              <a:rPr lang="en-US" sz="2000" b="0" i="1" dirty="0">
                <a:solidFill>
                  <a:srgbClr val="202C8F"/>
                </a:solidFill>
                <a:effectLst/>
                <a:latin typeface="Calibri" panose="020F0502020204030204" pitchFamily="34" charset="0"/>
              </a:rPr>
              <a:t>Cognitive Behavior Therapy: Basics and Beyond. </a:t>
            </a:r>
            <a:r>
              <a:rPr lang="en-US" sz="2000" b="0" i="0" dirty="0">
                <a:solidFill>
                  <a:srgbClr val="202C8F"/>
                </a:solidFill>
                <a:effectLst/>
                <a:latin typeface="Calibri" panose="020F0502020204030204" pitchFamily="34" charset="0"/>
              </a:rPr>
              <a:t>The Guilford Press. (</a:t>
            </a:r>
            <a:r>
              <a:rPr lang="en-US" sz="2000" b="0" i="0" dirty="0" err="1">
                <a:solidFill>
                  <a:srgbClr val="202C8F"/>
                </a:solidFill>
                <a:effectLst/>
                <a:latin typeface="Calibri" panose="020F0502020204030204" pitchFamily="34" charset="0"/>
              </a:rPr>
              <a:t>Poglavlje</a:t>
            </a:r>
            <a:r>
              <a:rPr lang="en-US" sz="2000" b="0" i="0" dirty="0">
                <a:solidFill>
                  <a:srgbClr val="202C8F"/>
                </a:solidFill>
                <a:effectLst/>
                <a:latin typeface="Calibri" panose="020F0502020204030204" pitchFamily="34" charset="0"/>
              </a:rPr>
              <a:t> 9)</a:t>
            </a:r>
            <a:endParaRPr lang="en-US" sz="1600" dirty="0">
              <a:solidFill>
                <a:srgbClr val="202C8F"/>
              </a:solidFill>
            </a:endParaRPr>
          </a:p>
          <a:p>
            <a:r>
              <a:rPr lang="hr-HR" sz="1600" dirty="0" err="1">
                <a:solidFill>
                  <a:srgbClr val="202C8F"/>
                </a:solidFill>
              </a:rPr>
              <a:t>Cully</a:t>
            </a:r>
            <a:r>
              <a:rPr lang="hr-HR" sz="1600" dirty="0">
                <a:solidFill>
                  <a:srgbClr val="202C8F"/>
                </a:solidFill>
              </a:rPr>
              <a:t>, J.A., Dawson, D.B., Hamer, J., i </a:t>
            </a:r>
            <a:r>
              <a:rPr lang="hr-HR" sz="1600" dirty="0" err="1">
                <a:solidFill>
                  <a:srgbClr val="202C8F"/>
                </a:solidFill>
              </a:rPr>
              <a:t>Tharp</a:t>
            </a:r>
            <a:r>
              <a:rPr lang="hr-HR" sz="1600" dirty="0">
                <a:solidFill>
                  <a:srgbClr val="202C8F"/>
                </a:solidFill>
              </a:rPr>
              <a:t>, A.L. 2020. </a:t>
            </a:r>
            <a:r>
              <a:rPr lang="hr-HR" sz="1600" i="1" dirty="0">
                <a:solidFill>
                  <a:srgbClr val="202C8F"/>
                </a:solidFill>
              </a:rPr>
              <a:t>A </a:t>
            </a:r>
            <a:r>
              <a:rPr lang="hr-HR" sz="1600" i="1" dirty="0" err="1">
                <a:solidFill>
                  <a:srgbClr val="202C8F"/>
                </a:solidFill>
              </a:rPr>
              <a:t>Provider’s</a:t>
            </a:r>
            <a:r>
              <a:rPr lang="hr-HR" sz="1600" i="1" dirty="0">
                <a:solidFill>
                  <a:srgbClr val="202C8F"/>
                </a:solidFill>
              </a:rPr>
              <a:t> </a:t>
            </a:r>
            <a:r>
              <a:rPr lang="hr-HR" sz="1600" i="1" dirty="0" err="1">
                <a:solidFill>
                  <a:srgbClr val="202C8F"/>
                </a:solidFill>
              </a:rPr>
              <a:t>Guide</a:t>
            </a:r>
            <a:r>
              <a:rPr lang="hr-HR" sz="1600" i="1" dirty="0">
                <a:solidFill>
                  <a:srgbClr val="202C8F"/>
                </a:solidFill>
              </a:rPr>
              <a:t> to </a:t>
            </a:r>
            <a:r>
              <a:rPr lang="hr-HR" sz="1600" i="1" dirty="0" err="1">
                <a:solidFill>
                  <a:srgbClr val="202C8F"/>
                </a:solidFill>
              </a:rPr>
              <a:t>Brief</a:t>
            </a:r>
            <a:r>
              <a:rPr lang="hr-HR" sz="1600" i="1" dirty="0">
                <a:solidFill>
                  <a:srgbClr val="202C8F"/>
                </a:solidFill>
              </a:rPr>
              <a:t> </a:t>
            </a:r>
            <a:r>
              <a:rPr lang="hr-HR" sz="1600" i="1" dirty="0" err="1">
                <a:solidFill>
                  <a:srgbClr val="202C8F"/>
                </a:solidFill>
              </a:rPr>
              <a:t>Cognitive</a:t>
            </a:r>
            <a:r>
              <a:rPr lang="hr-HR" sz="1600" i="1" dirty="0">
                <a:solidFill>
                  <a:srgbClr val="202C8F"/>
                </a:solidFill>
              </a:rPr>
              <a:t> </a:t>
            </a:r>
            <a:r>
              <a:rPr lang="hr-HR" sz="1600" i="1" dirty="0" err="1">
                <a:solidFill>
                  <a:srgbClr val="202C8F"/>
                </a:solidFill>
              </a:rPr>
              <a:t>Behavioral</a:t>
            </a:r>
            <a:r>
              <a:rPr lang="hr-HR" sz="1600" i="1" dirty="0">
                <a:solidFill>
                  <a:srgbClr val="202C8F"/>
                </a:solidFill>
              </a:rPr>
              <a:t> </a:t>
            </a:r>
            <a:r>
              <a:rPr lang="hr-HR" sz="1600" i="1" dirty="0" err="1">
                <a:solidFill>
                  <a:srgbClr val="202C8F"/>
                </a:solidFill>
              </a:rPr>
              <a:t>Therapy</a:t>
            </a:r>
            <a:r>
              <a:rPr lang="hr-HR" sz="1600" i="1" dirty="0">
                <a:solidFill>
                  <a:srgbClr val="202C8F"/>
                </a:solidFill>
              </a:rPr>
              <a:t>. Department </a:t>
            </a:r>
            <a:r>
              <a:rPr lang="hr-HR" sz="1600" i="1" dirty="0" err="1">
                <a:solidFill>
                  <a:srgbClr val="202C8F"/>
                </a:solidFill>
              </a:rPr>
              <a:t>of</a:t>
            </a:r>
            <a:r>
              <a:rPr lang="hr-HR" sz="1600" i="1" dirty="0">
                <a:solidFill>
                  <a:srgbClr val="202C8F"/>
                </a:solidFill>
              </a:rPr>
              <a:t> </a:t>
            </a:r>
            <a:r>
              <a:rPr lang="hr-HR" sz="1600" i="1" dirty="0" err="1">
                <a:solidFill>
                  <a:srgbClr val="202C8F"/>
                </a:solidFill>
              </a:rPr>
              <a:t>Veterans</a:t>
            </a:r>
            <a:r>
              <a:rPr lang="hr-HR" sz="1600" i="1" dirty="0">
                <a:solidFill>
                  <a:srgbClr val="202C8F"/>
                </a:solidFill>
              </a:rPr>
              <a:t> </a:t>
            </a:r>
            <a:r>
              <a:rPr lang="hr-HR" sz="1600" i="1" dirty="0" err="1">
                <a:solidFill>
                  <a:srgbClr val="202C8F"/>
                </a:solidFill>
              </a:rPr>
              <a:t>Affairs</a:t>
            </a:r>
            <a:r>
              <a:rPr lang="hr-HR" sz="1600" i="1" dirty="0">
                <a:solidFill>
                  <a:srgbClr val="202C8F"/>
                </a:solidFill>
              </a:rPr>
              <a:t> </a:t>
            </a:r>
            <a:r>
              <a:rPr lang="hr-HR" sz="1600" i="1" dirty="0" err="1">
                <a:solidFill>
                  <a:srgbClr val="202C8F"/>
                </a:solidFill>
              </a:rPr>
              <a:t>South</a:t>
            </a:r>
            <a:r>
              <a:rPr lang="hr-HR" sz="1600" i="1" dirty="0">
                <a:solidFill>
                  <a:srgbClr val="202C8F"/>
                </a:solidFill>
              </a:rPr>
              <a:t> Central MIRECC, Houston, TX. </a:t>
            </a:r>
          </a:p>
          <a:p>
            <a:r>
              <a:rPr lang="en-US" sz="1600" b="0" i="0" dirty="0">
                <a:solidFill>
                  <a:srgbClr val="202C8F"/>
                </a:solidFill>
                <a:effectLst/>
                <a:latin typeface="noto sans" panose="020B0502040204020203" pitchFamily="34" charset="0"/>
              </a:rPr>
              <a:t>Osborne, D., &amp; Williams, C. (2016). CBT: Making effective plans. </a:t>
            </a:r>
            <a:r>
              <a:rPr lang="en-US" sz="1600" b="0" i="1" dirty="0" err="1">
                <a:solidFill>
                  <a:srgbClr val="202C8F"/>
                </a:solidFill>
                <a:effectLst/>
                <a:latin typeface="noto sans" panose="020B0502040204020203" pitchFamily="34" charset="0"/>
              </a:rPr>
              <a:t>BJPsych</a:t>
            </a:r>
            <a:r>
              <a:rPr lang="en-US" sz="1600" b="0" i="1" dirty="0">
                <a:solidFill>
                  <a:srgbClr val="202C8F"/>
                </a:solidFill>
                <a:effectLst/>
                <a:latin typeface="noto sans" panose="020B0502040204020203" pitchFamily="34" charset="0"/>
              </a:rPr>
              <a:t> Advances,</a:t>
            </a:r>
            <a:r>
              <a:rPr lang="en-US" sz="1600" b="0" i="0" dirty="0">
                <a:solidFill>
                  <a:srgbClr val="202C8F"/>
                </a:solidFill>
                <a:effectLst/>
                <a:latin typeface="noto sans" panose="020B0502040204020203" pitchFamily="34" charset="0"/>
              </a:rPr>
              <a:t> </a:t>
            </a:r>
            <a:r>
              <a:rPr lang="en-US" sz="1600" b="0" i="1" dirty="0">
                <a:solidFill>
                  <a:srgbClr val="202C8F"/>
                </a:solidFill>
                <a:effectLst/>
                <a:latin typeface="noto sans" panose="020B0502040204020203" pitchFamily="34" charset="0"/>
              </a:rPr>
              <a:t>22</a:t>
            </a:r>
            <a:r>
              <a:rPr lang="en-US" sz="1600" b="0" i="0" dirty="0">
                <a:solidFill>
                  <a:srgbClr val="202C8F"/>
                </a:solidFill>
                <a:effectLst/>
                <a:latin typeface="noto sans" panose="020B0502040204020203" pitchFamily="34" charset="0"/>
              </a:rPr>
              <a:t>(1</a:t>
            </a:r>
            <a:r>
              <a:rPr lang="en-US" sz="1600" b="0" i="0" dirty="0">
                <a:solidFill>
                  <a:schemeClr val="accent6">
                    <a:lumMod val="75000"/>
                  </a:schemeClr>
                </a:solidFill>
                <a:effectLst/>
                <a:latin typeface="noto sans" panose="020B0502040204020203" pitchFamily="34" charset="0"/>
              </a:rPr>
              <a:t>), 53-54. doi:10.1192/apt.bp.114.014332</a:t>
            </a:r>
            <a:r>
              <a:rPr lang="hr-HR" sz="1600" b="0" i="0" dirty="0">
                <a:solidFill>
                  <a:schemeClr val="accent6">
                    <a:lumMod val="75000"/>
                  </a:schemeClr>
                </a:solidFill>
                <a:effectLst/>
                <a:latin typeface="noto sans" panose="020B0502040204020203" pitchFamily="34" charset="0"/>
              </a:rPr>
              <a:t> </a:t>
            </a:r>
            <a:endParaRPr lang="hr-HR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3E788D-4037-7C7D-149E-9242ECF03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127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B426-5B7C-607E-D413-5D2C9495C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900" y="3022854"/>
            <a:ext cx="6583680" cy="667512"/>
          </a:xfrm>
        </p:spPr>
        <p:txBody>
          <a:bodyPr/>
          <a:lstStyle/>
          <a:p>
            <a:r>
              <a:rPr lang="hr-HR" dirty="0"/>
              <a:t>Hvala na Pažnji!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962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uvod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jedna od značajki i prednosti KBT terapije je omogućavanje strukture i radnog okvira kako bi pomogli klijentima identificirati ciljeve i razraditi plan dostizanja istih</a:t>
            </a:r>
          </a:p>
          <a:p>
            <a:endParaRPr lang="hr-H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F3F53-E962-A4A9-7BBF-CAA7108EF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317" y="457200"/>
            <a:ext cx="8416603" cy="1378174"/>
          </a:xfrm>
        </p:spPr>
        <p:txBody>
          <a:bodyPr/>
          <a:lstStyle/>
          <a:p>
            <a:r>
              <a:rPr lang="hr-HR" sz="3600" dirty="0"/>
              <a:t>Postizanje</a:t>
            </a:r>
            <a:br>
              <a:rPr lang="hr-HR" sz="3600" dirty="0"/>
            </a:br>
            <a:r>
              <a:rPr lang="hr-HR" sz="3600" dirty="0"/>
              <a:t>terapeutskih ciljeva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7E3FA-AC45-C67B-060F-A69E9BD93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316" y="2146703"/>
            <a:ext cx="8416603" cy="37179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/>
              <a:t>Efektivno planiranje tretmana zahtjeva: radnu dijagnozu, konceptualizaciju slučaja, promišljanje o </a:t>
            </a:r>
            <a:r>
              <a:rPr lang="hr-HR" sz="2000" dirty="0" err="1"/>
              <a:t>klijentovim</a:t>
            </a:r>
            <a:r>
              <a:rPr lang="hr-HR" sz="2000" dirty="0"/>
              <a:t> karakteristikama,  aspiracijama, vrijednostima, ciljevima i osjećaju svrhovitosti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/>
              <a:t>U najširem smislu terapeutski cilj je </a:t>
            </a:r>
            <a:r>
              <a:rPr lang="hr-HR" sz="2000" u="sng" dirty="0"/>
              <a:t>remisija </a:t>
            </a:r>
            <a:r>
              <a:rPr lang="hr-HR" sz="2000" u="sng" dirty="0" err="1"/>
              <a:t>klijentovog</a:t>
            </a:r>
            <a:r>
              <a:rPr lang="hr-HR" sz="2000" u="sng" dirty="0"/>
              <a:t> poremećaja</a:t>
            </a:r>
            <a:r>
              <a:rPr lang="hr-HR" sz="2000" dirty="0"/>
              <a:t>, značajno poboljšanje raspoloženja i funkcioniranja, izgradnja otpornosti te prevencija ponovne pojave simptoma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/>
              <a:t>Potrebno je poticati smislena iskustva (unutar i van terapije) koji podižu osjećaj vrijednosti, motivaciju, optimizam, povezanost i osjećaj kontrole. Kao, i povećati </a:t>
            </a:r>
            <a:r>
              <a:rPr lang="hr-HR" sz="2000" dirty="0" err="1"/>
              <a:t>klijentovu</a:t>
            </a:r>
            <a:r>
              <a:rPr lang="hr-HR" sz="2000" dirty="0"/>
              <a:t> </a:t>
            </a:r>
            <a:r>
              <a:rPr lang="hr-HR" sz="2000" i="1" dirty="0"/>
              <a:t>fleksibilnost u mišljenju i ponašanju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1DDF8-74B6-DF6B-82C1-67F436684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065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70E1E-8E26-A195-DD87-802FB84C2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963" y="703854"/>
            <a:ext cx="8476958" cy="768096"/>
          </a:xfrm>
        </p:spPr>
        <p:txBody>
          <a:bodyPr/>
          <a:lstStyle/>
          <a:p>
            <a:r>
              <a:rPr lang="hr-HR" sz="3200" dirty="0"/>
              <a:t>Kako bi ostvarili te ciljeve</a:t>
            </a:r>
            <a:r>
              <a:rPr lang="hr-HR" sz="3600" dirty="0"/>
              <a:t/>
            </a:r>
            <a:br>
              <a:rPr lang="hr-HR" sz="3600" dirty="0"/>
            </a:br>
            <a:endParaRPr lang="hr-HR" sz="28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E769C-9757-7972-C0CD-D9CF17DCD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5962" y="1778704"/>
            <a:ext cx="8476958" cy="449314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hr-HR" sz="2000" dirty="0"/>
              <a:t>Izgraditi čvrst terapeutski savez s klijentom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000" dirty="0"/>
              <a:t>Definirati strukturu i proces terapije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000" dirty="0"/>
              <a:t>Tjedno nadgledati napredak u terapiji i modificirati plan ako je potrebno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000" dirty="0"/>
              <a:t>Naučiti klijenta kognitivni model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000" dirty="0"/>
              <a:t>Ublažiti klijentove poteškoće različitim intervencijama (kognitivno restrukturiranje, rješavanje problema i obučavanje novim vještinama)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000" dirty="0"/>
              <a:t>Povećati pozitivan učinak stvaranjem prilika za smislena, ugodna, savladavajuća iskustva 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000" dirty="0"/>
              <a:t>Razviti i ojačati adaptivna uvjerenja klijenata o sebi, drugima, svijetu i svojoj budućnosti pomažući im izvući zaključke o svojim pozitivnim iskustvima i identificirati te oslabiti negativna uvjerenja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000" dirty="0"/>
              <a:t>Naučiti klijenta kako koristiti BKT i druge tehnike te generalizirati njihovo korištenje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5A2B06-4B99-351D-29D6-41414D5A6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321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7D69D-D918-B350-6F4C-511720B60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5266" y="347472"/>
            <a:ext cx="8119871" cy="768096"/>
          </a:xfrm>
        </p:spPr>
        <p:txBody>
          <a:bodyPr/>
          <a:lstStyle/>
          <a:p>
            <a:r>
              <a:rPr lang="hr-HR" sz="3600" dirty="0"/>
              <a:t>Planiranje tretmana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               </a:t>
            </a:r>
            <a:r>
              <a:rPr lang="hr-HR" sz="3600" dirty="0"/>
              <a:t> kroz susrete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F2991-2535-90BE-A165-AF8E59EF6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00" y="1832552"/>
            <a:ext cx="8534399" cy="4431792"/>
          </a:xfrm>
        </p:spPr>
        <p:txBody>
          <a:bodyPr/>
          <a:lstStyle/>
          <a:p>
            <a:r>
              <a:rPr lang="hr-HR" sz="2000" dirty="0"/>
              <a:t>Terapija se sastoji od tri faze, </a:t>
            </a:r>
            <a:r>
              <a:rPr lang="hr-HR" sz="2000" b="1" dirty="0"/>
              <a:t>u prvoj fazi </a:t>
            </a:r>
            <a:r>
              <a:rPr lang="hr-HR" sz="2000" dirty="0"/>
              <a:t>usmjeravamo se na:</a:t>
            </a:r>
          </a:p>
          <a:p>
            <a:endParaRPr lang="hr-HR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2000" dirty="0"/>
              <a:t>izgradnju odnosa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2000" dirty="0"/>
              <a:t>identificiranju </a:t>
            </a:r>
            <a:r>
              <a:rPr lang="hr-HR" sz="2000" dirty="0" err="1"/>
              <a:t>klijentovih</a:t>
            </a:r>
            <a:r>
              <a:rPr lang="hr-HR" sz="2000" dirty="0"/>
              <a:t> aspiracija, vrijednosti i ciljeva u terapiji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2000" dirty="0"/>
              <a:t>educirati klijenta o kognitivnom modelu, njihovom poremećaju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2000" dirty="0"/>
              <a:t>osmišljavanju koraka u ostvarenju svakog cilja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2000" dirty="0"/>
              <a:t>rješavanje prepreka koji se nalaze na putu prema cilju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2000" dirty="0"/>
              <a:t>izdvojiti klijentove snage, resurse, pozitivna uvjerenja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2000" dirty="0"/>
              <a:t>naučiti klijenta da prepozna AM, evaluira i odgovori na njih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2000" dirty="0"/>
              <a:t>naučiti potrebne vještine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2000" dirty="0"/>
              <a:t>pomoći u planiranju aktivnosti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6DFB67-1383-A85A-9D43-DDA53528D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883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9DCA269-0A84-0BF9-751A-3FA631799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273" y="1774131"/>
            <a:ext cx="5693664" cy="3122168"/>
          </a:xfrm>
        </p:spPr>
        <p:txBody>
          <a:bodyPr/>
          <a:lstStyle/>
          <a:p>
            <a:r>
              <a:rPr lang="hr-HR" dirty="0"/>
              <a:t>Na početku terapije posebno je važno olakšati i smanjiti simptome kod klijenta te poboljšati funkcioniranje. Na ovaj način smanjujemo šansu za prerano odustajanje i utječemo na motivaciju klijenta.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3B80BF-9BC5-0FEB-7BFD-3DEDA0485CF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04575" y="457200"/>
            <a:ext cx="987425" cy="274638"/>
          </a:xfrm>
        </p:spPr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664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E2D87-1429-C899-CBF8-FC89578F3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800" y="712378"/>
            <a:ext cx="6115499" cy="3122168"/>
          </a:xfrm>
        </p:spPr>
        <p:txBody>
          <a:bodyPr/>
          <a:lstStyle/>
          <a:p>
            <a:r>
              <a:rPr lang="hr-HR" sz="2000" b="1" u="sng" dirty="0"/>
              <a:t>U srednjoj fazi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/>
              <a:t>u fokusu su nam ne samo ciljevi, već i samo jačanje klijenta kroz prilagodljiva pozivna uvjerenja. Također, izravnije identificiramo i modificiramo klijentove disfunkcionalna uvjerenja</a:t>
            </a:r>
          </a:p>
          <a:p>
            <a:endParaRPr lang="hr-HR" sz="1800" u="sng" dirty="0"/>
          </a:p>
          <a:p>
            <a:r>
              <a:rPr lang="hr-HR" sz="2000" b="1" u="sng" dirty="0"/>
              <a:t>U završnoj fazi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dirty="0"/>
              <a:t> </a:t>
            </a:r>
            <a:r>
              <a:rPr lang="hr-HR" sz="2000" dirty="0"/>
              <a:t>naglasak je na pripremi za prekid terapije uz nastavak rada prema ciljevima, povećanje osjećaje dobrobiti i otpornosti te sprječavanje recidiva</a:t>
            </a:r>
          </a:p>
          <a:p>
            <a:endParaRPr lang="hr-HR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CADDE-7997-F992-B2E7-8B74293B2A6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04575" y="457200"/>
            <a:ext cx="987425" cy="274638"/>
          </a:xfrm>
        </p:spPr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827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686F9-792B-3EB4-F733-F07636546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0096" y="594360"/>
            <a:ext cx="8282823" cy="768096"/>
          </a:xfrm>
        </p:spPr>
        <p:txBody>
          <a:bodyPr/>
          <a:lstStyle/>
          <a:p>
            <a:r>
              <a:rPr lang="en-US" sz="3600" dirty="0" err="1"/>
              <a:t>Kreiranje</a:t>
            </a:r>
            <a:r>
              <a:rPr lang="en-US" sz="3600" dirty="0"/>
              <a:t> plana </a:t>
            </a:r>
            <a:r>
              <a:rPr lang="en-US" sz="3600" dirty="0" err="1"/>
              <a:t>tretmana</a:t>
            </a:r>
            <a:endParaRPr lang="hr-H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ABF6F-782B-0A89-A73D-1554F8EC6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8646" y="1581520"/>
            <a:ext cx="8581292" cy="4104171"/>
          </a:xfrm>
        </p:spPr>
        <p:txBody>
          <a:bodyPr/>
          <a:lstStyle/>
          <a:p>
            <a:pPr lvl="0">
              <a:lnSpc>
                <a:spcPts val="27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r-HR" sz="2000" b="1" dirty="0">
                <a:solidFill>
                  <a:srgbClr val="202C8F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Temelji se na:</a:t>
            </a:r>
          </a:p>
          <a:p>
            <a:pPr lvl="0">
              <a:lnSpc>
                <a:spcPts val="27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hr-HR" sz="2000" b="1" dirty="0">
              <a:solidFill>
                <a:srgbClr val="202C8F"/>
              </a:solidFill>
              <a:effectLst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342900" lvl="0" indent="-342900">
              <a:lnSpc>
                <a:spcPts val="2700"/>
              </a:lnSpc>
              <a:buFont typeface="Symbol" panose="05050102010706020507" pitchFamily="18" charset="2"/>
              <a:buChar char="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r-HR" sz="2000" dirty="0">
                <a:solidFill>
                  <a:srgbClr val="202C8F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vašoj</a:t>
            </a:r>
            <a:r>
              <a:rPr lang="hr-HR" sz="2000" dirty="0">
                <a:solidFill>
                  <a:srgbClr val="202C8F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dijagnostičkoj procjeni i kognitivnoj formulacij</a:t>
            </a:r>
            <a:r>
              <a:rPr lang="hr-HR" sz="2000" dirty="0">
                <a:solidFill>
                  <a:srgbClr val="202C8F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i</a:t>
            </a:r>
            <a:r>
              <a:rPr lang="hr-HR" sz="2000" dirty="0">
                <a:solidFill>
                  <a:srgbClr val="202C8F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poremećaja</a:t>
            </a:r>
            <a:endParaRPr lang="hr-HR" sz="2000" dirty="0">
              <a:solidFill>
                <a:srgbClr val="202C8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700"/>
              </a:lnSpc>
              <a:buFont typeface="Symbol" panose="05050102010706020507" pitchFamily="18" charset="2"/>
              <a:buChar char="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r-HR" sz="2000" dirty="0">
                <a:solidFill>
                  <a:srgbClr val="202C8F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načelu i općim strategijama tretmana tog poremećaja</a:t>
            </a:r>
            <a:endParaRPr lang="hr-HR" sz="2000" dirty="0">
              <a:solidFill>
                <a:srgbClr val="202C8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700"/>
              </a:lnSpc>
              <a:buFont typeface="Symbol" panose="05050102010706020507" pitchFamily="18" charset="2"/>
              <a:buChar char="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r-HR" sz="2000" dirty="0">
                <a:solidFill>
                  <a:srgbClr val="202C8F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vašoj konceptualizaciji klijenta</a:t>
            </a:r>
            <a:endParaRPr lang="hr-HR" sz="2000" dirty="0">
              <a:solidFill>
                <a:srgbClr val="202C8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700"/>
              </a:lnSpc>
              <a:buFont typeface="Symbol" panose="05050102010706020507" pitchFamily="18" charset="2"/>
              <a:buChar char="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r-HR" sz="2000" dirty="0" err="1">
                <a:solidFill>
                  <a:srgbClr val="202C8F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klijentovim</a:t>
            </a:r>
            <a:r>
              <a:rPr lang="hr-HR" sz="2000" dirty="0">
                <a:solidFill>
                  <a:srgbClr val="202C8F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težnjama, snagama</a:t>
            </a:r>
            <a:r>
              <a:rPr lang="hr-HR" sz="2000" dirty="0">
                <a:solidFill>
                  <a:srgbClr val="202C8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>
                <a:solidFill>
                  <a:srgbClr val="202C8F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vrijednostima i osjećaju svrhe</a:t>
            </a:r>
            <a:endParaRPr lang="hr-HR" sz="2000" dirty="0">
              <a:solidFill>
                <a:srgbClr val="202C8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700"/>
              </a:lnSpc>
              <a:buFont typeface="Symbol" panose="05050102010706020507" pitchFamily="18" charset="2"/>
              <a:buChar char="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r-HR" sz="2000" dirty="0">
                <a:solidFill>
                  <a:srgbClr val="202C8F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preprekama s kojima se susreću pri poduzimanju koraka</a:t>
            </a:r>
            <a:r>
              <a:rPr lang="hr-HR" sz="2000" dirty="0">
                <a:solidFill>
                  <a:srgbClr val="202C8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>
                <a:solidFill>
                  <a:srgbClr val="202C8F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da postignu svoje ciljeve</a:t>
            </a:r>
          </a:p>
          <a:p>
            <a:pPr lvl="0">
              <a:lnSpc>
                <a:spcPts val="27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r-HR" sz="2000" dirty="0">
                <a:solidFill>
                  <a:srgbClr val="202C8F"/>
                </a:solidFill>
                <a:ea typeface="Calibri" panose="020F0502020204030204" pitchFamily="34" charset="0"/>
                <a:cs typeface="Courier New" panose="02070309020205020404" pitchFamily="49" charset="0"/>
              </a:rPr>
              <a:t>*Plan je potrebno prilagoditi osobi, njenim godinama, spolu, kulturi iz koje dolazi, socioekonomskom statusu, religioznosti, seksualnoj orijentaciji, invaliditetu </a:t>
            </a:r>
            <a:r>
              <a:rPr lang="en-US" sz="2000" dirty="0" err="1">
                <a:solidFill>
                  <a:srgbClr val="202C8F"/>
                </a:solidFill>
                <a:ea typeface="Calibri" panose="020F0502020204030204" pitchFamily="34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202C8F"/>
                </a:solidFill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hr-HR" sz="2000" dirty="0" err="1">
                <a:solidFill>
                  <a:srgbClr val="202C8F"/>
                </a:solidFill>
                <a:ea typeface="Calibri" panose="020F0502020204030204" pitchFamily="34" charset="0"/>
                <a:cs typeface="Courier New" panose="02070309020205020404" pitchFamily="49" charset="0"/>
              </a:rPr>
              <a:t>td</a:t>
            </a:r>
            <a:r>
              <a:rPr lang="hr-HR" sz="2000" dirty="0">
                <a:solidFill>
                  <a:srgbClr val="202C8F"/>
                </a:solidFill>
                <a:ea typeface="Calibri" panose="020F0502020204030204" pitchFamily="34" charset="0"/>
                <a:cs typeface="Courier New" panose="02070309020205020404" pitchFamily="49" charset="0"/>
              </a:rPr>
              <a:t>.</a:t>
            </a:r>
          </a:p>
          <a:p>
            <a:pPr lvl="0">
              <a:lnSpc>
                <a:spcPts val="27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hr-HR" sz="1800" dirty="0">
              <a:solidFill>
                <a:srgbClr val="202C8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14B227-C989-FF09-ECE8-29E1F715A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993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1ABBC-EBE6-4F1C-F867-05BE20126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936" y="495554"/>
            <a:ext cx="11463909" cy="768096"/>
          </a:xfrm>
        </p:spPr>
        <p:txBody>
          <a:bodyPr/>
          <a:lstStyle/>
          <a:p>
            <a:r>
              <a:rPr lang="hr-HR" sz="3600" dirty="0"/>
              <a:t>Identificiranje mogućih</a:t>
            </a:r>
            <a:br>
              <a:rPr lang="hr-HR" sz="3600" dirty="0"/>
            </a:br>
            <a:r>
              <a:rPr lang="hr-HR" sz="3600" dirty="0"/>
              <a:t>prepreka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A7317-B851-C3EF-98B2-F859F0736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936" y="1941702"/>
            <a:ext cx="8551164" cy="4420744"/>
          </a:xfrm>
        </p:spPr>
        <p:txBody>
          <a:bodyPr/>
          <a:lstStyle/>
          <a:p>
            <a:pPr algn="just"/>
            <a:r>
              <a:rPr lang="hr-HR" sz="1800" dirty="0"/>
              <a:t>Klijenti se često slažu s preporukama terapeuta, ali važno je identificirati potencijalne prepreke tretmanu kako bi terapija bila što učinkovitija. Poteškoće mogu biti </a:t>
            </a:r>
            <a:r>
              <a:rPr lang="hr-HR" sz="1800" i="1" dirty="0"/>
              <a:t>logističke prirode </a:t>
            </a:r>
            <a:r>
              <a:rPr lang="hr-HR" sz="1800" dirty="0"/>
              <a:t>(financije, putovanja), </a:t>
            </a:r>
            <a:r>
              <a:rPr lang="hr-HR" sz="1800" i="1" dirty="0"/>
              <a:t>osobna uvjerenja</a:t>
            </a:r>
            <a:r>
              <a:rPr lang="hr-HR" sz="1800" dirty="0"/>
              <a:t> (zabrinutost oko efikasnosti tretmana, briga oko stigme), </a:t>
            </a:r>
            <a:r>
              <a:rPr lang="hr-HR" sz="1800" i="1" dirty="0"/>
              <a:t>interpersonalni</a:t>
            </a:r>
            <a:r>
              <a:rPr lang="hr-HR" sz="1800" dirty="0"/>
              <a:t> (obitelj ne podržava psihoterapiju) </a:t>
            </a:r>
          </a:p>
          <a:p>
            <a:pPr algn="just"/>
            <a:endParaRPr lang="hr-HR" sz="1800" dirty="0"/>
          </a:p>
          <a:p>
            <a:r>
              <a:rPr lang="hr-HR" sz="1800" dirty="0"/>
              <a:t>Iznimno je važno uključiti klijenta u planiranje te uvažiti njegovu povratnu informaciju</a:t>
            </a:r>
          </a:p>
          <a:p>
            <a:r>
              <a:rPr lang="hr-HR" sz="1800" dirty="0"/>
              <a:t>Primjeri za domaću zadaću:</a:t>
            </a:r>
          </a:p>
          <a:p>
            <a:pPr marL="342900" indent="-342900">
              <a:buAutoNum type="arabicPeriod"/>
            </a:pPr>
            <a:r>
              <a:rPr lang="hr-HR" sz="1800" dirty="0"/>
              <a:t>Razmilite o našem planu tretmana, ima li nešto što trebamo prilagoditi?</a:t>
            </a:r>
          </a:p>
          <a:p>
            <a:pPr marL="342900" indent="-342900">
              <a:buAutoNum type="arabicPeriod"/>
            </a:pPr>
            <a:r>
              <a:rPr lang="hr-HR" sz="1800" dirty="0"/>
              <a:t>Napravite listu prepreka na koje možete naići u ispunjavanju plana</a:t>
            </a:r>
          </a:p>
          <a:p>
            <a:pPr algn="just"/>
            <a:endParaRPr lang="hr-HR" sz="2000" dirty="0"/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695836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BC7A65DB0DEB47A6A5C17D9D778644" ma:contentTypeVersion="2" ma:contentTypeDescription="Create a new document." ma:contentTypeScope="" ma:versionID="0befaeac8e0b6c2c74ac0f9b14193b50">
  <xsd:schema xmlns:xsd="http://www.w3.org/2001/XMLSchema" xmlns:xs="http://www.w3.org/2001/XMLSchema" xmlns:p="http://schemas.microsoft.com/office/2006/metadata/properties" xmlns:ns3="7409f187-c17d-4114-b008-8d923f63cec2" targetNamespace="http://schemas.microsoft.com/office/2006/metadata/properties" ma:root="true" ma:fieldsID="482be97e1e684c883cb3163fa521ee37" ns3:_="">
    <xsd:import namespace="7409f187-c17d-4114-b008-8d923f63cec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09f187-c17d-4114-b008-8d923f63ce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C67942-79EA-4ACE-AB1D-0E1F9A29D4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09f187-c17d-4114-b008-8d923f63ce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05BBA3-6C2B-426C-8C69-5066F3E7DE9A}">
  <ds:schemaRefs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terms/"/>
    <ds:schemaRef ds:uri="7409f187-c17d-4114-b008-8d923f63cec2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F489428-4A36-4CE4-B636-7BBE1E31DC4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{DAFD9F9A-6E6F-45BF-B974-B971FD4EA501}tf78438558_win32</Template>
  <TotalTime>959</TotalTime>
  <Words>1055</Words>
  <Application>Microsoft Office PowerPoint</Application>
  <PresentationFormat>Widescreen</PresentationFormat>
  <Paragraphs>121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Arial Black</vt:lpstr>
      <vt:lpstr>Arial Regular</vt:lpstr>
      <vt:lpstr>Calibri</vt:lpstr>
      <vt:lpstr>Courier New</vt:lpstr>
      <vt:lpstr>noto sans</vt:lpstr>
      <vt:lpstr>Sabon Next LT</vt:lpstr>
      <vt:lpstr>Symbol</vt:lpstr>
      <vt:lpstr>Times New Roman</vt:lpstr>
      <vt:lpstr>Wingdings</vt:lpstr>
      <vt:lpstr>Office Theme</vt:lpstr>
      <vt:lpstr>Planiranje  tretmana </vt:lpstr>
      <vt:lpstr>uvod</vt:lpstr>
      <vt:lpstr>Postizanje terapeutskih ciljeva</vt:lpstr>
      <vt:lpstr>Kako bi ostvarili te ciljeve </vt:lpstr>
      <vt:lpstr>Planiranje tretmana                 kroz susrete</vt:lpstr>
      <vt:lpstr>PowerPoint Presentation</vt:lpstr>
      <vt:lpstr>PowerPoint Presentation</vt:lpstr>
      <vt:lpstr>Kreiranje plana tretmana</vt:lpstr>
      <vt:lpstr>Identificiranje mogućih prepreka</vt:lpstr>
      <vt:lpstr> opći plan tretmana:</vt:lpstr>
      <vt:lpstr>Planiranje; specifični cilj</vt:lpstr>
      <vt:lpstr>specifični cilj treba uključivati:</vt:lpstr>
      <vt:lpstr>Planiranje pojedinačnih susreta</vt:lpstr>
      <vt:lpstr>Nježno usmjeravajte klijenta od problema koje:</vt:lpstr>
      <vt:lpstr>PowerPoint Presentation</vt:lpstr>
      <vt:lpstr>Literatura: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Planiranje  tretmana</dc:title>
  <dc:subject/>
  <dc:creator>Ella Kravchenko</dc:creator>
  <cp:lastModifiedBy>hubikotvr@outlook.com</cp:lastModifiedBy>
  <cp:revision>9</cp:revision>
  <dcterms:created xsi:type="dcterms:W3CDTF">2022-11-16T10:03:25Z</dcterms:created>
  <dcterms:modified xsi:type="dcterms:W3CDTF">2022-11-23T15:53:01Z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0x010100A9BC7A65DB0DEB47A6A5C17D9D778644</vt:lpwstr>
  </property>
</Properties>
</file>