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4" r:id="rId10"/>
    <p:sldId id="263" r:id="rId11"/>
    <p:sldId id="265" r:id="rId12"/>
    <p:sldId id="268" r:id="rId13"/>
    <p:sldId id="266" r:id="rId14"/>
  </p:sldIdLst>
  <p:sldSz cx="12192000" cy="6858000"/>
  <p:notesSz cx="6858000" cy="9144000"/>
  <p:embeddedFontLst>
    <p:embeddedFont>
      <p:font typeface="Open Sans" panose="020B0604020202020204" charset="0"/>
      <p:regular r:id="rId16"/>
      <p:bold r:id="rId17"/>
      <p:italic r:id="rId18"/>
      <p:boldItalic r:id="rId19"/>
    </p:embeddedFont>
    <p:embeddedFont>
      <p:font typeface="Lustria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g4z70VGYnlEWO1ZKvmYlGyDO6M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3ED"/>
    <a:srgbClr val="FCFBFF"/>
    <a:srgbClr val="FAFAFA"/>
    <a:srgbClr val="F6F6F6"/>
    <a:srgbClr val="F0EEE2"/>
    <a:srgbClr val="F7F2EC"/>
    <a:srgbClr val="E5E5E5"/>
    <a:srgbClr val="F5F2ED"/>
    <a:srgbClr val="FEFD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002" autoAdjust="0"/>
  </p:normalViewPr>
  <p:slideViewPr>
    <p:cSldViewPr snapToGrid="0">
      <p:cViewPr varScale="1">
        <p:scale>
          <a:sx n="87" d="100"/>
          <a:sy n="87" d="100"/>
        </p:scale>
        <p:origin x="13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5bb586ab6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5bb586ab6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5bb586ab6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5bb586ab6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7461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5bb586ab6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5bb586ab6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 rot="5400000">
            <a:off x="4228224" y="-1234462"/>
            <a:ext cx="3636088" cy="1069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 rot="5400000">
            <a:off x="7924366" y="2315931"/>
            <a:ext cx="4984956" cy="234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 rot="5400000">
            <a:off x="2547783" y="-711610"/>
            <a:ext cx="4984956" cy="840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1"/>
          </p:nvPr>
        </p:nvSpPr>
        <p:spPr>
          <a:xfrm>
            <a:off x="715383" y="2128684"/>
            <a:ext cx="5304417" cy="3844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body" idx="2"/>
          </p:nvPr>
        </p:nvSpPr>
        <p:spPr>
          <a:xfrm>
            <a:off x="6172200" y="2128684"/>
            <a:ext cx="5219700" cy="3844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2"/>
          </p:nvPr>
        </p:nvSpPr>
        <p:spPr>
          <a:xfrm>
            <a:off x="715384" y="2505075"/>
            <a:ext cx="5282192" cy="342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2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2"/>
          </p:nvPr>
        </p:nvSpPr>
        <p:spPr>
          <a:xfrm>
            <a:off x="688258" y="2315497"/>
            <a:ext cx="4093599" cy="355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>
            <a:spLocks noGrp="1"/>
          </p:cNvSpPr>
          <p:nvPr>
            <p:ph type="pic" idx="2"/>
          </p:nvPr>
        </p:nvSpPr>
        <p:spPr>
          <a:xfrm>
            <a:off x="5183188" y="1066800"/>
            <a:ext cx="6172200" cy="479425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683342" y="2552700"/>
            <a:ext cx="4103431" cy="331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cxnSp>
        <p:nvCxnSpPr>
          <p:cNvPr id="11" name="Google Shape;11;p8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2;p8"/>
          <p:cNvCxnSpPr/>
          <p:nvPr/>
        </p:nvCxnSpPr>
        <p:spPr>
          <a:xfrm>
            <a:off x="800100" y="6142781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3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1476374" y="1447801"/>
            <a:ext cx="5676900" cy="1680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hr-HR" dirty="0"/>
              <a:t>PROCJENA</a:t>
            </a:r>
            <a:br>
              <a:rPr lang="hr-HR" dirty="0"/>
            </a:br>
            <a:endParaRPr dirty="0"/>
          </a:p>
        </p:txBody>
      </p:sp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2231894" y="4785544"/>
            <a:ext cx="2047875" cy="1011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hr-HR" dirty="0"/>
              <a:t>Jasmina Šandor</a:t>
            </a:r>
            <a:endParaRPr dirty="0"/>
          </a:p>
        </p:txBody>
      </p:sp>
      <p:cxnSp>
        <p:nvCxnSpPr>
          <p:cNvPr id="89" name="Google Shape;89;p1"/>
          <p:cNvCxnSpPr/>
          <p:nvPr/>
        </p:nvCxnSpPr>
        <p:spPr>
          <a:xfrm>
            <a:off x="800100" y="723900"/>
            <a:ext cx="49149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" name="Google Shape;90;p1"/>
          <p:cNvCxnSpPr/>
          <p:nvPr/>
        </p:nvCxnSpPr>
        <p:spPr>
          <a:xfrm>
            <a:off x="800100" y="6134100"/>
            <a:ext cx="49149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Slika 1">
            <a:extLst>
              <a:ext uri="{FF2B5EF4-FFF2-40B4-BE49-F238E27FC236}">
                <a16:creationId xmlns:a16="http://schemas.microsoft.com/office/drawing/2014/main" id="{5F8897D9-DC84-45B9-A99D-8641DD2C3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809" y="-1"/>
            <a:ext cx="5494191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4629D24-AFAF-47A9-A520-7CFEA321B0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45"/>
          <a:stretch/>
        </p:blipFill>
        <p:spPr>
          <a:xfrm>
            <a:off x="7751486" y="1265970"/>
            <a:ext cx="3794234" cy="4326059"/>
          </a:xfrm>
          <a:prstGeom prst="rect">
            <a:avLst/>
          </a:prstGeom>
        </p:spPr>
      </p:pic>
      <p:sp>
        <p:nvSpPr>
          <p:cNvPr id="134" name="Google Shape;134;g15bb586ab66_0_1"/>
          <p:cNvSpPr txBox="1">
            <a:spLocks noGrp="1"/>
          </p:cNvSpPr>
          <p:nvPr>
            <p:ph type="title"/>
          </p:nvPr>
        </p:nvSpPr>
        <p:spPr>
          <a:xfrm>
            <a:off x="966964" y="962297"/>
            <a:ext cx="6788504" cy="137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/>
              <a:t>IZMEĐU PROCJENE I PRVOG TERAPIJSKOG SUSRETA</a:t>
            </a:r>
          </a:p>
        </p:txBody>
      </p:sp>
      <p:sp>
        <p:nvSpPr>
          <p:cNvPr id="135" name="Google Shape;135;g15bb586ab66_0_1"/>
          <p:cNvSpPr txBox="1">
            <a:spLocks noGrp="1"/>
          </p:cNvSpPr>
          <p:nvPr>
            <p:ph type="body" idx="1"/>
          </p:nvPr>
        </p:nvSpPr>
        <p:spPr>
          <a:xfrm>
            <a:off x="793425" y="2333297"/>
            <a:ext cx="6788505" cy="363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ctr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r-HR" dirty="0"/>
              <a:t>napisati izvješće o procjeni </a:t>
            </a:r>
          </a:p>
          <a:p>
            <a:pPr marL="114300" lvl="0" indent="0" algn="ctr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hr-HR" dirty="0"/>
              <a:t>po potrebi kontaktirati </a:t>
            </a:r>
            <a:r>
              <a:rPr lang="hr-HR" dirty="0" err="1"/>
              <a:t>klijentovog</a:t>
            </a:r>
            <a:r>
              <a:rPr lang="hr-HR" dirty="0"/>
              <a:t> prethodnog terapeuta/liječnika/stručnjaka druge vrste</a:t>
            </a:r>
          </a:p>
          <a:p>
            <a:pPr marL="114300" lvl="0" indent="0" algn="ct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hr-HR" dirty="0"/>
              <a:t>ako postoje, kontaktirati stručnjake koji trenutno rade s klijentom</a:t>
            </a:r>
          </a:p>
          <a:p>
            <a:pPr marL="114300" lvl="0" indent="0" algn="ct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3F7D0658-BC68-439D-9942-44E51C5407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2458" b="23503"/>
          <a:stretch/>
        </p:blipFill>
        <p:spPr>
          <a:xfrm>
            <a:off x="2774732" y="906707"/>
            <a:ext cx="6432332" cy="5044586"/>
          </a:xfrm>
          <a:prstGeom prst="rect">
            <a:avLst/>
          </a:prstGeom>
        </p:spPr>
      </p:pic>
      <p:sp>
        <p:nvSpPr>
          <p:cNvPr id="146" name="Google Shape;146;g15bb586ab66_0_13"/>
          <p:cNvSpPr txBox="1">
            <a:spLocks noGrp="1"/>
          </p:cNvSpPr>
          <p:nvPr>
            <p:ph type="title"/>
          </p:nvPr>
        </p:nvSpPr>
        <p:spPr>
          <a:xfrm>
            <a:off x="4256691" y="1124607"/>
            <a:ext cx="4007958" cy="1324303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400" dirty="0">
                <a:latin typeface="+mj-lt"/>
              </a:rPr>
              <a:t> PITANJA?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43B6C96F-28B0-40AA-83E3-CDEFE478A0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48"/>
          <a:stretch/>
        </p:blipFill>
        <p:spPr>
          <a:xfrm>
            <a:off x="91715" y="1243221"/>
            <a:ext cx="5372100" cy="4249623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7485422-F2E7-4222-8E4A-1B0A8BCE3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815" y="1460038"/>
            <a:ext cx="6301426" cy="1371030"/>
          </a:xfrm>
        </p:spPr>
        <p:txBody>
          <a:bodyPr/>
          <a:lstStyle/>
          <a:p>
            <a:r>
              <a:rPr lang="hr-HR" dirty="0"/>
              <a:t>LITERATURA: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6D622AD-DC73-416C-BACA-0997B812E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3815" y="2750194"/>
            <a:ext cx="6301426" cy="1223072"/>
          </a:xfrm>
        </p:spPr>
        <p:txBody>
          <a:bodyPr/>
          <a:lstStyle/>
          <a:p>
            <a:r>
              <a:rPr lang="en-US" dirty="0"/>
              <a:t>Beck, J.S. (2021). Cognitive Behavior Therapy: Basics and Beyond. The Guilford Press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30894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5E5180EC-5B20-46F3-AFD3-123514C9FFE9}"/>
              </a:ext>
            </a:extLst>
          </p:cNvPr>
          <p:cNvSpPr txBox="1"/>
          <p:nvPr/>
        </p:nvSpPr>
        <p:spPr>
          <a:xfrm>
            <a:off x="-2" y="0"/>
            <a:ext cx="11708524" cy="6340197"/>
          </a:xfrm>
          <a:prstGeom prst="rect">
            <a:avLst/>
          </a:prstGeom>
          <a:solidFill>
            <a:srgbClr val="F4F4F4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3631808-C9A6-4BC7-86D8-99A4041FF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066" y="0"/>
            <a:ext cx="9005215" cy="695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88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8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C758B88A-34CD-4EFF-825D-BF836A7CA6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81" b="9720"/>
          <a:stretch/>
        </p:blipFill>
        <p:spPr>
          <a:xfrm>
            <a:off x="6805002" y="775138"/>
            <a:ext cx="5386998" cy="5307724"/>
          </a:xfrm>
          <a:prstGeom prst="rect">
            <a:avLst/>
          </a:prstGeom>
        </p:spPr>
      </p:pic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840514" y="1126414"/>
            <a:ext cx="6786548" cy="495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dirty="0"/>
              <a:t>Detaljna procjena – razumijevanje slučaja i klijenta, plan tretmana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dirty="0"/>
              <a:t>Nije vezana isključivo uz prvi susret</a:t>
            </a: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dirty="0"/>
              <a:t>Zatražiti medicinsku dokumentaciju i važne informacije prije prvog susreta</a:t>
            </a: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dirty="0"/>
              <a:t>Predložiti osnovne medicinske pretrage</a:t>
            </a: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dirty="0"/>
              <a:t>Pratnja prilikom procjene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6EF3834-0B7F-4CEC-A0D8-8F48954610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03"/>
          <a:stretch/>
        </p:blipFill>
        <p:spPr>
          <a:xfrm>
            <a:off x="0" y="783516"/>
            <a:ext cx="4366016" cy="5344015"/>
          </a:xfrm>
          <a:prstGeom prst="rect">
            <a:avLst/>
          </a:prstGeom>
        </p:spPr>
      </p:pic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6323670" y="1002989"/>
            <a:ext cx="4575558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hr-HR" dirty="0"/>
              <a:t>CILJEVI PROCJENE</a:t>
            </a:r>
            <a:endParaRPr dirty="0"/>
          </a:p>
        </p:txBody>
      </p:sp>
      <p:sp>
        <p:nvSpPr>
          <p:cNvPr id="103" name="Google Shape;103;p3"/>
          <p:cNvSpPr txBox="1">
            <a:spLocks noGrp="1"/>
          </p:cNvSpPr>
          <p:nvPr>
            <p:ph type="body" idx="1"/>
          </p:nvPr>
        </p:nvSpPr>
        <p:spPr>
          <a:xfrm>
            <a:off x="3830595" y="1688504"/>
            <a:ext cx="8361405" cy="4517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dirty="0"/>
              <a:t>Prikupiti podatke u svrhu postavljanja dijagnoze i izrade po</a:t>
            </a:r>
            <a:r>
              <a:rPr lang="hr-HR" sz="2200" dirty="0"/>
              <a:t>č</a:t>
            </a:r>
            <a:r>
              <a:rPr lang="hr-HR" dirty="0"/>
              <a:t>etne kognitivne konceptualizacije</a:t>
            </a:r>
          </a:p>
          <a:p>
            <a:pPr marL="22860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dirty="0"/>
              <a:t>Procijeniti jesmo li mi kao terapeuti dobar izbor</a:t>
            </a:r>
            <a:endParaRPr dirty="0"/>
          </a:p>
          <a:p>
            <a:pPr marL="228600" lvl="0" indent="-22860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dirty="0"/>
              <a:t>Procijeniti možemo li omogućiti optimalnu učestalost susreta</a:t>
            </a:r>
            <a:endParaRPr dirty="0"/>
          </a:p>
          <a:p>
            <a:pPr marL="228600" lvl="0" indent="-22860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dirty="0"/>
              <a:t>Procijeniti trebamo li uključiti još neki oblik pomoći (npr. lijekove)</a:t>
            </a:r>
            <a:endParaRPr dirty="0"/>
          </a:p>
          <a:p>
            <a:pPr marL="228600" lvl="0" indent="-22860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dirty="0"/>
              <a:t>Započeti stvaranje terapeutskog odnosa s klijentom </a:t>
            </a:r>
          </a:p>
          <a:p>
            <a:pPr marL="228600" lvl="0" indent="-22860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dirty="0"/>
              <a:t>Educirati klijenta o BKT-u</a:t>
            </a:r>
            <a:endParaRPr dirty="0"/>
          </a:p>
          <a:p>
            <a:pPr marL="228600" lvl="0" indent="-22860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dirty="0"/>
              <a:t>Dogovoriti lagan plan samostalnog rada (DZ)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42FC568-4FE3-4D4B-AE16-B92809876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5509" y="-17635"/>
            <a:ext cx="5296370" cy="6858000"/>
          </a:xfrm>
          <a:prstGeom prst="rect">
            <a:avLst/>
          </a:prstGeom>
        </p:spPr>
      </p:pic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4778032" y="954868"/>
            <a:ext cx="6126217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hr-HR" dirty="0"/>
              <a:t>OPĆA STRUKTURA SUSRETA</a:t>
            </a:r>
            <a:br>
              <a:rPr lang="hr-HR" dirty="0"/>
            </a:br>
            <a:endParaRPr dirty="0"/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xfrm>
            <a:off x="3382773" y="1888740"/>
            <a:ext cx="8681545" cy="4703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sz="1600" dirty="0"/>
              <a:t>Pozdraviti klijenta</a:t>
            </a:r>
          </a:p>
          <a:p>
            <a:pPr marL="228600" indent="-228600" algn="ctr">
              <a:buSzPts val="2000"/>
            </a:pPr>
            <a:r>
              <a:rPr lang="hr-HR" sz="1600" dirty="0"/>
              <a:t>Dogovor oko uključivanja člana obitelji</a:t>
            </a:r>
          </a:p>
          <a:p>
            <a:pPr marL="22860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sz="1600" dirty="0"/>
              <a:t>Odrediti tijek susreta i usuglasiti se oko očekivanja</a:t>
            </a:r>
          </a:p>
          <a:p>
            <a:pPr marL="22860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sz="1600" dirty="0"/>
              <a:t>Provesti procjenu</a:t>
            </a:r>
          </a:p>
          <a:p>
            <a:pPr marL="22860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sz="1600" dirty="0"/>
              <a:t>Postaviti početne opće ciljeve</a:t>
            </a:r>
            <a:endParaRPr lang="en-US" sz="1600" dirty="0"/>
          </a:p>
          <a:p>
            <a:pPr marL="22860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1600" dirty="0" err="1"/>
              <a:t>Povezati</a:t>
            </a:r>
            <a:r>
              <a:rPr lang="en-US" sz="1600" dirty="0"/>
              <a:t> </a:t>
            </a:r>
            <a:r>
              <a:rPr lang="en-US" sz="1600" dirty="0" err="1"/>
              <a:t>okvirnu</a:t>
            </a:r>
            <a:r>
              <a:rPr lang="en-US" sz="1600" dirty="0"/>
              <a:t> </a:t>
            </a:r>
            <a:r>
              <a:rPr lang="en-US" sz="1600" dirty="0" err="1"/>
              <a:t>dijagnozu</a:t>
            </a:r>
            <a:r>
              <a:rPr lang="en-US" sz="1600" dirty="0"/>
              <a:t> s </a:t>
            </a:r>
            <a:r>
              <a:rPr lang="en-US" sz="1600" dirty="0" err="1"/>
              <a:t>općim</a:t>
            </a:r>
            <a:r>
              <a:rPr lang="en-US" sz="1600" dirty="0"/>
              <a:t> </a:t>
            </a:r>
            <a:r>
              <a:rPr lang="en-US" sz="1600" dirty="0" err="1"/>
              <a:t>planom</a:t>
            </a:r>
            <a:r>
              <a:rPr lang="en-US" sz="1600" dirty="0"/>
              <a:t> </a:t>
            </a:r>
            <a:r>
              <a:rPr lang="en-US" sz="1600" dirty="0" err="1"/>
              <a:t>tretmana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educirati</a:t>
            </a:r>
            <a:r>
              <a:rPr lang="en-US" sz="1600" dirty="0"/>
              <a:t> </a:t>
            </a:r>
            <a:r>
              <a:rPr lang="en-US" sz="1600" dirty="0" err="1"/>
              <a:t>klijenta</a:t>
            </a:r>
            <a:r>
              <a:rPr lang="en-US" sz="1600" dirty="0"/>
              <a:t> o BKT-u</a:t>
            </a:r>
          </a:p>
          <a:p>
            <a:pPr marL="22860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1600" dirty="0" err="1"/>
              <a:t>Dogovoriti</a:t>
            </a:r>
            <a:r>
              <a:rPr lang="en-US" sz="1600" dirty="0"/>
              <a:t> </a:t>
            </a:r>
            <a:r>
              <a:rPr lang="en-US" sz="1600" dirty="0" err="1"/>
              <a:t>jednostavan</a:t>
            </a:r>
            <a:r>
              <a:rPr lang="en-US" sz="1600" dirty="0"/>
              <a:t> plan </a:t>
            </a:r>
            <a:r>
              <a:rPr lang="en-US" sz="1600" dirty="0" err="1"/>
              <a:t>samostalnog</a:t>
            </a:r>
            <a:r>
              <a:rPr lang="en-US" sz="1600" dirty="0"/>
              <a:t> </a:t>
            </a:r>
            <a:r>
              <a:rPr lang="en-US" sz="1600" dirty="0" err="1"/>
              <a:t>rada</a:t>
            </a:r>
            <a:endParaRPr lang="en-US" sz="1600" dirty="0"/>
          </a:p>
          <a:p>
            <a:pPr marL="22860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1600" dirty="0" err="1"/>
              <a:t>Oblikovati</a:t>
            </a:r>
            <a:r>
              <a:rPr lang="en-US" sz="1600" dirty="0"/>
              <a:t> </a:t>
            </a:r>
            <a:r>
              <a:rPr lang="en-US" sz="1600" dirty="0" err="1"/>
              <a:t>očekivanja</a:t>
            </a:r>
            <a:r>
              <a:rPr lang="en-US" sz="1600" dirty="0"/>
              <a:t> od </a:t>
            </a:r>
            <a:r>
              <a:rPr lang="en-US" sz="1600" dirty="0" err="1"/>
              <a:t>tretmana</a:t>
            </a:r>
            <a:endParaRPr sz="1600" dirty="0"/>
          </a:p>
          <a:p>
            <a:pPr marL="22860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1600" dirty="0" err="1"/>
              <a:t>Sažeti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z</a:t>
            </a:r>
            <a:r>
              <a:rPr lang="hr-HR" sz="1600" dirty="0"/>
              <a:t>atražiti povratnu informaciju</a:t>
            </a:r>
            <a:endParaRPr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762691-D06E-4320-84DB-73EF98FF6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67" y="57435"/>
            <a:ext cx="10691265" cy="1371030"/>
          </a:xfrm>
        </p:spPr>
        <p:txBody>
          <a:bodyPr/>
          <a:lstStyle/>
          <a:p>
            <a:r>
              <a:rPr lang="hr-HR" dirty="0"/>
              <a:t>1. UVODNI DIO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58D97DE-0D3D-4F76-9E1A-313E15328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988" y="1589334"/>
            <a:ext cx="6204662" cy="5064016"/>
          </a:xfrm>
        </p:spPr>
        <p:txBody>
          <a:bodyPr>
            <a:normAutofit/>
          </a:bodyPr>
          <a:lstStyle/>
          <a:p>
            <a:r>
              <a:rPr lang="hr-HR" dirty="0"/>
              <a:t>Prije susreta pregledati dostupne podatke</a:t>
            </a:r>
          </a:p>
          <a:p>
            <a:pPr marL="114300" indent="0">
              <a:buNone/>
            </a:pPr>
            <a:endParaRPr lang="hr-HR" dirty="0"/>
          </a:p>
          <a:p>
            <a:r>
              <a:rPr lang="hr-HR" dirty="0"/>
              <a:t>Odlučiti zajedno s klijentom kad će vam se pridružiti član obitelji </a:t>
            </a:r>
          </a:p>
          <a:p>
            <a:endParaRPr lang="hr-HR" dirty="0"/>
          </a:p>
          <a:p>
            <a:r>
              <a:rPr lang="hr-HR" dirty="0"/>
              <a:t>Objasniti klijentu što može očekivati od prvog susreta</a:t>
            </a:r>
          </a:p>
          <a:p>
            <a:pPr marL="11430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56780B4-83C0-4BEB-9F05-199D5A0D5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709" y="742950"/>
            <a:ext cx="5372100" cy="5372100"/>
          </a:xfrm>
          <a:prstGeom prst="rect">
            <a:avLst/>
          </a:prstGeom>
          <a:solidFill>
            <a:srgbClr val="E5E5E5"/>
          </a:solidFill>
        </p:spPr>
      </p:pic>
    </p:spTree>
    <p:extLst>
      <p:ext uri="{BB962C8B-B14F-4D97-AF65-F5344CB8AC3E}">
        <p14:creationId xmlns:p14="http://schemas.microsoft.com/office/powerpoint/2010/main" val="4206208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5E5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8D36403-4C82-49D5-81C8-E1624BC1B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9826" y="5044529"/>
            <a:ext cx="2812174" cy="2109131"/>
          </a:xfrm>
          <a:prstGeom prst="rect">
            <a:avLst/>
          </a:prstGeom>
        </p:spPr>
      </p:pic>
      <p:sp>
        <p:nvSpPr>
          <p:cNvPr id="114" name="Google Shape;114;p5"/>
          <p:cNvSpPr txBox="1">
            <a:spLocks noGrp="1"/>
          </p:cNvSpPr>
          <p:nvPr>
            <p:ph type="title"/>
          </p:nvPr>
        </p:nvSpPr>
        <p:spPr>
          <a:xfrm>
            <a:off x="682880" y="69839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hr-HR" dirty="0"/>
              <a:t>2. PROCJENA – BKT INTERVJU</a:t>
            </a:r>
            <a:endParaRPr dirty="0"/>
          </a:p>
        </p:txBody>
      </p:sp>
      <p:sp>
        <p:nvSpPr>
          <p:cNvPr id="115" name="Google Shape;115;p5"/>
          <p:cNvSpPr txBox="1">
            <a:spLocks noGrp="1"/>
          </p:cNvSpPr>
          <p:nvPr>
            <p:ph type="body" idx="1"/>
          </p:nvPr>
        </p:nvSpPr>
        <p:spPr>
          <a:xfrm>
            <a:off x="1021472" y="722732"/>
            <a:ext cx="5004746" cy="5993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hr-HR" sz="1400" dirty="0"/>
              <a:t>Demografski podaci</a:t>
            </a:r>
            <a:endParaRPr sz="1400" dirty="0"/>
          </a:p>
          <a:p>
            <a:pPr marL="228600" lvl="0" indent="-2286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hr-HR" sz="1400" dirty="0"/>
              <a:t>Glavne pritužbe i trenutni problemi </a:t>
            </a:r>
            <a:endParaRPr dirty="0"/>
          </a:p>
          <a:p>
            <a:pPr marL="228600" lvl="0" indent="-2286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hr-HR" sz="1400" dirty="0"/>
              <a:t>Povijest trenutnih smetnji i precipitirajući događaji</a:t>
            </a:r>
            <a:endParaRPr sz="1400" dirty="0"/>
          </a:p>
          <a:p>
            <a:pPr marL="228600" lvl="0" indent="-2286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hr-HR" sz="1400" dirty="0"/>
              <a:t>Strategije suočavanja (adaptivne i </a:t>
            </a:r>
            <a:r>
              <a:rPr lang="hr-HR" sz="1400" dirty="0" err="1"/>
              <a:t>maladaptivne</a:t>
            </a:r>
            <a:r>
              <a:rPr lang="hr-HR" sz="1400" dirty="0"/>
              <a:t>), trenutne i prijašnje</a:t>
            </a:r>
            <a:endParaRPr sz="1400" dirty="0"/>
          </a:p>
          <a:p>
            <a:pPr marL="228600" lvl="0" indent="-2286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hr-HR" sz="1400" dirty="0"/>
              <a:t>Psihijatrijska anamneza, uključujući vrste psihosocijalnih tretmana (i percipiranu korisnost tih tretmana), hospitalizacije, lijekove, pokušaje suicida i trenutni status</a:t>
            </a:r>
          </a:p>
          <a:p>
            <a:pPr marL="228600" lvl="0" indent="-2286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hr-HR" sz="1400" dirty="0"/>
              <a:t>Prijašnji i trenutni status upotrebe sredstava ovisnosti</a:t>
            </a:r>
          </a:p>
          <a:p>
            <a:pPr marL="228600" lvl="0" indent="-2286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sv-SE" sz="1400" dirty="0"/>
              <a:t>Medicinska anamneza i trenutni status</a:t>
            </a:r>
            <a:endParaRPr lang="hr-HR" sz="1400" dirty="0"/>
          </a:p>
          <a:p>
            <a:pPr marL="228600" lvl="0" indent="-2286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endParaRPr sz="1400" dirty="0"/>
          </a:p>
        </p:txBody>
      </p:sp>
      <p:sp>
        <p:nvSpPr>
          <p:cNvPr id="116" name="Google Shape;116;p5"/>
          <p:cNvSpPr txBox="1"/>
          <p:nvPr/>
        </p:nvSpPr>
        <p:spPr>
          <a:xfrm>
            <a:off x="6364810" y="734942"/>
            <a:ext cx="4921889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hr-HR" sz="14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Obiteljska psihijatrijska anamneza</a:t>
            </a:r>
            <a:endParaRPr dirty="0"/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hr-HR" sz="14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Razvoj</a:t>
            </a:r>
            <a:endParaRPr dirty="0"/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hr-HR" sz="14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Općenita obiteljska povijest i trenutni status</a:t>
            </a:r>
            <a:endParaRPr dirty="0"/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hr-HR" sz="14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Socijalna povijest i trenutni status</a:t>
            </a:r>
            <a:endParaRPr dirty="0"/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hr-HR" sz="14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Obrazovna povijest i trenutni status</a:t>
            </a:r>
            <a:endParaRPr dirty="0"/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hr-HR" sz="14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Poslovna povijest i trenutni status</a:t>
            </a:r>
            <a:endParaRPr sz="1400" b="0" i="0" u="none" strike="noStrike" cap="none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hr-HR" sz="14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Religiozna/duhovna povijest i trenutno stanje</a:t>
            </a:r>
            <a:endParaRPr dirty="0"/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hr-HR" sz="1400" b="0" i="0" u="none" strike="noStrike" cap="none" dirty="0">
                <a:solidFill>
                  <a:schemeClr val="dk1"/>
                </a:solidFill>
                <a:latin typeface="Lustria" panose="020B0604020202020204" charset="0"/>
                <a:ea typeface="Lustria"/>
                <a:cs typeface="Lustria"/>
                <a:sym typeface="Lustria"/>
              </a:rPr>
              <a:t>Snage, vrijednosti i adaptivne strategije suočavanja</a:t>
            </a:r>
            <a:endParaRPr dirty="0">
              <a:latin typeface="Lustria" panose="020B0604020202020204" charset="0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hr-HR" sz="1400" b="0" i="0" u="none" strike="noStrike" cap="none" dirty="0">
                <a:solidFill>
                  <a:schemeClr val="dk1"/>
                </a:solidFill>
                <a:latin typeface="Lustria" panose="020B0604020202020204" charset="0"/>
                <a:ea typeface="Lustria"/>
                <a:cs typeface="Lustria"/>
                <a:sym typeface="Lustria"/>
              </a:rPr>
              <a:t>Opis uobičajenog dana</a:t>
            </a: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hr-HR" dirty="0">
                <a:latin typeface="Lustria" panose="020B0604020202020204" charset="0"/>
              </a:rPr>
              <a:t>Pitati ima li nešto bitno što nisu spomenuli</a:t>
            </a: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hr-HR" dirty="0">
                <a:latin typeface="Lustria" panose="020B0604020202020204" charset="0"/>
              </a:rPr>
              <a:t>Izravno pitati postoji li nešto što još nisu spremni reći</a:t>
            </a: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F09EEC3-5984-C575-533B-A40D72BB7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661" y="0"/>
            <a:ext cx="5561492" cy="6858000"/>
          </a:xfrm>
          <a:prstGeom prst="rect">
            <a:avLst/>
          </a:prstGeom>
        </p:spPr>
      </p:pic>
      <p:sp>
        <p:nvSpPr>
          <p:cNvPr id="122" name="Google Shape;122;p6"/>
          <p:cNvSpPr txBox="1">
            <a:spLocks noGrp="1"/>
          </p:cNvSpPr>
          <p:nvPr>
            <p:ph type="body" idx="1"/>
          </p:nvPr>
        </p:nvSpPr>
        <p:spPr>
          <a:xfrm>
            <a:off x="700633" y="815547"/>
            <a:ext cx="10691265" cy="5929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/>
              <a:t>2</a:t>
            </a:r>
            <a:r>
              <a:rPr lang="hr-HR" sz="3600" dirty="0"/>
              <a:t>. </a:t>
            </a:r>
            <a:r>
              <a:rPr lang="en-US" sz="3600" dirty="0"/>
              <a:t>PROCJENA</a:t>
            </a:r>
            <a:endParaRPr lang="hr-HR" sz="3600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uključen</a:t>
            </a:r>
            <a:r>
              <a:rPr lang="en-US" dirty="0"/>
              <a:t> </a:t>
            </a:r>
            <a:r>
              <a:rPr lang="en-US" dirty="0" err="1"/>
              <a:t>član</a:t>
            </a:r>
            <a:r>
              <a:rPr lang="en-US" dirty="0"/>
              <a:t> </a:t>
            </a:r>
            <a:r>
              <a:rPr lang="en-US" dirty="0" err="1"/>
              <a:t>obitelji</a:t>
            </a:r>
            <a:r>
              <a:rPr lang="hr-HR" dirty="0"/>
              <a:t>: </a:t>
            </a:r>
            <a:endParaRPr dirty="0"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hr-HR" dirty="0"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hr-HR" dirty="0"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hr-HR" dirty="0"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hr-HR" dirty="0"/>
          </a:p>
        </p:txBody>
      </p:sp>
      <p:sp>
        <p:nvSpPr>
          <p:cNvPr id="123" name="Google Shape;123;p6"/>
          <p:cNvSpPr txBox="1"/>
          <p:nvPr/>
        </p:nvSpPr>
        <p:spPr>
          <a:xfrm>
            <a:off x="1159742" y="2869835"/>
            <a:ext cx="6674068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stria"/>
              <a:buChar char="●"/>
            </a:pPr>
            <a:r>
              <a:rPr lang="hr-HR" sz="1800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Ispitati što član obitelji misli da je najvažnije da znate</a:t>
            </a:r>
            <a:endParaRPr sz="1800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stria"/>
              <a:buChar char="●"/>
            </a:pPr>
            <a:r>
              <a:rPr lang="hr-HR" sz="1800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Pitati o </a:t>
            </a:r>
            <a:r>
              <a:rPr lang="hr-HR" sz="1800" dirty="0" err="1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klijentovim</a:t>
            </a:r>
            <a:r>
              <a:rPr lang="hr-HR" sz="1800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pozitivnim osobinama, snagama i strategijama suočavanja</a:t>
            </a:r>
            <a:endParaRPr sz="1800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stria"/>
              <a:buChar char="●"/>
            </a:pPr>
            <a:r>
              <a:rPr lang="hr-HR" sz="1800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Predstaviti okvirni plan tretmana</a:t>
            </a:r>
            <a:endParaRPr sz="1800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97470D6-E330-B171-9DD0-739ACDCE4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2191" y="-345193"/>
            <a:ext cx="4352277" cy="7548386"/>
          </a:xfrm>
          <a:prstGeom prst="rect">
            <a:avLst/>
          </a:prstGeom>
        </p:spPr>
      </p:pic>
      <p:sp>
        <p:nvSpPr>
          <p:cNvPr id="129" name="Google Shape;129;p7"/>
          <p:cNvSpPr txBox="1">
            <a:spLocks noGrp="1"/>
          </p:cNvSpPr>
          <p:nvPr>
            <p:ph type="body" idx="1"/>
          </p:nvPr>
        </p:nvSpPr>
        <p:spPr>
          <a:xfrm>
            <a:off x="4300151" y="1314450"/>
            <a:ext cx="6901249" cy="4844145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hr-HR" dirty="0"/>
              <a:t>3. </a:t>
            </a:r>
            <a:r>
              <a:rPr lang="en-US" dirty="0"/>
              <a:t>IZNOŠENJE DIJAGNOSTIČKIH PRETPOSTAVKI, P</a:t>
            </a:r>
            <a:r>
              <a:rPr lang="hr-HR" dirty="0"/>
              <a:t>OSTAVLJANJE CILJEVA I PREDSTAVLJANJE PLANA TRETMANA (pojednostavljeno)</a:t>
            </a:r>
            <a:endParaRPr lang="en-US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dirty="0"/>
              <a:t>4. DOGOVOR JEDNOSTAVNOG PLANA SAMOSTALNOG RADA (DZ)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hr-HR" dirty="0"/>
          </a:p>
          <a:p>
            <a:pPr marL="127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5</a:t>
            </a:r>
            <a:r>
              <a:rPr lang="hr-HR" dirty="0"/>
              <a:t>. POSTAVLJANJE JASNIH OČEKIVANJA OD TERAPIJE (npr. trajanje, učestalost susreta, itd.)</a:t>
            </a:r>
            <a:endParaRPr lang="en-US" dirty="0"/>
          </a:p>
          <a:p>
            <a:pPr marL="127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hr-HR" dirty="0"/>
          </a:p>
          <a:p>
            <a:pPr marL="127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r-HR" dirty="0"/>
              <a:t>6. SAŽIMANJE I TRAŽENJE POVRATNIH INFORMACIJA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F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5bb586ab66_0_7"/>
          <p:cNvSpPr txBox="1">
            <a:spLocks noGrp="1"/>
          </p:cNvSpPr>
          <p:nvPr>
            <p:ph type="title"/>
          </p:nvPr>
        </p:nvSpPr>
        <p:spPr>
          <a:xfrm>
            <a:off x="4771696" y="-84087"/>
            <a:ext cx="7420304" cy="137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4572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3300" dirty="0">
                <a:latin typeface="Lustria"/>
                <a:ea typeface="Lustria"/>
                <a:cs typeface="Lustria"/>
                <a:sym typeface="Lustria"/>
              </a:rPr>
              <a:t>KOGNITIVNA KONCEPTUALIZACIJA:</a:t>
            </a:r>
            <a:endParaRPr lang="hr-HR" sz="5300" dirty="0"/>
          </a:p>
        </p:txBody>
      </p:sp>
      <p:sp>
        <p:nvSpPr>
          <p:cNvPr id="141" name="Google Shape;141;g15bb586ab66_0_7"/>
          <p:cNvSpPr txBox="1">
            <a:spLocks noGrp="1"/>
          </p:cNvSpPr>
          <p:nvPr>
            <p:ph type="body" idx="1"/>
          </p:nvPr>
        </p:nvSpPr>
        <p:spPr>
          <a:xfrm>
            <a:off x="5645244" y="888301"/>
            <a:ext cx="6546756" cy="517616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r-HR" dirty="0"/>
              <a:t>Postoje li važni događaji tijekom ranog razvoja koji su doveli do razvoja negativnih bazičnih vjerovanja?</a:t>
            </a: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r-HR" dirty="0"/>
              <a:t>Koja su bazična vjerovanja  klijenta?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r-HR" dirty="0"/>
              <a:t>Što je izazvalo poremećaj/poteškoće?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r-HR" dirty="0"/>
              <a:t>Stvara li klijent nepovoljne konstrukcije o određenim </a:t>
            </a:r>
            <a:r>
              <a:rPr lang="hr-HR" dirty="0" err="1"/>
              <a:t>percipitirajućim</a:t>
            </a:r>
            <a:r>
              <a:rPr lang="hr-HR" dirty="0"/>
              <a:t> događajima?</a:t>
            </a: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r-HR" dirty="0"/>
              <a:t>Kako razmišljanje i ponašanje klijenta doprinose održavanju poremećaja/poteškoća?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A5D078A-C0BB-40FF-9D74-112D9CEA3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6" y="790739"/>
            <a:ext cx="5540968" cy="48428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LightSeedRightStep">
      <a:dk1>
        <a:srgbClr val="000000"/>
      </a:dk1>
      <a:lt1>
        <a:srgbClr val="FFFFFF"/>
      </a:lt1>
      <a:dk2>
        <a:srgbClr val="412624"/>
      </a:dk2>
      <a:lt2>
        <a:srgbClr val="E2E8E3"/>
      </a:lt2>
      <a:accent1>
        <a:srgbClr val="E27BCB"/>
      </a:accent1>
      <a:accent2>
        <a:srgbClr val="DB5D8A"/>
      </a:accent2>
      <a:accent3>
        <a:srgbClr val="E2817B"/>
      </a:accent3>
      <a:accent4>
        <a:srgbClr val="D99354"/>
      </a:accent4>
      <a:accent5>
        <a:srgbClr val="AFA65F"/>
      </a:accent5>
      <a:accent6>
        <a:srgbClr val="8FAE4A"/>
      </a:accent6>
      <a:hlink>
        <a:srgbClr val="568E63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480</Words>
  <Application>Microsoft Office PowerPoint</Application>
  <PresentationFormat>Widescreen</PresentationFormat>
  <Paragraphs>116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Open Sans</vt:lpstr>
      <vt:lpstr>Lustria</vt:lpstr>
      <vt:lpstr>Arial</vt:lpstr>
      <vt:lpstr>ChronicleVTI</vt:lpstr>
      <vt:lpstr>PROCJENA </vt:lpstr>
      <vt:lpstr>PowerPoint Presentation</vt:lpstr>
      <vt:lpstr>CILJEVI PROCJENE</vt:lpstr>
      <vt:lpstr>OPĆA STRUKTURA SUSRETA </vt:lpstr>
      <vt:lpstr>1. UVODNI DIO</vt:lpstr>
      <vt:lpstr>2. PROCJENA – BKT INTERVJU</vt:lpstr>
      <vt:lpstr>PowerPoint Presentation</vt:lpstr>
      <vt:lpstr>PowerPoint Presentation</vt:lpstr>
      <vt:lpstr>KOGNITIVNA KONCEPTUALIZACIJA:</vt:lpstr>
      <vt:lpstr>IZMEĐU PROCJENE I PRVOG TERAPIJSKOG SUSRETA</vt:lpstr>
      <vt:lpstr> PITANJA? </vt:lpstr>
      <vt:lpstr>LITERATURA: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PROCJENA</dc:title>
  <dc:creator>Jasmina</dc:creator>
  <cp:lastModifiedBy>hubikotvr@outlook.com</cp:lastModifiedBy>
  <cp:revision>22</cp:revision>
  <dcterms:created xsi:type="dcterms:W3CDTF">2022-09-27T06:51:55Z</dcterms:created>
  <dcterms:modified xsi:type="dcterms:W3CDTF">2022-10-10T14:11:02Z</dcterms:modified>
</cp:coreProperties>
</file>