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2" r:id="rId3"/>
    <p:sldId id="265" r:id="rId4"/>
    <p:sldId id="261" r:id="rId5"/>
    <p:sldId id="259" r:id="rId6"/>
    <p:sldId id="264" r:id="rId7"/>
    <p:sldId id="268" r:id="rId8"/>
    <p:sldId id="258" r:id="rId9"/>
    <p:sldId id="272" r:id="rId10"/>
    <p:sldId id="298" r:id="rId11"/>
    <p:sldId id="299" r:id="rId12"/>
    <p:sldId id="297" r:id="rId13"/>
    <p:sldId id="269" r:id="rId14"/>
    <p:sldId id="270" r:id="rId15"/>
    <p:sldId id="277" r:id="rId16"/>
    <p:sldId id="275" r:id="rId17"/>
    <p:sldId id="300" r:id="rId18"/>
    <p:sldId id="278" r:id="rId19"/>
    <p:sldId id="301" r:id="rId20"/>
    <p:sldId id="302" r:id="rId21"/>
    <p:sldId id="303" r:id="rId22"/>
    <p:sldId id="314" r:id="rId23"/>
    <p:sldId id="304" r:id="rId24"/>
    <p:sldId id="305" r:id="rId25"/>
    <p:sldId id="315" r:id="rId26"/>
    <p:sldId id="279" r:id="rId27"/>
    <p:sldId id="280" r:id="rId28"/>
    <p:sldId id="285" r:id="rId29"/>
    <p:sldId id="286" r:id="rId30"/>
    <p:sldId id="307" r:id="rId31"/>
    <p:sldId id="288" r:id="rId32"/>
    <p:sldId id="289" r:id="rId33"/>
    <p:sldId id="308" r:id="rId34"/>
    <p:sldId id="292" r:id="rId35"/>
    <p:sldId id="311" r:id="rId36"/>
    <p:sldId id="31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00B3F2"/>
    <a:srgbClr val="19C3FF"/>
    <a:srgbClr val="FF0000"/>
    <a:srgbClr val="00CCFF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5215-2BBE-4F45-B0F2-0F177983168D}" type="datetimeFigureOut">
              <a:rPr lang="hr-HR" smtClean="0"/>
              <a:pPr/>
              <a:t>12.10.2022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11ECC-EC7F-46EC-B44B-5E5641D1EDD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1ECC-EC7F-46EC-B44B-5E5641D1EDD7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sychotherapy: Definition, Types, Techniques, Efficacy"/>
          <p:cNvPicPr>
            <a:picLocks noChangeAspect="1" noChangeArrowheads="1"/>
          </p:cNvPicPr>
          <p:nvPr/>
        </p:nvPicPr>
        <p:blipFill>
          <a:blip r:embed="rId2" cstate="print"/>
          <a:srcRect b="8511"/>
          <a:stretch>
            <a:fillRect/>
          </a:stretch>
        </p:blipFill>
        <p:spPr bwMode="auto">
          <a:xfrm>
            <a:off x="1219200" y="304800"/>
            <a:ext cx="7162800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  <a:solidFill>
            <a:schemeClr val="accent4">
              <a:lumMod val="60000"/>
              <a:lumOff val="40000"/>
              <a:alpha val="23000"/>
            </a:schemeClr>
          </a:soli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Struktura prve terapijske seanse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352800"/>
            <a:ext cx="3124200" cy="137160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Esmeralda Slaviček, mag. psych.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Arhiva HUBIKOT - SPUH"/>
          <p:cNvPicPr>
            <a:picLocks noChangeAspect="1" noChangeArrowheads="1"/>
          </p:cNvPicPr>
          <p:nvPr/>
        </p:nvPicPr>
        <p:blipFill>
          <a:blip r:embed="rId3" cstate="print"/>
          <a:srcRect b="15789"/>
          <a:stretch>
            <a:fillRect/>
          </a:stretch>
        </p:blipFill>
        <p:spPr bwMode="auto">
          <a:xfrm>
            <a:off x="152400" y="5638800"/>
            <a:ext cx="1447800" cy="121920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629400" y="6400800"/>
            <a:ext cx="3124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PRAKTIKUM II</a:t>
            </a: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13 Cara Mengatasi Bad Mood Tanpa Sebab yang Ampuh! - Holycow Steak"/>
          <p:cNvPicPr>
            <a:picLocks noChangeAspect="1" noChangeArrowheads="1"/>
          </p:cNvPicPr>
          <p:nvPr/>
        </p:nvPicPr>
        <p:blipFill>
          <a:blip r:embed="rId2" cstate="print"/>
          <a:srcRect t="3667" b="21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kratko narativno izvješće o raspoloženju otkako smo zadnji put vidjeli klijenta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400" noProof="0" dirty="0" smtClean="0">
                <a:latin typeface="Times New Roman" pitchFamily="18" charset="0"/>
                <a:cs typeface="Times New Roman" pitchFamily="18" charset="0"/>
              </a:rPr>
              <a:t>itno za praćenje napretka i eventualnu prilagodbu tretmana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pregledavanje upitnika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procjena rizika</a:t>
            </a:r>
            <a:endParaRPr lang="hr-H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ako klijent uzima lijekove, pitamo ga o frekvenciji uzimanja lijeka, problemima i nuspojavama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konzultacija s osobom koja provodi drugu vrstu terapije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eople Question Mark Images | Free Vectors, Stock Photos &amp; PSD"/>
          <p:cNvPicPr>
            <a:picLocks noChangeAspect="1" noChangeArrowheads="1"/>
          </p:cNvPicPr>
          <p:nvPr/>
        </p:nvPicPr>
        <p:blipFill>
          <a:blip r:embed="rId2" cstate="print"/>
          <a:srcRect t="1961" b="10784"/>
          <a:stretch>
            <a:fillRect/>
          </a:stretch>
        </p:blipFill>
        <p:spPr bwMode="auto">
          <a:xfrm>
            <a:off x="2514600" y="2971800"/>
            <a:ext cx="4648199" cy="40557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5">
              <a:lumMod val="40000"/>
              <a:lumOff val="60000"/>
              <a:alpha val="76000"/>
            </a:schemeClr>
          </a:soli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Što ako...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klijenti ne mogu ili ne žele ispuniti objektivne mjere?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npr. ako klijenti nisu dovoljno pismeni ili ako izraze nevoljkost da ih dovrše, možete ih podučavati kako bi ocijenili svoje raspoloženje na ljestvici od 0 do 10 ili bi li rekli da je depresivno raspoloženje tog tjedna bilo blago, umjereno, ili ozbiljno</a:t>
            </a:r>
          </a:p>
          <a:p>
            <a:endParaRPr lang="hr-HR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3124200" y="0"/>
            <a:ext cx="4114800" cy="2209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Možete li mi reći u rečenici ili dvije kako ste se osjećali veći dio tjedna? </a:t>
            </a:r>
            <a:endParaRPr lang="hr-H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3400" y="0"/>
            <a:ext cx="2286000" cy="11430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 sam depresivan.</a:t>
            </a:r>
            <a:endParaRPr lang="hr-HR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Governing Council / Meetings"/>
          <p:cNvPicPr>
            <a:picLocks noChangeAspect="1" noChangeArrowheads="1"/>
          </p:cNvPicPr>
          <p:nvPr/>
        </p:nvPicPr>
        <p:blipFill>
          <a:blip r:embed="rId3" cstate="print"/>
          <a:srcRect r="5496" b="9320"/>
          <a:stretch>
            <a:fillRect/>
          </a:stretch>
        </p:blipFill>
        <p:spPr bwMode="auto">
          <a:xfrm>
            <a:off x="457200" y="3429000"/>
            <a:ext cx="8686800" cy="342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gradFill flip="none" rotWithShape="1">
            <a:gsLst>
              <a:gs pos="0">
                <a:srgbClr val="996633">
                  <a:shade val="30000"/>
                  <a:satMod val="115000"/>
                </a:srgbClr>
              </a:gs>
              <a:gs pos="50000">
                <a:srgbClr val="996633">
                  <a:shade val="67500"/>
                  <a:satMod val="115000"/>
                </a:srgbClr>
              </a:gs>
              <a:gs pos="100000">
                <a:srgbClr val="996633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Postavljanje dnevnog reda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>
            <a:normAutofit/>
          </a:bodyPr>
          <a:lstStyle/>
          <a:p>
            <a:pPr algn="just"/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smanjuje tjeskobu klijenta jer sazna što može očekivati</a:t>
            </a:r>
          </a:p>
          <a:p>
            <a:pPr algn="just"/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dati obrazloženje i pobrinuti se da se klijent slaže s temama koje predlažemo</a:t>
            </a:r>
          </a:p>
          <a:p>
            <a:pPr algn="just"/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saznati što je klijentu najbitnije i na čemu treba raditi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2133600" y="0"/>
            <a:ext cx="4876800" cy="27432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li u redu ako krenemo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odlučivanjem o čemu ćemo danas razgovarati? To je ono što mi zovemo “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postavlj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anje dnevnog reda.” To ćemo učiniti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svakoj seansi k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bismo bili sigurni da imamo vremena za pokrivanje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onoga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Vam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najvažnije. Imam popis stvari koje bih vol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jela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danas proći pa ću Vas pitati 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 biste htjeli dodati. </a:t>
            </a:r>
            <a:r>
              <a:rPr lang="hr-H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li to</a:t>
            </a:r>
            <a:r>
              <a:rPr lang="vi-VN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 redu? </a:t>
            </a:r>
            <a:endParaRPr lang="hr-H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28,324 Emergency Light Stock Photos,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 r="12418"/>
          <a:stretch>
            <a:fillRect/>
          </a:stretch>
        </p:blipFill>
        <p:spPr bwMode="auto">
          <a:xfrm>
            <a:off x="4038600" y="1219200"/>
            <a:ext cx="5105400" cy="52101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Što ako je...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953000" cy="5334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hr-HR" sz="3400" dirty="0" smtClean="0">
                <a:latin typeface="Times New Roman" pitchFamily="18" charset="0"/>
                <a:cs typeface="Times New Roman" pitchFamily="18" charset="0"/>
              </a:rPr>
              <a:t>postojala hitna točka dnevnog reda? </a:t>
            </a:r>
          </a:p>
          <a:p>
            <a:pPr algn="just"/>
            <a:r>
              <a:rPr lang="hr-HR" sz="3400" dirty="0" smtClean="0">
                <a:latin typeface="Times New Roman" pitchFamily="18" charset="0"/>
                <a:cs typeface="Times New Roman" pitchFamily="18" charset="0"/>
              </a:rPr>
              <a:t>razlozi za odstupanje od uobičajene strukture u prvoj seansi:</a:t>
            </a:r>
          </a:p>
          <a:p>
            <a:pPr algn="just">
              <a:buNone/>
            </a:pPr>
            <a:r>
              <a:rPr lang="hr-HR" sz="3400" dirty="0" smtClean="0">
                <a:latin typeface="Times New Roman" pitchFamily="18" charset="0"/>
                <a:cs typeface="Times New Roman" pitchFamily="18" charset="0"/>
              </a:rPr>
              <a:t>     1. ako su klijenti u opasnosti ili izlažu druge opasnosti</a:t>
            </a:r>
          </a:p>
          <a:p>
            <a:pPr algn="just">
              <a:buNone/>
            </a:pPr>
            <a:r>
              <a:rPr lang="hr-HR" sz="3400" dirty="0" smtClean="0">
                <a:latin typeface="Times New Roman" pitchFamily="18" charset="0"/>
                <a:cs typeface="Times New Roman" pitchFamily="18" charset="0"/>
              </a:rPr>
              <a:t>     2. ako su klijenti toliko uznemireni problemom da se ne mogu usredotočiti na teme koje želite pokriti</a:t>
            </a:r>
          </a:p>
          <a:p>
            <a:pPr algn="just">
              <a:buNone/>
            </a:pPr>
            <a:r>
              <a:rPr lang="hr-HR" sz="3400" dirty="0" smtClean="0">
                <a:latin typeface="Times New Roman" pitchFamily="18" charset="0"/>
                <a:cs typeface="Times New Roman" pitchFamily="18" charset="0"/>
              </a:rPr>
              <a:t>     3. ako procijenite da će klijenti biti toliko uznemireni nerazgovaranjem o problemu da bi terapijski odnos mogao biti narušen i/ili da se klijent vjerojatno neće vratiti na još jednu seansu</a:t>
            </a:r>
          </a:p>
          <a:p>
            <a:pPr algn="just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Why it's important to update your system regularly | LoughT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8536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609600"/>
          </a:xfrm>
        </p:spPr>
        <p:txBody>
          <a:bodyPr>
            <a:normAutofit/>
          </a:bodyPr>
          <a:lstStyle/>
          <a:p>
            <a:r>
              <a:rPr lang="hr-HR" sz="1400" b="1" dirty="0" smtClean="0">
                <a:latin typeface="Times New Roman" pitchFamily="18" charset="0"/>
                <a:cs typeface="Times New Roman" pitchFamily="18" charset="0"/>
              </a:rPr>
              <a:t>Ažuriranje podataka i pregled ostvarenosti plana samostalnog rada</a:t>
            </a:r>
            <a:endParaRPr lang="hr-H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4525963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otkriti postoje li važni problemi ili pitanja koja još nisu spomenuta, a koji bi mogli imati prioritet na seansi</a:t>
            </a:r>
          </a:p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uglavnom prijavljuju samo negativna iskustva</a:t>
            </a:r>
          </a:p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ispitati pozitivna iskustva koja je klijent imao tijekom tjedna</a:t>
            </a:r>
          </a:p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saznati informacije o ostvarenosti plana samostalnog rada (uspjeh klijenta)</a:t>
            </a: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95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kumimoji="0" lang="hr-H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hr-H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3733800" y="381000"/>
            <a:ext cx="3581400" cy="1828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Što se pozitivno dogodilo otkad smo se zadnji put vidjeli, a bitno je da znam? 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3400" y="0"/>
            <a:ext cx="3352800" cy="13716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Pa, otišao sam na razgovor za posao.</a:t>
            </a:r>
            <a:endParaRPr lang="hr-HR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6,181 Psychotherapy Illustrations &amp; Clip Art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"/>
            <a:ext cx="9538853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19800"/>
            <a:ext cx="91440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Razgovor o dijagnozi i psihoedukacija</a:t>
            </a:r>
            <a:endParaRPr lang="hr-HR" sz="40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ionHeart - Mental health and... talking therap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38118"/>
            <a:ext cx="6553200" cy="408551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4068763"/>
          </a:xfrm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većina klijenata želi znati svoju opću dijagnozu i biti sigurna da ne mislite da su čudni ili nenormalni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poželjno izbjeći etiketu dijagnoze poremećaja osobnosti 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poželjno klijentima dati neke početne informacije o njihovom stanju kako bi mogli početi pripisivati ​​neke od svojih problema svom poremećaju, umjesto svom karakteru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lista simptoma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hope can keep you healthier and happier"/>
          <p:cNvPicPr>
            <a:picLocks noChangeAspect="1" noChangeArrowheads="1"/>
          </p:cNvPicPr>
          <p:nvPr/>
        </p:nvPicPr>
        <p:blipFill>
          <a:blip r:embed="rId2" cstate="print"/>
          <a:srcRect r="1087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9812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dirty="0" smtClean="0">
                <a:latin typeface="Times New Roman" pitchFamily="18" charset="0"/>
                <a:cs typeface="Times New Roman" pitchFamily="18" charset="0"/>
              </a:rPr>
              <a:t>NAJVAŽNIJI CILJ:</a:t>
            </a:r>
          </a:p>
          <a:p>
            <a:pPr>
              <a:buNone/>
            </a:pPr>
            <a:r>
              <a:rPr lang="hr-HR" sz="4000" b="1" i="1" dirty="0" smtClean="0">
                <a:latin typeface="Times New Roman" pitchFamily="18" charset="0"/>
                <a:cs typeface="Times New Roman" pitchFamily="18" charset="0"/>
              </a:rPr>
              <a:t>pobuditi nadu</a:t>
            </a:r>
            <a:endParaRPr lang="hr-HR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3124200" y="152400"/>
            <a:ext cx="4876800" cy="1828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Željela bih razgovarati o onome što sam saznala na seansi procjene problema prošlog tjedna. Možemo li razgovarati nekoliko trenutaka o Vašoj dijagnozi? 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3581400" y="228600"/>
            <a:ext cx="3962400" cy="1828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Procjena pokazuje da imate umjerenu depresiju. Možemo to reći jer imate simptome ove dijagnoze.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33400" y="152400"/>
            <a:ext cx="2971800" cy="12192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Oh, nisam to znao.</a:t>
            </a:r>
            <a:endParaRPr lang="hr-HR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flipH="1">
            <a:off x="3581400" y="228600"/>
            <a:ext cx="3962400" cy="1828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Srećom, kognitivno bihevioralna terapija je vrlo učinkovita u pomaganju ljudima da prevladaju depresiju.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33400" y="152400"/>
            <a:ext cx="2971800" cy="121920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Bojao sam se da ćete misliti da sam lud. </a:t>
            </a:r>
            <a:endParaRPr lang="hr-HR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 flipH="1">
            <a:off x="3581400" y="228600"/>
            <a:ext cx="4038600" cy="18288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Nimalo. Imate prilično česti poremećaj i zvuči kao da imate puno istih problema kao većina naših klijenata ovdje.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nvironmental literacy – Making education visible"/>
          <p:cNvPicPr>
            <a:picLocks noChangeAspect="1" noChangeArrowheads="1"/>
          </p:cNvPicPr>
          <p:nvPr/>
        </p:nvPicPr>
        <p:blipFill>
          <a:blip r:embed="rId2" cstate="print"/>
          <a:srcRect l="4445" r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5562600"/>
            <a:ext cx="2438400" cy="868362"/>
          </a:xfrm>
        </p:spPr>
        <p:txBody>
          <a:bodyPr>
            <a:normAutofit/>
          </a:bodyPr>
          <a:lstStyle/>
          <a:p>
            <a:r>
              <a:rPr lang="hr-HR" sz="1800" i="1" dirty="0" smtClean="0">
                <a:latin typeface="Times New Roman" pitchFamily="18" charset="0"/>
                <a:cs typeface="Times New Roman" pitchFamily="18" charset="0"/>
              </a:rPr>
              <a:t>u sklopu točke 4</a:t>
            </a:r>
            <a:endParaRPr lang="hr-HR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91440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b="1" i="1" dirty="0" smtClean="0">
                <a:latin typeface="Times New Roman" pitchFamily="18" charset="0"/>
                <a:cs typeface="Times New Roman" pitchFamily="18" charset="0"/>
              </a:rPr>
              <a:t>Psihoedukacija o kognitivnom modelu</a:t>
            </a:r>
            <a:endParaRPr lang="hr-HR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nterpersonal Cognition - IResearch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2988" y="3048000"/>
            <a:ext cx="3821011" cy="381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3352800"/>
          </a:xfr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pomaganje klijentima da saznaju kako njihovo razmišljanje utječe na njihove reakcije, koristeći vlastite primjere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spontane izjave klijenata tijekom seanse (npr., "Ne mogu učiniti ništa kako treba.") ili ih pitati: "Što vam trenutno prolazi kroz glavu?" kad primijetite pomak u afektu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objašnjavamo, ilustriramo i bilježimo kognitivni model na klijentovim vlastitim primjerima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sumiramo sve rečeno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2514600" y="152400"/>
            <a:ext cx="5105400" cy="19812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Možemo li razgovarati nekoliko minuta o Vašem razmišljanju koje utječe na Vaše raspoloženje? Možete li se sjetiti bilo koje misli u proteklih nekoliko dana kada ste primijetili promjenu raspoloženja? 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thlyWritingChallenge: Strength – Ethical_Leader"/>
          <p:cNvPicPr>
            <a:picLocks noChangeAspect="1" noChangeArrowheads="1"/>
          </p:cNvPicPr>
          <p:nvPr/>
        </p:nvPicPr>
        <p:blipFill>
          <a:blip r:embed="rId2" cstate="print"/>
          <a:srcRect l="16434" t="17714" r="149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Identificiranje vrijednosti, težnji i ciljeva klijenta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vjerovanja o tome što je bitno u životu- oblikuju izbore i ponašanje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mogu pomoći u motiviranju klijenta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ako sami ne navedu što im je bitno, mi ih pitamo koliko im je nešto važno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05400" y="20574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Koja su Vaša nadanja za budućnost?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Što želite od svojeg života?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400" baseline="0" dirty="0" smtClean="0">
                <a:latin typeface="Times New Roman" pitchFamily="18" charset="0"/>
                <a:cs typeface="Times New Roman" pitchFamily="18" charset="0"/>
              </a:rPr>
              <a:t>maginacija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slike jednog dana u budućnosti kad se klijent “riješio” poteškoće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,223 Writing Goals Illustrations &amp; Clip Art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0"/>
            <a:ext cx="9144000" cy="89141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9144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11430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1295400"/>
            <a:ext cx="6781800" cy="3047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400" b="1" dirty="0" smtClean="0">
                <a:latin typeface="Times New Roman" pitchFamily="18" charset="0"/>
                <a:cs typeface="Times New Roman" pitchFamily="18" charset="0"/>
              </a:rPr>
              <a:t>Postavljanje </a:t>
            </a:r>
          </a:p>
          <a:p>
            <a:pPr algn="ctr">
              <a:buNone/>
            </a:pPr>
            <a:r>
              <a:rPr lang="hr-HR" sz="4400" b="1" dirty="0" smtClean="0">
                <a:latin typeface="Times New Roman" pitchFamily="18" charset="0"/>
                <a:cs typeface="Times New Roman" pitchFamily="18" charset="0"/>
              </a:rPr>
              <a:t>ciljeva</a:t>
            </a:r>
            <a:endParaRPr lang="hr-H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4648200"/>
            <a:ext cx="381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hr-H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sklopu točke 5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You Should Be Writing Every Day. Here's Why (and How to Do It) | Inc.com"/>
          <p:cNvPicPr>
            <a:picLocks noChangeAspect="1" noChangeArrowheads="1"/>
          </p:cNvPicPr>
          <p:nvPr/>
        </p:nvPicPr>
        <p:blipFill>
          <a:blip r:embed="rId2" cstate="print"/>
          <a:srcRect l="17778" r="5347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362200"/>
            <a:ext cx="4343400" cy="2362199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određivanje ciljeva u smislu ponašanja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specifičniji</a:t>
            </a:r>
          </a:p>
          <a:p>
            <a:pPr lvl="0"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ne preplaviti klijenta</a:t>
            </a:r>
          </a:p>
          <a:p>
            <a:pPr lvl="0"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mogućnost mijenjanja</a:t>
            </a:r>
          </a:p>
          <a:p>
            <a:endParaRPr lang="hr-HR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953000"/>
            <a:ext cx="77724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ne mogu se dosjetiti ciljeva (pitati za čudo)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preširoki ciljevi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povremeno klijenti navode cilj nad kojim nemaju izravnu kontrolu (za druge ljude)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iscussion Vectoriel Gratuit - (27 353 téléchargements gratuit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36800"/>
            <a:ext cx="6781800" cy="452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Postavljanje rasporeda aktivnosti ili rad na problemu &amp; 7. Novi plan samostalnog rada</a:t>
            </a:r>
            <a:endParaRPr lang="hr-HR" sz="3600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1371600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aktivnosti za idući tjedan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ako postoji hitan problem, radimo na tome</a:t>
            </a:r>
          </a:p>
          <a:p>
            <a:pPr algn="just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slažemo novi plan samostalnog rada na temelju svega rečenog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hould Kids have Homework? - Read the Advantages &amp; Disadvantages"/>
          <p:cNvPicPr>
            <a:picLocks noChangeAspect="1" noChangeArrowheads="1"/>
          </p:cNvPicPr>
          <p:nvPr/>
        </p:nvPicPr>
        <p:blipFill>
          <a:blip r:embed="rId2" cstate="print"/>
          <a:srcRect r="2778"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828800"/>
            <a:ext cx="6172200" cy="3306763"/>
          </a:xfrm>
        </p:spPr>
        <p:txBody>
          <a:bodyPr>
            <a:normAutofit fontScale="85000" lnSpcReduction="10000"/>
          </a:bodyPr>
          <a:lstStyle/>
          <a:p>
            <a:endParaRPr lang="hr-HR" dirty="0" smtClean="0"/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povezati niti i istaknuti najbitnije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pregled onoga što je klijent pristao učiniti za domaću zadaću (za ostvarenje plana samostalnog rada)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bilježimo koliko dugo će klijentu trebati da ispuni svaki zadatak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mnogi klijenti precjenjuju težinu i trajanje zadataka</a:t>
            </a:r>
          </a:p>
          <a:p>
            <a:r>
              <a:rPr lang="hr-H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određivanje vremenskih zahtjeva pomaže olakšati percipirani teret</a:t>
            </a:r>
          </a:p>
          <a:p>
            <a:endParaRPr lang="hr-H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04800"/>
            <a:ext cx="480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57200"/>
            <a:ext cx="480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609600"/>
            <a:ext cx="480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762000"/>
            <a:ext cx="4800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781800" cy="838200"/>
          </a:xfrm>
        </p:spPr>
        <p:txBody>
          <a:bodyPr>
            <a:no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Izrada sažetka   &amp;</a:t>
            </a:r>
            <a:endParaRPr lang="hr-H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838200"/>
            <a:ext cx="48006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Provjera koliko je vjerojatno da će klijent ostvariti novi plan samostalnog rada</a:t>
            </a:r>
            <a:endParaRPr lang="hr-H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Vaš cilj u prvom dijelu terapijske sesije je ponovno uspostaviti terapijski savez i prikupljanje podataka kako biste vi i pacijent mogli zajednički postaviti i odrediti prioritete.</a:t>
            </a:r>
            <a:endParaRPr lang="hr-HR" dirty="0"/>
          </a:p>
        </p:txBody>
      </p:sp>
      <p:pic>
        <p:nvPicPr>
          <p:cNvPr id="51202" name="Picture 2" descr="The Three C's: Cultivating Connection, Communication, And Collaboration"/>
          <p:cNvPicPr>
            <a:picLocks noChangeAspect="1" noChangeArrowheads="1"/>
          </p:cNvPicPr>
          <p:nvPr/>
        </p:nvPicPr>
        <p:blipFill>
          <a:blip r:embed="rId2" cstate="print"/>
          <a:srcRect l="11221" r="4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Uspostava povjerenja</a:t>
            </a:r>
            <a:endParaRPr lang="hr-HR" sz="7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2819400" y="152400"/>
            <a:ext cx="4800600" cy="16764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Vrijeme nam je skoro isteklo. Možete li mi reći što mislite da je najvažnije zapamtiti ovog tjedna? </a:t>
            </a:r>
            <a:endParaRPr lang="hr-H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ow to Be Happy: 8 Ways to Be Happier Today"/>
          <p:cNvPicPr>
            <a:picLocks noChangeAspect="1" noChangeArrowheads="1"/>
          </p:cNvPicPr>
          <p:nvPr/>
        </p:nvPicPr>
        <p:blipFill>
          <a:blip r:embed="rId2" cstate="print"/>
          <a:srcRect l="19999" r="-4000"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657601"/>
            <a:ext cx="3657600" cy="1524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Ako osjetite da klijent možda neće izvršiti bilo koji dio zadatka, možete mu ponuditi promjenu.</a:t>
            </a:r>
            <a:endParaRPr lang="hr-HR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 smart ways to collect customer feedback [infographic] | IMP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20719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>
              <a:alpha val="18000"/>
            </a:srgbClr>
          </a:soli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10. Povratne informacije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dodatno jačaju odnos, dajući poruku da Vam je stalo do toga što klijent misli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klijentima daju priliku izraziti, a Vama riješiti sve nesporazume</a:t>
            </a: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pisano i verbalno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2209800" y="0"/>
            <a:ext cx="5638800" cy="20574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kraju svake seanse, pitat ću Vas kako mislite da je seansa prošla. Zapravo imate dvije šanse - da mi to kažete izravno ili da to napišete u Izvješću o terapiji. Pročitat ću ga i ako bude bilo kakvih problema, možemo ih staviti na dnevni red na našoj sljedećoj seansi. U redu?</a:t>
            </a:r>
            <a:endParaRPr lang="hr-H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5" name="Picture 2" descr="NATIONAL MONTH OF HOPE -April 2023 - National Today"/>
          <p:cNvPicPr>
            <a:picLocks noChangeAspect="1" noChangeArrowheads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17 Ways To Find Good Books To Read - Cushing-Malloy"/>
          <p:cNvPicPr>
            <a:picLocks noChangeAspect="1" noChangeArrowheads="1"/>
          </p:cNvPicPr>
          <p:nvPr/>
        </p:nvPicPr>
        <p:blipFill>
          <a:blip r:embed="rId2" cstate="print"/>
          <a:srcRect l="11067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228600"/>
            <a:ext cx="8229600" cy="1143000"/>
          </a:xfrm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Literatura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Beck, J.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S.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(20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1).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Cognitive Behavior Therapy: Basics and Beyond,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3rd Ed.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York: The Guilford Press.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A Critical Moment in Psychiatry: The Need for Meaningful Psychotherapy  Training in Psychia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393544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/>
          </a:p>
        </p:txBody>
      </p:sp>
      <p:sp>
        <p:nvSpPr>
          <p:cNvPr id="8" name="Oval Callout 7"/>
          <p:cNvSpPr/>
          <p:nvPr/>
        </p:nvSpPr>
        <p:spPr>
          <a:xfrm flipH="1">
            <a:off x="2286000" y="0"/>
            <a:ext cx="5638800" cy="205740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Hvala na pozornosti!</a:t>
            </a:r>
          </a:p>
          <a:p>
            <a:pPr>
              <a:buNone/>
            </a:pPr>
            <a:r>
              <a:rPr lang="hr-H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Vidimo se idući put..</a:t>
            </a:r>
            <a:endParaRPr lang="hr-H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 Have to Trust Everyone You Work With -- Including the Ones You Don't  Like"/>
          <p:cNvPicPr>
            <a:picLocks noChangeAspect="1" noChangeArrowheads="1"/>
          </p:cNvPicPr>
          <p:nvPr/>
        </p:nvPicPr>
        <p:blipFill>
          <a:blip r:embed="rId2" cstate="print"/>
          <a:srcRect l="6616" r="5147"/>
          <a:stretch>
            <a:fillRect/>
          </a:stretch>
        </p:blipFill>
        <p:spPr bwMode="auto">
          <a:xfrm>
            <a:off x="0" y="0"/>
            <a:ext cx="9144000" cy="69070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"Stalo mi je do tebe i cijenim te."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7696200" cy="1066800"/>
          </a:xfrm>
        </p:spPr>
        <p:txBody>
          <a:bodyPr>
            <a:normAutofit/>
          </a:bodyPr>
          <a:lstStyle/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pozitivni savezi koreliraju s pozitivnim ishodima liječenja </a:t>
            </a:r>
            <a:r>
              <a:rPr lang="hr-HR" sz="2600" i="1" dirty="0" smtClean="0">
                <a:latin typeface="Times New Roman" pitchFamily="18" charset="0"/>
                <a:cs typeface="Times New Roman" pitchFamily="18" charset="0"/>
              </a:rPr>
              <a:t>(Raue &amp; Goldfried, 1994)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alling Flat: Why Startups Need Hierarchical Structure - Knowledge at  Wharton"/>
          <p:cNvPicPr>
            <a:picLocks noChangeAspect="1" noChangeArrowheads="1"/>
          </p:cNvPicPr>
          <p:nvPr/>
        </p:nvPicPr>
        <p:blipFill>
          <a:blip r:embed="rId2" cstate="print"/>
          <a:srcRect l="16053" r="15147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>
              <a:alpha val="35000"/>
            </a:srgbClr>
          </a:solidFill>
        </p:spPr>
        <p:txBody>
          <a:bodyPr/>
          <a:lstStyle/>
          <a:p>
            <a:r>
              <a:rPr lang="hr-HR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Zašto je struktura važna?</a:t>
            </a:r>
            <a:endParaRPr lang="hr-HR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5052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Za terapeuta: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terapijski proces razumljiviji</a:t>
            </a:r>
          </a:p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učinkovitije vodi terapiju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1447800"/>
            <a:ext cx="2895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b="1" dirty="0" smtClean="0">
                <a:latin typeface="Times New Roman" pitchFamily="18" charset="0"/>
                <a:cs typeface="Times New Roman" pitchFamily="18" charset="0"/>
              </a:rPr>
              <a:t>Za klijenta: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osjeća se ugodnije ako razumije što se događa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razumije što je njegova, a što terapeutova odgovornost</a:t>
            </a:r>
          </a:p>
          <a:p>
            <a:pPr>
              <a:buFont typeface="Arial" pitchFamily="34" charset="0"/>
              <a:buChar char="•"/>
            </a:pPr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 lakše mu je ako zna što očekivati</a:t>
            </a:r>
            <a:endParaRPr lang="hr-H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Life Lessons That Will Put You on the Path to Greatness | Inc.com"/>
          <p:cNvPicPr>
            <a:picLocks noChangeAspect="1" noChangeArrowheads="1"/>
          </p:cNvPicPr>
          <p:nvPr/>
        </p:nvPicPr>
        <p:blipFill>
          <a:blip r:embed="rId2" cstate="print"/>
          <a:srcRect l="16875" r="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6" name="Picture 18" descr="Life Cycle Of A Monarch Butterfly"/>
          <p:cNvPicPr>
            <a:picLocks noChangeAspect="1" noChangeArrowheads="1"/>
          </p:cNvPicPr>
          <p:nvPr/>
        </p:nvPicPr>
        <p:blipFill>
          <a:blip r:embed="rId2" cstate="print"/>
          <a:srcRect l="44094" t="42276" r="5082" b="17073"/>
          <a:stretch>
            <a:fillRect/>
          </a:stretch>
        </p:blipFill>
        <p:spPr bwMode="auto">
          <a:xfrm>
            <a:off x="7620000" y="4876800"/>
            <a:ext cx="1524000" cy="1574085"/>
          </a:xfrm>
          <a:prstGeom prst="rect">
            <a:avLst/>
          </a:prstGeom>
          <a:noFill/>
        </p:spPr>
      </p:pic>
      <p:pic>
        <p:nvPicPr>
          <p:cNvPr id="27664" name="Picture 16" descr="Life Cycle Of A Monarch Butterfly"/>
          <p:cNvPicPr>
            <a:picLocks noChangeAspect="1" noChangeArrowheads="1"/>
          </p:cNvPicPr>
          <p:nvPr/>
        </p:nvPicPr>
        <p:blipFill>
          <a:blip r:embed="rId2" cstate="print"/>
          <a:srcRect t="45528" r="55906" b="23577"/>
          <a:stretch>
            <a:fillRect/>
          </a:stretch>
        </p:blipFill>
        <p:spPr bwMode="auto">
          <a:xfrm>
            <a:off x="7543800" y="2590800"/>
            <a:ext cx="1600200" cy="1447800"/>
          </a:xfrm>
          <a:prstGeom prst="rect">
            <a:avLst/>
          </a:prstGeom>
          <a:noFill/>
        </p:spPr>
      </p:pic>
      <p:pic>
        <p:nvPicPr>
          <p:cNvPr id="27662" name="Picture 14" descr="Life Cycle Of A Monarch Butterfly"/>
          <p:cNvPicPr>
            <a:picLocks noChangeAspect="1" noChangeArrowheads="1"/>
          </p:cNvPicPr>
          <p:nvPr/>
        </p:nvPicPr>
        <p:blipFill>
          <a:blip r:embed="rId2" cstate="print"/>
          <a:srcRect l="46194" t="17886" r="5512" b="56098"/>
          <a:stretch>
            <a:fillRect/>
          </a:stretch>
        </p:blipFill>
        <p:spPr bwMode="auto">
          <a:xfrm>
            <a:off x="7391400" y="609600"/>
            <a:ext cx="17526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ound Same Side Corner Rectangle 3"/>
          <p:cNvSpPr/>
          <p:nvPr/>
        </p:nvSpPr>
        <p:spPr>
          <a:xfrm>
            <a:off x="304800" y="304800"/>
            <a:ext cx="7239000" cy="198120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POČETNI DIO SEANSE </a:t>
            </a:r>
          </a:p>
          <a:p>
            <a:pPr marL="457200" indent="-457200" algn="ctr">
              <a:buFontTx/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Napravite provjeru raspoloženja (lijekova i drugih tretmana).</a:t>
            </a:r>
          </a:p>
          <a:p>
            <a:pPr marL="457200" indent="-457200" algn="ctr">
              <a:buFontTx/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Postavite dnevni red (i dajte obrazloženje za to).</a:t>
            </a:r>
          </a:p>
          <a:p>
            <a:pPr marL="457200" indent="-457200" algn="ctr"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Ažurirajte podatke (od procjene problema) i pregledajte plan samostalnog rada.</a:t>
            </a:r>
          </a:p>
          <a:p>
            <a:pPr marL="457200" indent="-457200" algn="ctr">
              <a:buAutoNum type="arabicPeriod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Razgovarajte o dijagnozi klijenta i obavite psihoedukaciju.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0" y="2438400"/>
            <a:ext cx="7239000" cy="182880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SREDNJI DIO SEANSE </a:t>
            </a:r>
          </a:p>
          <a:p>
            <a:pPr marL="457200" indent="-457200" algn="ctr">
              <a:buAutoNum type="arabicPeriod" startAt="5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Identificirajte težnje, vrijednosti i ciljeve klijenta.</a:t>
            </a:r>
          </a:p>
          <a:p>
            <a:pPr marL="457200" indent="-457200" algn="ctr">
              <a:buAutoNum type="arabicPeriod" startAt="5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Postavite raspored aktivnosti ili radite na problemu.</a:t>
            </a:r>
          </a:p>
          <a:p>
            <a:pPr marL="457200" indent="-457200" algn="ctr">
              <a:buAutoNum type="arabicPeriod" startAt="5"/>
            </a:pPr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suradnji s klijentom, postavite novi plan samostalnog rada.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381000" y="4495800"/>
            <a:ext cx="7239000" cy="1905000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KRAJ SEANSE</a:t>
            </a:r>
          </a:p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8. Napravite sažetak.</a:t>
            </a:r>
          </a:p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9. Provjerite koliko je vjerojatno da će klijent ostvariti novi plan samostalnog rada.</a:t>
            </a:r>
          </a:p>
          <a:p>
            <a:pPr algn="ctr"/>
            <a:r>
              <a:rPr lang="hr-H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Tražite povratnu informaciju.</a:t>
            </a:r>
            <a:endParaRPr lang="hr-H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4" descr="Safari Ltd. Životni ciklus - leptir | MALL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54" name="AutoShape 6" descr="Safari Ltd. Životni ciklus - leptir | MALL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56" name="AutoShape 8" descr="Safari Ltd. Životni ciklus - leptir | MALL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58" name="AutoShape 10" descr="Safari Ltd. Životni ciklus - leptir | MALL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660" name="AutoShape 12" descr="Safari Ltd. Životni ciklus - leptir | MALL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ilj opravdava sredstvo: prakseologija i ljestvica vrijednosti | Libz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614" y="0"/>
            <a:ext cx="858634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419600"/>
            <a:ext cx="4648200" cy="3657600"/>
          </a:xfrm>
        </p:spPr>
        <p:txBody>
          <a:bodyPr>
            <a:normAutofit/>
          </a:bodyPr>
          <a:lstStyle/>
          <a:p>
            <a:r>
              <a:rPr lang="hr-HR" sz="2600" dirty="0" smtClean="0">
                <a:latin typeface="Times New Roman" pitchFamily="18" charset="0"/>
                <a:cs typeface="Times New Roman" pitchFamily="18" charset="0"/>
              </a:rPr>
              <a:t>pregledati podatke s procjene i zadržati svoju početnu konceptualizaciju i plan tretmana, ali biti spreman na promjenu smjera</a:t>
            </a:r>
          </a:p>
          <a:p>
            <a:endParaRPr lang="hr-H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81000"/>
            <a:ext cx="563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često traje duže- oko 1 h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4034" name="Picture 2" descr="Seven Simple Steps to Boost Your Mood"/>
          <p:cNvPicPr>
            <a:picLocks noChangeAspect="1" noChangeArrowheads="1"/>
          </p:cNvPicPr>
          <p:nvPr/>
        </p:nvPicPr>
        <p:blipFill>
          <a:blip r:embed="rId2" cstate="print"/>
          <a:srcRect l="5926" r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990600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hr-HR" sz="4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Provjera raspoloženja</a:t>
            </a:r>
          </a:p>
          <a:p>
            <a:pPr marL="742950" indent="-742950" algn="ctr">
              <a:buAutoNum type="arabicPeriod"/>
            </a:pPr>
            <a:endParaRPr lang="hr-HR" sz="4400" b="1" i="1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endParaRPr lang="hr-HR" sz="4400" b="1" i="1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endParaRPr lang="hr-HR" sz="4400" b="1" i="1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endParaRPr lang="hr-HR" sz="4400" b="1" i="1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</a:pPr>
            <a:endParaRPr lang="hr-HR" sz="4400" b="1" i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" y="5562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4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(l</a:t>
            </a:r>
            <a:r>
              <a:rPr kumimoji="0" lang="hr-HR" sz="4400" b="1" i="1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ijekova</a:t>
            </a:r>
            <a:r>
              <a:rPr kumimoji="0" lang="hr-HR" sz="4400" b="1" i="1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 drugih tretmana)</a:t>
            </a:r>
            <a:endParaRPr kumimoji="0" lang="hr-HR" sz="4400" b="1" i="1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4400" b="1" i="1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4400" b="1" i="1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4400" b="1" i="1" u="none" strike="noStrike" kern="120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4400" b="1" i="1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1288</Words>
  <Application>Microsoft Office PowerPoint</Application>
  <PresentationFormat>On-screen Show (4:3)</PresentationFormat>
  <Paragraphs>138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Struktura prve terapijske seanse</vt:lpstr>
      <vt:lpstr>PowerPoint Presentation</vt:lpstr>
      <vt:lpstr>PowerPoint Presentation</vt:lpstr>
      <vt:lpstr>"Stalo mi je do tebe i cijenim te."</vt:lpstr>
      <vt:lpstr>Zašto je struktura važna?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ako...</vt:lpstr>
      <vt:lpstr>PowerPoint Presentation</vt:lpstr>
      <vt:lpstr>2. Postavljanje dnevnog reda</vt:lpstr>
      <vt:lpstr>PowerPoint Presentation</vt:lpstr>
      <vt:lpstr>Što ako je...</vt:lpstr>
      <vt:lpstr>Ažuriranje podataka i pregled ostvarenosti plana samostalnog rada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 sklopu točke 4</vt:lpstr>
      <vt:lpstr>PowerPoint Presentation</vt:lpstr>
      <vt:lpstr>PowerPoint Presentation</vt:lpstr>
      <vt:lpstr>5. Identificiranje vrijednosti, težnji i ciljeva klijenta</vt:lpstr>
      <vt:lpstr>PowerPoint Presentation</vt:lpstr>
      <vt:lpstr>PowerPoint Presentation</vt:lpstr>
      <vt:lpstr>6. Postavljanje rasporeda aktivnosti ili rad na problemu &amp; 7. Novi plan samostalnog rada</vt:lpstr>
      <vt:lpstr>8. Izrada sažetka   &amp;</vt:lpstr>
      <vt:lpstr>PowerPoint Presentation</vt:lpstr>
      <vt:lpstr>PowerPoint Presentation</vt:lpstr>
      <vt:lpstr>10. Povratne informacije</vt:lpstr>
      <vt:lpstr>PowerPoint Presentation</vt:lpstr>
      <vt:lpstr>PowerPoint Presentation</vt:lpstr>
      <vt:lpstr>Literatura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Acer</dc:creator>
  <cp:lastModifiedBy>hubikotvr@outlook.com</cp:lastModifiedBy>
  <cp:revision>20</cp:revision>
  <dcterms:created xsi:type="dcterms:W3CDTF">2006-08-16T00:00:00Z</dcterms:created>
  <dcterms:modified xsi:type="dcterms:W3CDTF">2022-10-12T15:08:17Z</dcterms:modified>
</cp:coreProperties>
</file>