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5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embeddedFontLst>
    <p:embeddedFont>
      <p:font typeface="Proxima Nova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72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ac9eee025b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ac9eee025b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ac9eee025b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ac9eee025b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ac9eee025b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ac9eee025b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ac9eee025b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ac9eee025b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ac9eee025b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ac9eee025b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ac9eee025b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ac9eee025b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ac9eee025b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ac9eee025b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ac9eee025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ac9eee025b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ac9eee025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ac9eee025b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ac9eee025b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ac9eee025b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ac9eee025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ac9eee025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ac9eee025b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ac9eee025b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ac9eee025b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ac9eee025b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ac9eee025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ac9eee025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ac9eee025b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ac9eee025b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3789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ac9eee025b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ac9eee025b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ac9eee025b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ac9eee025b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ac9eee025b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ac9eee025b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ac9eee025b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ac9eee025b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1251825" y="1126250"/>
            <a:ext cx="6648300" cy="16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hr" sz="3000">
                <a:latin typeface="Proxima Nova"/>
                <a:ea typeface="Proxima Nova"/>
                <a:cs typeface="Proxima Nova"/>
                <a:sym typeface="Proxima Nova"/>
              </a:rPr>
              <a:t>Strukturiranje seansi i problemi u strukturiranju seansi</a:t>
            </a:r>
            <a:endParaRPr sz="30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1519950" y="2834125"/>
            <a:ext cx="6133800" cy="72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Ivona Jelinčić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Prosinac, 2022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Problemi u strukturiranju seansi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814875" y="1280824"/>
            <a:ext cx="7531800" cy="37275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Terapeut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manjak iskustva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teškoće s direktivnošću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vjerovanja; NAM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Propustit ću nešto bitno. 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Ja ne mogu uspostaviti strukturu.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Klijent će se naljutiti ako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budem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predirektivan.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Prekidanje klijenta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nježno prekidanje klijenta je nužno za uspostavu strukture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što ako klijentu to zasmeta?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terapeut je primijetio promjenu u raspoloženju -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“Pitam se, je li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zasmetalo moje prekidanje?”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klijent samoinicijativno daje do znanja - zahvaliti im što su rekli, ispričati se, objasniti važnost uspostave strukture i dogovoriti kako će to ubuduće izgledati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Problemi u strukturiranju seanse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Nedovoljna upoznatost klijenta sa strukturom seanse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Angažiranje klijenta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700" dirty="0">
                <a:latin typeface="Proxima Nova"/>
                <a:ea typeface="Proxima Nova"/>
                <a:cs typeface="Proxima Nova"/>
                <a:sym typeface="Proxima Nova"/>
              </a:rPr>
              <a:t>klijentova disfunkcionalna vjerovanja interferiraju s mogućnošću angažiranja u terapiji</a:t>
            </a:r>
            <a:endParaRPr sz="17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nejasni ciljevi, nerealna očekivanja da će se problemi riješiti samim time što dolazi na terapiju ili vjerovanje da će se njegov život na neki način pogoršati ako riješe problem s kojim je došao na terapiju 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Rad na disfunkcionalnim vjerovanjima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otpor zbog disfunkcionalnih vjerovanja o sebi, terapiji ili terapeutu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*Kako znati je li razlog teškoća u strukturiranju seanse neupoznatost sa strukturom ili otpor prema pokoravanju strukturi?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prilikom provjere raspoloženja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6098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Neispunjavanje upitnika, negativan stav prema upitnicima ili teškoće s izražavanjem raspoloženja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Mogući razlozi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manjak znanja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praktični problemi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Negativan stav prema upitnicima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identificiranje automatskih misli i vjerovanja - "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Koji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je najgori dio prilikom ispunjavanja upitnika?"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K: "Ovi upitnicima nisu za mene. Pola pitanja se uopće ne tiče mene i mojih problema."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T: "Shvaćam, ali su meni jako korisni - u kratko vrijeme mogu pogledati rezultate i dobiti generalnu sliku o tome kako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ste,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uštedjeti vrijeme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Vama i sebi,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i ne smetati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s brojnim pitanjima. 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kažete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da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ispunite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i idući tjedan pa ako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i dalje bude smetalo možemo ponovno o tome pričati?"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prilikom provjere raspoloženja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Teškoće s izražavanjem raspoloženja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b="1" dirty="0">
                <a:latin typeface="Proxima Nova"/>
                <a:ea typeface="Proxima Nova"/>
                <a:cs typeface="Proxima Nova"/>
                <a:sym typeface="Proxima Nova"/>
              </a:rPr>
              <a:t>teškoća s konciznim verbaliziranjem svog raspoloženja</a:t>
            </a:r>
            <a:endParaRPr sz="16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zatvorena pitanja, nuđenje opcija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T: “Mogu 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prekinuti na trenutak? Volio bih čuti više o tome za par minuta, no sada bih htio znati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osjećate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li se generalno bolje ili lošije u usporedbi s prethodnim tjednom?”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K: “Lošije.”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T: “Anksioznije? Tužnije?”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K: “Rekao bih tužnije.”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b="1" dirty="0">
                <a:latin typeface="Proxima Nova"/>
                <a:ea typeface="Proxima Nova"/>
                <a:cs typeface="Proxima Nova"/>
                <a:sym typeface="Proxima Nova"/>
              </a:rPr>
              <a:t>teškoća s identificiranjem svojih osjećaja</a:t>
            </a:r>
            <a:endParaRPr sz="1600" b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prilikom provjere raspoloženja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6998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Atribuiranje promjene raspoloženja vanjskim faktorima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sklonost atribuiranju poboljšanja vanjskim faktorima, npr.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“Osjećam se bolje jer moj šef nije u uredu, jer je bolestan.”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ispitivanje potencijalnih drugih doprinosa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Sigurna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sam da je to pozitivno doprinijelo, no voljela bih da 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prisjetite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jesu li postojale situacije kad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razmišljali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drukčije ili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radili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nešto drukčije nego prije?”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Pogoršanje raspoloženja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ispitati klijentov doprinos ponašanjem ili razmišljanjem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“Što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mislite,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kako to da 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osjećate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gore ovaj tjedan? Kako bi to moglo biti povezano s tim kako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ponašali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ili s načinom na koji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razmišljali?”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u određivanju dnevnog reda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Digresije 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“Mogu 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prekinuti na trenutak? Čini mi se da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biste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ovaj tjedan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voljeli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raditi na teškoćama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vezanima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za odnos s tatom i teškoćama na poslu. Postoji li nešto važnije čemu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biste htjeli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da se posvetimo danas?”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Izostanak doprinosa dnevnom redu 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lvl="1">
              <a:buFont typeface="Proxima Nova"/>
              <a:buChar char="○"/>
            </a:pPr>
            <a:r>
              <a:rPr lang="hr" sz="1600" dirty="0" smtClean="0">
                <a:latin typeface="Proxima Nova"/>
                <a:ea typeface="Proxima Nova"/>
                <a:cs typeface="Proxima Nova"/>
                <a:sym typeface="Proxima Nova"/>
              </a:rPr>
              <a:t>osvrnuti </a:t>
            </a: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se </a:t>
            </a:r>
            <a:r>
              <a:rPr lang="hr" sz="1600" dirty="0" smtClean="0">
                <a:latin typeface="Proxima Nova"/>
                <a:ea typeface="Proxima Nova"/>
                <a:cs typeface="Proxima Nova"/>
                <a:sym typeface="Proxima Nova"/>
              </a:rPr>
              <a:t>na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“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Kako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biste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se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htjeli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osjećati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na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idućoj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seansi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?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Što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možete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napraviti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da se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osjećate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tako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?” “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Što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Vam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je u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prethodnom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tjednu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bilo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600" i="1" dirty="0" err="1">
                <a:latin typeface="Proxima Nova"/>
                <a:ea typeface="Proxima Nova"/>
                <a:cs typeface="Proxima Nova"/>
                <a:sym typeface="Proxima Nova"/>
              </a:rPr>
              <a:t>najteže</a:t>
            </a:r>
            <a:r>
              <a:rPr lang="en-US" sz="1600" i="1" dirty="0">
                <a:latin typeface="Proxima Nova"/>
                <a:ea typeface="Proxima Nova"/>
                <a:cs typeface="Proxima Nova"/>
                <a:sym typeface="Proxima Nova"/>
              </a:rPr>
              <a:t>?”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rezultate upitnika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Bespomoćnost i preplavljenost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problem solving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hr" sz="1820">
                <a:latin typeface="Proxima Nova"/>
                <a:ea typeface="Proxima Nova"/>
                <a:cs typeface="Proxima Nova"/>
                <a:sym typeface="Proxima Nova"/>
              </a:rPr>
              <a:t>Najčešći problemi prilikom osvrtanja na prethodni tjedan i akcijski plan</a:t>
            </a:r>
            <a:endParaRPr sz="182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1" name="Google Shape;141;p27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Digresije, preširoko objašnjavanje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nježno prekidanje, sažimanje, educiranje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"Mogu 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prekinuti na trenutak? Sada mi je važno saznati kako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se generalno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osjećali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prošli tjedan.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Možete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li mi prepričati prošli tjedan u dvije, tri rečenice?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Biste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rekli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da je bio generalno dobar ili loš tjedan?"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"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Oprostite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što sam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ponovno prekinuo. Vidim da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se puno toga vrti nad glavom i želim čuti o svemu.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Želite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li da nastavimo s tim sada ili da dodamo to kao temu na današnji dnevni red? Pitam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to jer mi je važno da stignemo proći sve teme koji su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danas važne."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Preskakanje ili predugo zadržavanje na prethodnom akcijskom planu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hr" sz="1920">
                <a:latin typeface="Proxima Nova"/>
                <a:ea typeface="Proxima Nova"/>
                <a:cs typeface="Proxima Nova"/>
                <a:sym typeface="Proxima Nova"/>
              </a:rPr>
              <a:t>Najčešći problemi prilikom određivanja prioriteta u dnevnom redu</a:t>
            </a:r>
            <a:endParaRPr sz="192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7" name="Google Shape;147;p28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629470" cy="37414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Nefokusirana rasprava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Neefikasno upravljanje vremenom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700" dirty="0">
                <a:latin typeface="Proxima Nova"/>
                <a:ea typeface="Proxima Nova"/>
                <a:cs typeface="Proxima Nova"/>
                <a:sym typeface="Proxima Nova"/>
              </a:rPr>
              <a:t>optimalno 2 do 3 teme </a:t>
            </a:r>
            <a:endParaRPr sz="17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700" dirty="0">
                <a:latin typeface="Proxima Nova"/>
                <a:ea typeface="Proxima Nova"/>
                <a:cs typeface="Proxima Nova"/>
                <a:sym typeface="Proxima Nova"/>
              </a:rPr>
              <a:t>voditi računa o vremena, provjeriti s klijentom kako on želi iskoristiti preostalo vrijeme</a:t>
            </a:r>
            <a:endParaRPr sz="17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Izostanak intervencija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terapeut se tijekom seanse treba pitati: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“Kako klijentu u ovoj seansi mogu pomoći da se osjeća bolje?”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“Što u ovoj seansi mogu napraviti da klijent idući tjedan ima još bolji tjedan?”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300" b="1" dirty="0">
                <a:latin typeface="Proxima Nova"/>
                <a:ea typeface="Proxima Nova"/>
                <a:cs typeface="Proxima Nova"/>
                <a:sym typeface="Proxima Nova"/>
              </a:rPr>
              <a:t>Poteškoće s problem solvingom</a:t>
            </a:r>
            <a:endParaRPr sz="23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što je klijent do sad probao; zašto nije pomoglo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da ja imam ovaj problem ili cilj, što bih mogao napraviti?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pitati klijenta - “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Koji savjet bi dali nekom drugom (npr. prijatelju) da ima taj problem ili cilj?”</a:t>
            </a: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 → Koji od tih savjeta ja mogu iskoristiti?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ispitati druge, vanjske resurse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u strukturiranju dnevnog reda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3" name="Google Shape;153;p29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Razlozi za opravdano odstupanje: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kada je klijent u riziku/opasnosti ili svojim ponašanjem dovodi nekog drugog u rizik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ukoliko je klijent uznemiren zbog nekog drugog problema te se ne može fokusirati na problem s dnevnog reda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ako procijenimo da će nastavak praćenja dnevnog reda imati negativan utjecaj na terapijski odnos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ako postanemo svjesni nekog važnijeg problema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Zašto klijenti ne slijede strukturu?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Najčešći problemi u strukturiranju završnog dijela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9" name="Google Shape;159;p30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Adresiranje uznemirenosti/nezadovoljstva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reflektirati osjećaje, sugerirati da se posvetimo tome na idućoj seansi i završiti s nečim pozitivnim 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Negativne povratne informacije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zahvaliti, konceptualizirati (definirati problem i razriješiti eventualni nesporazum) i isplanirati daljnju strategiju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Format uobičajene seanse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814875" y="1156855"/>
            <a:ext cx="7531800" cy="36570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AutoNum type="arabicPeriod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Uvodni dio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provjera raspoloženja; osvrt na farmakoterapiju i druge tretmane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postavljanje dnevnog reda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osvrt na prethodni tjedan, odnosno period od zadnjeg susreta i izvršavanje akcijskog plana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određivanje prioriteta u dnevnom redu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AutoNum type="arabicPeriod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Središnji dio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dnevni red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AutoNum type="arabicPeriod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Završni dio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sažimanje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akcijski plan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povratne informacije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1"/>
          <p:cNvSpPr txBox="1">
            <a:spLocks noGrp="1"/>
          </p:cNvSpPr>
          <p:nvPr>
            <p:ph type="title"/>
          </p:nvPr>
        </p:nvSpPr>
        <p:spPr>
          <a:xfrm>
            <a:off x="814875" y="257175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Pitanja? :)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5" name="Google Shape;165;p31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Literatura: Beck, J. (2011). Cognitive Behavior Therapy: Basics and Beyond, 3rd Ed. New York: The Guilford Press.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Uvodni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Ciljevi: 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(ponovna) uspostava odnosa/rapora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definiranje tema i ciljeva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zaključci o napretku od zadnjeg </a:t>
            </a:r>
            <a:r>
              <a:rPr lang="hr" sz="1600" dirty="0" smtClean="0">
                <a:latin typeface="Proxima Nova"/>
                <a:ea typeface="Proxima Nova"/>
                <a:cs typeface="Proxima Nova"/>
                <a:sym typeface="Proxima Nova"/>
              </a:rPr>
              <a:t>susreta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Provjera raspoloženja; osvrt na farmakoterapiju i druge tretmane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pokazivanje brige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praćenje napretka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Uvodni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Postavljanje dnevnog reda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700" b="1" dirty="0">
                <a:latin typeface="Proxima Nova"/>
                <a:ea typeface="Proxima Nova"/>
                <a:cs typeface="Proxima Nova"/>
                <a:sym typeface="Proxima Nova"/>
              </a:rPr>
              <a:t>cilj:</a:t>
            </a:r>
            <a:r>
              <a:rPr lang="hr" sz="1700" dirty="0">
                <a:latin typeface="Proxima Nova"/>
                <a:ea typeface="Proxima Nova"/>
                <a:cs typeface="Proxima Nova"/>
                <a:sym typeface="Proxima Nova"/>
              </a:rPr>
              <a:t> imenovati ciljeve i probleme na kojima će na konkretnoj seansi biti fokus</a:t>
            </a:r>
            <a:endParaRPr sz="17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700" dirty="0">
                <a:latin typeface="Proxima Nova"/>
                <a:ea typeface="Proxima Nova"/>
                <a:cs typeface="Proxima Nova"/>
                <a:sym typeface="Proxima Nova"/>
              </a:rPr>
              <a:t>imenovati, a ne opisivati - strukturiranje nježnim prekidanjem klijenta</a:t>
            </a:r>
            <a:endParaRPr sz="17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700" i="1" dirty="0">
                <a:latin typeface="Proxima Nova"/>
                <a:ea typeface="Proxima Nova"/>
                <a:cs typeface="Proxima Nova"/>
                <a:sym typeface="Proxima Nova"/>
              </a:rPr>
              <a:t>“Sada bih voljela da pričamo o dnevnom redu, kako bi utvrdili što je najvažnije da danas prođemo. Koji je za </a:t>
            </a:r>
            <a:r>
              <a:rPr lang="hr" sz="17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700" i="1" dirty="0">
                <a:latin typeface="Proxima Nova"/>
                <a:ea typeface="Proxima Nova"/>
                <a:cs typeface="Proxima Nova"/>
                <a:sym typeface="Proxima Nova"/>
              </a:rPr>
              <a:t>cilj današnje seanse?” </a:t>
            </a:r>
            <a:endParaRPr sz="17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700" i="1" dirty="0">
                <a:latin typeface="Proxima Nova"/>
                <a:ea typeface="Proxima Nova"/>
                <a:cs typeface="Proxima Nova"/>
                <a:sym typeface="Proxima Nova"/>
              </a:rPr>
              <a:t>“Na čemu danas </a:t>
            </a:r>
            <a:r>
              <a:rPr lang="hr" sz="1700" i="1" dirty="0" smtClean="0">
                <a:latin typeface="Proxima Nova"/>
                <a:ea typeface="Proxima Nova"/>
                <a:cs typeface="Proxima Nova"/>
                <a:sym typeface="Proxima Nova"/>
              </a:rPr>
              <a:t>želite </a:t>
            </a:r>
            <a:r>
              <a:rPr lang="hr" sz="1700" i="1" dirty="0">
                <a:latin typeface="Proxima Nova"/>
                <a:ea typeface="Proxima Nova"/>
                <a:cs typeface="Proxima Nova"/>
                <a:sym typeface="Proxima Nova"/>
              </a:rPr>
              <a:t>raditi?” </a:t>
            </a:r>
            <a:endParaRPr sz="17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ispitati o dodatnim temama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očekivani izazovi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korištenje bilješki - vraćanje na teme s prethodne seanse 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predlaganje dnevnog reda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Uvodni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●"/>
            </a:pPr>
            <a:r>
              <a:rPr lang="hr" sz="2000" b="1" dirty="0">
                <a:latin typeface="Proxima Nova"/>
                <a:ea typeface="Proxima Nova"/>
                <a:cs typeface="Proxima Nova"/>
                <a:sym typeface="Proxima Nova"/>
              </a:rPr>
              <a:t>Osvrt na prethodni tjedan (period od zadnjeg susreta) i izvršavanje akcijskog plana </a:t>
            </a:r>
            <a:endParaRPr sz="20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29083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“Što se dogodilo od našeg zadnjeg susreta, a da je važno da znam?”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29083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○"/>
            </a:pPr>
            <a:r>
              <a:rPr lang="hr" sz="1600" dirty="0">
                <a:latin typeface="Proxima Nova"/>
                <a:ea typeface="Proxima Nova"/>
                <a:cs typeface="Proxima Nova"/>
                <a:sym typeface="Proxima Nova"/>
              </a:rPr>
              <a:t>tendencija spominjanja negativnog → osvrnuti se na pozitivno</a:t>
            </a:r>
            <a:endParaRPr sz="16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29083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“Zanima me, što dobroga se dogodilo ovaj tjedan?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29083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■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“Koji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je bio najbolji trenutak ovog tjedna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25857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Uvodni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814875" y="1280825"/>
            <a:ext cx="7531800" cy="3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●"/>
            </a:pPr>
            <a:r>
              <a:rPr lang="hr" sz="2200" b="1" dirty="0" smtClean="0">
                <a:latin typeface="Proxima Nova"/>
                <a:ea typeface="Proxima Nova"/>
                <a:cs typeface="Proxima Nova"/>
                <a:sym typeface="Proxima Nova"/>
              </a:rPr>
              <a:t>Određivanje </a:t>
            </a: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prioriteta u dnevnom redu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T: “Kao neke od ciljeva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spomenuli ste radove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po stanu, donošenje odluke oko poslovne prilike i donošenje odluke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hoćete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li se baviti volontiranjem. S čim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biste željeli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da krenemo danas?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K: “O poslovnoj prilici”.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T: “Dobro.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Želite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li da sigurno ostavimo vremena i za razgovor o radovima po stanu i razgovor o volontiranju?”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K: “Definitivno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bih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želio ostaviti vremena za razgovor o radovima po stanu, a u redu mi je ako ovaj tjedan ne stignemo razgovarati o volontiranju.”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T: “Kako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se čini da podijelimo vrijeme pola-pola na razgovor o poslovnoj prilici i razgovor o radovima po stanu?”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K: “Može.”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>
                <a:latin typeface="Proxima Nova"/>
                <a:ea typeface="Proxima Nova"/>
                <a:cs typeface="Proxima Nova"/>
                <a:sym typeface="Proxima Nova"/>
              </a:rPr>
              <a:t>Središnji dio</a:t>
            </a:r>
            <a:endParaRPr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814875" y="1239982"/>
            <a:ext cx="7531800" cy="37407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Dnevni red - tema po tema 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sumiranje, intervencije, potencijalne buduće intervencije, akcijski plan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zajedno s klijentom određujemo prioritete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“Je li 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u redu da krenemo s ___?”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tradicionalni BKT - rad na postojećem problemu i na konceptualizaciji teškoća (po kognitivnom modelu)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recovery-oriented</a:t>
            </a: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 pristup - pitamo klijenta o koracima koje će poduzeti u idućem tjednu kako bi postigao cilj i o očekivanim preprekama (konceptualizacija po kognitivnom modelu)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odabir intervencije, psihoedukacija o intervenciji, suglasnost klijenta, implementiranje intervencije, evaluiranje efikasnosti intervencije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uvijek imajući na umu terapijske ciljeve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Središnji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814875" y="1280824"/>
            <a:ext cx="7531800" cy="36929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Font typeface="Proxima Nova"/>
              <a:buChar char="●"/>
            </a:pPr>
            <a:r>
              <a:rPr lang="hr" sz="2400" b="1" dirty="0">
                <a:latin typeface="Proxima Nova"/>
                <a:ea typeface="Proxima Nova"/>
                <a:cs typeface="Proxima Nova"/>
                <a:sym typeface="Proxima Nova"/>
              </a:rPr>
              <a:t>Sažimanje: tri načina</a:t>
            </a:r>
            <a:endParaRPr sz="24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1) Terapeut sažima sadržaj u formi kognitivnog modela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04165" algn="l" rtl="0">
              <a:spcBef>
                <a:spcPts val="1200"/>
              </a:spcBef>
              <a:spcAft>
                <a:spcPts val="0"/>
              </a:spcAft>
              <a:buSzPct val="100000"/>
              <a:buFont typeface="Proxima Nova"/>
              <a:buChar char="○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“Voljela bih provjeriti da sam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dobro razumjela. Kad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razmišljali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o tome da 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uhvatite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radova po stanu ovaj tjedan, misao koja bi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prošla glavom bila je “Ne mogu ja to” te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osjećali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bezvoljno pa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izbjegavali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baviti se time? Je li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Vam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još neka misao prošla kroz glavu? Kako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ste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se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osjećali?”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2) Klijent sažima - kako bi provjerili da je klijent dobro shvatio to o čemu smo pričali i kako bi utvrdio naučeno -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“</a:t>
            </a:r>
            <a:r>
              <a:rPr lang="hr" sz="1900" i="1" dirty="0" smtClean="0">
                <a:latin typeface="Proxima Nova"/>
                <a:ea typeface="Proxima Nova"/>
                <a:cs typeface="Proxima Nova"/>
                <a:sym typeface="Proxima Nova"/>
              </a:rPr>
              <a:t>Možete </a:t>
            </a:r>
            <a:r>
              <a:rPr lang="hr" sz="1900" i="1" dirty="0">
                <a:latin typeface="Proxima Nova"/>
                <a:ea typeface="Proxima Nova"/>
                <a:cs typeface="Proxima Nova"/>
                <a:sym typeface="Proxima Nova"/>
              </a:rPr>
              <a:t>li sumirati ovo o čemu smo sada pričali?”</a:t>
            </a:r>
            <a:endParaRPr sz="19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hr" sz="1900" dirty="0">
                <a:latin typeface="Proxima Nova"/>
                <a:ea typeface="Proxima Nova"/>
                <a:cs typeface="Proxima Nova"/>
                <a:sym typeface="Proxima Nova"/>
              </a:rPr>
              <a:t>3) Na kraju svakog dijela seanse - kako bi klijentu bilo jasno što smo do sad postigli te što slijedi </a:t>
            </a:r>
            <a:endParaRPr sz="19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04165" algn="l" rtl="0">
              <a:spcBef>
                <a:spcPts val="1200"/>
              </a:spcBef>
              <a:spcAft>
                <a:spcPts val="0"/>
              </a:spcAft>
              <a:buSzPct val="100000"/>
              <a:buFont typeface="Proxima Nova"/>
              <a:buChar char="○"/>
            </a:pP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“Ok, do sad smo pričali o ___. </a:t>
            </a:r>
            <a:r>
              <a:rPr lang="hr" sz="1600" i="1" dirty="0" smtClean="0">
                <a:latin typeface="Proxima Nova"/>
                <a:ea typeface="Proxima Nova"/>
                <a:cs typeface="Proxima Nova"/>
                <a:sym typeface="Proxima Nova"/>
              </a:rPr>
              <a:t>Želite </a:t>
            </a:r>
            <a:r>
              <a:rPr lang="hr" sz="1600" i="1" dirty="0">
                <a:latin typeface="Proxima Nova"/>
                <a:ea typeface="Proxima Nova"/>
                <a:cs typeface="Proxima Nova"/>
                <a:sym typeface="Proxima Nova"/>
              </a:rPr>
              <a:t>li da sada pričamo o __?”</a:t>
            </a:r>
            <a:endParaRPr sz="1600" i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814875" y="650900"/>
            <a:ext cx="74223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latin typeface="Proxima Nova"/>
                <a:ea typeface="Proxima Nova"/>
                <a:cs typeface="Proxima Nova"/>
                <a:sym typeface="Proxima Nova"/>
              </a:rPr>
              <a:t>Završni dio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814875" y="1280824"/>
            <a:ext cx="7531800" cy="37691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Završno sumiranje seanse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cilj - usmjeriti ili vratiti klijentov fokus na najvažnije (pozitivne) dijelove i ishode seanse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u početku sažima većinom terapeut, kasnije može i klijent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■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“Imamo još par minuta. Voljela bih čuti, koji je za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Vas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bio najvažniji trenutak današnjeg susreta?” “Što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ste naučili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danas?” “Što je najvažnije 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nosite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s današnje seanse?”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Postavljanje novog akcijskog </a:t>
            </a:r>
            <a:r>
              <a:rPr lang="hr" sz="2200" b="1" dirty="0" smtClean="0">
                <a:latin typeface="Proxima Nova"/>
                <a:ea typeface="Proxima Nova"/>
                <a:cs typeface="Proxima Nova"/>
                <a:sym typeface="Proxima Nova"/>
              </a:rPr>
              <a:t>plana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dirty="0">
                <a:latin typeface="Proxima Nova"/>
                <a:ea typeface="Proxima Nova"/>
                <a:cs typeface="Proxima Nova"/>
                <a:sym typeface="Proxima Nova"/>
              </a:rPr>
              <a:t>evaluacija ranijeg akcijskog plana, dodavanje novih zadataka, evaluacija izvedivosti i vjerojatnosti ostvarenja </a:t>
            </a:r>
            <a:endParaRPr sz="1500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</a:pPr>
            <a:r>
              <a:rPr lang="hr" sz="2200" b="1" dirty="0">
                <a:latin typeface="Proxima Nova"/>
                <a:ea typeface="Proxima Nova"/>
                <a:cs typeface="Proxima Nova"/>
                <a:sym typeface="Proxima Nova"/>
              </a:rPr>
              <a:t>Povratne informacije</a:t>
            </a:r>
            <a:endParaRPr sz="22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“Voljela bih čuti 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mislite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o današnjoj seansi?” 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“Jesam li rekla nešto 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Vas je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zasmetalo?” “Jesam li nešto pogrešno razumjela?” “Postoji li nešto što </a:t>
            </a:r>
            <a:r>
              <a:rPr lang="hr" sz="1500" i="1" dirty="0" smtClean="0">
                <a:latin typeface="Proxima Nova"/>
                <a:ea typeface="Proxima Nova"/>
                <a:cs typeface="Proxima Nova"/>
                <a:sym typeface="Proxima Nova"/>
              </a:rPr>
              <a:t>bste voljeli da </a:t>
            </a:r>
            <a:r>
              <a:rPr lang="hr" sz="1500" i="1" dirty="0">
                <a:latin typeface="Proxima Nova"/>
                <a:ea typeface="Proxima Nova"/>
                <a:cs typeface="Proxima Nova"/>
                <a:sym typeface="Proxima Nova"/>
              </a:rPr>
              <a:t>promijenim idući put?”</a:t>
            </a:r>
            <a:endParaRPr sz="1500" i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1729</Words>
  <Application>Microsoft Office PowerPoint</Application>
  <PresentationFormat>On-screen Show (16:9)</PresentationFormat>
  <Paragraphs>169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Proxima Nova</vt:lpstr>
      <vt:lpstr>Arial</vt:lpstr>
      <vt:lpstr>Simple Light</vt:lpstr>
      <vt:lpstr>Strukturiranje seansi i problemi u strukturiranju seansi</vt:lpstr>
      <vt:lpstr>Format uobičajene seanse  </vt:lpstr>
      <vt:lpstr>Uvodni dio</vt:lpstr>
      <vt:lpstr>Uvodni dio</vt:lpstr>
      <vt:lpstr>Uvodni dio</vt:lpstr>
      <vt:lpstr>Uvodni dio</vt:lpstr>
      <vt:lpstr>Središnji dio</vt:lpstr>
      <vt:lpstr>Središnji dio</vt:lpstr>
      <vt:lpstr>Završni dio</vt:lpstr>
      <vt:lpstr>Problemi u strukturiranju seansi</vt:lpstr>
      <vt:lpstr>Problemi u strukturiranju seanse</vt:lpstr>
      <vt:lpstr>Najčešći problemi prilikom provjere raspoloženja</vt:lpstr>
      <vt:lpstr>Najčešći problemi prilikom provjere raspoloženja</vt:lpstr>
      <vt:lpstr>Najčešći problemi prilikom provjere raspoloženja</vt:lpstr>
      <vt:lpstr>Najčešći problemi u određivanju dnevnog reda</vt:lpstr>
      <vt:lpstr>Najčešći problemi prilikom osvrtanja na prethodni tjedan i akcijski plan</vt:lpstr>
      <vt:lpstr>Najčešći problemi prilikom određivanja prioriteta u dnevnom redu</vt:lpstr>
      <vt:lpstr>Najčešći problemi u strukturiranju dnevnog reda</vt:lpstr>
      <vt:lpstr>Najčešći problemi u strukturiranju završnog dijela</vt:lpstr>
      <vt:lpstr>Pitanja?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i problemi u strukturiranju seansi</dc:title>
  <dc:creator>hubik</dc:creator>
  <cp:lastModifiedBy>hubikotvr@outlook.com</cp:lastModifiedBy>
  <cp:revision>8</cp:revision>
  <dcterms:modified xsi:type="dcterms:W3CDTF">2022-12-09T09:09:00Z</dcterms:modified>
</cp:coreProperties>
</file>