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945688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ijetli stil 1 - Isticanj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400" autoAdjust="0"/>
  </p:normalViewPr>
  <p:slideViewPr>
    <p:cSldViewPr snapToGrid="0">
      <p:cViewPr varScale="1">
        <p:scale>
          <a:sx n="106" d="100"/>
          <a:sy n="106" d="100"/>
        </p:scale>
        <p:origin x="70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5CBC93-7762-41F4-B02E-E97A8B589103}" type="doc">
      <dgm:prSet loTypeId="urn:microsoft.com/office/officeart/2005/8/layout/chart3" loCatId="cycle" qsTypeId="urn:microsoft.com/office/officeart/2005/8/quickstyle/simple1" qsCatId="simple" csTypeId="urn:microsoft.com/office/officeart/2005/8/colors/accent1_1" csCatId="accent1" phldr="1"/>
      <dgm:spPr/>
    </dgm:pt>
    <dgm:pt modelId="{94973E01-4492-4A57-A9D4-6811E74BDA69}">
      <dgm:prSet phldrT="[Tekst]"/>
      <dgm:spPr/>
      <dgm:t>
        <a:bodyPr/>
        <a:lstStyle/>
        <a:p>
          <a:r>
            <a:rPr lang="hr-HR" dirty="0" smtClean="0">
              <a:latin typeface="Arial Narrow" panose="020B0606020202030204" pitchFamily="34" charset="0"/>
            </a:rPr>
            <a:t>1. </a:t>
          </a:r>
          <a:r>
            <a:rPr lang="hr-HR" dirty="0" err="1" smtClean="0">
              <a:latin typeface="Arial Narrow" panose="020B0606020202030204" pitchFamily="34" charset="0"/>
            </a:rPr>
            <a:t>Mindfulness</a:t>
          </a:r>
          <a:r>
            <a:rPr lang="hr-HR" dirty="0" smtClean="0">
              <a:latin typeface="Arial Narrow" panose="020B0606020202030204" pitchFamily="34" charset="0"/>
            </a:rPr>
            <a:t> misli</a:t>
          </a:r>
          <a:endParaRPr lang="hr-HR" dirty="0">
            <a:latin typeface="Arial Narrow" panose="020B0606020202030204" pitchFamily="34" charset="0"/>
          </a:endParaRPr>
        </a:p>
      </dgm:t>
    </dgm:pt>
    <dgm:pt modelId="{5C4C2D84-FD14-44F5-8021-AFB336296AC2}" type="parTrans" cxnId="{EEF563E8-D08B-42BE-9549-17A37E18B91F}">
      <dgm:prSet/>
      <dgm:spPr/>
      <dgm:t>
        <a:bodyPr/>
        <a:lstStyle/>
        <a:p>
          <a:endParaRPr lang="hr-HR"/>
        </a:p>
      </dgm:t>
    </dgm:pt>
    <dgm:pt modelId="{39890F36-3ECB-42CC-B56F-FB7C0B4F8136}" type="sibTrans" cxnId="{EEF563E8-D08B-42BE-9549-17A37E18B91F}">
      <dgm:prSet/>
      <dgm:spPr/>
      <dgm:t>
        <a:bodyPr/>
        <a:lstStyle/>
        <a:p>
          <a:endParaRPr lang="hr-HR"/>
        </a:p>
      </dgm:t>
    </dgm:pt>
    <dgm:pt modelId="{6BB4EA5C-CE2B-4709-AABF-855553007C60}">
      <dgm:prSet phldrT="[Tekst]"/>
      <dgm:spPr/>
      <dgm:t>
        <a:bodyPr/>
        <a:lstStyle/>
        <a:p>
          <a:r>
            <a:rPr lang="hr-HR" dirty="0" smtClean="0">
              <a:latin typeface="Arial Narrow" panose="020B0606020202030204" pitchFamily="34" charset="0"/>
            </a:rPr>
            <a:t>2. </a:t>
          </a:r>
          <a:r>
            <a:rPr lang="hr-HR" dirty="0" err="1" smtClean="0">
              <a:latin typeface="Arial Narrow" panose="020B0606020202030204" pitchFamily="34" charset="0"/>
            </a:rPr>
            <a:t>Mindfluness</a:t>
          </a:r>
          <a:r>
            <a:rPr lang="hr-HR" dirty="0" smtClean="0">
              <a:latin typeface="Arial Narrow" panose="020B0606020202030204" pitchFamily="34" charset="0"/>
            </a:rPr>
            <a:t> </a:t>
          </a:r>
          <a:r>
            <a:rPr lang="hr-HR" dirty="0" err="1" smtClean="0">
              <a:latin typeface="Arial Narrow" panose="020B0606020202030204" pitchFamily="34" charset="0"/>
            </a:rPr>
            <a:t>internalnih</a:t>
          </a:r>
          <a:r>
            <a:rPr lang="hr-HR" dirty="0" smtClean="0">
              <a:latin typeface="Arial Narrow" panose="020B0606020202030204" pitchFamily="34" charset="0"/>
            </a:rPr>
            <a:t> podražaja </a:t>
          </a:r>
          <a:endParaRPr lang="hr-HR" dirty="0">
            <a:latin typeface="Arial Narrow" panose="020B0606020202030204" pitchFamily="34" charset="0"/>
          </a:endParaRPr>
        </a:p>
      </dgm:t>
    </dgm:pt>
    <dgm:pt modelId="{B43407DA-2080-4FA6-B1FF-C0289609EC73}" type="parTrans" cxnId="{7B8F5257-40B2-4D56-9F2B-1E7AB9235CB3}">
      <dgm:prSet/>
      <dgm:spPr/>
      <dgm:t>
        <a:bodyPr/>
        <a:lstStyle/>
        <a:p>
          <a:endParaRPr lang="hr-HR"/>
        </a:p>
      </dgm:t>
    </dgm:pt>
    <dgm:pt modelId="{A4237A88-8AFA-45B3-A1A3-77C6D11D00B6}" type="sibTrans" cxnId="{7B8F5257-40B2-4D56-9F2B-1E7AB9235CB3}">
      <dgm:prSet/>
      <dgm:spPr/>
      <dgm:t>
        <a:bodyPr/>
        <a:lstStyle/>
        <a:p>
          <a:endParaRPr lang="hr-HR"/>
        </a:p>
      </dgm:t>
    </dgm:pt>
    <dgm:pt modelId="{FA9D4D21-D2D7-4924-8BAE-D075A271C08C}">
      <dgm:prSet phldrT="[Tekst]"/>
      <dgm:spPr/>
      <dgm:t>
        <a:bodyPr/>
        <a:lstStyle/>
        <a:p>
          <a:r>
            <a:rPr lang="hr-HR" dirty="0" smtClean="0">
              <a:latin typeface="Arial Narrow" panose="020B0606020202030204" pitchFamily="34" charset="0"/>
            </a:rPr>
            <a:t>3. </a:t>
          </a:r>
          <a:r>
            <a:rPr lang="hr-HR" dirty="0" err="1" smtClean="0">
              <a:latin typeface="Arial Narrow" panose="020B0606020202030204" pitchFamily="34" charset="0"/>
            </a:rPr>
            <a:t>Mindfluness</a:t>
          </a:r>
          <a:r>
            <a:rPr lang="hr-HR" dirty="0" smtClean="0">
              <a:latin typeface="Arial Narrow" panose="020B0606020202030204" pitchFamily="34" charset="0"/>
            </a:rPr>
            <a:t> za </a:t>
          </a:r>
          <a:r>
            <a:rPr lang="hr-HR" smtClean="0">
              <a:latin typeface="Arial Narrow" panose="020B0606020202030204" pitchFamily="34" charset="0"/>
            </a:rPr>
            <a:t>susjećanje</a:t>
          </a:r>
          <a:r>
            <a:rPr lang="hr-HR" dirty="0" smtClean="0">
              <a:latin typeface="Arial Narrow" panose="020B0606020202030204" pitchFamily="34" charset="0"/>
            </a:rPr>
            <a:t> prema sebi</a:t>
          </a:r>
          <a:endParaRPr lang="hr-HR" dirty="0">
            <a:latin typeface="Arial Narrow" panose="020B0606020202030204" pitchFamily="34" charset="0"/>
          </a:endParaRPr>
        </a:p>
      </dgm:t>
    </dgm:pt>
    <dgm:pt modelId="{0EC1106C-E64E-43A3-88D3-7937834D32ED}" type="parTrans" cxnId="{0218E623-F64E-4FBA-B81B-A15BE5557866}">
      <dgm:prSet/>
      <dgm:spPr/>
      <dgm:t>
        <a:bodyPr/>
        <a:lstStyle/>
        <a:p>
          <a:endParaRPr lang="hr-HR"/>
        </a:p>
      </dgm:t>
    </dgm:pt>
    <dgm:pt modelId="{131D4459-B497-4893-B87B-C3BAB3D770D6}" type="sibTrans" cxnId="{0218E623-F64E-4FBA-B81B-A15BE5557866}">
      <dgm:prSet/>
      <dgm:spPr/>
      <dgm:t>
        <a:bodyPr/>
        <a:lstStyle/>
        <a:p>
          <a:endParaRPr lang="hr-HR"/>
        </a:p>
      </dgm:t>
    </dgm:pt>
    <dgm:pt modelId="{F59B90B3-BF85-4ECF-B33C-DD3B677E57D3}" type="pres">
      <dgm:prSet presAssocID="{D55CBC93-7762-41F4-B02E-E97A8B589103}" presName="compositeShape" presStyleCnt="0">
        <dgm:presLayoutVars>
          <dgm:chMax val="7"/>
          <dgm:dir/>
          <dgm:resizeHandles val="exact"/>
        </dgm:presLayoutVars>
      </dgm:prSet>
      <dgm:spPr/>
    </dgm:pt>
    <dgm:pt modelId="{46900C69-F568-49F4-B719-D658A60F3C0D}" type="pres">
      <dgm:prSet presAssocID="{D55CBC93-7762-41F4-B02E-E97A8B589103}" presName="wedge1" presStyleLbl="node1" presStyleIdx="0" presStyleCnt="3"/>
      <dgm:spPr/>
      <dgm:t>
        <a:bodyPr/>
        <a:lstStyle/>
        <a:p>
          <a:endParaRPr lang="hr-HR"/>
        </a:p>
      </dgm:t>
    </dgm:pt>
    <dgm:pt modelId="{418ED4EA-C73A-469F-8A0D-1B26C0DD15F3}" type="pres">
      <dgm:prSet presAssocID="{D55CBC93-7762-41F4-B02E-E97A8B58910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8FC1243-496E-4331-B021-4551738EFA76}" type="pres">
      <dgm:prSet presAssocID="{D55CBC93-7762-41F4-B02E-E97A8B589103}" presName="wedge2" presStyleLbl="node1" presStyleIdx="1" presStyleCnt="3"/>
      <dgm:spPr/>
      <dgm:t>
        <a:bodyPr/>
        <a:lstStyle/>
        <a:p>
          <a:endParaRPr lang="hr-HR"/>
        </a:p>
      </dgm:t>
    </dgm:pt>
    <dgm:pt modelId="{AD60FD6E-8D44-41D4-9AAF-1D09713DE41B}" type="pres">
      <dgm:prSet presAssocID="{D55CBC93-7762-41F4-B02E-E97A8B58910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2DD2A83-0F6C-4D64-9632-FDD658BD1469}" type="pres">
      <dgm:prSet presAssocID="{D55CBC93-7762-41F4-B02E-E97A8B589103}" presName="wedge3" presStyleLbl="node1" presStyleIdx="2" presStyleCnt="3"/>
      <dgm:spPr/>
      <dgm:t>
        <a:bodyPr/>
        <a:lstStyle/>
        <a:p>
          <a:endParaRPr lang="hr-HR"/>
        </a:p>
      </dgm:t>
    </dgm:pt>
    <dgm:pt modelId="{A9CB2E83-811B-4788-96D6-1DAA2BDD37B8}" type="pres">
      <dgm:prSet presAssocID="{D55CBC93-7762-41F4-B02E-E97A8B58910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247AEF3-CC42-4099-8C00-F5490E87CEE9}" type="presOf" srcId="{6BB4EA5C-CE2B-4709-AABF-855553007C60}" destId="{AD60FD6E-8D44-41D4-9AAF-1D09713DE41B}" srcOrd="1" destOrd="0" presId="urn:microsoft.com/office/officeart/2005/8/layout/chart3"/>
    <dgm:cxn modelId="{D5079E83-E123-4F44-9302-558DBC142C79}" type="presOf" srcId="{94973E01-4492-4A57-A9D4-6811E74BDA69}" destId="{46900C69-F568-49F4-B719-D658A60F3C0D}" srcOrd="0" destOrd="0" presId="urn:microsoft.com/office/officeart/2005/8/layout/chart3"/>
    <dgm:cxn modelId="{98D51B81-7AFF-4FA5-82ED-E4485BD9B7E6}" type="presOf" srcId="{FA9D4D21-D2D7-4924-8BAE-D075A271C08C}" destId="{A9CB2E83-811B-4788-96D6-1DAA2BDD37B8}" srcOrd="1" destOrd="0" presId="urn:microsoft.com/office/officeart/2005/8/layout/chart3"/>
    <dgm:cxn modelId="{EEF563E8-D08B-42BE-9549-17A37E18B91F}" srcId="{D55CBC93-7762-41F4-B02E-E97A8B589103}" destId="{94973E01-4492-4A57-A9D4-6811E74BDA69}" srcOrd="0" destOrd="0" parTransId="{5C4C2D84-FD14-44F5-8021-AFB336296AC2}" sibTransId="{39890F36-3ECB-42CC-B56F-FB7C0B4F8136}"/>
    <dgm:cxn modelId="{5A0FD217-0078-48DE-848E-457D9F696ADB}" type="presOf" srcId="{6BB4EA5C-CE2B-4709-AABF-855553007C60}" destId="{08FC1243-496E-4331-B021-4551738EFA76}" srcOrd="0" destOrd="0" presId="urn:microsoft.com/office/officeart/2005/8/layout/chart3"/>
    <dgm:cxn modelId="{0218E623-F64E-4FBA-B81B-A15BE5557866}" srcId="{D55CBC93-7762-41F4-B02E-E97A8B589103}" destId="{FA9D4D21-D2D7-4924-8BAE-D075A271C08C}" srcOrd="2" destOrd="0" parTransId="{0EC1106C-E64E-43A3-88D3-7937834D32ED}" sibTransId="{131D4459-B497-4893-B87B-C3BAB3D770D6}"/>
    <dgm:cxn modelId="{A61FFE7B-BE73-4D43-96FB-F12C8F8870AA}" type="presOf" srcId="{FA9D4D21-D2D7-4924-8BAE-D075A271C08C}" destId="{A2DD2A83-0F6C-4D64-9632-FDD658BD1469}" srcOrd="0" destOrd="0" presId="urn:microsoft.com/office/officeart/2005/8/layout/chart3"/>
    <dgm:cxn modelId="{A6A7515E-A660-4856-8096-EF2E5941947D}" type="presOf" srcId="{D55CBC93-7762-41F4-B02E-E97A8B589103}" destId="{F59B90B3-BF85-4ECF-B33C-DD3B677E57D3}" srcOrd="0" destOrd="0" presId="urn:microsoft.com/office/officeart/2005/8/layout/chart3"/>
    <dgm:cxn modelId="{ACD11292-9797-4025-B9BD-4D861B538EDE}" type="presOf" srcId="{94973E01-4492-4A57-A9D4-6811E74BDA69}" destId="{418ED4EA-C73A-469F-8A0D-1B26C0DD15F3}" srcOrd="1" destOrd="0" presId="urn:microsoft.com/office/officeart/2005/8/layout/chart3"/>
    <dgm:cxn modelId="{7B8F5257-40B2-4D56-9F2B-1E7AB9235CB3}" srcId="{D55CBC93-7762-41F4-B02E-E97A8B589103}" destId="{6BB4EA5C-CE2B-4709-AABF-855553007C60}" srcOrd="1" destOrd="0" parTransId="{B43407DA-2080-4FA6-B1FF-C0289609EC73}" sibTransId="{A4237A88-8AFA-45B3-A1A3-77C6D11D00B6}"/>
    <dgm:cxn modelId="{53529EC0-ACA4-4A18-AF82-97BC0F8F8A57}" type="presParOf" srcId="{F59B90B3-BF85-4ECF-B33C-DD3B677E57D3}" destId="{46900C69-F568-49F4-B719-D658A60F3C0D}" srcOrd="0" destOrd="0" presId="urn:microsoft.com/office/officeart/2005/8/layout/chart3"/>
    <dgm:cxn modelId="{22C7CEE9-5C85-439F-ACD2-808C42183C9A}" type="presParOf" srcId="{F59B90B3-BF85-4ECF-B33C-DD3B677E57D3}" destId="{418ED4EA-C73A-469F-8A0D-1B26C0DD15F3}" srcOrd="1" destOrd="0" presId="urn:microsoft.com/office/officeart/2005/8/layout/chart3"/>
    <dgm:cxn modelId="{99042C15-8445-44A9-A95F-CA5D3A2222D4}" type="presParOf" srcId="{F59B90B3-BF85-4ECF-B33C-DD3B677E57D3}" destId="{08FC1243-496E-4331-B021-4551738EFA76}" srcOrd="2" destOrd="0" presId="urn:microsoft.com/office/officeart/2005/8/layout/chart3"/>
    <dgm:cxn modelId="{777B6B20-178D-41B5-857D-5F2C8710B4EE}" type="presParOf" srcId="{F59B90B3-BF85-4ECF-B33C-DD3B677E57D3}" destId="{AD60FD6E-8D44-41D4-9AAF-1D09713DE41B}" srcOrd="3" destOrd="0" presId="urn:microsoft.com/office/officeart/2005/8/layout/chart3"/>
    <dgm:cxn modelId="{5D69D894-CCCC-44D6-ADD0-ACB337DFAF28}" type="presParOf" srcId="{F59B90B3-BF85-4ECF-B33C-DD3B677E57D3}" destId="{A2DD2A83-0F6C-4D64-9632-FDD658BD1469}" srcOrd="4" destOrd="0" presId="urn:microsoft.com/office/officeart/2005/8/layout/chart3"/>
    <dgm:cxn modelId="{608AE7BF-A090-4121-8CDE-CA7AAD8001E4}" type="presParOf" srcId="{F59B90B3-BF85-4ECF-B33C-DD3B677E57D3}" destId="{A9CB2E83-811B-4788-96D6-1DAA2BDD37B8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3F21E1-0879-43C8-A81F-3C12F218A4F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D3CDD54-4924-460E-8114-BC60D3970EA8}">
      <dgm:prSet phldrT="[Tekst]" custT="1"/>
      <dgm:spPr/>
      <dgm:t>
        <a:bodyPr/>
        <a:lstStyle/>
        <a:p>
          <a:r>
            <a:rPr lang="hr-HR" sz="3500" dirty="0" smtClean="0">
              <a:latin typeface="Arial Narrow" panose="020B0606020202030204" pitchFamily="34" charset="0"/>
            </a:rPr>
            <a:t>Formalna meditacija </a:t>
          </a:r>
          <a:endParaRPr lang="hr-HR" sz="3500" dirty="0">
            <a:latin typeface="Arial Narrow" panose="020B0606020202030204" pitchFamily="34" charset="0"/>
          </a:endParaRPr>
        </a:p>
      </dgm:t>
    </dgm:pt>
    <dgm:pt modelId="{4F9A9F71-9027-4B14-B638-BB2F4599C718}" type="parTrans" cxnId="{702642F2-4859-4D5B-860E-BDFFB935052B}">
      <dgm:prSet/>
      <dgm:spPr/>
      <dgm:t>
        <a:bodyPr/>
        <a:lstStyle/>
        <a:p>
          <a:endParaRPr lang="hr-HR"/>
        </a:p>
      </dgm:t>
    </dgm:pt>
    <dgm:pt modelId="{3478724F-110A-4AE4-9448-66A47ACA1080}" type="sibTrans" cxnId="{702642F2-4859-4D5B-860E-BDFFB935052B}">
      <dgm:prSet/>
      <dgm:spPr/>
      <dgm:t>
        <a:bodyPr/>
        <a:lstStyle/>
        <a:p>
          <a:endParaRPr lang="hr-HR"/>
        </a:p>
      </dgm:t>
    </dgm:pt>
    <dgm:pt modelId="{604B7337-CB42-4FF1-A55A-2ECE839316E1}">
      <dgm:prSet phldrT="[Tekst]" custT="1"/>
      <dgm:spPr/>
      <dgm:t>
        <a:bodyPr/>
        <a:lstStyle/>
        <a:p>
          <a:r>
            <a:rPr lang="hr-HR" sz="1800" dirty="0" smtClean="0">
              <a:latin typeface="Arial Narrow" panose="020B0606020202030204" pitchFamily="34" charset="0"/>
            </a:rPr>
            <a:t>u određenom vremenskom periodu (od 5 do 60 min – </a:t>
          </a:r>
          <a:r>
            <a:rPr lang="hr-HR" sz="1800" i="1" dirty="0" smtClean="0">
              <a:latin typeface="Arial Narrow" panose="020B0606020202030204" pitchFamily="34" charset="0"/>
            </a:rPr>
            <a:t>za početak 5 min</a:t>
          </a:r>
          <a:r>
            <a:rPr lang="hr-HR" sz="1800" dirty="0" smtClean="0">
              <a:latin typeface="Arial Narrow" panose="020B0606020202030204" pitchFamily="34" charset="0"/>
            </a:rPr>
            <a:t>) osoba se fokusira na određena iskustva – npr. dah, različite dijelove tijela, pokret, misli, emocije, vanjske objekte ili zvukove </a:t>
          </a:r>
          <a:endParaRPr lang="hr-HR" sz="1800" dirty="0">
            <a:latin typeface="Arial Narrow" panose="020B0606020202030204" pitchFamily="34" charset="0"/>
          </a:endParaRPr>
        </a:p>
      </dgm:t>
    </dgm:pt>
    <dgm:pt modelId="{1718045F-5A05-47E7-9849-38BCBC2FB7CD}" type="parTrans" cxnId="{7AACE85C-81CC-41FC-98CC-3BA2977FF939}">
      <dgm:prSet/>
      <dgm:spPr/>
      <dgm:t>
        <a:bodyPr/>
        <a:lstStyle/>
        <a:p>
          <a:endParaRPr lang="hr-HR"/>
        </a:p>
      </dgm:t>
    </dgm:pt>
    <dgm:pt modelId="{FF28153B-8151-473D-BCF9-8FD97043625F}" type="sibTrans" cxnId="{7AACE85C-81CC-41FC-98CC-3BA2977FF939}">
      <dgm:prSet/>
      <dgm:spPr/>
      <dgm:t>
        <a:bodyPr/>
        <a:lstStyle/>
        <a:p>
          <a:endParaRPr lang="hr-HR"/>
        </a:p>
      </dgm:t>
    </dgm:pt>
    <dgm:pt modelId="{6386C751-B655-4BE1-A387-3C530FE9A8DA}">
      <dgm:prSet phldrT="[Tekst]" custT="1"/>
      <dgm:spPr/>
      <dgm:t>
        <a:bodyPr/>
        <a:lstStyle/>
        <a:p>
          <a:r>
            <a:rPr lang="hr-HR" sz="3500" dirty="0" smtClean="0">
              <a:latin typeface="Arial Narrow" panose="020B0606020202030204" pitchFamily="34" charset="0"/>
            </a:rPr>
            <a:t>Neformalna meditacija</a:t>
          </a:r>
          <a:endParaRPr lang="hr-HR" sz="3500" dirty="0">
            <a:latin typeface="Arial Narrow" panose="020B0606020202030204" pitchFamily="34" charset="0"/>
          </a:endParaRPr>
        </a:p>
      </dgm:t>
    </dgm:pt>
    <dgm:pt modelId="{970F3A1D-79A6-45B2-8682-D30AAC1D1E98}" type="parTrans" cxnId="{87291124-4505-4CA6-AE6A-4FA945707D41}">
      <dgm:prSet/>
      <dgm:spPr/>
      <dgm:t>
        <a:bodyPr/>
        <a:lstStyle/>
        <a:p>
          <a:endParaRPr lang="hr-HR"/>
        </a:p>
      </dgm:t>
    </dgm:pt>
    <dgm:pt modelId="{C849C68A-13D8-4753-AA7A-59570A26412B}" type="sibTrans" cxnId="{87291124-4505-4CA6-AE6A-4FA945707D41}">
      <dgm:prSet/>
      <dgm:spPr/>
      <dgm:t>
        <a:bodyPr/>
        <a:lstStyle/>
        <a:p>
          <a:endParaRPr lang="hr-HR"/>
        </a:p>
      </dgm:t>
    </dgm:pt>
    <dgm:pt modelId="{E7AEE86F-2950-4156-8D43-0DF2746A1A9A}">
      <dgm:prSet phldrT="[Tekst]" custT="1"/>
      <dgm:spPr/>
      <dgm:t>
        <a:bodyPr/>
        <a:lstStyle/>
        <a:p>
          <a:r>
            <a:rPr lang="hr-HR" sz="1800" dirty="0" smtClean="0">
              <a:latin typeface="Arial Narrow" panose="020B0606020202030204" pitchFamily="34" charset="0"/>
            </a:rPr>
            <a:t>primjena meditacije na svakodnevna iskustva – fokus na onome što radimo ili što se događa u trenutku na otvoren, </a:t>
          </a:r>
          <a:r>
            <a:rPr lang="hr-HR" sz="1800" dirty="0" err="1" smtClean="0">
              <a:latin typeface="Arial Narrow" panose="020B0606020202030204" pitchFamily="34" charset="0"/>
            </a:rPr>
            <a:t>neosuđujući</a:t>
          </a:r>
          <a:r>
            <a:rPr lang="hr-HR" sz="1800" dirty="0" smtClean="0">
              <a:latin typeface="Arial Narrow" panose="020B0606020202030204" pitchFamily="34" charset="0"/>
            </a:rPr>
            <a:t> način </a:t>
          </a:r>
          <a:endParaRPr lang="hr-HR" sz="1800" dirty="0">
            <a:latin typeface="Arial Narrow" panose="020B0606020202030204" pitchFamily="34" charset="0"/>
          </a:endParaRPr>
        </a:p>
      </dgm:t>
    </dgm:pt>
    <dgm:pt modelId="{59482C60-A478-412D-B37A-76E6EF7E131A}" type="parTrans" cxnId="{1200FA62-54D0-4C04-B389-55F82953CBA5}">
      <dgm:prSet/>
      <dgm:spPr/>
      <dgm:t>
        <a:bodyPr/>
        <a:lstStyle/>
        <a:p>
          <a:endParaRPr lang="hr-HR"/>
        </a:p>
      </dgm:t>
    </dgm:pt>
    <dgm:pt modelId="{E25AC5A5-9C85-4F43-B00C-8CE2D17517E1}" type="sibTrans" cxnId="{1200FA62-54D0-4C04-B389-55F82953CBA5}">
      <dgm:prSet/>
      <dgm:spPr/>
      <dgm:t>
        <a:bodyPr/>
        <a:lstStyle/>
        <a:p>
          <a:endParaRPr lang="hr-HR"/>
        </a:p>
      </dgm:t>
    </dgm:pt>
    <dgm:pt modelId="{EEE5DA83-9557-438A-967D-7DA7ACEDA612}">
      <dgm:prSet phldrT="[Tekst]" custT="1"/>
      <dgm:spPr/>
      <dgm:t>
        <a:bodyPr/>
        <a:lstStyle/>
        <a:p>
          <a:r>
            <a:rPr lang="hr-HR" sz="1800" dirty="0" smtClean="0">
              <a:latin typeface="Arial Narrow" panose="020B0606020202030204" pitchFamily="34" charset="0"/>
            </a:rPr>
            <a:t>kada pažnja prelazi sa specifičnog iskustva osoba je bez evaluacije vraća natrag </a:t>
          </a:r>
          <a:endParaRPr lang="hr-HR" sz="1800" dirty="0">
            <a:latin typeface="Arial Narrow" panose="020B0606020202030204" pitchFamily="34" charset="0"/>
          </a:endParaRPr>
        </a:p>
      </dgm:t>
    </dgm:pt>
    <dgm:pt modelId="{45A67552-C052-48CA-8268-097DF091B60B}" type="parTrans" cxnId="{C5F66575-EB00-493D-84DC-04137DB07061}">
      <dgm:prSet/>
      <dgm:spPr/>
      <dgm:t>
        <a:bodyPr/>
        <a:lstStyle/>
        <a:p>
          <a:endParaRPr lang="hr-HR"/>
        </a:p>
      </dgm:t>
    </dgm:pt>
    <dgm:pt modelId="{22A8913A-4C90-405B-A97C-6A092842CEA6}" type="sibTrans" cxnId="{C5F66575-EB00-493D-84DC-04137DB07061}">
      <dgm:prSet/>
      <dgm:spPr/>
      <dgm:t>
        <a:bodyPr/>
        <a:lstStyle/>
        <a:p>
          <a:endParaRPr lang="hr-HR"/>
        </a:p>
      </dgm:t>
    </dgm:pt>
    <dgm:pt modelId="{6745D970-688A-4379-8F71-200DB5E372A9}">
      <dgm:prSet phldrT="[Tekst]" custT="1"/>
      <dgm:spPr/>
      <dgm:t>
        <a:bodyPr/>
        <a:lstStyle/>
        <a:p>
          <a:r>
            <a:rPr lang="hr-HR" sz="1800" dirty="0" smtClean="0">
              <a:latin typeface="Arial Narrow" panose="020B0606020202030204" pitchFamily="34" charset="0"/>
            </a:rPr>
            <a:t>kad se um zaokuplja budućnošću i prošlošću, vratite ga na trenutno iskustvo</a:t>
          </a:r>
          <a:endParaRPr lang="hr-HR" sz="1800" dirty="0">
            <a:latin typeface="Arial Narrow" panose="020B0606020202030204" pitchFamily="34" charset="0"/>
          </a:endParaRPr>
        </a:p>
      </dgm:t>
    </dgm:pt>
    <dgm:pt modelId="{9D4F0A8C-8379-4DF4-B15F-7098FE7A7EF9}" type="parTrans" cxnId="{AF49FA8E-75B2-4D7B-8E9F-43D343CC6537}">
      <dgm:prSet/>
      <dgm:spPr/>
      <dgm:t>
        <a:bodyPr/>
        <a:lstStyle/>
        <a:p>
          <a:endParaRPr lang="hr-HR"/>
        </a:p>
      </dgm:t>
    </dgm:pt>
    <dgm:pt modelId="{4EB1AD0C-E7D1-4D0F-BD94-01135CC4A8D5}" type="sibTrans" cxnId="{AF49FA8E-75B2-4D7B-8E9F-43D343CC6537}">
      <dgm:prSet/>
      <dgm:spPr/>
      <dgm:t>
        <a:bodyPr/>
        <a:lstStyle/>
        <a:p>
          <a:endParaRPr lang="hr-HR"/>
        </a:p>
      </dgm:t>
    </dgm:pt>
    <dgm:pt modelId="{111AD540-C87E-4DBA-B286-DF9D64941C42}">
      <dgm:prSet phldrT="[Tekst]" custT="1"/>
      <dgm:spPr/>
      <dgm:t>
        <a:bodyPr/>
        <a:lstStyle/>
        <a:p>
          <a:r>
            <a:rPr lang="hr-HR" sz="1800" dirty="0" smtClean="0">
              <a:latin typeface="Arial Narrow" panose="020B0606020202030204" pitchFamily="34" charset="0"/>
            </a:rPr>
            <a:t>kod pojave neželjenih negativnih misli, emocija ili senzacija – primijetite ih bez pokušaja da ih kontrolirate i vratite pažnju natrag na trenutno iskustvo </a:t>
          </a:r>
          <a:endParaRPr lang="hr-HR" sz="1800" dirty="0">
            <a:latin typeface="Arial Narrow" panose="020B0606020202030204" pitchFamily="34" charset="0"/>
          </a:endParaRPr>
        </a:p>
      </dgm:t>
    </dgm:pt>
    <dgm:pt modelId="{80DAFEBE-8DED-4F46-8916-BAE51DDF1C39}" type="parTrans" cxnId="{433D62AE-56E0-4FB5-8FE7-240C1C6DBCC1}">
      <dgm:prSet/>
      <dgm:spPr/>
      <dgm:t>
        <a:bodyPr/>
        <a:lstStyle/>
        <a:p>
          <a:endParaRPr lang="hr-HR"/>
        </a:p>
      </dgm:t>
    </dgm:pt>
    <dgm:pt modelId="{3A74B4D2-DB33-45EF-8818-7CFE4FC400E3}" type="sibTrans" cxnId="{433D62AE-56E0-4FB5-8FE7-240C1C6DBCC1}">
      <dgm:prSet/>
      <dgm:spPr/>
      <dgm:t>
        <a:bodyPr/>
        <a:lstStyle/>
        <a:p>
          <a:endParaRPr lang="hr-HR"/>
        </a:p>
      </dgm:t>
    </dgm:pt>
    <dgm:pt modelId="{B2D0863F-2AC6-4756-9311-E8351038B8C6}" type="pres">
      <dgm:prSet presAssocID="{033F21E1-0879-43C8-A81F-3C12F218A4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C23A029-A348-41D1-92EA-DE45F7C0F31F}" type="pres">
      <dgm:prSet presAssocID="{DD3CDD54-4924-460E-8114-BC60D3970EA8}" presName="parentLin" presStyleCnt="0"/>
      <dgm:spPr/>
    </dgm:pt>
    <dgm:pt modelId="{BFFB3E0C-6B0F-4937-A53E-315E00EABCB7}" type="pres">
      <dgm:prSet presAssocID="{DD3CDD54-4924-460E-8114-BC60D3970EA8}" presName="parentLeftMargin" presStyleLbl="node1" presStyleIdx="0" presStyleCnt="2"/>
      <dgm:spPr/>
      <dgm:t>
        <a:bodyPr/>
        <a:lstStyle/>
        <a:p>
          <a:endParaRPr lang="hr-HR"/>
        </a:p>
      </dgm:t>
    </dgm:pt>
    <dgm:pt modelId="{79370538-29E1-4A5F-A48A-C97975EACC2F}" type="pres">
      <dgm:prSet presAssocID="{DD3CDD54-4924-460E-8114-BC60D3970EA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BDA78AD-2BBF-4D1A-A2FA-7C9ADF60AF32}" type="pres">
      <dgm:prSet presAssocID="{DD3CDD54-4924-460E-8114-BC60D3970EA8}" presName="negativeSpace" presStyleCnt="0"/>
      <dgm:spPr/>
    </dgm:pt>
    <dgm:pt modelId="{48CCEFDB-7D1B-4139-BB6B-5F0B01A9A2DD}" type="pres">
      <dgm:prSet presAssocID="{DD3CDD54-4924-460E-8114-BC60D3970EA8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E0E6670-FBFE-40D0-BA10-F3EF1A25BFAE}" type="pres">
      <dgm:prSet presAssocID="{3478724F-110A-4AE4-9448-66A47ACA1080}" presName="spaceBetweenRectangles" presStyleCnt="0"/>
      <dgm:spPr/>
    </dgm:pt>
    <dgm:pt modelId="{033F6D3C-ADAA-4AE0-8CB3-4A757C45D58E}" type="pres">
      <dgm:prSet presAssocID="{6386C751-B655-4BE1-A387-3C530FE9A8DA}" presName="parentLin" presStyleCnt="0"/>
      <dgm:spPr/>
    </dgm:pt>
    <dgm:pt modelId="{CF2EB6D9-09C0-40DA-9D4B-60716CD0E0F8}" type="pres">
      <dgm:prSet presAssocID="{6386C751-B655-4BE1-A387-3C530FE9A8DA}" presName="parentLeftMargin" presStyleLbl="node1" presStyleIdx="0" presStyleCnt="2"/>
      <dgm:spPr/>
      <dgm:t>
        <a:bodyPr/>
        <a:lstStyle/>
        <a:p>
          <a:endParaRPr lang="hr-HR"/>
        </a:p>
      </dgm:t>
    </dgm:pt>
    <dgm:pt modelId="{F49E550B-FDEB-40FE-BE80-C5EAB11DD5DF}" type="pres">
      <dgm:prSet presAssocID="{6386C751-B655-4BE1-A387-3C530FE9A8D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0BAA406-D9B7-46ED-8390-940B0699FE27}" type="pres">
      <dgm:prSet presAssocID="{6386C751-B655-4BE1-A387-3C530FE9A8DA}" presName="negativeSpace" presStyleCnt="0"/>
      <dgm:spPr/>
    </dgm:pt>
    <dgm:pt modelId="{92F1F18D-AF04-4CD6-813A-5744F480C0D6}" type="pres">
      <dgm:prSet presAssocID="{6386C751-B655-4BE1-A387-3C530FE9A8DA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EFA76C-35CE-49BB-8EAC-1C8F682B6D6C}" type="presOf" srcId="{6386C751-B655-4BE1-A387-3C530FE9A8DA}" destId="{CF2EB6D9-09C0-40DA-9D4B-60716CD0E0F8}" srcOrd="0" destOrd="0" presId="urn:microsoft.com/office/officeart/2005/8/layout/list1"/>
    <dgm:cxn modelId="{2CD7D55B-D172-41D2-910C-30838176730A}" type="presOf" srcId="{6386C751-B655-4BE1-A387-3C530FE9A8DA}" destId="{F49E550B-FDEB-40FE-BE80-C5EAB11DD5DF}" srcOrd="1" destOrd="0" presId="urn:microsoft.com/office/officeart/2005/8/layout/list1"/>
    <dgm:cxn modelId="{7690B52F-4627-49A4-88C9-21A30977C950}" type="presOf" srcId="{DD3CDD54-4924-460E-8114-BC60D3970EA8}" destId="{BFFB3E0C-6B0F-4937-A53E-315E00EABCB7}" srcOrd="0" destOrd="0" presId="urn:microsoft.com/office/officeart/2005/8/layout/list1"/>
    <dgm:cxn modelId="{FDEA9DFB-4909-4A2A-A7BB-FAFBD18787B4}" type="presOf" srcId="{EEE5DA83-9557-438A-967D-7DA7ACEDA612}" destId="{48CCEFDB-7D1B-4139-BB6B-5F0B01A9A2DD}" srcOrd="0" destOrd="1" presId="urn:microsoft.com/office/officeart/2005/8/layout/list1"/>
    <dgm:cxn modelId="{C8E12C6F-ED0F-40AC-9F43-77DC733626D1}" type="presOf" srcId="{111AD540-C87E-4DBA-B286-DF9D64941C42}" destId="{92F1F18D-AF04-4CD6-813A-5744F480C0D6}" srcOrd="0" destOrd="2" presId="urn:microsoft.com/office/officeart/2005/8/layout/list1"/>
    <dgm:cxn modelId="{702642F2-4859-4D5B-860E-BDFFB935052B}" srcId="{033F21E1-0879-43C8-A81F-3C12F218A4F0}" destId="{DD3CDD54-4924-460E-8114-BC60D3970EA8}" srcOrd="0" destOrd="0" parTransId="{4F9A9F71-9027-4B14-B638-BB2F4599C718}" sibTransId="{3478724F-110A-4AE4-9448-66A47ACA1080}"/>
    <dgm:cxn modelId="{C5F66575-EB00-493D-84DC-04137DB07061}" srcId="{DD3CDD54-4924-460E-8114-BC60D3970EA8}" destId="{EEE5DA83-9557-438A-967D-7DA7ACEDA612}" srcOrd="1" destOrd="0" parTransId="{45A67552-C052-48CA-8268-097DF091B60B}" sibTransId="{22A8913A-4C90-405B-A97C-6A092842CEA6}"/>
    <dgm:cxn modelId="{1200FA62-54D0-4C04-B389-55F82953CBA5}" srcId="{6386C751-B655-4BE1-A387-3C530FE9A8DA}" destId="{E7AEE86F-2950-4156-8D43-0DF2746A1A9A}" srcOrd="0" destOrd="0" parTransId="{59482C60-A478-412D-B37A-76E6EF7E131A}" sibTransId="{E25AC5A5-9C85-4F43-B00C-8CE2D17517E1}"/>
    <dgm:cxn modelId="{2CD2FCF8-7EE5-45C9-936E-81DC7B9756C7}" type="presOf" srcId="{6745D970-688A-4379-8F71-200DB5E372A9}" destId="{92F1F18D-AF04-4CD6-813A-5744F480C0D6}" srcOrd="0" destOrd="1" presId="urn:microsoft.com/office/officeart/2005/8/layout/list1"/>
    <dgm:cxn modelId="{D08C58E9-5AE4-47AE-9EF4-90242CE2B68E}" type="presOf" srcId="{604B7337-CB42-4FF1-A55A-2ECE839316E1}" destId="{48CCEFDB-7D1B-4139-BB6B-5F0B01A9A2DD}" srcOrd="0" destOrd="0" presId="urn:microsoft.com/office/officeart/2005/8/layout/list1"/>
    <dgm:cxn modelId="{7AACE85C-81CC-41FC-98CC-3BA2977FF939}" srcId="{DD3CDD54-4924-460E-8114-BC60D3970EA8}" destId="{604B7337-CB42-4FF1-A55A-2ECE839316E1}" srcOrd="0" destOrd="0" parTransId="{1718045F-5A05-47E7-9849-38BCBC2FB7CD}" sibTransId="{FF28153B-8151-473D-BCF9-8FD97043625F}"/>
    <dgm:cxn modelId="{433D62AE-56E0-4FB5-8FE7-240C1C6DBCC1}" srcId="{6386C751-B655-4BE1-A387-3C530FE9A8DA}" destId="{111AD540-C87E-4DBA-B286-DF9D64941C42}" srcOrd="2" destOrd="0" parTransId="{80DAFEBE-8DED-4F46-8916-BAE51DDF1C39}" sibTransId="{3A74B4D2-DB33-45EF-8818-7CFE4FC400E3}"/>
    <dgm:cxn modelId="{81D482D9-4A65-49B7-8AA4-73C172B295E2}" type="presOf" srcId="{033F21E1-0879-43C8-A81F-3C12F218A4F0}" destId="{B2D0863F-2AC6-4756-9311-E8351038B8C6}" srcOrd="0" destOrd="0" presId="urn:microsoft.com/office/officeart/2005/8/layout/list1"/>
    <dgm:cxn modelId="{1BFB9B1B-5A4F-4E40-AFAF-27CF702137A0}" type="presOf" srcId="{E7AEE86F-2950-4156-8D43-0DF2746A1A9A}" destId="{92F1F18D-AF04-4CD6-813A-5744F480C0D6}" srcOrd="0" destOrd="0" presId="urn:microsoft.com/office/officeart/2005/8/layout/list1"/>
    <dgm:cxn modelId="{87291124-4505-4CA6-AE6A-4FA945707D41}" srcId="{033F21E1-0879-43C8-A81F-3C12F218A4F0}" destId="{6386C751-B655-4BE1-A387-3C530FE9A8DA}" srcOrd="1" destOrd="0" parTransId="{970F3A1D-79A6-45B2-8682-D30AAC1D1E98}" sibTransId="{C849C68A-13D8-4753-AA7A-59570A26412B}"/>
    <dgm:cxn modelId="{8E3D9921-A013-4938-9EEB-DDE45BF38087}" type="presOf" srcId="{DD3CDD54-4924-460E-8114-BC60D3970EA8}" destId="{79370538-29E1-4A5F-A48A-C97975EACC2F}" srcOrd="1" destOrd="0" presId="urn:microsoft.com/office/officeart/2005/8/layout/list1"/>
    <dgm:cxn modelId="{AF49FA8E-75B2-4D7B-8E9F-43D343CC6537}" srcId="{6386C751-B655-4BE1-A387-3C530FE9A8DA}" destId="{6745D970-688A-4379-8F71-200DB5E372A9}" srcOrd="1" destOrd="0" parTransId="{9D4F0A8C-8379-4DF4-B15F-7098FE7A7EF9}" sibTransId="{4EB1AD0C-E7D1-4D0F-BD94-01135CC4A8D5}"/>
    <dgm:cxn modelId="{99F5F96B-F81E-4FAD-8736-EF07A6908459}" type="presParOf" srcId="{B2D0863F-2AC6-4756-9311-E8351038B8C6}" destId="{6C23A029-A348-41D1-92EA-DE45F7C0F31F}" srcOrd="0" destOrd="0" presId="urn:microsoft.com/office/officeart/2005/8/layout/list1"/>
    <dgm:cxn modelId="{2C56A823-1456-4931-97E3-916D354D7D7A}" type="presParOf" srcId="{6C23A029-A348-41D1-92EA-DE45F7C0F31F}" destId="{BFFB3E0C-6B0F-4937-A53E-315E00EABCB7}" srcOrd="0" destOrd="0" presId="urn:microsoft.com/office/officeart/2005/8/layout/list1"/>
    <dgm:cxn modelId="{B0426BE4-62FA-486A-B681-EF393C6309F8}" type="presParOf" srcId="{6C23A029-A348-41D1-92EA-DE45F7C0F31F}" destId="{79370538-29E1-4A5F-A48A-C97975EACC2F}" srcOrd="1" destOrd="0" presId="urn:microsoft.com/office/officeart/2005/8/layout/list1"/>
    <dgm:cxn modelId="{5661E175-7AD4-4607-98EB-FF547319BEB2}" type="presParOf" srcId="{B2D0863F-2AC6-4756-9311-E8351038B8C6}" destId="{8BDA78AD-2BBF-4D1A-A2FA-7C9ADF60AF32}" srcOrd="1" destOrd="0" presId="urn:microsoft.com/office/officeart/2005/8/layout/list1"/>
    <dgm:cxn modelId="{5CD7EB2A-CD4E-4FE3-95FA-6F1F25570D6A}" type="presParOf" srcId="{B2D0863F-2AC6-4756-9311-E8351038B8C6}" destId="{48CCEFDB-7D1B-4139-BB6B-5F0B01A9A2DD}" srcOrd="2" destOrd="0" presId="urn:microsoft.com/office/officeart/2005/8/layout/list1"/>
    <dgm:cxn modelId="{D8A7DFB3-79F8-470F-B7CC-9B7C4B9893C5}" type="presParOf" srcId="{B2D0863F-2AC6-4756-9311-E8351038B8C6}" destId="{4E0E6670-FBFE-40D0-BA10-F3EF1A25BFAE}" srcOrd="3" destOrd="0" presId="urn:microsoft.com/office/officeart/2005/8/layout/list1"/>
    <dgm:cxn modelId="{2D598B46-C59D-422C-B206-2CE2CA4DDDB9}" type="presParOf" srcId="{B2D0863F-2AC6-4756-9311-E8351038B8C6}" destId="{033F6D3C-ADAA-4AE0-8CB3-4A757C45D58E}" srcOrd="4" destOrd="0" presId="urn:microsoft.com/office/officeart/2005/8/layout/list1"/>
    <dgm:cxn modelId="{1CFF1499-379F-4D4C-AE65-E37FCE5A19BA}" type="presParOf" srcId="{033F6D3C-ADAA-4AE0-8CB3-4A757C45D58E}" destId="{CF2EB6D9-09C0-40DA-9D4B-60716CD0E0F8}" srcOrd="0" destOrd="0" presId="urn:microsoft.com/office/officeart/2005/8/layout/list1"/>
    <dgm:cxn modelId="{9F9BF535-2434-4E2F-AF71-5991F335D4F8}" type="presParOf" srcId="{033F6D3C-ADAA-4AE0-8CB3-4A757C45D58E}" destId="{F49E550B-FDEB-40FE-BE80-C5EAB11DD5DF}" srcOrd="1" destOrd="0" presId="urn:microsoft.com/office/officeart/2005/8/layout/list1"/>
    <dgm:cxn modelId="{53ED4C34-77B0-4105-9D64-3A0B5BDAF1C6}" type="presParOf" srcId="{B2D0863F-2AC6-4756-9311-E8351038B8C6}" destId="{80BAA406-D9B7-46ED-8390-940B0699FE27}" srcOrd="5" destOrd="0" presId="urn:microsoft.com/office/officeart/2005/8/layout/list1"/>
    <dgm:cxn modelId="{22CB4559-ADB9-47D9-B366-56F263646AE5}" type="presParOf" srcId="{B2D0863F-2AC6-4756-9311-E8351038B8C6}" destId="{92F1F18D-AF04-4CD6-813A-5744F480C0D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00C69-F568-49F4-B719-D658A60F3C0D}">
      <dsp:nvSpPr>
        <dsp:cNvPr id="0" name=""/>
        <dsp:cNvSpPr/>
      </dsp:nvSpPr>
      <dsp:spPr>
        <a:xfrm>
          <a:off x="3524444" y="293715"/>
          <a:ext cx="3655123" cy="3655123"/>
        </a:xfrm>
        <a:prstGeom prst="pie">
          <a:avLst>
            <a:gd name="adj1" fmla="val 16200000"/>
            <a:gd name="adj2" fmla="val 1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>
              <a:latin typeface="Arial Narrow" panose="020B0606020202030204" pitchFamily="34" charset="0"/>
            </a:rPr>
            <a:t>1. </a:t>
          </a:r>
          <a:r>
            <a:rPr lang="hr-HR" sz="1800" kern="1200" dirty="0" err="1" smtClean="0">
              <a:latin typeface="Arial Narrow" panose="020B0606020202030204" pitchFamily="34" charset="0"/>
            </a:rPr>
            <a:t>Mindfulness</a:t>
          </a:r>
          <a:r>
            <a:rPr lang="hr-HR" sz="1800" kern="1200" dirty="0" smtClean="0">
              <a:latin typeface="Arial Narrow" panose="020B0606020202030204" pitchFamily="34" charset="0"/>
            </a:rPr>
            <a:t> misli</a:t>
          </a:r>
          <a:endParaRPr lang="hr-HR" sz="1800" kern="1200" dirty="0">
            <a:latin typeface="Arial Narrow" panose="020B0606020202030204" pitchFamily="34" charset="0"/>
          </a:endParaRPr>
        </a:p>
      </dsp:txBody>
      <dsp:txXfrm>
        <a:off x="5511700" y="968172"/>
        <a:ext cx="1240131" cy="1218374"/>
      </dsp:txXfrm>
    </dsp:sp>
    <dsp:sp modelId="{08FC1243-496E-4331-B021-4551738EFA76}">
      <dsp:nvSpPr>
        <dsp:cNvPr id="0" name=""/>
        <dsp:cNvSpPr/>
      </dsp:nvSpPr>
      <dsp:spPr>
        <a:xfrm>
          <a:off x="3336031" y="402498"/>
          <a:ext cx="3655123" cy="3655123"/>
        </a:xfrm>
        <a:prstGeom prst="pie">
          <a:avLst>
            <a:gd name="adj1" fmla="val 1800000"/>
            <a:gd name="adj2" fmla="val 90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>
              <a:latin typeface="Arial Narrow" panose="020B0606020202030204" pitchFamily="34" charset="0"/>
            </a:rPr>
            <a:t>2. </a:t>
          </a:r>
          <a:r>
            <a:rPr lang="hr-HR" sz="1800" kern="1200" dirty="0" err="1" smtClean="0">
              <a:latin typeface="Arial Narrow" panose="020B0606020202030204" pitchFamily="34" charset="0"/>
            </a:rPr>
            <a:t>Mindfluness</a:t>
          </a:r>
          <a:r>
            <a:rPr lang="hr-HR" sz="1800" kern="1200" dirty="0" smtClean="0">
              <a:latin typeface="Arial Narrow" panose="020B0606020202030204" pitchFamily="34" charset="0"/>
            </a:rPr>
            <a:t> </a:t>
          </a:r>
          <a:r>
            <a:rPr lang="hr-HR" sz="1800" kern="1200" dirty="0" err="1" smtClean="0">
              <a:latin typeface="Arial Narrow" panose="020B0606020202030204" pitchFamily="34" charset="0"/>
            </a:rPr>
            <a:t>internalnih</a:t>
          </a:r>
          <a:r>
            <a:rPr lang="hr-HR" sz="1800" kern="1200" dirty="0" smtClean="0">
              <a:latin typeface="Arial Narrow" panose="020B0606020202030204" pitchFamily="34" charset="0"/>
            </a:rPr>
            <a:t> podražaja </a:t>
          </a:r>
          <a:endParaRPr lang="hr-HR" sz="1800" kern="1200" dirty="0">
            <a:latin typeface="Arial Narrow" panose="020B0606020202030204" pitchFamily="34" charset="0"/>
          </a:endParaRPr>
        </a:p>
      </dsp:txBody>
      <dsp:txXfrm>
        <a:off x="4336839" y="2708707"/>
        <a:ext cx="1653508" cy="1131347"/>
      </dsp:txXfrm>
    </dsp:sp>
    <dsp:sp modelId="{A2DD2A83-0F6C-4D64-9632-FDD658BD1469}">
      <dsp:nvSpPr>
        <dsp:cNvPr id="0" name=""/>
        <dsp:cNvSpPr/>
      </dsp:nvSpPr>
      <dsp:spPr>
        <a:xfrm>
          <a:off x="3336031" y="402498"/>
          <a:ext cx="3655123" cy="3655123"/>
        </a:xfrm>
        <a:prstGeom prst="pie">
          <a:avLst>
            <a:gd name="adj1" fmla="val 90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>
              <a:latin typeface="Arial Narrow" panose="020B0606020202030204" pitchFamily="34" charset="0"/>
            </a:rPr>
            <a:t>3. </a:t>
          </a:r>
          <a:r>
            <a:rPr lang="hr-HR" sz="1800" kern="1200" dirty="0" err="1" smtClean="0">
              <a:latin typeface="Arial Narrow" panose="020B0606020202030204" pitchFamily="34" charset="0"/>
            </a:rPr>
            <a:t>Mindfluness</a:t>
          </a:r>
          <a:r>
            <a:rPr lang="hr-HR" sz="1800" kern="1200" dirty="0" smtClean="0">
              <a:latin typeface="Arial Narrow" panose="020B0606020202030204" pitchFamily="34" charset="0"/>
            </a:rPr>
            <a:t> za </a:t>
          </a:r>
          <a:r>
            <a:rPr lang="hr-HR" sz="1800" kern="1200" smtClean="0">
              <a:latin typeface="Arial Narrow" panose="020B0606020202030204" pitchFamily="34" charset="0"/>
            </a:rPr>
            <a:t>susjećanje</a:t>
          </a:r>
          <a:r>
            <a:rPr lang="hr-HR" sz="1800" kern="1200" dirty="0" smtClean="0">
              <a:latin typeface="Arial Narrow" panose="020B0606020202030204" pitchFamily="34" charset="0"/>
            </a:rPr>
            <a:t> prema sebi</a:t>
          </a:r>
          <a:endParaRPr lang="hr-HR" sz="1800" kern="1200" dirty="0">
            <a:latin typeface="Arial Narrow" panose="020B0606020202030204" pitchFamily="34" charset="0"/>
          </a:endParaRPr>
        </a:p>
      </dsp:txBody>
      <dsp:txXfrm>
        <a:off x="3727651" y="1120469"/>
        <a:ext cx="1240131" cy="1218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CCEFDB-7D1B-4139-BB6B-5F0B01A9A2DD}">
      <dsp:nvSpPr>
        <dsp:cNvPr id="0" name=""/>
        <dsp:cNvSpPr/>
      </dsp:nvSpPr>
      <dsp:spPr>
        <a:xfrm>
          <a:off x="0" y="399406"/>
          <a:ext cx="7839636" cy="1852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8443" tIns="499872" rIns="60844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>
              <a:latin typeface="Arial Narrow" panose="020B0606020202030204" pitchFamily="34" charset="0"/>
            </a:rPr>
            <a:t>u određenom vremenskom periodu (od 5 do 60 min – </a:t>
          </a:r>
          <a:r>
            <a:rPr lang="hr-HR" sz="1800" i="1" kern="1200" dirty="0" smtClean="0">
              <a:latin typeface="Arial Narrow" panose="020B0606020202030204" pitchFamily="34" charset="0"/>
            </a:rPr>
            <a:t>za početak 5 min</a:t>
          </a:r>
          <a:r>
            <a:rPr lang="hr-HR" sz="1800" kern="1200" dirty="0" smtClean="0">
              <a:latin typeface="Arial Narrow" panose="020B0606020202030204" pitchFamily="34" charset="0"/>
            </a:rPr>
            <a:t>) osoba se fokusira na određena iskustva – npr. dah, različite dijelove tijela, pokret, misli, emocije, vanjske objekte ili zvukove </a:t>
          </a:r>
          <a:endParaRPr lang="hr-HR" sz="1800" kern="1200" dirty="0">
            <a:latin typeface="Arial Narrow" panose="020B0606020202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>
              <a:latin typeface="Arial Narrow" panose="020B0606020202030204" pitchFamily="34" charset="0"/>
            </a:rPr>
            <a:t>kada pažnja prelazi sa specifičnog iskustva osoba je bez evaluacije vraća natrag </a:t>
          </a:r>
          <a:endParaRPr lang="hr-HR" sz="1800" kern="1200" dirty="0">
            <a:latin typeface="Arial Narrow" panose="020B0606020202030204" pitchFamily="34" charset="0"/>
          </a:endParaRPr>
        </a:p>
      </dsp:txBody>
      <dsp:txXfrm>
        <a:off x="0" y="399406"/>
        <a:ext cx="7839636" cy="1852200"/>
      </dsp:txXfrm>
    </dsp:sp>
    <dsp:sp modelId="{79370538-29E1-4A5F-A48A-C97975EACC2F}">
      <dsp:nvSpPr>
        <dsp:cNvPr id="0" name=""/>
        <dsp:cNvSpPr/>
      </dsp:nvSpPr>
      <dsp:spPr>
        <a:xfrm>
          <a:off x="391981" y="45166"/>
          <a:ext cx="5487745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424" tIns="0" rIns="207424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 smtClean="0">
              <a:latin typeface="Arial Narrow" panose="020B0606020202030204" pitchFamily="34" charset="0"/>
            </a:rPr>
            <a:t>Formalna meditacija </a:t>
          </a:r>
          <a:endParaRPr lang="hr-HR" sz="3500" kern="1200" dirty="0">
            <a:latin typeface="Arial Narrow" panose="020B0606020202030204" pitchFamily="34" charset="0"/>
          </a:endParaRPr>
        </a:p>
      </dsp:txBody>
      <dsp:txXfrm>
        <a:off x="426566" y="79751"/>
        <a:ext cx="5418575" cy="639310"/>
      </dsp:txXfrm>
    </dsp:sp>
    <dsp:sp modelId="{92F1F18D-AF04-4CD6-813A-5744F480C0D6}">
      <dsp:nvSpPr>
        <dsp:cNvPr id="0" name=""/>
        <dsp:cNvSpPr/>
      </dsp:nvSpPr>
      <dsp:spPr>
        <a:xfrm>
          <a:off x="0" y="2735446"/>
          <a:ext cx="7839636" cy="189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8443" tIns="499872" rIns="60844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>
              <a:latin typeface="Arial Narrow" panose="020B0606020202030204" pitchFamily="34" charset="0"/>
            </a:rPr>
            <a:t>primjena meditacije na svakodnevna iskustva – fokus na onome što radimo ili što se događa u trenutku na otvoren, </a:t>
          </a:r>
          <a:r>
            <a:rPr lang="hr-HR" sz="1800" kern="1200" dirty="0" err="1" smtClean="0">
              <a:latin typeface="Arial Narrow" panose="020B0606020202030204" pitchFamily="34" charset="0"/>
            </a:rPr>
            <a:t>neosuđujući</a:t>
          </a:r>
          <a:r>
            <a:rPr lang="hr-HR" sz="1800" kern="1200" dirty="0" smtClean="0">
              <a:latin typeface="Arial Narrow" panose="020B0606020202030204" pitchFamily="34" charset="0"/>
            </a:rPr>
            <a:t> način </a:t>
          </a:r>
          <a:endParaRPr lang="hr-HR" sz="1800" kern="1200" dirty="0">
            <a:latin typeface="Arial Narrow" panose="020B0606020202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>
              <a:latin typeface="Arial Narrow" panose="020B0606020202030204" pitchFamily="34" charset="0"/>
            </a:rPr>
            <a:t>kad se um zaokuplja budućnošću i prošlošću, vratite ga na trenutno iskustvo</a:t>
          </a:r>
          <a:endParaRPr lang="hr-HR" sz="1800" kern="1200" dirty="0">
            <a:latin typeface="Arial Narrow" panose="020B0606020202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>
              <a:latin typeface="Arial Narrow" panose="020B0606020202030204" pitchFamily="34" charset="0"/>
            </a:rPr>
            <a:t>kod pojave neželjenih negativnih misli, emocija ili senzacija – primijetite ih bez pokušaja da ih kontrolirate i vratite pažnju natrag na trenutno iskustvo </a:t>
          </a:r>
          <a:endParaRPr lang="hr-HR" sz="1800" kern="1200" dirty="0">
            <a:latin typeface="Arial Narrow" panose="020B0606020202030204" pitchFamily="34" charset="0"/>
          </a:endParaRPr>
        </a:p>
      </dsp:txBody>
      <dsp:txXfrm>
        <a:off x="0" y="2735446"/>
        <a:ext cx="7839636" cy="1890000"/>
      </dsp:txXfrm>
    </dsp:sp>
    <dsp:sp modelId="{F49E550B-FDEB-40FE-BE80-C5EAB11DD5DF}">
      <dsp:nvSpPr>
        <dsp:cNvPr id="0" name=""/>
        <dsp:cNvSpPr/>
      </dsp:nvSpPr>
      <dsp:spPr>
        <a:xfrm>
          <a:off x="391981" y="2381206"/>
          <a:ext cx="5487745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424" tIns="0" rIns="207424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 smtClean="0">
              <a:latin typeface="Arial Narrow" panose="020B0606020202030204" pitchFamily="34" charset="0"/>
            </a:rPr>
            <a:t>Neformalna meditacija</a:t>
          </a:r>
          <a:endParaRPr lang="hr-HR" sz="3500" kern="1200" dirty="0">
            <a:latin typeface="Arial Narrow" panose="020B0606020202030204" pitchFamily="34" charset="0"/>
          </a:endParaRPr>
        </a:p>
      </dsp:txBody>
      <dsp:txXfrm>
        <a:off x="426566" y="2415791"/>
        <a:ext cx="5418575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297AD-0AF9-4041-A8BF-E95AFE89D0FF}" type="datetimeFigureOut">
              <a:rPr lang="hr-HR" smtClean="0"/>
              <a:t>15.05.2023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A8EC6-43AC-477C-B5C5-1CA69C3768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619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16515-3348-421E-81DF-C86B845F5DE2}" type="datetimeFigureOut">
              <a:rPr lang="hr-HR" smtClean="0"/>
              <a:t>15.05.2023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8ED87-D239-444F-971E-064A8CA777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0614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hr-HR" dirty="0" smtClean="0"/>
              <a:t>Za ruminaciju, brigu</a:t>
            </a:r>
            <a:r>
              <a:rPr lang="hr-HR" baseline="0" dirty="0" smtClean="0"/>
              <a:t> ili one koji potiskuju </a:t>
            </a:r>
            <a:r>
              <a:rPr lang="hr-HR" baseline="0" dirty="0" err="1" smtClean="0"/>
              <a:t>neg</a:t>
            </a:r>
            <a:r>
              <a:rPr lang="hr-HR" baseline="0" dirty="0" smtClean="0"/>
              <a:t> misli – ovo je obrađeno dalje, pogotovo za depresivne ruminacije </a:t>
            </a:r>
          </a:p>
          <a:p>
            <a:pPr marL="228600" indent="-228600">
              <a:buAutoNum type="arabicPeriod"/>
            </a:pPr>
            <a:r>
              <a:rPr lang="hr-HR" baseline="0" dirty="0" smtClean="0"/>
              <a:t>Za </a:t>
            </a:r>
            <a:r>
              <a:rPr lang="hr-HR" baseline="0" dirty="0" err="1" smtClean="0"/>
              <a:t>intezivna</a:t>
            </a:r>
            <a:r>
              <a:rPr lang="hr-HR" baseline="0" dirty="0" smtClean="0"/>
              <a:t> emocionalna stanja ili stresna </a:t>
            </a:r>
            <a:r>
              <a:rPr lang="hr-HR" baseline="0" dirty="0" err="1" smtClean="0"/>
              <a:t>inetrnalna</a:t>
            </a:r>
            <a:r>
              <a:rPr lang="hr-HR" baseline="0" dirty="0" smtClean="0"/>
              <a:t> iskustva??</a:t>
            </a:r>
          </a:p>
          <a:p>
            <a:pPr marL="228600" indent="-228600">
              <a:buAutoNum type="arabicPeriod"/>
            </a:pPr>
            <a:r>
              <a:rPr lang="hr-HR" baseline="0" dirty="0" smtClean="0"/>
              <a:t>Za klijente koji su jako samokritični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8ED87-D239-444F-971E-064A8CA777A4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5961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8ED87-D239-444F-971E-064A8CA777A4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8295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E201-6AED-4ADB-AEAE-1A6BC53F9486}" type="datetimeFigureOut">
              <a:rPr lang="hr-HR" smtClean="0"/>
              <a:t>15.05.2023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60EBA-6B07-402D-8764-CFA400AE26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2003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E201-6AED-4ADB-AEAE-1A6BC53F9486}" type="datetimeFigureOut">
              <a:rPr lang="hr-HR" smtClean="0"/>
              <a:t>15.05.2023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60EBA-6B07-402D-8764-CFA400AE26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434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E201-6AED-4ADB-AEAE-1A6BC53F9486}" type="datetimeFigureOut">
              <a:rPr lang="hr-HR" smtClean="0"/>
              <a:t>15.05.2023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60EBA-6B07-402D-8764-CFA400AE26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047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E201-6AED-4ADB-AEAE-1A6BC53F9486}" type="datetimeFigureOut">
              <a:rPr lang="hr-HR" smtClean="0"/>
              <a:t>15.05.2023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60EBA-6B07-402D-8764-CFA400AE26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4837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E201-6AED-4ADB-AEAE-1A6BC53F9486}" type="datetimeFigureOut">
              <a:rPr lang="hr-HR" smtClean="0"/>
              <a:t>15.05.2023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60EBA-6B07-402D-8764-CFA400AE26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9485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E201-6AED-4ADB-AEAE-1A6BC53F9486}" type="datetimeFigureOut">
              <a:rPr lang="hr-HR" smtClean="0"/>
              <a:t>15.05.2023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60EBA-6B07-402D-8764-CFA400AE26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383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E201-6AED-4ADB-AEAE-1A6BC53F9486}" type="datetimeFigureOut">
              <a:rPr lang="hr-HR" smtClean="0"/>
              <a:t>15.05.2023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60EBA-6B07-402D-8764-CFA400AE26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143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E201-6AED-4ADB-AEAE-1A6BC53F9486}" type="datetimeFigureOut">
              <a:rPr lang="hr-HR" smtClean="0"/>
              <a:t>15.05.2023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60EBA-6B07-402D-8764-CFA400AE26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148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E201-6AED-4ADB-AEAE-1A6BC53F9486}" type="datetimeFigureOut">
              <a:rPr lang="hr-HR" smtClean="0"/>
              <a:t>15.05.2023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60EBA-6B07-402D-8764-CFA400AE26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8583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E201-6AED-4ADB-AEAE-1A6BC53F9486}" type="datetimeFigureOut">
              <a:rPr lang="hr-HR" smtClean="0"/>
              <a:t>15.05.2023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60EBA-6B07-402D-8764-CFA400AE26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819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E201-6AED-4ADB-AEAE-1A6BC53F9486}" type="datetimeFigureOut">
              <a:rPr lang="hr-HR" smtClean="0"/>
              <a:t>15.05.2023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60EBA-6B07-402D-8764-CFA400AE26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2365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4E201-6AED-4ADB-AEAE-1A6BC53F9486}" type="datetimeFigureOut">
              <a:rPr lang="hr-HR" smtClean="0"/>
              <a:t>15.05.2023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60EBA-6B07-402D-8764-CFA400AE26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126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Mindfluness</a:t>
            </a:r>
            <a:r>
              <a:rPr lang="hr-HR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ili puna svjesnost u kognitivno-bihevioralnoj terapiji </a:t>
            </a:r>
            <a:endParaRPr lang="hr-HR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303698" y="5065209"/>
            <a:ext cx="3429150" cy="633532"/>
          </a:xfrm>
        </p:spPr>
        <p:txBody>
          <a:bodyPr/>
          <a:lstStyle/>
          <a:p>
            <a:r>
              <a:rPr lang="hr-HR" dirty="0" smtClean="0"/>
              <a:t>Valentina Butković 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606724" y="21681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i="1" dirty="0" smtClean="0"/>
              <a:t>Hrvatsko udruženje za bihevioralno-kognitivne terapije</a:t>
            </a:r>
          </a:p>
          <a:p>
            <a:r>
              <a:rPr lang="hr-HR" i="1" dirty="0" smtClean="0"/>
              <a:t>Praktikum 2. </a:t>
            </a:r>
          </a:p>
          <a:p>
            <a:endParaRPr lang="hr-HR" dirty="0"/>
          </a:p>
        </p:txBody>
      </p:sp>
      <p:pic>
        <p:nvPicPr>
          <p:cNvPr id="1028" name="Picture 4" descr="Hrvatsko udruženje za bihevioralno-kognitivne terapi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821" y="216813"/>
            <a:ext cx="17716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ntroduction to Mindfulness - WU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789" y="3860176"/>
            <a:ext cx="2285700" cy="127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600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 Narrow" panose="020B0606020202030204" pitchFamily="34" charset="0"/>
              </a:rPr>
              <a:t>Tehnike nakon demonstracije </a:t>
            </a:r>
            <a:r>
              <a:rPr lang="hr-HR" dirty="0" err="1" smtClean="0">
                <a:latin typeface="Arial Narrow" panose="020B0606020202030204" pitchFamily="34" charset="0"/>
              </a:rPr>
              <a:t>mindfulnessa</a:t>
            </a:r>
            <a:endParaRPr lang="hr-HR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808698"/>
              </p:ext>
            </p:extLst>
          </p:nvPr>
        </p:nvGraphicFramePr>
        <p:xfrm>
          <a:off x="838200" y="1761266"/>
          <a:ext cx="105156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4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Koraci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1.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i="1" dirty="0" smtClean="0"/>
                        <a:t>Tražite klijente da ponovno</a:t>
                      </a:r>
                      <a:r>
                        <a:rPr lang="hr-HR" i="1" baseline="0" dirty="0" smtClean="0"/>
                        <a:t> procijene intenzitet negativnih emocija</a:t>
                      </a:r>
                      <a:endParaRPr lang="hr-HR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2.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i="1" dirty="0" smtClean="0"/>
                        <a:t>Pomognite</a:t>
                      </a:r>
                      <a:r>
                        <a:rPr lang="hr-HR" i="1" baseline="0" dirty="0" smtClean="0"/>
                        <a:t> im u izvođenju zaključka o iskustvu (u unaprjeđenju </a:t>
                      </a:r>
                      <a:r>
                        <a:rPr lang="hr-HR" i="1" baseline="0" dirty="0" err="1" smtClean="0"/>
                        <a:t>disfunkcionalnih</a:t>
                      </a:r>
                      <a:r>
                        <a:rPr lang="hr-HR" i="1" baseline="0" dirty="0" smtClean="0"/>
                        <a:t> vjerovanja o misaonom procesu)</a:t>
                      </a:r>
                      <a:endParaRPr lang="hr-HR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721">
                <a:tc>
                  <a:txBody>
                    <a:bodyPr/>
                    <a:lstStyle/>
                    <a:p>
                      <a:r>
                        <a:rPr lang="hr-HR" dirty="0" smtClean="0"/>
                        <a:t>3.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i="1" dirty="0" smtClean="0"/>
                        <a:t>Dogovorite akcijski</a:t>
                      </a:r>
                      <a:r>
                        <a:rPr lang="hr-HR" i="1" baseline="0" dirty="0" smtClean="0"/>
                        <a:t> plan  - 5 minuta formalnog </a:t>
                      </a:r>
                      <a:r>
                        <a:rPr lang="hr-HR" i="1" baseline="0" dirty="0" err="1" smtClean="0"/>
                        <a:t>mindfulnessa</a:t>
                      </a:r>
                      <a:r>
                        <a:rPr lang="hr-HR" i="1" baseline="0" dirty="0" smtClean="0"/>
                        <a:t> i integracija neformalnog </a:t>
                      </a:r>
                      <a:r>
                        <a:rPr lang="hr-HR" i="1" baseline="0" dirty="0" err="1" smtClean="0"/>
                        <a:t>mindfulnessa</a:t>
                      </a:r>
                      <a:r>
                        <a:rPr lang="hr-HR" i="1" baseline="0" dirty="0" smtClean="0"/>
                        <a:t> u svakodnevne aktivnosti</a:t>
                      </a:r>
                      <a:endParaRPr lang="hr-HR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kstniOkvir 2"/>
          <p:cNvSpPr txBox="1"/>
          <p:nvPr/>
        </p:nvSpPr>
        <p:spPr>
          <a:xfrm>
            <a:off x="3334870" y="4061012"/>
            <a:ext cx="72614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>
                <a:solidFill>
                  <a:srgbClr val="0070C0"/>
                </a:solidFill>
              </a:rPr>
              <a:t>˝Koliki je sada intenzitet tuge?</a:t>
            </a:r>
          </a:p>
          <a:p>
            <a:r>
              <a:rPr lang="hr-HR" i="1" dirty="0" smtClean="0">
                <a:solidFill>
                  <a:srgbClr val="0070C0"/>
                </a:solidFill>
              </a:rPr>
              <a:t>˝Kako vam se ovo čini? Što ste primijetili?˝</a:t>
            </a:r>
          </a:p>
          <a:p>
            <a:r>
              <a:rPr lang="hr-HR" i="1" dirty="0" smtClean="0">
                <a:solidFill>
                  <a:srgbClr val="0070C0"/>
                </a:solidFill>
              </a:rPr>
              <a:t>˝Jeste li uspjeli vratiti pažnju na dah?˝ </a:t>
            </a:r>
          </a:p>
          <a:p>
            <a:r>
              <a:rPr lang="hr-HR" i="1" dirty="0" smtClean="0">
                <a:solidFill>
                  <a:srgbClr val="0070C0"/>
                </a:solidFill>
              </a:rPr>
              <a:t>˝Što Vam to govori o vašoj sposobnosti da otpustite ruminaciju?˝</a:t>
            </a:r>
          </a:p>
          <a:p>
            <a:r>
              <a:rPr lang="hr-HR" i="1" dirty="0" smtClean="0">
                <a:solidFill>
                  <a:srgbClr val="0070C0"/>
                </a:solidFill>
              </a:rPr>
              <a:t>˝Što se dogodilo s vašim emocijama nakon primjene </a:t>
            </a:r>
            <a:r>
              <a:rPr lang="hr-HR" i="1" dirty="0" err="1" smtClean="0">
                <a:solidFill>
                  <a:srgbClr val="0070C0"/>
                </a:solidFill>
              </a:rPr>
              <a:t>mindfulnessa</a:t>
            </a:r>
            <a:r>
              <a:rPr lang="hr-HR" i="1" dirty="0" smtClean="0">
                <a:solidFill>
                  <a:srgbClr val="0070C0"/>
                </a:solidFill>
              </a:rPr>
              <a:t>?˝</a:t>
            </a:r>
          </a:p>
          <a:p>
            <a:r>
              <a:rPr lang="hr-HR" i="1" dirty="0" smtClean="0">
                <a:solidFill>
                  <a:srgbClr val="0070C0"/>
                </a:solidFill>
              </a:rPr>
              <a:t>˝Jeli vam ovo pomoglo?˝</a:t>
            </a:r>
          </a:p>
          <a:p>
            <a:r>
              <a:rPr lang="hr-HR" i="1" dirty="0" smtClean="0">
                <a:solidFill>
                  <a:srgbClr val="0070C0"/>
                </a:solidFill>
              </a:rPr>
              <a:t>˝Mislite li da ćete biti motivirati za akcijski plan?˝</a:t>
            </a:r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52877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Važnost konteksta </a:t>
            </a:r>
            <a:r>
              <a:rPr lang="hr-HR" dirty="0" smtClean="0">
                <a:latin typeface="Arial Narrow" panose="020B0606020202030204" pitchFamily="34" charset="0"/>
              </a:rPr>
              <a:t>u kojem uvodimo </a:t>
            </a:r>
            <a:r>
              <a:rPr lang="hr-HR" dirty="0" err="1" smtClean="0">
                <a:latin typeface="Arial Narrow" panose="020B0606020202030204" pitchFamily="34" charset="0"/>
              </a:rPr>
              <a:t>mindfulness</a:t>
            </a:r>
            <a:r>
              <a:rPr lang="hr-HR" dirty="0" smtClean="0">
                <a:latin typeface="Arial Narrow" panose="020B0606020202030204" pitchFamily="34" charset="0"/>
              </a:rPr>
              <a:t> </a:t>
            </a:r>
            <a:endParaRPr lang="hr-HR" dirty="0">
              <a:latin typeface="Arial Narrow" panose="020B0606020202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>
                <a:latin typeface="Arial Narrow" panose="020B0606020202030204" pitchFamily="34" charset="0"/>
              </a:rPr>
              <a:t>Prije </a:t>
            </a:r>
            <a:r>
              <a:rPr lang="hr-HR" dirty="0" err="1" smtClean="0">
                <a:latin typeface="Arial Narrow" panose="020B0606020202030204" pitchFamily="34" charset="0"/>
              </a:rPr>
              <a:t>mindfulnessa</a:t>
            </a:r>
            <a:r>
              <a:rPr lang="hr-HR" dirty="0" smtClean="0">
                <a:latin typeface="Arial Narrow" panose="020B0606020202030204" pitchFamily="34" charset="0"/>
              </a:rPr>
              <a:t> </a:t>
            </a:r>
            <a:r>
              <a:rPr lang="hr-HR" dirty="0">
                <a:latin typeface="Arial Narrow" panose="020B0606020202030204" pitchFamily="34" charset="0"/>
              </a:rPr>
              <a:t>usmjerenog na dah treba </a:t>
            </a:r>
            <a:r>
              <a:rPr lang="hr-HR" dirty="0" smtClean="0">
                <a:latin typeface="Arial Narrow" panose="020B0606020202030204" pitchFamily="34" charset="0"/>
              </a:rPr>
              <a:t>se pozabaviti </a:t>
            </a:r>
            <a:r>
              <a:rPr lang="hr-HR" dirty="0" err="1" smtClean="0">
                <a:latin typeface="Arial Narrow" panose="020B0606020202030204" pitchFamily="34" charset="0"/>
              </a:rPr>
              <a:t>disfunkcionalnim</a:t>
            </a:r>
            <a:r>
              <a:rPr lang="hr-HR" dirty="0" smtClean="0">
                <a:latin typeface="Arial Narrow" panose="020B0606020202030204" pitchFamily="34" charset="0"/>
              </a:rPr>
              <a:t> mislima klijenta (što znači pitanjima kreirati kontekst anksioznosti ili neugodnih misli)  jer: </a:t>
            </a:r>
          </a:p>
          <a:p>
            <a:endParaRPr lang="hr-HR" dirty="0">
              <a:latin typeface="Arial Narrow" panose="020B0606020202030204" pitchFamily="34" charset="0"/>
            </a:endParaRPr>
          </a:p>
          <a:p>
            <a:pPr marL="514350" indent="-514350">
              <a:buAutoNum type="arabicPeriod"/>
            </a:pPr>
            <a:r>
              <a:rPr lang="hr-HR" dirty="0" smtClean="0">
                <a:latin typeface="Arial Narrow" panose="020B0606020202030204" pitchFamily="34" charset="0"/>
              </a:rPr>
              <a:t>vježba može poslužiti kao bihevioralni eksperiment za testiranje </a:t>
            </a:r>
            <a:r>
              <a:rPr lang="hr-HR" dirty="0" err="1" smtClean="0">
                <a:latin typeface="Arial Narrow" panose="020B0606020202030204" pitchFamily="34" charset="0"/>
              </a:rPr>
              <a:t>disfunkcionalnih</a:t>
            </a:r>
            <a:r>
              <a:rPr lang="hr-HR" dirty="0" smtClean="0">
                <a:latin typeface="Arial Narrow" panose="020B0606020202030204" pitchFamily="34" charset="0"/>
              </a:rPr>
              <a:t> vjerovanja, npr. ˝</a:t>
            </a:r>
            <a:r>
              <a:rPr lang="hr-HR" i="1" dirty="0">
                <a:latin typeface="Arial Narrow" panose="020B0606020202030204" pitchFamily="34" charset="0"/>
              </a:rPr>
              <a:t>R</a:t>
            </a:r>
            <a:r>
              <a:rPr lang="hr-HR" i="1" dirty="0" smtClean="0">
                <a:latin typeface="Arial Narrow" panose="020B0606020202030204" pitchFamily="34" charset="0"/>
              </a:rPr>
              <a:t>uminacija se ne može kontrolirati.˝</a:t>
            </a:r>
          </a:p>
          <a:p>
            <a:pPr lvl="1"/>
            <a:r>
              <a:rPr lang="hr-HR" dirty="0">
                <a:latin typeface="Arial Narrow" panose="020B0606020202030204" pitchFamily="34" charset="0"/>
              </a:rPr>
              <a:t>k</a:t>
            </a:r>
            <a:r>
              <a:rPr lang="hr-HR" dirty="0" smtClean="0">
                <a:latin typeface="Arial Narrow" panose="020B0606020202030204" pitchFamily="34" charset="0"/>
              </a:rPr>
              <a:t>lijenti uče da im </a:t>
            </a:r>
            <a:r>
              <a:rPr lang="hr-HR" dirty="0" err="1" smtClean="0">
                <a:latin typeface="Arial Narrow" panose="020B0606020202030204" pitchFamily="34" charset="0"/>
              </a:rPr>
              <a:t>mindfulness</a:t>
            </a:r>
            <a:r>
              <a:rPr lang="hr-HR" dirty="0" smtClean="0">
                <a:latin typeface="Arial Narrow" panose="020B0606020202030204" pitchFamily="34" charset="0"/>
              </a:rPr>
              <a:t> omogućava određenu vrstu kontrole nad ruminacijom – što ih motivira </a:t>
            </a:r>
          </a:p>
          <a:p>
            <a:pPr marL="457200" lvl="1" indent="0">
              <a:buNone/>
            </a:pPr>
            <a:endParaRPr lang="hr-HR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hr-HR" dirty="0" smtClean="0">
                <a:latin typeface="Arial Narrow" panose="020B0606020202030204" pitchFamily="34" charset="0"/>
              </a:rPr>
              <a:t>2. važno je da se repliciraju uvjeti izvan seanse</a:t>
            </a:r>
          </a:p>
          <a:p>
            <a:pPr lvl="1"/>
            <a:r>
              <a:rPr lang="hr-HR" dirty="0">
                <a:latin typeface="Arial Narrow" panose="020B0606020202030204" pitchFamily="34" charset="0"/>
              </a:rPr>
              <a:t>a</a:t>
            </a:r>
            <a:r>
              <a:rPr lang="hr-HR" dirty="0" smtClean="0">
                <a:latin typeface="Arial Narrow" panose="020B0606020202030204" pitchFamily="34" charset="0"/>
              </a:rPr>
              <a:t>ko smo osobu podučili tehnici na seansi (kada je bila donekle opuštena), može se vratiti na seansu izvještavajući kako mu </a:t>
            </a:r>
            <a:r>
              <a:rPr lang="hr-HR" dirty="0" err="1" smtClean="0">
                <a:latin typeface="Arial Narrow" panose="020B0606020202030204" pitchFamily="34" charset="0"/>
              </a:rPr>
              <a:t>mindfulness</a:t>
            </a:r>
            <a:r>
              <a:rPr lang="hr-HR" dirty="0" smtClean="0">
                <a:latin typeface="Arial Narrow" panose="020B0606020202030204" pitchFamily="34" charset="0"/>
              </a:rPr>
              <a:t> nije pomogao dok je bio pod stresom </a:t>
            </a:r>
            <a:endParaRPr lang="hr-H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79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˝</a:t>
            </a:r>
            <a:r>
              <a:rPr lang="hr-HR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Aware</a:t>
            </a:r>
            <a:r>
              <a:rPr lang="hr-HR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˝ tehnika </a:t>
            </a:r>
            <a:endParaRPr lang="hr-HR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7882" y="1825624"/>
            <a:ext cx="10815918" cy="4879975"/>
          </a:xfrm>
        </p:spPr>
        <p:txBody>
          <a:bodyPr>
            <a:normAutofit/>
          </a:bodyPr>
          <a:lstStyle/>
          <a:p>
            <a:r>
              <a:rPr lang="hr-HR" dirty="0">
                <a:latin typeface="Arial Narrow" panose="020B0606020202030204" pitchFamily="34" charset="0"/>
              </a:rPr>
              <a:t>t</a:t>
            </a:r>
            <a:r>
              <a:rPr lang="hr-HR" dirty="0" smtClean="0">
                <a:latin typeface="Arial Narrow" panose="020B0606020202030204" pitchFamily="34" charset="0"/>
              </a:rPr>
              <a:t>ehnika je kreirana za pretjeranu zabrinutost ili anksioznost </a:t>
            </a:r>
          </a:p>
          <a:p>
            <a:r>
              <a:rPr lang="hr-HR" dirty="0">
                <a:latin typeface="Arial Narrow" panose="020B0606020202030204" pitchFamily="34" charset="0"/>
              </a:rPr>
              <a:t>m</a:t>
            </a:r>
            <a:r>
              <a:rPr lang="hr-HR" dirty="0" smtClean="0">
                <a:latin typeface="Arial Narrow" panose="020B0606020202030204" pitchFamily="34" charset="0"/>
              </a:rPr>
              <a:t>ože se koristiti i za ljutnju ili depresivnu ruminaciju </a:t>
            </a:r>
          </a:p>
          <a:p>
            <a:pPr lvl="1"/>
            <a:r>
              <a:rPr lang="hr-HR" dirty="0">
                <a:latin typeface="Arial Narrow" panose="020B0606020202030204" pitchFamily="34" charset="0"/>
              </a:rPr>
              <a:t>k</a:t>
            </a:r>
            <a:r>
              <a:rPr lang="hr-HR" dirty="0" smtClean="0">
                <a:latin typeface="Arial Narrow" panose="020B0606020202030204" pitchFamily="34" charset="0"/>
              </a:rPr>
              <a:t>ažite klijentu da zamisli situaciju u kojoj predviđa da će se osjećati anksiozno </a:t>
            </a:r>
          </a:p>
          <a:p>
            <a:pPr lvl="1"/>
            <a:r>
              <a:rPr lang="hr-HR" dirty="0">
                <a:latin typeface="Arial Narrow" panose="020B0606020202030204" pitchFamily="34" charset="0"/>
              </a:rPr>
              <a:t>n</a:t>
            </a:r>
            <a:r>
              <a:rPr lang="hr-HR" dirty="0" smtClean="0">
                <a:latin typeface="Arial Narrow" panose="020B0606020202030204" pitchFamily="34" charset="0"/>
              </a:rPr>
              <a:t>eka u imaginaciji zamišlja tu situaciju i sebe kako primjenjuje ovih pet koraka </a:t>
            </a:r>
            <a:endParaRPr lang="hr-HR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944668"/>
              </p:ext>
            </p:extLst>
          </p:nvPr>
        </p:nvGraphicFramePr>
        <p:xfrm>
          <a:off x="1969247" y="3767666"/>
          <a:ext cx="81280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89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Koraci 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1.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hr-HR" dirty="0" smtClean="0"/>
                        <a:t> Prihvati anksioznost (ili emociju).</a:t>
                      </a:r>
                    </a:p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2.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hr-HR" dirty="0" smtClean="0"/>
                        <a:t> Promatraj ju sa distance.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3.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hr-HR" dirty="0" smtClean="0"/>
                        <a:t>Pristupi joj konstruktivno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4.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hr-HR" dirty="0" smtClean="0"/>
                        <a:t>Ponovi korake.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5.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Očekuj najbolje. 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40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48736" y="5537013"/>
            <a:ext cx="2595282" cy="702422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Hvala na pažnji!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b="6084"/>
          <a:stretch/>
        </p:blipFill>
        <p:spPr>
          <a:xfrm>
            <a:off x="3219917" y="355413"/>
            <a:ext cx="5052920" cy="474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24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 Narrow" panose="020B0606020202030204" pitchFamily="34" charset="0"/>
              </a:rPr>
              <a:t>Definicija </a:t>
            </a:r>
            <a:r>
              <a:rPr lang="hr-HR" dirty="0" err="1" smtClean="0">
                <a:latin typeface="Arial Narrow" panose="020B0606020202030204" pitchFamily="34" charset="0"/>
              </a:rPr>
              <a:t>mindfulnessa</a:t>
            </a:r>
            <a:endParaRPr lang="hr-HR" dirty="0">
              <a:latin typeface="Arial Narrow" panose="020B0606020202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Arial Narrow" panose="020B0606020202030204" pitchFamily="34" charset="0"/>
              </a:rPr>
              <a:t>svjesnost koja nastaje kroz obraćanje pozornosti na poseban način namjerno, svjesno, u sadašnjem trenutku, otvorenog uma, bez prosuđivanja </a:t>
            </a:r>
          </a:p>
          <a:p>
            <a:endParaRPr lang="hr-HR" dirty="0" smtClean="0">
              <a:latin typeface="Arial Narrow" panose="020B0606020202030204" pitchFamily="34" charset="0"/>
            </a:endParaRPr>
          </a:p>
          <a:p>
            <a:r>
              <a:rPr lang="hr-HR" dirty="0" smtClean="0">
                <a:latin typeface="Arial Narrow" panose="020B0606020202030204" pitchFamily="34" charset="0"/>
              </a:rPr>
              <a:t>Primjena </a:t>
            </a:r>
            <a:r>
              <a:rPr lang="hr-HR" dirty="0" err="1" smtClean="0">
                <a:latin typeface="Arial Narrow" panose="020B0606020202030204" pitchFamily="34" charset="0"/>
              </a:rPr>
              <a:t>mindfulnessa</a:t>
            </a:r>
            <a:r>
              <a:rPr lang="hr-HR" dirty="0" smtClean="0">
                <a:latin typeface="Arial Narrow" panose="020B0606020202030204" pitchFamily="34" charset="0"/>
              </a:rPr>
              <a:t>:  </a:t>
            </a:r>
          </a:p>
          <a:p>
            <a:pPr marL="0" indent="0">
              <a:buNone/>
            </a:pPr>
            <a:endParaRPr lang="hr-HR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1"/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za klijente koji doživljavaju opsesije, ruminaciju, brigu ili pretjeranu samokritičnost</a:t>
            </a:r>
          </a:p>
          <a:p>
            <a:pPr lvl="1"/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klijente koji su u otporu prema prihvaćanju negativnih emocija, misli, slika ili boli  </a:t>
            </a:r>
            <a:endParaRPr lang="hr-HR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7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 Narrow" panose="020B0606020202030204" pitchFamily="34" charset="0"/>
              </a:rPr>
              <a:t>Promjena odnosa prema vlastitim mislima…</a:t>
            </a:r>
            <a:endParaRPr lang="hr-HR" dirty="0">
              <a:latin typeface="Arial Narrow" panose="020B0606020202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4"/>
            <a:ext cx="5822576" cy="4449669"/>
          </a:xfrm>
        </p:spPr>
        <p:txBody>
          <a:bodyPr/>
          <a:lstStyle/>
          <a:p>
            <a:r>
              <a:rPr lang="hr-HR" dirty="0">
                <a:latin typeface="Arial Narrow" panose="020B0606020202030204" pitchFamily="34" charset="0"/>
              </a:rPr>
              <a:t>u</a:t>
            </a:r>
            <a:r>
              <a:rPr lang="hr-HR" dirty="0" smtClean="0">
                <a:latin typeface="Arial Narrow" panose="020B0606020202030204" pitchFamily="34" charset="0"/>
              </a:rPr>
              <a:t>mjesto validacije misli, puštamo ih da dolaze i odlaze iz našeg uma </a:t>
            </a:r>
          </a:p>
          <a:p>
            <a:pPr marL="0" indent="0">
              <a:buNone/>
            </a:pPr>
            <a:endParaRPr lang="hr-HR" dirty="0" smtClean="0">
              <a:latin typeface="Arial Narrow" panose="020B0606020202030204" pitchFamily="34" charset="0"/>
            </a:endParaRPr>
          </a:p>
          <a:p>
            <a:r>
              <a:rPr lang="hr-HR" dirty="0">
                <a:latin typeface="Arial Narrow" panose="020B0606020202030204" pitchFamily="34" charset="0"/>
              </a:rPr>
              <a:t>c</a:t>
            </a:r>
            <a:r>
              <a:rPr lang="hr-HR" dirty="0" smtClean="0">
                <a:latin typeface="Arial Narrow" panose="020B0606020202030204" pitchFamily="34" charset="0"/>
              </a:rPr>
              <a:t>ilj nije – eliminacija negativnih misli (to je nemoguće i neadaptivno), nego </a:t>
            </a:r>
            <a:r>
              <a:rPr lang="hr-HR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prihvaćanje misli bez pokušaja i želje da ih evaluiramo ili mijenjamo</a:t>
            </a:r>
            <a:endParaRPr lang="hr-HR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053" y="1690688"/>
            <a:ext cx="2668209" cy="198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7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 Narrow" panose="020B0606020202030204" pitchFamily="34" charset="0"/>
              </a:rPr>
              <a:t>Tipovi </a:t>
            </a:r>
            <a:r>
              <a:rPr lang="hr-HR" dirty="0" err="1" smtClean="0">
                <a:latin typeface="Arial Narrow" panose="020B0606020202030204" pitchFamily="34" charset="0"/>
              </a:rPr>
              <a:t>mindfulnessa</a:t>
            </a:r>
            <a:endParaRPr lang="hr-HR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4604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046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 Narrow" panose="020B0606020202030204" pitchFamily="34" charset="0"/>
              </a:rPr>
              <a:t>Zašto osoba ruminira?</a:t>
            </a:r>
            <a:endParaRPr lang="hr-HR" dirty="0">
              <a:latin typeface="Arial Narrow" panose="020B0606020202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4822"/>
          </a:xfrm>
        </p:spPr>
        <p:txBody>
          <a:bodyPr>
            <a:normAutofit fontScale="92500" lnSpcReduction="20000"/>
          </a:bodyPr>
          <a:lstStyle/>
          <a:p>
            <a:r>
              <a:rPr lang="hr-HR" sz="2400" dirty="0" smtClean="0">
                <a:latin typeface="Arial Narrow" panose="020B0606020202030204" pitchFamily="34" charset="0"/>
              </a:rPr>
              <a:t>Zašto gledam TV? Trebala bih tražiti posao. Uzalud trošim život. Ja sam totalni promašaj. Nema nade. Nikad neće biti bolje. </a:t>
            </a:r>
          </a:p>
          <a:p>
            <a:endParaRPr lang="hr-HR" dirty="0">
              <a:latin typeface="Arial Narrow" panose="020B0606020202030204" pitchFamily="34" charset="0"/>
            </a:endParaRPr>
          </a:p>
          <a:p>
            <a:r>
              <a:rPr lang="hr-HR" dirty="0" smtClean="0">
                <a:latin typeface="Arial Narrow" panose="020B0606020202030204" pitchFamily="34" charset="0"/>
              </a:rPr>
              <a:t>Evaluacija dolazi u obliku:</a:t>
            </a:r>
            <a:endParaRPr lang="hr-HR" sz="1900" i="1" dirty="0" smtClean="0">
              <a:latin typeface="Arial Narrow" panose="020B0606020202030204" pitchFamily="34" charset="0"/>
            </a:endParaRPr>
          </a:p>
          <a:p>
            <a:pPr lvl="1"/>
            <a:r>
              <a:rPr lang="hr-HR" sz="1900" i="1" dirty="0" smtClean="0">
                <a:latin typeface="Arial Narrow" panose="020B0606020202030204" pitchFamily="34" charset="0"/>
              </a:rPr>
              <a:t>˝Ako shvatim zašto sam uopće postala depresivna bit će mi lakše. ˝</a:t>
            </a:r>
          </a:p>
          <a:p>
            <a:pPr lvl="1"/>
            <a:r>
              <a:rPr lang="hr-HR" sz="1900" i="1" dirty="0" smtClean="0">
                <a:latin typeface="Arial Narrow" panose="020B0606020202030204" pitchFamily="34" charset="0"/>
              </a:rPr>
              <a:t>˝Ako predvidim probleme, možda mogu spriječiti njihovu pojavu.˝</a:t>
            </a:r>
          </a:p>
          <a:p>
            <a:pPr marL="457200" lvl="1" indent="0">
              <a:buNone/>
            </a:pPr>
            <a:r>
              <a:rPr lang="hr-HR" dirty="0" smtClean="0">
                <a:latin typeface="Arial Narrow" panose="020B0606020202030204" pitchFamily="34" charset="0"/>
              </a:rPr>
              <a:t> </a:t>
            </a:r>
          </a:p>
          <a:p>
            <a:pPr marL="457200" lvl="1" indent="0">
              <a:buNone/>
            </a:pPr>
            <a:endParaRPr lang="hr-HR" dirty="0"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r>
              <a:rPr lang="hr-HR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  trenutno olakšanje</a:t>
            </a:r>
          </a:p>
          <a:p>
            <a:pPr marL="457200" lvl="1" indent="0">
              <a:buNone/>
            </a:pPr>
            <a:endParaRPr lang="hr-HR" dirty="0"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r>
              <a:rPr lang="hr-HR" dirty="0" smtClean="0">
                <a:latin typeface="Arial Narrow" panose="020B0606020202030204" pitchFamily="34" charset="0"/>
              </a:rPr>
              <a:t>				dugoročno ponovna pojava </a:t>
            </a:r>
          </a:p>
          <a:p>
            <a:pPr marL="457200" lvl="1" indent="0">
              <a:buNone/>
            </a:pPr>
            <a:r>
              <a:rPr lang="hr-HR" dirty="0">
                <a:latin typeface="Arial Narrow" panose="020B0606020202030204" pitchFamily="34" charset="0"/>
              </a:rPr>
              <a:t>	</a:t>
            </a:r>
            <a:r>
              <a:rPr lang="hr-HR" dirty="0" smtClean="0">
                <a:latin typeface="Arial Narrow" panose="020B0606020202030204" pitchFamily="34" charset="0"/>
              </a:rPr>
              <a:t>			uvijek istih misli </a:t>
            </a:r>
          </a:p>
          <a:p>
            <a:pPr marL="457200" lvl="1" indent="0">
              <a:buNone/>
            </a:pPr>
            <a:endParaRPr lang="hr-HR" dirty="0" smtClean="0"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r>
              <a:rPr lang="hr-HR" sz="1900" dirty="0" smtClean="0">
                <a:latin typeface="Arial Narrow" panose="020B0606020202030204" pitchFamily="34" charset="0"/>
              </a:rPr>
              <a:t>˝</a:t>
            </a:r>
            <a:r>
              <a:rPr lang="hr-HR" sz="1900" i="1" dirty="0" smtClean="0">
                <a:latin typeface="Arial Narrow" panose="020B0606020202030204" pitchFamily="34" charset="0"/>
              </a:rPr>
              <a:t>Jednom kad počnem razmišljati o ovome, ne mogu prestati. ˝</a:t>
            </a:r>
          </a:p>
          <a:p>
            <a:pPr marL="457200" lvl="1" indent="0">
              <a:buNone/>
            </a:pPr>
            <a:endParaRPr lang="hr-HR" dirty="0" smtClean="0"/>
          </a:p>
        </p:txBody>
      </p:sp>
      <p:sp>
        <p:nvSpPr>
          <p:cNvPr id="4" name="Strelica dolje 3"/>
          <p:cNvSpPr/>
          <p:nvPr/>
        </p:nvSpPr>
        <p:spPr>
          <a:xfrm>
            <a:off x="2330822" y="3868592"/>
            <a:ext cx="197224" cy="4482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Strelica zakrivljena gore 4"/>
          <p:cNvSpPr/>
          <p:nvPr/>
        </p:nvSpPr>
        <p:spPr>
          <a:xfrm rot="4236907">
            <a:off x="3495632" y="4841900"/>
            <a:ext cx="744071" cy="5109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7431741" y="2330825"/>
            <a:ext cx="4320989" cy="23308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rgbClr val="FF0000"/>
                </a:solidFill>
              </a:rPr>
              <a:t>Cilj</a:t>
            </a:r>
            <a:r>
              <a:rPr lang="hr-HR" dirty="0" smtClean="0">
                <a:solidFill>
                  <a:schemeClr val="tx1"/>
                </a:solidFill>
              </a:rPr>
              <a:t> je naučiti osobu:</a:t>
            </a:r>
          </a:p>
          <a:p>
            <a:pPr algn="ctr"/>
            <a:r>
              <a:rPr lang="hr-HR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hr-HR" dirty="0" smtClean="0">
                <a:solidFill>
                  <a:schemeClr val="tx1"/>
                </a:solidFill>
              </a:rPr>
              <a:t>1. da </a:t>
            </a:r>
            <a:r>
              <a:rPr lang="hr-HR" b="1" dirty="0" smtClean="0">
                <a:solidFill>
                  <a:schemeClr val="tx1"/>
                </a:solidFill>
              </a:rPr>
              <a:t>prepozna </a:t>
            </a:r>
            <a:r>
              <a:rPr lang="hr-HR" dirty="0" smtClean="0">
                <a:solidFill>
                  <a:schemeClr val="tx1"/>
                </a:solidFill>
              </a:rPr>
              <a:t>kada ruminira</a:t>
            </a:r>
          </a:p>
          <a:p>
            <a:pPr algn="ctr"/>
            <a:r>
              <a:rPr lang="hr-HR" dirty="0" smtClean="0">
                <a:solidFill>
                  <a:schemeClr val="tx1"/>
                </a:solidFill>
              </a:rPr>
              <a:t>2. prihvati </a:t>
            </a:r>
            <a:r>
              <a:rPr lang="hr-HR" dirty="0" err="1" smtClean="0">
                <a:solidFill>
                  <a:schemeClr val="tx1"/>
                </a:solidFill>
              </a:rPr>
              <a:t>neg</a:t>
            </a:r>
            <a:r>
              <a:rPr lang="hr-HR" dirty="0" smtClean="0">
                <a:solidFill>
                  <a:schemeClr val="tx1"/>
                </a:solidFill>
              </a:rPr>
              <a:t> misli </a:t>
            </a:r>
          </a:p>
          <a:p>
            <a:pPr algn="ctr"/>
            <a:r>
              <a:rPr lang="hr-HR" dirty="0" smtClean="0">
                <a:solidFill>
                  <a:schemeClr val="tx1"/>
                </a:solidFill>
              </a:rPr>
              <a:t>3.  odabere da ih ne evaluira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3074" name="Picture 2" descr="Kaj je depresija [Odpravite jo za vedno] - Vlasta Kuster.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107" y="4319717"/>
            <a:ext cx="3141720" cy="230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49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 Narrow" panose="020B0606020202030204" pitchFamily="34" charset="0"/>
              </a:rPr>
              <a:t>Formalna i neformalna usredotočena svjesnost</a:t>
            </a:r>
            <a:endParaRPr lang="hr-HR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943368"/>
              </p:ext>
            </p:extLst>
          </p:nvPr>
        </p:nvGraphicFramePr>
        <p:xfrm>
          <a:off x="838199" y="1595718"/>
          <a:ext cx="7839636" cy="4670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1294" y="2087563"/>
            <a:ext cx="2964329" cy="166743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1885" y="4437064"/>
            <a:ext cx="3253588" cy="169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9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Zašto bi i terapeut sam trebao provoditi </a:t>
            </a:r>
            <a:r>
              <a:rPr lang="hr-HR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mindfulness</a:t>
            </a:r>
            <a:r>
              <a:rPr lang="hr-HR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?</a:t>
            </a:r>
            <a:endParaRPr lang="hr-HR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491754" y="2076637"/>
            <a:ext cx="5392270" cy="1993339"/>
          </a:xfrm>
        </p:spPr>
        <p:txBody>
          <a:bodyPr/>
          <a:lstStyle/>
          <a:p>
            <a:r>
              <a:rPr lang="hr-HR" sz="2400" dirty="0" smtClean="0">
                <a:latin typeface="Arial Narrow" panose="020B0606020202030204" pitchFamily="34" charset="0"/>
              </a:rPr>
              <a:t>5 minuta u danu formalno</a:t>
            </a:r>
          </a:p>
          <a:p>
            <a:r>
              <a:rPr lang="hr-HR" sz="2400" dirty="0" smtClean="0">
                <a:latin typeface="Arial Narrow" panose="020B0606020202030204" pitchFamily="34" charset="0"/>
              </a:rPr>
              <a:t>neformalno - može se prakticirati u gotovo svakoj aktivnosti u danu (hodanje, vožnja…)</a:t>
            </a:r>
          </a:p>
          <a:p>
            <a:endParaRPr lang="hr-HR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195637"/>
              </p:ext>
            </p:extLst>
          </p:nvPr>
        </p:nvGraphicFramePr>
        <p:xfrm>
          <a:off x="1649506" y="4069976"/>
          <a:ext cx="8857129" cy="199913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8857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9913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hr-HR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hr-HR" sz="2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1. Reducira stres i unaprjeđuje osjećaj dobrobiti.</a:t>
                      </a:r>
                    </a:p>
                    <a:p>
                      <a:pPr marL="0" indent="0">
                        <a:buNone/>
                      </a:pPr>
                      <a:r>
                        <a:rPr lang="hr-HR" sz="2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2. Pomaže nam da klijentima bolje objasnimo tehniku.</a:t>
                      </a:r>
                    </a:p>
                    <a:p>
                      <a:pPr marL="0" indent="0">
                        <a:buNone/>
                      </a:pPr>
                      <a:r>
                        <a:rPr lang="hr-HR" sz="2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3. Lakše ćete klijentima približiti dobrobiti </a:t>
                      </a:r>
                      <a:r>
                        <a:rPr lang="hr-HR" sz="2200" b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mindfulnessa</a:t>
                      </a:r>
                      <a:r>
                        <a:rPr lang="hr-HR" sz="2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koje ste iskusili i time potaknuti njihovu motivaciju. </a:t>
                      </a:r>
                    </a:p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66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Integracija </a:t>
            </a:r>
            <a:r>
              <a:rPr lang="hr-HR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mindfulnessa</a:t>
            </a:r>
            <a:r>
              <a:rPr lang="hr-HR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u BKT </a:t>
            </a:r>
            <a:endParaRPr lang="hr-HR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03729" y="1753907"/>
            <a:ext cx="10515600" cy="4351338"/>
          </a:xfrm>
        </p:spPr>
        <p:txBody>
          <a:bodyPr/>
          <a:lstStyle/>
          <a:p>
            <a:endParaRPr lang="hr-HR" dirty="0" smtClean="0"/>
          </a:p>
          <a:p>
            <a:r>
              <a:rPr lang="hr-HR" dirty="0" err="1">
                <a:latin typeface="Arial Narrow" panose="020B0606020202030204" pitchFamily="34" charset="0"/>
                <a:cs typeface="Arial" panose="020B0604020202020204" pitchFamily="34" charset="0"/>
              </a:rPr>
              <a:t>m</a:t>
            </a:r>
            <a:r>
              <a:rPr lang="hr-HR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indfulness</a:t>
            </a:r>
            <a:r>
              <a:rPr lang="hr-HR" dirty="0" smtClean="0">
                <a:latin typeface="Arial Narrow" panose="020B0606020202030204" pitchFamily="34" charset="0"/>
                <a:cs typeface="Arial" panose="020B0604020202020204" pitchFamily="34" charset="0"/>
              </a:rPr>
              <a:t> se može koristiti kao zasebna tehnika ili u kombinaciji s drugim tehnikama </a:t>
            </a:r>
          </a:p>
          <a:p>
            <a:endParaRPr lang="hr-HR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hr-HR" dirty="0">
                <a:latin typeface="Arial Narrow" panose="020B0606020202030204" pitchFamily="34" charset="0"/>
                <a:cs typeface="Arial" panose="020B0604020202020204" pitchFamily="34" charset="0"/>
              </a:rPr>
              <a:t>i</a:t>
            </a:r>
            <a:r>
              <a:rPr lang="hr-HR" dirty="0" smtClean="0">
                <a:latin typeface="Arial Narrow" panose="020B0606020202030204" pitchFamily="34" charset="0"/>
                <a:cs typeface="Arial" panose="020B0604020202020204" pitchFamily="34" charset="0"/>
              </a:rPr>
              <a:t>ntegracija </a:t>
            </a:r>
            <a:r>
              <a:rPr lang="hr-HR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mindfulnessa</a:t>
            </a:r>
            <a:r>
              <a:rPr lang="hr-HR" dirty="0" smtClean="0">
                <a:latin typeface="Arial Narrow" panose="020B0606020202030204" pitchFamily="34" charset="0"/>
                <a:cs typeface="Arial" panose="020B0604020202020204" pitchFamily="34" charset="0"/>
              </a:rPr>
              <a:t> s drugim KBT tehnikama </a:t>
            </a:r>
            <a:r>
              <a:rPr lang="hr-HR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učinkovitija </a:t>
            </a:r>
            <a:r>
              <a:rPr lang="hr-HR" dirty="0" smtClean="0">
                <a:latin typeface="Arial Narrow" panose="020B0606020202030204" pitchFamily="34" charset="0"/>
                <a:cs typeface="Arial" panose="020B0604020202020204" pitchFamily="34" charset="0"/>
              </a:rPr>
              <a:t>je od primjene </a:t>
            </a:r>
            <a:r>
              <a:rPr lang="hr-HR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mindfulnessa</a:t>
            </a:r>
            <a:r>
              <a:rPr lang="hr-HR" dirty="0" smtClean="0">
                <a:latin typeface="Arial Narrow" panose="020B0606020202030204" pitchFamily="34" charset="0"/>
                <a:cs typeface="Arial" panose="020B0604020202020204" pitchFamily="34" charset="0"/>
              </a:rPr>
              <a:t> kao samostalne tehnike!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6206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</p:spPr>
        <p:txBody>
          <a:bodyPr/>
          <a:lstStyle/>
          <a:p>
            <a:r>
              <a:rPr lang="hr-HR" dirty="0" smtClean="0">
                <a:latin typeface="Arial Narrow" panose="020B0606020202030204" pitchFamily="34" charset="0"/>
              </a:rPr>
              <a:t>Integracija </a:t>
            </a:r>
            <a:r>
              <a:rPr lang="hr-HR" dirty="0" err="1" smtClean="0">
                <a:latin typeface="Arial Narrow" panose="020B0606020202030204" pitchFamily="34" charset="0"/>
              </a:rPr>
              <a:t>mindfulnessa</a:t>
            </a:r>
            <a:r>
              <a:rPr lang="hr-HR" dirty="0" smtClean="0">
                <a:latin typeface="Arial Narrow" panose="020B0606020202030204" pitchFamily="34" charset="0"/>
              </a:rPr>
              <a:t> u KBT na primjeru depresivne ruminacije </a:t>
            </a:r>
            <a:endParaRPr lang="hr-HR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827081"/>
              </p:ext>
            </p:extLst>
          </p:nvPr>
        </p:nvGraphicFramePr>
        <p:xfrm>
          <a:off x="838199" y="1981201"/>
          <a:ext cx="10515601" cy="397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3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884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Smjernice za integraciju 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840">
                <a:tc>
                  <a:txBody>
                    <a:bodyPr/>
                    <a:lstStyle/>
                    <a:p>
                      <a:r>
                        <a:rPr lang="hr-HR" i="1" dirty="0" smtClean="0"/>
                        <a:t>1. </a:t>
                      </a:r>
                      <a:endParaRPr lang="hr-H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i="1" dirty="0" smtClean="0"/>
                        <a:t>Educirajte klijenta o kognitivnom modelu</a:t>
                      </a:r>
                      <a:endParaRPr lang="hr-HR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409">
                <a:tc>
                  <a:txBody>
                    <a:bodyPr/>
                    <a:lstStyle/>
                    <a:p>
                      <a:r>
                        <a:rPr lang="hr-HR" i="1" dirty="0" smtClean="0"/>
                        <a:t>2.</a:t>
                      </a:r>
                      <a:endParaRPr lang="hr-H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i="1" dirty="0" smtClean="0"/>
                        <a:t>Pomognite</a:t>
                      </a:r>
                      <a:r>
                        <a:rPr lang="hr-HR" i="1" baseline="0" dirty="0" smtClean="0"/>
                        <a:t> klijentu preispitati prednosti i nedostatke ruminacije u usporedbi s prednostima i nedostacima fokusiranja na sadašnji trenutak</a:t>
                      </a:r>
                      <a:endParaRPr lang="hr-HR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346">
                <a:tc>
                  <a:txBody>
                    <a:bodyPr/>
                    <a:lstStyle/>
                    <a:p>
                      <a:r>
                        <a:rPr lang="hr-HR" i="1" dirty="0" smtClean="0"/>
                        <a:t>3.</a:t>
                      </a:r>
                      <a:endParaRPr lang="hr-H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i="1" dirty="0" smtClean="0"/>
                        <a:t>Koristite </a:t>
                      </a:r>
                      <a:r>
                        <a:rPr lang="hr-HR" i="1" dirty="0" err="1" smtClean="0"/>
                        <a:t>sokratovski</a:t>
                      </a:r>
                      <a:r>
                        <a:rPr lang="hr-HR" i="1" dirty="0" smtClean="0"/>
                        <a:t> dijalog u preispitivanju točnosti onoga što klijenti vide kao prednosti ruminacije</a:t>
                      </a:r>
                      <a:endParaRPr lang="hr-HR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8409">
                <a:tc>
                  <a:txBody>
                    <a:bodyPr/>
                    <a:lstStyle/>
                    <a:p>
                      <a:r>
                        <a:rPr lang="hr-HR" i="1" dirty="0" smtClean="0"/>
                        <a:t>4.</a:t>
                      </a:r>
                      <a:endParaRPr lang="hr-H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i="1" dirty="0" smtClean="0"/>
                        <a:t>Raspravite s njima kako ruminacija interferira sa njihovom sposobnošću da žive u skladu sa svojim životnim vrijednostima</a:t>
                      </a:r>
                      <a:endParaRPr lang="hr-HR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840">
                <a:tc>
                  <a:txBody>
                    <a:bodyPr/>
                    <a:lstStyle/>
                    <a:p>
                      <a:r>
                        <a:rPr lang="hr-HR" i="1" dirty="0" smtClean="0"/>
                        <a:t>5. </a:t>
                      </a:r>
                      <a:endParaRPr lang="hr-H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i="1" dirty="0" smtClean="0"/>
                        <a:t>Educirajte klijente</a:t>
                      </a:r>
                      <a:r>
                        <a:rPr lang="hr-HR" i="1" baseline="0" dirty="0" smtClean="0"/>
                        <a:t> o tome kako </a:t>
                      </a:r>
                      <a:r>
                        <a:rPr lang="hr-HR" i="1" baseline="0" dirty="0" err="1" smtClean="0"/>
                        <a:t>mindfulness</a:t>
                      </a:r>
                      <a:r>
                        <a:rPr lang="hr-HR" i="1" baseline="0" dirty="0" smtClean="0"/>
                        <a:t> može biti od pomoći za njihov misaoni proces</a:t>
                      </a:r>
                      <a:endParaRPr lang="hr-HR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840">
                <a:tc>
                  <a:txBody>
                    <a:bodyPr/>
                    <a:lstStyle/>
                    <a:p>
                      <a:r>
                        <a:rPr lang="hr-HR" i="1" dirty="0" smtClean="0"/>
                        <a:t>6.</a:t>
                      </a:r>
                      <a:endParaRPr lang="hr-H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i="1" dirty="0" smtClean="0"/>
                        <a:t>Uvedite ih u misaoni proces koji je povezan s ruminacijom na samoj seansi</a:t>
                      </a:r>
                      <a:endParaRPr lang="hr-HR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840">
                <a:tc>
                  <a:txBody>
                    <a:bodyPr/>
                    <a:lstStyle/>
                    <a:p>
                      <a:r>
                        <a:rPr lang="hr-HR" i="1" dirty="0" smtClean="0"/>
                        <a:t>7.</a:t>
                      </a:r>
                      <a:endParaRPr lang="hr-H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i="1" dirty="0" smtClean="0"/>
                        <a:t>Tražite od klijenta</a:t>
                      </a:r>
                      <a:r>
                        <a:rPr lang="hr-HR" i="1" baseline="0" dirty="0" smtClean="0"/>
                        <a:t> da procijene intenzitet negativnih emocija. </a:t>
                      </a:r>
                      <a:endParaRPr lang="hr-HR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kstniOkvir 4"/>
          <p:cNvSpPr txBox="1"/>
          <p:nvPr/>
        </p:nvSpPr>
        <p:spPr>
          <a:xfrm>
            <a:off x="1353670" y="6085306"/>
            <a:ext cx="3299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DEMONSTRACIJA TEHNIKE </a:t>
            </a:r>
            <a:endParaRPr lang="hr-H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28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906</Words>
  <Application>Microsoft Office PowerPoint</Application>
  <PresentationFormat>Widescreen</PresentationFormat>
  <Paragraphs>123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Times New Roman</vt:lpstr>
      <vt:lpstr>Tema sustava Office</vt:lpstr>
      <vt:lpstr>Mindfluness ili puna svjesnost u kognitivno-bihevioralnoj terapiji </vt:lpstr>
      <vt:lpstr>Definicija mindfulnessa</vt:lpstr>
      <vt:lpstr>Promjena odnosa prema vlastitim mislima…</vt:lpstr>
      <vt:lpstr>Tipovi mindfulnessa</vt:lpstr>
      <vt:lpstr>Zašto osoba ruminira?</vt:lpstr>
      <vt:lpstr>Formalna i neformalna usredotočena svjesnost</vt:lpstr>
      <vt:lpstr>Zašto bi i terapeut sam trebao provoditi mindfulness?</vt:lpstr>
      <vt:lpstr>Integracija mindfulnessa u BKT </vt:lpstr>
      <vt:lpstr>Integracija mindfulnessa u KBT na primjeru depresivne ruminacije </vt:lpstr>
      <vt:lpstr>Tehnike nakon demonstracije mindfulnessa</vt:lpstr>
      <vt:lpstr>Važnost konteksta u kojem uvodimo mindfulness </vt:lpstr>
      <vt:lpstr>˝Aware˝ tehnika 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Mindfluness ili puna svjesnost u kognitivno-bihevioralnoj terapiji</dc:title>
  <dc:creator>psiho</dc:creator>
  <cp:lastModifiedBy>hubikotvr@outlook.com</cp:lastModifiedBy>
  <cp:revision>30</cp:revision>
  <cp:lastPrinted>2022-12-20T13:15:51Z</cp:lastPrinted>
  <dcterms:created xsi:type="dcterms:W3CDTF">2022-12-19T16:12:36Z</dcterms:created>
  <dcterms:modified xsi:type="dcterms:W3CDTF">2023-05-15T17:28:11Z</dcterms:modified>
</cp:coreProperties>
</file>