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6" r:id="rId3"/>
    <p:sldId id="301" r:id="rId4"/>
    <p:sldId id="275" r:id="rId5"/>
    <p:sldId id="281" r:id="rId6"/>
    <p:sldId id="267" r:id="rId7"/>
    <p:sldId id="282" r:id="rId8"/>
    <p:sldId id="258" r:id="rId9"/>
    <p:sldId id="283" r:id="rId10"/>
    <p:sldId id="259" r:id="rId11"/>
    <p:sldId id="284" r:id="rId12"/>
    <p:sldId id="271" r:id="rId13"/>
    <p:sldId id="285" r:id="rId14"/>
    <p:sldId id="260" r:id="rId15"/>
    <p:sldId id="303" r:id="rId16"/>
    <p:sldId id="272" r:id="rId17"/>
    <p:sldId id="276" r:id="rId18"/>
    <p:sldId id="257" r:id="rId19"/>
    <p:sldId id="287" r:id="rId20"/>
    <p:sldId id="269" r:id="rId21"/>
    <p:sldId id="286" r:id="rId22"/>
    <p:sldId id="261" r:id="rId23"/>
    <p:sldId id="288" r:id="rId24"/>
    <p:sldId id="262" r:id="rId25"/>
    <p:sldId id="289" r:id="rId26"/>
    <p:sldId id="263" r:id="rId27"/>
    <p:sldId id="290" r:id="rId28"/>
    <p:sldId id="264" r:id="rId29"/>
    <p:sldId id="291" r:id="rId30"/>
    <p:sldId id="266" r:id="rId31"/>
    <p:sldId id="292" r:id="rId32"/>
    <p:sldId id="268" r:id="rId33"/>
    <p:sldId id="293" r:id="rId34"/>
    <p:sldId id="265" r:id="rId35"/>
    <p:sldId id="294" r:id="rId36"/>
    <p:sldId id="279" r:id="rId37"/>
    <p:sldId id="302" r:id="rId38"/>
    <p:sldId id="270" r:id="rId39"/>
    <p:sldId id="296" r:id="rId40"/>
    <p:sldId id="273" r:id="rId41"/>
    <p:sldId id="297" r:id="rId42"/>
    <p:sldId id="274" r:id="rId43"/>
    <p:sldId id="298" r:id="rId44"/>
    <p:sldId id="277" r:id="rId45"/>
    <p:sldId id="299" r:id="rId46"/>
    <p:sldId id="278" r:id="rId47"/>
    <p:sldId id="304" r:id="rId4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088A28-92A9-1B04-C098-22E6875BC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B5F11E-F17B-17AE-3E27-D3991D16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B251720-80C4-53CD-B9C7-E9DA5874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C3FDDEE-3B12-B3FD-DEC7-A3440FBB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41F7337-0576-CA30-3372-AF13E4FE5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23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F0CA82-4B0C-1D2C-4236-5C5F2733F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4E9BE63-039F-9CAB-35A2-7A4529BDC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E32A068-68AD-DCB4-3CE2-CD671E81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89D1C56-2B6F-7744-09F3-5F27E7806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52650B-76DE-72FF-6342-CCA721C4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342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DA20C2B-3B0D-67E0-4D62-5738A418D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436B9EF-774C-39D1-A315-8B837AFB1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0D0C64-A76A-2931-9CCA-9F881E827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DB1612-3F3F-3336-4605-40074B4A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6DF6162-350D-BE3D-2911-53EB3E8F8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006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FD7101-76DB-B5A9-5F69-AA9244FFA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593D4A-7E0D-95D3-9AF4-AFE53351E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EE3AABE-98B0-A62E-F440-E973BC031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38F6E1-F6A3-E65A-ECD5-D7DDDB09E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F56D116-64D4-1916-5739-90C6B6FF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908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6D72E-2DE4-771D-018F-95A12825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AEED777-B1B3-84D6-2F55-69E92A961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0AA68ED-9996-295F-D944-CB2EB3F8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6A964A-44D9-8BBC-9C4A-9ADE640C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D71D4EE-E8A8-FB7F-D992-8CE5DF57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0870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9D014F-31D0-A278-C54A-5A211D9C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1CFBDE-BD4B-D637-C2DA-DC82FB6FD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3CC7BA3-5B19-3293-7040-F583B2D61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1FF310B-BA47-EF10-EC36-F9ED1F9D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F498FD0-5A27-CCF3-849C-AB80E742F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17D9E7B-7522-6659-D540-8E2839D1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856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10651F-2AA1-F461-1CEA-BE3BF3431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E0B2FF2-FC61-3259-9348-283EBC130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939C656-047D-5692-882F-197FBBE16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C0443947-A146-A413-7938-271EF1119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628FCBB-225C-C2BC-74BE-A4C529D9DB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795E315-B827-5C23-31D8-A6789CC75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5036192-4241-E682-C657-9E525E2D0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3696EC98-28F3-0513-D752-07558E17E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018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6673AA-980B-B4CF-9012-771C88CC1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A546E4E-5AE2-0A73-B4CE-107C111B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6272020-31DE-826B-1AA3-464214F8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5B042544-2D92-730C-41EF-F0D09743D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18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2AD1D4B4-0CD6-5940-575E-028B2A6A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6AB3D69-DAEC-2694-9486-C24B879DB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79E35B9-8BC5-76D4-6441-AF81AE0B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54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35CE26-7BB8-4444-4E11-589DEE1CF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E13340-2A1B-2D73-4941-EE5032B4C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BD9319B-64C5-5B0C-14F1-FCC15B375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734B83A-2D17-77FF-AF38-2B5040392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11CC3C7-D9DD-7143-5EB5-1620A8FC9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B5B10AD-797D-79A4-AF61-261EE345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4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2DD223-2392-97D8-9E35-30CB82599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6D6B3B1-F781-32C6-2AD4-F0FEF8FDE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28B501D-689B-51A2-B2AB-60806BCB0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1A5F99F-836F-08C0-9AAE-70865A3A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0094BD4-D46D-DBC5-57D6-3E0552DD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1F1B249-C4F6-CC4F-CD93-F5CB61936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852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FED4708-1160-3FCC-BA50-B33A26C09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ABB6C5D-FB3B-B2BF-0F2C-131472546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A30C230-F7D0-7073-694C-DFB271E381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39C1-3C0B-45CC-9220-0E8B189608C9}" type="datetimeFigureOut">
              <a:rPr lang="hr-HR" smtClean="0"/>
              <a:t>15.05.2023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B9BF262-9357-8B70-8EBB-CBDF36086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E2A8E02-7416-A4F2-BE44-30412A644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5CC9C-4CBF-483D-9FFC-454B93BC11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478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36B80E-974A-9748-F955-0C93280C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FDCBA5-7395-4EA2-F30E-6633C481E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4211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830289-8E81-26CF-2CDB-E45908AA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5793" y="876403"/>
            <a:ext cx="7322574" cy="1325563"/>
          </a:xfrm>
        </p:spPr>
        <p:txBody>
          <a:bodyPr/>
          <a:lstStyle/>
          <a:p>
            <a:pPr algn="ctr"/>
            <a:r>
              <a:rPr lang="hr-HR" dirty="0"/>
              <a:t>„Suicidalni ljudi su ludi ili psihički bolesni”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42A1E0-3498-4704-80B7-B96DC261C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5729" y="3086765"/>
            <a:ext cx="6142703" cy="4351338"/>
          </a:xfrm>
        </p:spPr>
        <p:txBody>
          <a:bodyPr/>
          <a:lstStyle/>
          <a:p>
            <a:pPr algn="ctr"/>
            <a:r>
              <a:rPr lang="hr-HR" dirty="0"/>
              <a:t>Psihička bolest može biti rizični čimbenik za počinjenje suicida, </a:t>
            </a:r>
          </a:p>
          <a:p>
            <a:pPr algn="ctr"/>
            <a:r>
              <a:rPr lang="hr-HR" dirty="0"/>
              <a:t>Nisu sve suicidalne osobe psihički bolesne</a:t>
            </a:r>
          </a:p>
        </p:txBody>
      </p:sp>
    </p:spTree>
    <p:extLst>
      <p:ext uri="{BB962C8B-B14F-4D97-AF65-F5344CB8AC3E}">
        <p14:creationId xmlns:p14="http://schemas.microsoft.com/office/powerpoint/2010/main" val="23497715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68745A-D1D5-79FC-4D4B-B2C0517FA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251" y="2538054"/>
            <a:ext cx="6762135" cy="1325563"/>
          </a:xfrm>
        </p:spPr>
        <p:txBody>
          <a:bodyPr/>
          <a:lstStyle/>
          <a:p>
            <a:pPr algn="ctr"/>
            <a:r>
              <a:rPr lang="hr-HR" dirty="0"/>
              <a:t>„Samo neuspješni ljudi počine suicid”</a:t>
            </a:r>
          </a:p>
        </p:txBody>
      </p:sp>
    </p:spTree>
    <p:extLst>
      <p:ext uri="{BB962C8B-B14F-4D97-AF65-F5344CB8AC3E}">
        <p14:creationId xmlns:p14="http://schemas.microsoft.com/office/powerpoint/2010/main" val="23584960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25A3EE-AFDD-D56D-195C-6F457333A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818" y="846906"/>
            <a:ext cx="6781800" cy="1325563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„Samo neuspješni ljudi počine suicid”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F851125-7C7F-000B-EF9B-75B87165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173" y="2972696"/>
            <a:ext cx="5651090" cy="1325563"/>
          </a:xfrm>
        </p:spPr>
        <p:txBody>
          <a:bodyPr/>
          <a:lstStyle/>
          <a:p>
            <a:pPr algn="ctr"/>
            <a:r>
              <a:rPr lang="hr-HR" dirty="0"/>
              <a:t>Suicid se može javiti kod bilo koga, uključujući i vrlo uspješne ili poznate osobe</a:t>
            </a:r>
          </a:p>
        </p:txBody>
      </p:sp>
    </p:spTree>
    <p:extLst>
      <p:ext uri="{BB962C8B-B14F-4D97-AF65-F5344CB8AC3E}">
        <p14:creationId xmlns:p14="http://schemas.microsoft.com/office/powerpoint/2010/main" val="11938666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4302B9-1DEE-0A39-7264-FCC13040A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1934" y="2528222"/>
            <a:ext cx="7116097" cy="1325563"/>
          </a:xfrm>
        </p:spPr>
        <p:txBody>
          <a:bodyPr/>
          <a:lstStyle/>
          <a:p>
            <a:pPr algn="ctr"/>
            <a:r>
              <a:rPr lang="hr-HR" dirty="0"/>
              <a:t>„Suicid je uvijek rezultat depresije”</a:t>
            </a:r>
          </a:p>
        </p:txBody>
      </p:sp>
    </p:spTree>
    <p:extLst>
      <p:ext uri="{BB962C8B-B14F-4D97-AF65-F5344CB8AC3E}">
        <p14:creationId xmlns:p14="http://schemas.microsoft.com/office/powerpoint/2010/main" val="11784046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941807-D648-F0C8-6370-EE51A4861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694" y="719086"/>
            <a:ext cx="7017774" cy="1325563"/>
          </a:xfrm>
        </p:spPr>
        <p:txBody>
          <a:bodyPr/>
          <a:lstStyle/>
          <a:p>
            <a:pPr algn="ctr"/>
            <a:r>
              <a:rPr lang="hr-HR" dirty="0"/>
              <a:t>„Suicid je uvijek rezultat depresije”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5A738A-2741-F475-B990-5384FECB4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8781" y="2506662"/>
            <a:ext cx="10515600" cy="4351338"/>
          </a:xfrm>
        </p:spPr>
        <p:txBody>
          <a:bodyPr/>
          <a:lstStyle/>
          <a:p>
            <a:pPr algn="ctr"/>
            <a:r>
              <a:rPr lang="hr-HR" dirty="0"/>
              <a:t>Depresija je česti rizični čimbenik za suicid</a:t>
            </a:r>
          </a:p>
          <a:p>
            <a:pPr algn="ctr"/>
            <a:r>
              <a:rPr lang="hr-HR" dirty="0"/>
              <a:t>Postoje i drugi rizični čimbenici, </a:t>
            </a:r>
            <a:r>
              <a:rPr lang="hr-HR" dirty="0" err="1"/>
              <a:t>npr</a:t>
            </a:r>
            <a:r>
              <a:rPr lang="hr-HR" dirty="0"/>
              <a:t>:</a:t>
            </a:r>
          </a:p>
          <a:p>
            <a:pPr lvl="1" algn="ctr"/>
            <a:r>
              <a:rPr lang="hr-HR" dirty="0"/>
              <a:t>Zlouporaba supstanci</a:t>
            </a:r>
          </a:p>
          <a:p>
            <a:pPr lvl="1" algn="ctr"/>
            <a:r>
              <a:rPr lang="hr-HR" dirty="0"/>
              <a:t>Financijska situacija</a:t>
            </a:r>
          </a:p>
          <a:p>
            <a:pPr lvl="1" algn="ctr"/>
            <a:r>
              <a:rPr lang="hr-HR" dirty="0"/>
              <a:t>Problemi u odnosima</a:t>
            </a:r>
          </a:p>
        </p:txBody>
      </p:sp>
    </p:spTree>
    <p:extLst>
      <p:ext uri="{BB962C8B-B14F-4D97-AF65-F5344CB8AC3E}">
        <p14:creationId xmlns:p14="http://schemas.microsoft.com/office/powerpoint/2010/main" val="34700836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109FB6-4A71-B4BA-E2FA-729F8DB94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251" y="2766218"/>
            <a:ext cx="670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„Suicidalni pojedinci su uvijek vidljivo uznemireni ili depresivni”</a:t>
            </a:r>
          </a:p>
        </p:txBody>
      </p:sp>
    </p:spTree>
    <p:extLst>
      <p:ext uri="{BB962C8B-B14F-4D97-AF65-F5344CB8AC3E}">
        <p14:creationId xmlns:p14="http://schemas.microsoft.com/office/powerpoint/2010/main" val="23445725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3AA383-477A-0013-A119-1F06FCE5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5066" y="837073"/>
            <a:ext cx="672280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„Suicidalni pojedinci su uvijek vidljivo uznemireni ili depresivni”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E6C31D-BA08-D676-B346-2F1E91065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548" y="3005496"/>
            <a:ext cx="6575323" cy="4351338"/>
          </a:xfrm>
        </p:spPr>
        <p:txBody>
          <a:bodyPr/>
          <a:lstStyle/>
          <a:p>
            <a:pPr algn="ctr"/>
            <a:r>
              <a:rPr lang="hr-HR" dirty="0"/>
              <a:t>Suicidalni pojedinci ne moraju pokazivati znakove i mogu naizgled funkcionirati normalno</a:t>
            </a:r>
          </a:p>
        </p:txBody>
      </p:sp>
    </p:spTree>
    <p:extLst>
      <p:ext uri="{BB962C8B-B14F-4D97-AF65-F5344CB8AC3E}">
        <p14:creationId xmlns:p14="http://schemas.microsoft.com/office/powerpoint/2010/main" val="19526293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DC8CBF-4DAF-AE94-E6AA-F8B549EDF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0200" y="2766218"/>
            <a:ext cx="6073877" cy="1325563"/>
          </a:xfrm>
        </p:spPr>
        <p:txBody>
          <a:bodyPr>
            <a:noAutofit/>
          </a:bodyPr>
          <a:lstStyle/>
          <a:p>
            <a:pPr algn="ctr"/>
            <a:r>
              <a:rPr lang="hr-HR" sz="4000" dirty="0"/>
              <a:t>„Ljudi koji govore o suicidu neće ga počiniti”</a:t>
            </a:r>
          </a:p>
        </p:txBody>
      </p:sp>
    </p:spTree>
    <p:extLst>
      <p:ext uri="{BB962C8B-B14F-4D97-AF65-F5344CB8AC3E}">
        <p14:creationId xmlns:p14="http://schemas.microsoft.com/office/powerpoint/2010/main" val="10947467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ED71A5-EFE5-BF27-2E37-90AA8BCD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7013" y="955060"/>
            <a:ext cx="5808407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dirty="0"/>
              <a:t>„Ljudi koji govore o suicidu neće ga počiniti”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0C39026-642D-9C35-0FCF-E23973BF6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7013" y="3002910"/>
            <a:ext cx="5982929" cy="2050871"/>
          </a:xfrm>
        </p:spPr>
        <p:txBody>
          <a:bodyPr/>
          <a:lstStyle/>
          <a:p>
            <a:pPr algn="ctr"/>
            <a:r>
              <a:rPr lang="hr-HR" dirty="0"/>
              <a:t>Ljudi koji govore o suicidu često imaju iskrenu želju da si oduzmu život</a:t>
            </a:r>
          </a:p>
          <a:p>
            <a:pPr algn="ctr"/>
            <a:r>
              <a:rPr lang="hr-HR" dirty="0"/>
              <a:t>Važno je ozbiljno shvatiti bilo kakve suicidalne navode</a:t>
            </a:r>
          </a:p>
        </p:txBody>
      </p:sp>
    </p:spTree>
    <p:extLst>
      <p:ext uri="{BB962C8B-B14F-4D97-AF65-F5344CB8AC3E}">
        <p14:creationId xmlns:p14="http://schemas.microsoft.com/office/powerpoint/2010/main" val="35029704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A54BE8-349F-BC60-181F-7AAFF5EC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0" y="2103437"/>
            <a:ext cx="7391400" cy="1325563"/>
          </a:xfrm>
        </p:spPr>
        <p:txBody>
          <a:bodyPr/>
          <a:lstStyle/>
          <a:p>
            <a:pPr algn="ctr"/>
            <a:r>
              <a:rPr lang="hr-HR" dirty="0"/>
              <a:t>„Suicidu uvijek prethodi pismo ili drugi način oproštaja”</a:t>
            </a:r>
          </a:p>
        </p:txBody>
      </p:sp>
    </p:spTree>
    <p:extLst>
      <p:ext uri="{BB962C8B-B14F-4D97-AF65-F5344CB8AC3E}">
        <p14:creationId xmlns:p14="http://schemas.microsoft.com/office/powerpoint/2010/main" val="22405980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B186E6-651D-8F11-6C71-A4156576A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3741" y="1041400"/>
            <a:ext cx="9144000" cy="2387600"/>
          </a:xfrm>
        </p:spPr>
        <p:txBody>
          <a:bodyPr/>
          <a:lstStyle/>
          <a:p>
            <a:r>
              <a:rPr lang="hr-HR" dirty="0"/>
              <a:t>Mitovi o suicidu</a:t>
            </a:r>
          </a:p>
        </p:txBody>
      </p:sp>
    </p:spTree>
    <p:extLst>
      <p:ext uri="{BB962C8B-B14F-4D97-AF65-F5344CB8AC3E}">
        <p14:creationId xmlns:p14="http://schemas.microsoft.com/office/powerpoint/2010/main" val="15219254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41892A-4913-C7B0-87AE-55DD99DA8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0489" y="630596"/>
            <a:ext cx="68014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„Suicidu uvijek prethodi pismo ili drugi način oproštaja”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C3C358-4180-8714-88D3-7A3A21BF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580" y="3034992"/>
            <a:ext cx="5995219" cy="4351338"/>
          </a:xfrm>
        </p:spPr>
        <p:txBody>
          <a:bodyPr/>
          <a:lstStyle/>
          <a:p>
            <a:pPr algn="ctr"/>
            <a:r>
              <a:rPr lang="hr-HR" dirty="0"/>
              <a:t>Samo ponekad postoji oproštajno pismo</a:t>
            </a:r>
          </a:p>
        </p:txBody>
      </p:sp>
    </p:spTree>
    <p:extLst>
      <p:ext uri="{BB962C8B-B14F-4D97-AF65-F5344CB8AC3E}">
        <p14:creationId xmlns:p14="http://schemas.microsoft.com/office/powerpoint/2010/main" val="20869017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7E98F6-28D9-4000-1A65-985E5122B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9148" y="2250921"/>
            <a:ext cx="7302910" cy="1325563"/>
          </a:xfrm>
        </p:spPr>
        <p:txBody>
          <a:bodyPr/>
          <a:lstStyle/>
          <a:p>
            <a:pPr algn="ctr"/>
            <a:r>
              <a:rPr lang="hr-HR" dirty="0"/>
              <a:t>„Suicid se događa bez upozorenja”</a:t>
            </a:r>
          </a:p>
        </p:txBody>
      </p:sp>
    </p:spTree>
    <p:extLst>
      <p:ext uri="{BB962C8B-B14F-4D97-AF65-F5344CB8AC3E}">
        <p14:creationId xmlns:p14="http://schemas.microsoft.com/office/powerpoint/2010/main" val="33235165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1C0F2D-5040-56D7-98C3-4966CAF44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2780" y="778080"/>
            <a:ext cx="7519220" cy="1325563"/>
          </a:xfrm>
        </p:spPr>
        <p:txBody>
          <a:bodyPr/>
          <a:lstStyle/>
          <a:p>
            <a:pPr algn="ctr"/>
            <a:r>
              <a:rPr lang="hr-HR" dirty="0"/>
              <a:t>„Suicid se događa bez upozorenja”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60C60F-16EE-FAA7-6628-A4954841C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0962" y="2506662"/>
            <a:ext cx="10515600" cy="4351338"/>
          </a:xfrm>
        </p:spPr>
        <p:txBody>
          <a:bodyPr/>
          <a:lstStyle/>
          <a:p>
            <a:pPr algn="ctr"/>
            <a:r>
              <a:rPr lang="hr-HR" dirty="0"/>
              <a:t>Većina ljudi koji počine suicid pokazuju znakove:</a:t>
            </a:r>
          </a:p>
          <a:p>
            <a:pPr lvl="1" algn="ctr"/>
            <a:r>
              <a:rPr lang="hr-HR" dirty="0"/>
              <a:t>Pričaju o želji da umru</a:t>
            </a:r>
          </a:p>
          <a:p>
            <a:pPr lvl="1" algn="ctr"/>
            <a:r>
              <a:rPr lang="hr-HR" dirty="0"/>
              <a:t>Navode da se osjećaju zarobljeno i beznadno</a:t>
            </a:r>
          </a:p>
          <a:p>
            <a:pPr lvl="1" algn="ctr"/>
            <a:r>
              <a:rPr lang="hr-HR" dirty="0"/>
              <a:t>Poklanjaju svoje stvari</a:t>
            </a:r>
          </a:p>
          <a:p>
            <a:pPr lvl="1" algn="ctr"/>
            <a:r>
              <a:rPr lang="hr-HR" dirty="0"/>
              <a:t>Izoliraju se od drugih</a:t>
            </a:r>
          </a:p>
        </p:txBody>
      </p:sp>
    </p:spTree>
    <p:extLst>
      <p:ext uri="{BB962C8B-B14F-4D97-AF65-F5344CB8AC3E}">
        <p14:creationId xmlns:p14="http://schemas.microsoft.com/office/powerpoint/2010/main" val="38222387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3EE99-90FD-ADC2-5E8C-153FAA4E7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884" y="2766218"/>
            <a:ext cx="594605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„Suicidalne osobe su odlučile da žele umrijeti i ne može ih se spriječiti”</a:t>
            </a:r>
          </a:p>
        </p:txBody>
      </p:sp>
    </p:spTree>
    <p:extLst>
      <p:ext uri="{BB962C8B-B14F-4D97-AF65-F5344CB8AC3E}">
        <p14:creationId xmlns:p14="http://schemas.microsoft.com/office/powerpoint/2010/main" val="18991144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87B402-1F33-DC30-BBF0-D427FDA0B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96" y="679757"/>
            <a:ext cx="591656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„Suicidalne osobe su odlučile da žele umrijeti i ne može ih se spriječiti”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65D88B-D3EA-DD15-54F8-34176B93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890" y="2858012"/>
            <a:ext cx="6880123" cy="4351338"/>
          </a:xfrm>
        </p:spPr>
        <p:txBody>
          <a:bodyPr/>
          <a:lstStyle/>
          <a:p>
            <a:pPr algn="ctr"/>
            <a:r>
              <a:rPr lang="hr-HR" dirty="0"/>
              <a:t>Mnogi suicidalni pojedinci su ambivalentni po pitanju svoje namjere i može im se pružati pomoć i podrška</a:t>
            </a:r>
          </a:p>
          <a:p>
            <a:pPr algn="ctr"/>
            <a:r>
              <a:rPr lang="hr-HR" dirty="0"/>
              <a:t>Pravovremenom intervencijom se može spriječiti suicid</a:t>
            </a:r>
          </a:p>
        </p:txBody>
      </p:sp>
    </p:spTree>
    <p:extLst>
      <p:ext uri="{BB962C8B-B14F-4D97-AF65-F5344CB8AC3E}">
        <p14:creationId xmlns:p14="http://schemas.microsoft.com/office/powerpoint/2010/main" val="33331837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E3D5FD-4F0E-8A8D-955C-55EBD3F6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5794" y="2766218"/>
            <a:ext cx="710872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„Ako nekog pitamo je li suicidalan to će im samo dati ideju”</a:t>
            </a:r>
          </a:p>
        </p:txBody>
      </p:sp>
    </p:spTree>
    <p:extLst>
      <p:ext uri="{BB962C8B-B14F-4D97-AF65-F5344CB8AC3E}">
        <p14:creationId xmlns:p14="http://schemas.microsoft.com/office/powerpoint/2010/main" val="36299529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3DF9DF-A59F-6039-7999-E4F85FC90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6194" y="719086"/>
            <a:ext cx="753888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„Ako nekog pitamo je li suicidalan to će im samo dati ideju”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27AB05E-CEEC-48D2-5811-589E75092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084" y="2975999"/>
            <a:ext cx="6535994" cy="4351338"/>
          </a:xfrm>
        </p:spPr>
        <p:txBody>
          <a:bodyPr/>
          <a:lstStyle/>
          <a:p>
            <a:pPr algn="ctr"/>
            <a:r>
              <a:rPr lang="hr-HR" dirty="0"/>
              <a:t>Pitanje o suicidu može spasiti nečiji život</a:t>
            </a:r>
          </a:p>
          <a:p>
            <a:pPr algn="ctr"/>
            <a:r>
              <a:rPr lang="hr-HR" dirty="0"/>
              <a:t>Otvara vrata razgovoru o problemu i pružanju podrške i pomoći</a:t>
            </a:r>
          </a:p>
        </p:txBody>
      </p:sp>
    </p:spTree>
    <p:extLst>
      <p:ext uri="{BB962C8B-B14F-4D97-AF65-F5344CB8AC3E}">
        <p14:creationId xmlns:p14="http://schemas.microsoft.com/office/powerpoint/2010/main" val="3824674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811E9B-26C4-D68D-E3F1-1EC562B0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1663" y="2766218"/>
            <a:ext cx="7489723" cy="1325563"/>
          </a:xfrm>
        </p:spPr>
        <p:txBody>
          <a:bodyPr/>
          <a:lstStyle/>
          <a:p>
            <a:pPr algn="ctr"/>
            <a:r>
              <a:rPr lang="hr-HR" dirty="0"/>
              <a:t>„Ljudi koji probaju suicid samo traže pažnju”</a:t>
            </a:r>
          </a:p>
        </p:txBody>
      </p:sp>
    </p:spTree>
    <p:extLst>
      <p:ext uri="{BB962C8B-B14F-4D97-AF65-F5344CB8AC3E}">
        <p14:creationId xmlns:p14="http://schemas.microsoft.com/office/powerpoint/2010/main" val="4817420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8F9B99-BBCD-3E06-157F-ED1BBF852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7310" y="866570"/>
            <a:ext cx="7588045" cy="1325563"/>
          </a:xfrm>
        </p:spPr>
        <p:txBody>
          <a:bodyPr/>
          <a:lstStyle/>
          <a:p>
            <a:pPr algn="ctr"/>
            <a:r>
              <a:rPr lang="hr-HR" dirty="0"/>
              <a:t>„Ljudi koji probaju suicid samo traže pažnju”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786AF88-1CBB-9CB2-2A13-7A903B3D8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257" y="2838348"/>
            <a:ext cx="6467168" cy="4351338"/>
          </a:xfrm>
        </p:spPr>
        <p:txBody>
          <a:bodyPr/>
          <a:lstStyle/>
          <a:p>
            <a:pPr algn="ctr"/>
            <a:r>
              <a:rPr lang="hr-HR" dirty="0"/>
              <a:t>Pokušaji suicida su ozbiljni i treba ih se tretirati kao takve</a:t>
            </a:r>
          </a:p>
          <a:p>
            <a:pPr algn="ctr"/>
            <a:r>
              <a:rPr lang="hr-HR" dirty="0"/>
              <a:t>Mnogi pokušaji su način suočavanja s intenzivnom emocionalnom patnjom i traženje pomoći</a:t>
            </a:r>
          </a:p>
        </p:txBody>
      </p:sp>
    </p:spTree>
    <p:extLst>
      <p:ext uri="{BB962C8B-B14F-4D97-AF65-F5344CB8AC3E}">
        <p14:creationId xmlns:p14="http://schemas.microsoft.com/office/powerpoint/2010/main" val="31953153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2A55A3-6038-5001-0B38-2F0A485A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981" y="2656041"/>
            <a:ext cx="7824019" cy="1325563"/>
          </a:xfrm>
        </p:spPr>
        <p:txBody>
          <a:bodyPr/>
          <a:lstStyle/>
          <a:p>
            <a:pPr algn="ctr"/>
            <a:r>
              <a:rPr lang="hr-HR" dirty="0"/>
              <a:t>„Suicid je uvijek unaprijed planiran”</a:t>
            </a:r>
          </a:p>
        </p:txBody>
      </p:sp>
    </p:spTree>
    <p:extLst>
      <p:ext uri="{BB962C8B-B14F-4D97-AF65-F5344CB8AC3E}">
        <p14:creationId xmlns:p14="http://schemas.microsoft.com/office/powerpoint/2010/main" val="7432154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5AABDE-24CB-8B01-5669-076AE765F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871" y="2766218"/>
            <a:ext cx="6007509" cy="1325563"/>
          </a:xfrm>
        </p:spPr>
        <p:txBody>
          <a:bodyPr/>
          <a:lstStyle/>
          <a:p>
            <a:r>
              <a:rPr lang="hr-HR" dirty="0"/>
              <a:t>„Suicid se događa rijetko”</a:t>
            </a:r>
          </a:p>
        </p:txBody>
      </p:sp>
    </p:spTree>
    <p:extLst>
      <p:ext uri="{BB962C8B-B14F-4D97-AF65-F5344CB8AC3E}">
        <p14:creationId xmlns:p14="http://schemas.microsoft.com/office/powerpoint/2010/main" val="3932700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AD702D-8373-751D-500A-E91BDDA91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1374" y="797744"/>
            <a:ext cx="6228736" cy="1325563"/>
          </a:xfrm>
        </p:spPr>
        <p:txBody>
          <a:bodyPr/>
          <a:lstStyle/>
          <a:p>
            <a:pPr algn="ctr"/>
            <a:r>
              <a:rPr lang="hr-HR" dirty="0"/>
              <a:t>„Suicid je uvijek unaprijed planiran”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FE3704-5CB5-383B-48A7-2481270A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1374" y="2887509"/>
            <a:ext cx="6585155" cy="4351338"/>
          </a:xfrm>
        </p:spPr>
        <p:txBody>
          <a:bodyPr/>
          <a:lstStyle/>
          <a:p>
            <a:pPr algn="ctr"/>
            <a:r>
              <a:rPr lang="hr-HR" dirty="0"/>
              <a:t>U mnogo situacija je suicid unaprijed planiran </a:t>
            </a:r>
          </a:p>
          <a:p>
            <a:pPr algn="ctr"/>
            <a:r>
              <a:rPr lang="hr-HR" dirty="0"/>
              <a:t>Često se događa impulzivno u situacijama krize</a:t>
            </a:r>
          </a:p>
        </p:txBody>
      </p:sp>
    </p:spTree>
    <p:extLst>
      <p:ext uri="{BB962C8B-B14F-4D97-AF65-F5344CB8AC3E}">
        <p14:creationId xmlns:p14="http://schemas.microsoft.com/office/powerpoint/2010/main" val="1303431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E5ACC3-900C-6BAB-BA8D-01F3A428F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8038" y="2410234"/>
            <a:ext cx="8295968" cy="1325563"/>
          </a:xfrm>
        </p:spPr>
        <p:txBody>
          <a:bodyPr/>
          <a:lstStyle/>
          <a:p>
            <a:pPr algn="ctr"/>
            <a:r>
              <a:rPr lang="hr-HR" dirty="0"/>
              <a:t>„Suicid je uvijek rezultat jednog događaja ili </a:t>
            </a:r>
            <a:r>
              <a:rPr lang="hr-HR" dirty="0" err="1"/>
              <a:t>trigera</a:t>
            </a:r>
            <a:r>
              <a:rPr lang="hr-HR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38167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D5743B-28F7-B54A-F5E3-132E7CDF0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6974" y="807576"/>
            <a:ext cx="7519219" cy="1325563"/>
          </a:xfrm>
        </p:spPr>
        <p:txBody>
          <a:bodyPr/>
          <a:lstStyle/>
          <a:p>
            <a:pPr algn="ctr"/>
            <a:r>
              <a:rPr lang="hr-HR" dirty="0"/>
              <a:t>„Suicid je uvijek rezultat jednog događaja ili </a:t>
            </a:r>
            <a:r>
              <a:rPr lang="hr-HR" dirty="0" err="1"/>
              <a:t>trigera</a:t>
            </a:r>
            <a:r>
              <a:rPr lang="hr-HR" dirty="0"/>
              <a:t>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7B16719-D4C5-C632-F9B5-197780C16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232" y="3103819"/>
            <a:ext cx="6830961" cy="4351338"/>
          </a:xfrm>
        </p:spPr>
        <p:txBody>
          <a:bodyPr/>
          <a:lstStyle/>
          <a:p>
            <a:pPr algn="ctr"/>
            <a:r>
              <a:rPr lang="hr-HR" dirty="0"/>
              <a:t>Suicid je često rezultat kompleksne interakcije različitih rizičnih faktora</a:t>
            </a:r>
          </a:p>
        </p:txBody>
      </p:sp>
    </p:spTree>
    <p:extLst>
      <p:ext uri="{BB962C8B-B14F-4D97-AF65-F5344CB8AC3E}">
        <p14:creationId xmlns:p14="http://schemas.microsoft.com/office/powerpoint/2010/main" val="17526592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5574AC-8748-7923-84E9-A0919FFF0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0974" y="2766218"/>
            <a:ext cx="10515600" cy="1325563"/>
          </a:xfrm>
        </p:spPr>
        <p:txBody>
          <a:bodyPr/>
          <a:lstStyle/>
          <a:p>
            <a:r>
              <a:rPr lang="hr-HR" dirty="0"/>
              <a:t>„Suicid je sebičan čin”</a:t>
            </a:r>
          </a:p>
        </p:txBody>
      </p:sp>
    </p:spTree>
    <p:extLst>
      <p:ext uri="{BB962C8B-B14F-4D97-AF65-F5344CB8AC3E}">
        <p14:creationId xmlns:p14="http://schemas.microsoft.com/office/powerpoint/2010/main" val="33637675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A97B00-D93D-0CBD-38B4-8D8263890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3155" y="640429"/>
            <a:ext cx="5257800" cy="1325563"/>
          </a:xfrm>
        </p:spPr>
        <p:txBody>
          <a:bodyPr/>
          <a:lstStyle/>
          <a:p>
            <a:r>
              <a:rPr lang="hr-HR" dirty="0"/>
              <a:t>„Suicid je sebičan čin”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D05003-E36A-7DDB-B1A4-030AACEE7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281" y="2506662"/>
            <a:ext cx="6415548" cy="4351338"/>
          </a:xfrm>
        </p:spPr>
        <p:txBody>
          <a:bodyPr/>
          <a:lstStyle/>
          <a:p>
            <a:pPr algn="ctr"/>
            <a:r>
              <a:rPr lang="hr-HR" dirty="0"/>
              <a:t>Suicid je često rezultat intenzivne emocionalne patnje i osjećaja beznađa i očaja</a:t>
            </a:r>
          </a:p>
          <a:p>
            <a:pPr algn="ctr"/>
            <a:r>
              <a:rPr lang="hr-HR" dirty="0"/>
              <a:t>Ljudi koji počine suicid često imaju osjećaj da su teret drugima i vjeruju da će njihovim bližnjima biti lakše bez njih</a:t>
            </a:r>
          </a:p>
        </p:txBody>
      </p:sp>
    </p:spTree>
    <p:extLst>
      <p:ext uri="{BB962C8B-B14F-4D97-AF65-F5344CB8AC3E}">
        <p14:creationId xmlns:p14="http://schemas.microsoft.com/office/powerpoint/2010/main" val="36222548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4AED2-58DC-E527-151A-0E1447D7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155" y="2766218"/>
            <a:ext cx="7686368" cy="1325563"/>
          </a:xfrm>
        </p:spPr>
        <p:txBody>
          <a:bodyPr/>
          <a:lstStyle/>
          <a:p>
            <a:pPr algn="ctr"/>
            <a:r>
              <a:rPr lang="hr-HR" dirty="0"/>
              <a:t>„Osobe koje počine suicid su kukavice”</a:t>
            </a:r>
          </a:p>
        </p:txBody>
      </p:sp>
    </p:spTree>
    <p:extLst>
      <p:ext uri="{BB962C8B-B14F-4D97-AF65-F5344CB8AC3E}">
        <p14:creationId xmlns:p14="http://schemas.microsoft.com/office/powerpoint/2010/main" val="22601572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48B6DA-7D6C-003C-C752-92AA6777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8303" y="994390"/>
            <a:ext cx="6801465" cy="1325563"/>
          </a:xfrm>
        </p:spPr>
        <p:txBody>
          <a:bodyPr/>
          <a:lstStyle/>
          <a:p>
            <a:pPr algn="ctr"/>
            <a:r>
              <a:rPr lang="hr-HR" dirty="0"/>
              <a:t>„Osobe koje počine suicid su kukavice”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AEF382-5E6A-6500-0D6B-8B5106DAF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8303" y="2966168"/>
            <a:ext cx="6614652" cy="4351338"/>
          </a:xfrm>
        </p:spPr>
        <p:txBody>
          <a:bodyPr/>
          <a:lstStyle/>
          <a:p>
            <a:pPr algn="ctr"/>
            <a:r>
              <a:rPr lang="hr-HR" dirty="0"/>
              <a:t>Suicid je kompleksan i često pogrešno shvaćen problem</a:t>
            </a:r>
          </a:p>
          <a:p>
            <a:pPr algn="ctr"/>
            <a:r>
              <a:rPr lang="hr-HR" dirty="0"/>
              <a:t>Suicid nema veze s nečijom hrabrosti</a:t>
            </a:r>
          </a:p>
        </p:txBody>
      </p:sp>
    </p:spTree>
    <p:extLst>
      <p:ext uri="{BB962C8B-B14F-4D97-AF65-F5344CB8AC3E}">
        <p14:creationId xmlns:p14="http://schemas.microsoft.com/office/powerpoint/2010/main" val="32914898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909DEB-A588-B5BD-C923-52AA9F31D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090" y="2390570"/>
            <a:ext cx="7204587" cy="1325563"/>
          </a:xfrm>
        </p:spPr>
        <p:txBody>
          <a:bodyPr/>
          <a:lstStyle/>
          <a:p>
            <a:r>
              <a:rPr lang="hr-HR" dirty="0"/>
              <a:t>„Nakon što si je netko pokušao uzeti život više neće pokušati”</a:t>
            </a:r>
          </a:p>
        </p:txBody>
      </p:sp>
    </p:spTree>
    <p:extLst>
      <p:ext uri="{BB962C8B-B14F-4D97-AF65-F5344CB8AC3E}">
        <p14:creationId xmlns:p14="http://schemas.microsoft.com/office/powerpoint/2010/main" val="19713190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098A0E-8FF1-B4E3-03C6-41F39C68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721" y="610931"/>
            <a:ext cx="8020665" cy="1325563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„Nakon što si je netko pokušao uzeti život više neće pokušati”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87FD6D-D675-73D4-E1BA-DCB1E1E4A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0979" y="2926838"/>
            <a:ext cx="5353666" cy="4351338"/>
          </a:xfrm>
        </p:spPr>
        <p:txBody>
          <a:bodyPr/>
          <a:lstStyle/>
          <a:p>
            <a:pPr algn="ctr"/>
            <a:r>
              <a:rPr lang="hr-HR" dirty="0"/>
              <a:t>Pokušaji suicida su rizični faktor za buduće pokušaje</a:t>
            </a:r>
          </a:p>
        </p:txBody>
      </p:sp>
    </p:spTree>
    <p:extLst>
      <p:ext uri="{BB962C8B-B14F-4D97-AF65-F5344CB8AC3E}">
        <p14:creationId xmlns:p14="http://schemas.microsoft.com/office/powerpoint/2010/main" val="12752203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41C3B3-A876-508A-A268-2B5FEF279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9324" y="2528223"/>
            <a:ext cx="7902676" cy="1325563"/>
          </a:xfrm>
        </p:spPr>
        <p:txBody>
          <a:bodyPr/>
          <a:lstStyle/>
          <a:p>
            <a:pPr algn="ctr"/>
            <a:r>
              <a:rPr lang="hr-HR" dirty="0"/>
              <a:t>„Suicid je uvijek rezultat nedavnog traumatskog događaja”</a:t>
            </a:r>
          </a:p>
        </p:txBody>
      </p:sp>
    </p:spTree>
    <p:extLst>
      <p:ext uri="{BB962C8B-B14F-4D97-AF65-F5344CB8AC3E}">
        <p14:creationId xmlns:p14="http://schemas.microsoft.com/office/powerpoint/2010/main" val="42772642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D2E135-F544-3A7D-3D54-713583402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3155" y="502776"/>
            <a:ext cx="10515600" cy="1325563"/>
          </a:xfrm>
        </p:spPr>
        <p:txBody>
          <a:bodyPr/>
          <a:lstStyle/>
          <a:p>
            <a:r>
              <a:rPr lang="hr-HR" dirty="0"/>
              <a:t>„Suicid se događa rijetko”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8FDC91E-196E-94FD-7BBF-093DDB67C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883" y="2228748"/>
            <a:ext cx="5978013" cy="4351338"/>
          </a:xfrm>
        </p:spPr>
        <p:txBody>
          <a:bodyPr/>
          <a:lstStyle/>
          <a:p>
            <a:pPr algn="ctr"/>
            <a:r>
              <a:rPr lang="hr-HR" dirty="0"/>
              <a:t>Suicid je jedan od vodećih uzroka smrti diljem cijelog svijeta </a:t>
            </a:r>
          </a:p>
          <a:p>
            <a:pPr algn="ctr"/>
            <a:endParaRPr lang="hr-HR" dirty="0"/>
          </a:p>
          <a:p>
            <a:pPr algn="ctr"/>
            <a:r>
              <a:rPr lang="hr-HR" dirty="0"/>
              <a:t>Četvrti vodeći uzrok smrti između 15 i 29 godina</a:t>
            </a:r>
          </a:p>
          <a:p>
            <a:pPr algn="ctr"/>
            <a:r>
              <a:rPr lang="hr-HR" dirty="0"/>
              <a:t>Više od 700 000 ljudi počini suicid svake godine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813781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F98265-CE2F-EC51-7C49-D6D5624DA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297" y="837073"/>
            <a:ext cx="729307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„Suicid je uvijek rezultat nedavnog traumatskog događaja”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841819-833C-73D7-19E6-23EE26347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045" y="3044825"/>
            <a:ext cx="6614652" cy="4351338"/>
          </a:xfrm>
        </p:spPr>
        <p:txBody>
          <a:bodyPr/>
          <a:lstStyle/>
          <a:p>
            <a:pPr algn="ctr"/>
            <a:r>
              <a:rPr lang="hr-HR" dirty="0"/>
              <a:t>Traumatski događaji mogu biti </a:t>
            </a:r>
            <a:r>
              <a:rPr lang="hr-HR" dirty="0" err="1"/>
              <a:t>triger</a:t>
            </a:r>
            <a:r>
              <a:rPr lang="hr-HR" dirty="0"/>
              <a:t> za suicid</a:t>
            </a:r>
          </a:p>
          <a:p>
            <a:pPr algn="ctr"/>
            <a:r>
              <a:rPr lang="hr-HR" dirty="0"/>
              <a:t>Suicidalna promišljanja i ponašanja rezultat su dugotrajne emocionalne patnje</a:t>
            </a:r>
          </a:p>
        </p:txBody>
      </p:sp>
    </p:spTree>
    <p:extLst>
      <p:ext uri="{BB962C8B-B14F-4D97-AF65-F5344CB8AC3E}">
        <p14:creationId xmlns:p14="http://schemas.microsoft.com/office/powerpoint/2010/main" val="33496706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F9D41-3209-9AF9-A355-B20DAE990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9418" y="2597048"/>
            <a:ext cx="7411065" cy="1325563"/>
          </a:xfrm>
        </p:spPr>
        <p:txBody>
          <a:bodyPr>
            <a:normAutofit fontScale="90000"/>
          </a:bodyPr>
          <a:lstStyle/>
          <a:p>
            <a:r>
              <a:rPr lang="hr-HR" dirty="0"/>
              <a:t>„Suicidalni pojedinci uvijek su svjesni razloga zbog kojih imaju suicidalna promišljanja”</a:t>
            </a:r>
          </a:p>
        </p:txBody>
      </p:sp>
    </p:spTree>
    <p:extLst>
      <p:ext uri="{BB962C8B-B14F-4D97-AF65-F5344CB8AC3E}">
        <p14:creationId xmlns:p14="http://schemas.microsoft.com/office/powerpoint/2010/main" val="2288430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1AD74E-78E5-8FE9-EA76-5748D7904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522" y="728919"/>
            <a:ext cx="6693310" cy="1325563"/>
          </a:xfrm>
        </p:spPr>
        <p:txBody>
          <a:bodyPr>
            <a:normAutofit fontScale="90000"/>
          </a:bodyPr>
          <a:lstStyle/>
          <a:p>
            <a:r>
              <a:rPr lang="hr-HR" dirty="0"/>
              <a:t>„Suicidalni pojedinci uvijek su svjesni razloga zbog kojih imaju suicidalna promišljanja”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E4AAAE-85D7-D04F-05BC-CC1A5BCEE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4555" y="2877676"/>
            <a:ext cx="5759245" cy="4351338"/>
          </a:xfrm>
        </p:spPr>
        <p:txBody>
          <a:bodyPr/>
          <a:lstStyle/>
          <a:p>
            <a:pPr algn="ctr"/>
            <a:r>
              <a:rPr lang="hr-HR" dirty="0"/>
              <a:t>Suicidalni pojedinci ne moraju uvijek biti svjesni razloga zbog kojih se osjećaju kako se osjećaju</a:t>
            </a:r>
          </a:p>
          <a:p>
            <a:pPr algn="ctr"/>
            <a:r>
              <a:rPr lang="hr-HR" dirty="0"/>
              <a:t>Ponekad im je potrebna pomoć kod identifikacije razloga u podlozi</a:t>
            </a:r>
          </a:p>
        </p:txBody>
      </p:sp>
    </p:spTree>
    <p:extLst>
      <p:ext uri="{BB962C8B-B14F-4D97-AF65-F5344CB8AC3E}">
        <p14:creationId xmlns:p14="http://schemas.microsoft.com/office/powerpoint/2010/main" val="1189338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23ADE8-5CB1-473C-3DB8-F0842BEB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4347" y="2665873"/>
            <a:ext cx="8099323" cy="1325563"/>
          </a:xfrm>
        </p:spPr>
        <p:txBody>
          <a:bodyPr/>
          <a:lstStyle/>
          <a:p>
            <a:pPr algn="ctr"/>
            <a:r>
              <a:rPr lang="hr-HR" dirty="0"/>
              <a:t>„Suicidalni pojedinci ne žele pomoć”</a:t>
            </a:r>
          </a:p>
        </p:txBody>
      </p:sp>
    </p:spTree>
    <p:extLst>
      <p:ext uri="{BB962C8B-B14F-4D97-AF65-F5344CB8AC3E}">
        <p14:creationId xmlns:p14="http://schemas.microsoft.com/office/powerpoint/2010/main" val="13027322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393A4E-75EA-29AD-AE58-B62A8998C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9" y="856738"/>
            <a:ext cx="7224252" cy="1325563"/>
          </a:xfrm>
        </p:spPr>
        <p:txBody>
          <a:bodyPr/>
          <a:lstStyle/>
          <a:p>
            <a:pPr algn="ctr"/>
            <a:r>
              <a:rPr lang="hr-HR" dirty="0"/>
              <a:t>„Suicidalni pojedinci ne žele pomoć”	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A75C7C-4536-609F-E98A-61025B4AC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5226" y="3241470"/>
            <a:ext cx="6152535" cy="4351338"/>
          </a:xfrm>
        </p:spPr>
        <p:txBody>
          <a:bodyPr/>
          <a:lstStyle/>
          <a:p>
            <a:r>
              <a:rPr lang="hr-HR" dirty="0"/>
              <a:t>Mnoge suicidalne osobe žele pomoć i spremne su prihvatiti pomoć drugih</a:t>
            </a:r>
          </a:p>
        </p:txBody>
      </p:sp>
    </p:spTree>
    <p:extLst>
      <p:ext uri="{BB962C8B-B14F-4D97-AF65-F5344CB8AC3E}">
        <p14:creationId xmlns:p14="http://schemas.microsoft.com/office/powerpoint/2010/main" val="20548457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E9FB14-B206-AAF6-B754-434FA8E8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7013" y="2766218"/>
            <a:ext cx="5946058" cy="1325563"/>
          </a:xfrm>
        </p:spPr>
        <p:txBody>
          <a:bodyPr/>
          <a:lstStyle/>
          <a:p>
            <a:pPr algn="ctr"/>
            <a:r>
              <a:rPr lang="hr-HR" dirty="0"/>
              <a:t>„Suicidalni pojedinci su uvijek izolirani i sami”</a:t>
            </a:r>
          </a:p>
        </p:txBody>
      </p:sp>
    </p:spTree>
    <p:extLst>
      <p:ext uri="{BB962C8B-B14F-4D97-AF65-F5344CB8AC3E}">
        <p14:creationId xmlns:p14="http://schemas.microsoft.com/office/powerpoint/2010/main" val="32239103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E56CC5-4D49-8ECF-2B7E-2318BF02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4269" y="765533"/>
            <a:ext cx="5749413" cy="1325563"/>
          </a:xfrm>
        </p:spPr>
        <p:txBody>
          <a:bodyPr>
            <a:normAutofit/>
          </a:bodyPr>
          <a:lstStyle/>
          <a:p>
            <a:r>
              <a:rPr lang="hr-HR" dirty="0"/>
              <a:t>„Suicidalni pojedinci su uvijek izolirani i sami”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D7E1435-FE9B-5D90-8588-7FF050893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3212" y="2856707"/>
            <a:ext cx="6211529" cy="4351338"/>
          </a:xfrm>
        </p:spPr>
        <p:txBody>
          <a:bodyPr/>
          <a:lstStyle/>
          <a:p>
            <a:r>
              <a:rPr lang="hr-HR" dirty="0"/>
              <a:t>Suicidalne osobe mogu imati adekvatne odnose s drugima, međutim često ne dijele svoja suicidalna promišljanja ili osjećaje</a:t>
            </a:r>
          </a:p>
        </p:txBody>
      </p:sp>
    </p:spTree>
    <p:extLst>
      <p:ext uri="{BB962C8B-B14F-4D97-AF65-F5344CB8AC3E}">
        <p14:creationId xmlns:p14="http://schemas.microsoft.com/office/powerpoint/2010/main" val="25673320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DB64C3-6B15-0801-36DB-7B6FCF15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596" y="2766218"/>
            <a:ext cx="7145594" cy="1325563"/>
          </a:xfrm>
        </p:spPr>
        <p:txBody>
          <a:bodyPr/>
          <a:lstStyle/>
          <a:p>
            <a:pPr algn="ctr"/>
            <a:r>
              <a:rPr lang="hr-HR" dirty="0"/>
              <a:t>10. rujna – Svjetski dan prevencije suicida</a:t>
            </a:r>
          </a:p>
        </p:txBody>
      </p:sp>
    </p:spTree>
    <p:extLst>
      <p:ext uri="{BB962C8B-B14F-4D97-AF65-F5344CB8AC3E}">
        <p14:creationId xmlns:p14="http://schemas.microsoft.com/office/powerpoint/2010/main" val="26859875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26F2D1-A775-8133-F2D0-6AAE17AD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4729" y="2103437"/>
            <a:ext cx="6516329" cy="1325563"/>
          </a:xfrm>
        </p:spPr>
        <p:txBody>
          <a:bodyPr/>
          <a:lstStyle/>
          <a:p>
            <a:pPr algn="ctr"/>
            <a:r>
              <a:rPr lang="hr-HR" dirty="0"/>
              <a:t>„Samo mladi ljudi umiru od suicida”</a:t>
            </a:r>
          </a:p>
        </p:txBody>
      </p:sp>
    </p:spTree>
    <p:extLst>
      <p:ext uri="{BB962C8B-B14F-4D97-AF65-F5344CB8AC3E}">
        <p14:creationId xmlns:p14="http://schemas.microsoft.com/office/powerpoint/2010/main" val="32103130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0C4653-B7FC-32B5-63E0-44EE277C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3452" y="837073"/>
            <a:ext cx="7440561" cy="1325563"/>
          </a:xfrm>
        </p:spPr>
        <p:txBody>
          <a:bodyPr/>
          <a:lstStyle/>
          <a:p>
            <a:pPr algn="ctr"/>
            <a:r>
              <a:rPr lang="hr-HR" dirty="0"/>
              <a:t>„Samo mladi ljudi umiru od suicida”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E61176-B768-90A5-19B1-F6E16C81E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554" y="2965296"/>
            <a:ext cx="6535994" cy="927407"/>
          </a:xfrm>
        </p:spPr>
        <p:txBody>
          <a:bodyPr/>
          <a:lstStyle/>
          <a:p>
            <a:pPr algn="ctr"/>
            <a:r>
              <a:rPr lang="hr-HR" dirty="0"/>
              <a:t>Suicid se javlja u svim dobnim skupinama</a:t>
            </a:r>
          </a:p>
        </p:txBody>
      </p:sp>
    </p:spTree>
    <p:extLst>
      <p:ext uri="{BB962C8B-B14F-4D97-AF65-F5344CB8AC3E}">
        <p14:creationId xmlns:p14="http://schemas.microsoft.com/office/powerpoint/2010/main" val="33684669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34DD11-B9B1-53FC-E9F0-DB5B0A144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6174" y="2665873"/>
            <a:ext cx="6162368" cy="1325563"/>
          </a:xfrm>
        </p:spPr>
        <p:txBody>
          <a:bodyPr/>
          <a:lstStyle/>
          <a:p>
            <a:r>
              <a:rPr lang="hr-HR" dirty="0"/>
              <a:t>„Suicid se javlja samo kod određenih skupina ljudi”</a:t>
            </a:r>
          </a:p>
        </p:txBody>
      </p:sp>
    </p:spTree>
    <p:extLst>
      <p:ext uri="{BB962C8B-B14F-4D97-AF65-F5344CB8AC3E}">
        <p14:creationId xmlns:p14="http://schemas.microsoft.com/office/powerpoint/2010/main" val="9849470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0E20F1-05E8-9811-FFA1-E5419CA70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8587" y="689590"/>
            <a:ext cx="7017774" cy="1325563"/>
          </a:xfrm>
        </p:spPr>
        <p:txBody>
          <a:bodyPr/>
          <a:lstStyle/>
          <a:p>
            <a:pPr algn="ctr"/>
            <a:r>
              <a:rPr lang="hr-HR" dirty="0"/>
              <a:t>„Suicid se javlja samo kod određenih skupina ljudi”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963511-366D-2395-C848-09CF1E06F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529" y="2982527"/>
            <a:ext cx="5926394" cy="1325563"/>
          </a:xfrm>
        </p:spPr>
        <p:txBody>
          <a:bodyPr/>
          <a:lstStyle/>
          <a:p>
            <a:r>
              <a:rPr lang="hr-HR" dirty="0"/>
              <a:t>Suicid se može javiti kod bilo koga, neovisno o dobi, spolu, rasi ili socioekonomskom statusu</a:t>
            </a:r>
          </a:p>
        </p:txBody>
      </p:sp>
    </p:spTree>
    <p:extLst>
      <p:ext uri="{BB962C8B-B14F-4D97-AF65-F5344CB8AC3E}">
        <p14:creationId xmlns:p14="http://schemas.microsoft.com/office/powerpoint/2010/main" val="1330789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628476-611F-4A70-B552-E9E9C8AE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091" y="2447566"/>
            <a:ext cx="7076767" cy="1325563"/>
          </a:xfrm>
        </p:spPr>
        <p:txBody>
          <a:bodyPr/>
          <a:lstStyle/>
          <a:p>
            <a:pPr algn="ctr"/>
            <a:r>
              <a:rPr lang="hr-HR" dirty="0"/>
              <a:t>„Suicidalni ljudi su ludi ili psihički bolesni”</a:t>
            </a:r>
          </a:p>
        </p:txBody>
      </p:sp>
    </p:spTree>
    <p:extLst>
      <p:ext uri="{BB962C8B-B14F-4D97-AF65-F5344CB8AC3E}">
        <p14:creationId xmlns:p14="http://schemas.microsoft.com/office/powerpoint/2010/main" val="5319310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800</Words>
  <Application>Microsoft Office PowerPoint</Application>
  <PresentationFormat>Widescreen</PresentationFormat>
  <Paragraphs>89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Calibri</vt:lpstr>
      <vt:lpstr>Calibri Light</vt:lpstr>
      <vt:lpstr>Tema sustava Office</vt:lpstr>
      <vt:lpstr>PowerPoint Presentation</vt:lpstr>
      <vt:lpstr>Mitovi o suicidu</vt:lpstr>
      <vt:lpstr>„Suicid se događa rijetko”</vt:lpstr>
      <vt:lpstr>„Suicid se događa rijetko”</vt:lpstr>
      <vt:lpstr>„Samo mladi ljudi umiru od suicida”</vt:lpstr>
      <vt:lpstr>„Samo mladi ljudi umiru od suicida”</vt:lpstr>
      <vt:lpstr>„Suicid se javlja samo kod određenih skupina ljudi”</vt:lpstr>
      <vt:lpstr>„Suicid se javlja samo kod određenih skupina ljudi”</vt:lpstr>
      <vt:lpstr>„Suicidalni ljudi su ludi ili psihički bolesni”</vt:lpstr>
      <vt:lpstr>„Suicidalni ljudi su ludi ili psihički bolesni”</vt:lpstr>
      <vt:lpstr>„Samo neuspješni ljudi počine suicid”</vt:lpstr>
      <vt:lpstr>„Samo neuspješni ljudi počine suicid”</vt:lpstr>
      <vt:lpstr>„Suicid je uvijek rezultat depresije”</vt:lpstr>
      <vt:lpstr>„Suicid je uvijek rezultat depresije”</vt:lpstr>
      <vt:lpstr>„Suicidalni pojedinci su uvijek vidljivo uznemireni ili depresivni”</vt:lpstr>
      <vt:lpstr>„Suicidalni pojedinci su uvijek vidljivo uznemireni ili depresivni”</vt:lpstr>
      <vt:lpstr>„Ljudi koji govore o suicidu neće ga počiniti”</vt:lpstr>
      <vt:lpstr>„Ljudi koji govore o suicidu neće ga počiniti”</vt:lpstr>
      <vt:lpstr>„Suicidu uvijek prethodi pismo ili drugi način oproštaja”</vt:lpstr>
      <vt:lpstr>„Suicidu uvijek prethodi pismo ili drugi način oproštaja”</vt:lpstr>
      <vt:lpstr>„Suicid se događa bez upozorenja”</vt:lpstr>
      <vt:lpstr>„Suicid se događa bez upozorenja”</vt:lpstr>
      <vt:lpstr>„Suicidalne osobe su odlučile da žele umrijeti i ne može ih se spriječiti”</vt:lpstr>
      <vt:lpstr>„Suicidalne osobe su odlučile da žele umrijeti i ne može ih se spriječiti”</vt:lpstr>
      <vt:lpstr>„Ako nekog pitamo je li suicidalan to će im samo dati ideju”</vt:lpstr>
      <vt:lpstr>„Ako nekog pitamo je li suicidalan to će im samo dati ideju”</vt:lpstr>
      <vt:lpstr>„Ljudi koji probaju suicid samo traže pažnju”</vt:lpstr>
      <vt:lpstr>„Ljudi koji probaju suicid samo traže pažnju”</vt:lpstr>
      <vt:lpstr>„Suicid je uvijek unaprijed planiran”</vt:lpstr>
      <vt:lpstr>„Suicid je uvijek unaprijed planiran”</vt:lpstr>
      <vt:lpstr>„Suicid je uvijek rezultat jednog događaja ili trigera”</vt:lpstr>
      <vt:lpstr>„Suicid je uvijek rezultat jednog događaja ili trigera”</vt:lpstr>
      <vt:lpstr>„Suicid je sebičan čin”</vt:lpstr>
      <vt:lpstr>„Suicid je sebičan čin”</vt:lpstr>
      <vt:lpstr>„Osobe koje počine suicid su kukavice”</vt:lpstr>
      <vt:lpstr>„Osobe koje počine suicid su kukavice”</vt:lpstr>
      <vt:lpstr>„Nakon što si je netko pokušao uzeti život više neće pokušati”</vt:lpstr>
      <vt:lpstr>„Nakon što si je netko pokušao uzeti život više neće pokušati”</vt:lpstr>
      <vt:lpstr>„Suicid je uvijek rezultat nedavnog traumatskog događaja”</vt:lpstr>
      <vt:lpstr>„Suicid je uvijek rezultat nedavnog traumatskog događaja”</vt:lpstr>
      <vt:lpstr>„Suicidalni pojedinci uvijek su svjesni razloga zbog kojih imaju suicidalna promišljanja”</vt:lpstr>
      <vt:lpstr>„Suicidalni pojedinci uvijek su svjesni razloga zbog kojih imaju suicidalna promišljanja”</vt:lpstr>
      <vt:lpstr>„Suicidalni pojedinci ne žele pomoć”</vt:lpstr>
      <vt:lpstr>„Suicidalni pojedinci ne žele pomoć” </vt:lpstr>
      <vt:lpstr>„Suicidalni pojedinci su uvijek izolirani i sami”</vt:lpstr>
      <vt:lpstr>„Suicidalni pojedinci su uvijek izolirani i sami”</vt:lpstr>
      <vt:lpstr>10. rujna – Svjetski dan prevencije suicida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Philipp Kutnjak</dc:creator>
  <cp:lastModifiedBy>hubikotvr@outlook.com</cp:lastModifiedBy>
  <cp:revision>9</cp:revision>
  <dcterms:created xsi:type="dcterms:W3CDTF">2023-04-05T08:00:49Z</dcterms:created>
  <dcterms:modified xsi:type="dcterms:W3CDTF">2023-05-15T17:53:12Z</dcterms:modified>
</cp:coreProperties>
</file>