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nva Sans Bold Italic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anva Sans" panose="020B0604020202020204" charset="0"/>
      <p:regular r:id="rId25"/>
    </p:embeddedFont>
    <p:embeddedFont>
      <p:font typeface="Moontime" panose="020B0604020202020204" charset="0"/>
      <p:regular r:id="rId26"/>
    </p:embeddedFont>
    <p:embeddedFont>
      <p:font typeface="Canva Sans Italics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M Sans Bold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5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1419" y="2030563"/>
            <a:ext cx="9773758" cy="5723768"/>
            <a:chOff x="0" y="0"/>
            <a:chExt cx="13031677" cy="7631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101" r="1101"/>
            <a:stretch>
              <a:fillRect/>
            </a:stretch>
          </p:blipFill>
          <p:spPr>
            <a:xfrm>
              <a:off x="0" y="0"/>
              <a:ext cx="13031677" cy="763169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260906" y="1742304"/>
              <a:ext cx="10509864" cy="2465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99"/>
                </a:lnSpc>
              </a:pPr>
              <a:r>
                <a:rPr lang="en-US" sz="6999">
                  <a:solidFill>
                    <a:srgbClr val="FFFFFF"/>
                  </a:solidFill>
                  <a:latin typeface="DM Sans Bold"/>
                </a:rPr>
                <a:t>Strukturiranje seansi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84614" y="5646257"/>
            <a:ext cx="6493105" cy="1424109"/>
            <a:chOff x="0" y="0"/>
            <a:chExt cx="2362506" cy="518160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2349806" cy="505460"/>
            </a:xfrm>
            <a:custGeom>
              <a:avLst/>
              <a:gdLst/>
              <a:ahLst/>
              <a:cxnLst/>
              <a:rect l="l" t="t" r="r" b="b"/>
              <a:pathLst>
                <a:path w="2349806" h="505460">
                  <a:moveTo>
                    <a:pt x="252730" y="0"/>
                  </a:moveTo>
                  <a:lnTo>
                    <a:pt x="2097076" y="0"/>
                  </a:lnTo>
                  <a:cubicBezTo>
                    <a:pt x="2236776" y="0"/>
                    <a:pt x="2349806" y="113030"/>
                    <a:pt x="2349806" y="252730"/>
                  </a:cubicBezTo>
                  <a:cubicBezTo>
                    <a:pt x="2349806" y="392430"/>
                    <a:pt x="2236776" y="505460"/>
                    <a:pt x="2097076" y="505460"/>
                  </a:cubicBezTo>
                  <a:lnTo>
                    <a:pt x="252730" y="505460"/>
                  </a:lnTo>
                  <a:cubicBezTo>
                    <a:pt x="113030" y="505460"/>
                    <a:pt x="0" y="392430"/>
                    <a:pt x="0" y="252730"/>
                  </a:cubicBezTo>
                  <a:cubicBezTo>
                    <a:pt x="0" y="113030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34A1F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84614" y="5264984"/>
            <a:ext cx="2825864" cy="3115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738298" y="6115191"/>
            <a:ext cx="4304600" cy="4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9"/>
              </a:lnSpc>
              <a:spcBef>
                <a:spcPct val="0"/>
              </a:spcBef>
            </a:pPr>
            <a:r>
              <a:rPr lang="en-US" sz="2606" spc="-26">
                <a:solidFill>
                  <a:srgbClr val="FFFFFF"/>
                </a:solidFill>
                <a:latin typeface="DM Sans Bold"/>
              </a:rPr>
              <a:t>Praktikum II, radionica 4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93686">
            <a:off x="4068538" y="5276201"/>
            <a:ext cx="2441445" cy="241037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2641962" y="7754331"/>
            <a:ext cx="4741741" cy="1039989"/>
            <a:chOff x="0" y="0"/>
            <a:chExt cx="2362506" cy="518160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2349806" cy="505460"/>
            </a:xfrm>
            <a:custGeom>
              <a:avLst/>
              <a:gdLst/>
              <a:ahLst/>
              <a:cxnLst/>
              <a:rect l="l" t="t" r="r" b="b"/>
              <a:pathLst>
                <a:path w="2349806" h="505460">
                  <a:moveTo>
                    <a:pt x="252730" y="0"/>
                  </a:moveTo>
                  <a:lnTo>
                    <a:pt x="2097076" y="0"/>
                  </a:lnTo>
                  <a:cubicBezTo>
                    <a:pt x="2236776" y="0"/>
                    <a:pt x="2349806" y="113030"/>
                    <a:pt x="2349806" y="252730"/>
                  </a:cubicBezTo>
                  <a:cubicBezTo>
                    <a:pt x="2349806" y="392430"/>
                    <a:pt x="2236776" y="505460"/>
                    <a:pt x="2097076" y="505460"/>
                  </a:cubicBezTo>
                  <a:lnTo>
                    <a:pt x="252730" y="505460"/>
                  </a:lnTo>
                  <a:cubicBezTo>
                    <a:pt x="113030" y="505460"/>
                    <a:pt x="0" y="392430"/>
                    <a:pt x="0" y="252730"/>
                  </a:cubicBezTo>
                  <a:cubicBezTo>
                    <a:pt x="0" y="113030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34A1F5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954700" y="8031204"/>
            <a:ext cx="4304600" cy="43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9"/>
              </a:lnSpc>
              <a:spcBef>
                <a:spcPct val="0"/>
              </a:spcBef>
            </a:pPr>
            <a:r>
              <a:rPr lang="en-US" sz="2606" spc="-26">
                <a:solidFill>
                  <a:srgbClr val="FFFFFF"/>
                </a:solidFill>
                <a:latin typeface="DM Sans Bold"/>
              </a:rPr>
              <a:t>Iva Žužić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490660" y="9258300"/>
            <a:ext cx="7211312" cy="1581631"/>
            <a:chOff x="0" y="0"/>
            <a:chExt cx="2362506" cy="518160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2349806" cy="505460"/>
            </a:xfrm>
            <a:custGeom>
              <a:avLst/>
              <a:gdLst/>
              <a:ahLst/>
              <a:cxnLst/>
              <a:rect l="l" t="t" r="r" b="b"/>
              <a:pathLst>
                <a:path w="2349806" h="505460">
                  <a:moveTo>
                    <a:pt x="252730" y="0"/>
                  </a:moveTo>
                  <a:lnTo>
                    <a:pt x="2097076" y="0"/>
                  </a:lnTo>
                  <a:cubicBezTo>
                    <a:pt x="2236776" y="0"/>
                    <a:pt x="2349806" y="113030"/>
                    <a:pt x="2349806" y="252730"/>
                  </a:cubicBezTo>
                  <a:cubicBezTo>
                    <a:pt x="2349806" y="392430"/>
                    <a:pt x="2236776" y="505460"/>
                    <a:pt x="2097076" y="505460"/>
                  </a:cubicBezTo>
                  <a:lnTo>
                    <a:pt x="252730" y="505460"/>
                  </a:lnTo>
                  <a:cubicBezTo>
                    <a:pt x="113030" y="505460"/>
                    <a:pt x="0" y="392430"/>
                    <a:pt x="0" y="252730"/>
                  </a:cubicBezTo>
                  <a:cubicBezTo>
                    <a:pt x="0" y="113030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34A1F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870749" y="9610585"/>
            <a:ext cx="6546501" cy="4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53"/>
              </a:lnSpc>
              <a:spcBef>
                <a:spcPct val="0"/>
              </a:spcBef>
            </a:pPr>
            <a:r>
              <a:rPr lang="en-US" sz="2610" spc="-26">
                <a:solidFill>
                  <a:srgbClr val="FFFFFF"/>
                </a:solidFill>
                <a:latin typeface="DM Sans Bold"/>
              </a:rPr>
              <a:t>Rijeka, 14. siječnja 2023.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70022" y="3086100"/>
            <a:ext cx="4129818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71550"/>
            <a:ext cx="7429500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Određivanje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prioriteta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u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dnevnom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redu</a:t>
            </a:r>
            <a:endParaRPr lang="en-US" sz="3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03229" y="3976370"/>
            <a:ext cx="9071670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popis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točke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reda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određivanje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prioriteta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hr-HR" sz="2600" dirty="0">
                <a:solidFill>
                  <a:srgbClr val="000000"/>
                </a:solidFill>
                <a:latin typeface="Canva Sans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suradnja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po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potrebi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prebacivanje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nekih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iduću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voditi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računa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raspodjela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svaku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točku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4610100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Središnji</a:t>
            </a:r>
            <a:r>
              <a:rPr lang="en-US" sz="3000" dirty="0">
                <a:solidFill>
                  <a:srgbClr val="6295DB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dio</a:t>
            </a:r>
            <a:r>
              <a:rPr lang="en-US" sz="3000" dirty="0">
                <a:solidFill>
                  <a:srgbClr val="6295DB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seanse</a:t>
            </a:r>
            <a:endParaRPr lang="en-US" sz="3000" dirty="0">
              <a:solidFill>
                <a:srgbClr val="6295DB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357671"/>
            <a:ext cx="16838639" cy="684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rad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cilju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koji je od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najveće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važnosti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predložiti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da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započne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drugom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temom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mogućnost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rezultiranja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većim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napretkom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obrazloženje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koracima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tretmanu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suglasnost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implementacija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mjerenje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efikasnosti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poučavanje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vještinama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sastavljanje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novog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akcijskog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plana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Canva Sans"/>
              </a:rPr>
              <a:t>PERIODIČNO SAŽIMANJE 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-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tijekom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3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načina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</a:t>
            </a: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1)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sažimanje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sadržaja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klijentova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izlaganja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čemu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služi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klijentovim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riječima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neprekidno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demonstrira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kognitivni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model</a:t>
            </a: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2)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traženje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od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sumira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3)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kratko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rezimiranje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nakon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završenog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dijela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bi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imali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jasniju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sliku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onome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radili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dalje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raditi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9664" y="4100689"/>
            <a:ext cx="5789636" cy="59457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1798" y="971550"/>
            <a:ext cx="211028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6295DB"/>
                </a:solidFill>
                <a:latin typeface="Canva Sans Bold"/>
              </a:rPr>
              <a:t>Kraj seanse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1798" y="2242945"/>
            <a:ext cx="10097865" cy="410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  <a:latin typeface="Canva Sans"/>
              </a:rPr>
              <a:t>završno sažimanje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nastoji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razjasniti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najvažnije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stvari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kojma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razgovarali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tijekom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kasnijim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fazama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sažimati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u tome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pomažu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bilješke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provjera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akcijskog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plana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povratna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informacija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24DD7B-83BA-2C5E-B71B-13D198A487CC}"/>
              </a:ext>
            </a:extLst>
          </p:cNvPr>
          <p:cNvSpPr txBox="1"/>
          <p:nvPr/>
        </p:nvSpPr>
        <p:spPr>
          <a:xfrm>
            <a:off x="2058182" y="8115300"/>
            <a:ext cx="7085818" cy="492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600" dirty="0">
                <a:latin typeface="Canva Sans" panose="020B0604020202020204" charset="0"/>
              </a:rPr>
              <a:t>završno sažimanje vs. periodično sažimanje</a:t>
            </a:r>
          </a:p>
        </p:txBody>
      </p:sp>
      <p:pic>
        <p:nvPicPr>
          <p:cNvPr id="7" name="Grafika 6" descr="Exclamation mark with solid fill">
            <a:extLst>
              <a:ext uri="{FF2B5EF4-FFF2-40B4-BE49-F238E27FC236}">
                <a16:creationId xmlns:a16="http://schemas.microsoft.com/office/drawing/2014/main" id="{E926AA6D-F3AE-064E-2804-11D3739B1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4673" y="7904322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647" y="3677407"/>
            <a:ext cx="11255581" cy="6609593"/>
            <a:chOff x="0" y="0"/>
            <a:chExt cx="15007441" cy="88127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234" r="1234"/>
            <a:stretch>
              <a:fillRect/>
            </a:stretch>
          </p:blipFill>
          <p:spPr>
            <a:xfrm>
              <a:off x="0" y="0"/>
              <a:ext cx="15007441" cy="881279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452076" y="1742304"/>
              <a:ext cx="12103290" cy="3647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99"/>
                </a:lnSpc>
              </a:pPr>
              <a:r>
                <a:rPr lang="en-US" sz="6999">
                  <a:solidFill>
                    <a:srgbClr val="FFFFFF"/>
                  </a:solidFill>
                  <a:latin typeface="DM Sans Bold"/>
                </a:rPr>
                <a:t>Problemi u strukturiranju seanse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24505" y="7918030"/>
            <a:ext cx="2825864" cy="3115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65228" y="29838"/>
            <a:ext cx="6622772" cy="662277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8941" y="3380977"/>
            <a:ext cx="11570117" cy="4060659"/>
            <a:chOff x="0" y="0"/>
            <a:chExt cx="3047274" cy="1069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7274" cy="1069474"/>
            </a:xfrm>
            <a:custGeom>
              <a:avLst/>
              <a:gdLst/>
              <a:ahLst/>
              <a:cxnLst/>
              <a:rect l="l" t="t" r="r" b="b"/>
              <a:pathLst>
                <a:path w="3047274" h="1069474">
                  <a:moveTo>
                    <a:pt x="34126" y="0"/>
                  </a:moveTo>
                  <a:lnTo>
                    <a:pt x="3013148" y="0"/>
                  </a:lnTo>
                  <a:cubicBezTo>
                    <a:pt x="3022199" y="0"/>
                    <a:pt x="3030879" y="3595"/>
                    <a:pt x="3037279" y="9995"/>
                  </a:cubicBezTo>
                  <a:cubicBezTo>
                    <a:pt x="3043678" y="16395"/>
                    <a:pt x="3047274" y="25075"/>
                    <a:pt x="3047274" y="34126"/>
                  </a:cubicBezTo>
                  <a:lnTo>
                    <a:pt x="3047274" y="1035348"/>
                  </a:lnTo>
                  <a:cubicBezTo>
                    <a:pt x="3047274" y="1054195"/>
                    <a:pt x="3031995" y="1069474"/>
                    <a:pt x="3013148" y="1069474"/>
                  </a:cubicBezTo>
                  <a:lnTo>
                    <a:pt x="34126" y="1069474"/>
                  </a:lnTo>
                  <a:cubicBezTo>
                    <a:pt x="25075" y="1069474"/>
                    <a:pt x="16395" y="1065879"/>
                    <a:pt x="9995" y="1059479"/>
                  </a:cubicBezTo>
                  <a:cubicBezTo>
                    <a:pt x="3595" y="1053079"/>
                    <a:pt x="0" y="1044399"/>
                    <a:pt x="0" y="1035348"/>
                  </a:cubicBezTo>
                  <a:lnTo>
                    <a:pt x="0" y="34126"/>
                  </a:lnTo>
                  <a:cubicBezTo>
                    <a:pt x="0" y="15279"/>
                    <a:pt x="15279" y="0"/>
                    <a:pt x="34126" y="0"/>
                  </a:cubicBezTo>
                  <a:close/>
                </a:path>
              </a:pathLst>
            </a:custGeom>
            <a:solidFill>
              <a:srgbClr val="E5B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88393" y="3786976"/>
            <a:ext cx="10877104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terapeutove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misli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prekidanje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nedovoljna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upoznatost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KBT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načinom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rada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angažiranje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mogu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imati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disfunkcionalna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vjerovanja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ometaju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tretmanski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rad)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nevoljko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podvrg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ta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strukturi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zbog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nj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hovih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perce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p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cija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vjerovanja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njima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samima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tera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p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iji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utu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87578" y="2042323"/>
            <a:ext cx="7718822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Općenite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teškoće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u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strukturiranju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seansi</a:t>
            </a:r>
            <a:endParaRPr lang="en-US" sz="3000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31653" y="3983704"/>
            <a:ext cx="6256347" cy="62563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491435"/>
            <a:ext cx="10767365" cy="3068597"/>
            <a:chOff x="0" y="0"/>
            <a:chExt cx="2835849" cy="808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5849" cy="808190"/>
            </a:xfrm>
            <a:custGeom>
              <a:avLst/>
              <a:gdLst/>
              <a:ahLst/>
              <a:cxnLst/>
              <a:rect l="l" t="t" r="r" b="b"/>
              <a:pathLst>
                <a:path w="2835849" h="808190">
                  <a:moveTo>
                    <a:pt x="36670" y="0"/>
                  </a:moveTo>
                  <a:lnTo>
                    <a:pt x="2799180" y="0"/>
                  </a:lnTo>
                  <a:cubicBezTo>
                    <a:pt x="2819432" y="0"/>
                    <a:pt x="2835849" y="16418"/>
                    <a:pt x="2835849" y="36670"/>
                  </a:cubicBezTo>
                  <a:lnTo>
                    <a:pt x="2835849" y="771520"/>
                  </a:lnTo>
                  <a:cubicBezTo>
                    <a:pt x="2835849" y="781246"/>
                    <a:pt x="2831986" y="790573"/>
                    <a:pt x="2825109" y="797450"/>
                  </a:cubicBezTo>
                  <a:cubicBezTo>
                    <a:pt x="2818232" y="804327"/>
                    <a:pt x="2808905" y="808190"/>
                    <a:pt x="2799180" y="808190"/>
                  </a:cubicBezTo>
                  <a:lnTo>
                    <a:pt x="36670" y="808190"/>
                  </a:lnTo>
                  <a:cubicBezTo>
                    <a:pt x="16418" y="808190"/>
                    <a:pt x="0" y="791772"/>
                    <a:pt x="0" y="771520"/>
                  </a:cubicBezTo>
                  <a:lnTo>
                    <a:pt x="0" y="36670"/>
                  </a:lnTo>
                  <a:cubicBezTo>
                    <a:pt x="0" y="16418"/>
                    <a:pt x="16418" y="0"/>
                    <a:pt x="36670" y="0"/>
                  </a:cubicBezTo>
                  <a:close/>
                </a:path>
              </a:pathLst>
            </a:custGeom>
            <a:solidFill>
              <a:srgbClr val="F8CD78">
                <a:alpha val="5372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19600" y="971550"/>
            <a:ext cx="10896599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Uobičajeni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problemi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u</a:t>
            </a:r>
            <a:r>
              <a:rPr lang="hr-HR" sz="3000" dirty="0">
                <a:solidFill>
                  <a:srgbClr val="000000"/>
                </a:solidFill>
                <a:latin typeface="Canva Sans Bold"/>
              </a:rPr>
              <a:t> različitim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fazama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terapijske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seanse</a:t>
            </a:r>
            <a:endParaRPr lang="en-US" sz="3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1399" y="2628900"/>
            <a:ext cx="10481965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problemi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prilikom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provjere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raspoloženja</a:t>
            </a:r>
            <a:endParaRPr lang="en-US" sz="2600" dirty="0">
              <a:solidFill>
                <a:srgbClr val="000000"/>
              </a:solidFill>
              <a:latin typeface="Canva Sans Bold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neugodne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reakcije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ispunjavanje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upitnika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obrazaca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teškoće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izražavanju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raspoloženja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pripisivanje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promjena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raspoloženju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vanjskim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okolnostima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pogoršanje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raspoloženja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65358" y="1487603"/>
            <a:ext cx="10887617" cy="28703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13076" y="5143500"/>
            <a:ext cx="10259421" cy="27047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3673" y="6172200"/>
            <a:ext cx="4092356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33420" y="1984259"/>
            <a:ext cx="10351493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problemi kod sastavljanja dnevnog reda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klijent radi digresije ili je preopširan u opisivanju problema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klijent ne sudjeluje u donošenju dnevnog reda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klijent osjeća beznađe ili je preplavljen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32005" y="6014548"/>
            <a:ext cx="8221563" cy="1355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problemi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s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iznošenjem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osvrta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protekli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tjedan</a:t>
            </a:r>
            <a:endParaRPr lang="en-US" sz="2600" dirty="0">
              <a:solidFill>
                <a:srgbClr val="000000"/>
              </a:solidFill>
              <a:latin typeface="Canva Sans Bold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predetaljni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opisi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klijent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usmjeren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temu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1358" y="4503148"/>
            <a:ext cx="7669771" cy="3068597"/>
            <a:chOff x="0" y="0"/>
            <a:chExt cx="2020022" cy="8081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0022" cy="808190"/>
            </a:xfrm>
            <a:custGeom>
              <a:avLst/>
              <a:gdLst/>
              <a:ahLst/>
              <a:cxnLst/>
              <a:rect l="l" t="t" r="r" b="b"/>
              <a:pathLst>
                <a:path w="2020022" h="808190">
                  <a:moveTo>
                    <a:pt x="51480" y="0"/>
                  </a:moveTo>
                  <a:lnTo>
                    <a:pt x="1968542" y="0"/>
                  </a:lnTo>
                  <a:cubicBezTo>
                    <a:pt x="1982195" y="0"/>
                    <a:pt x="1995289" y="5424"/>
                    <a:pt x="2004944" y="15078"/>
                  </a:cubicBezTo>
                  <a:cubicBezTo>
                    <a:pt x="2014598" y="24732"/>
                    <a:pt x="2020022" y="37826"/>
                    <a:pt x="2020022" y="51480"/>
                  </a:cubicBezTo>
                  <a:lnTo>
                    <a:pt x="2020022" y="756710"/>
                  </a:lnTo>
                  <a:cubicBezTo>
                    <a:pt x="2020022" y="770364"/>
                    <a:pt x="2014598" y="783458"/>
                    <a:pt x="2004944" y="793112"/>
                  </a:cubicBezTo>
                  <a:cubicBezTo>
                    <a:pt x="1995289" y="802766"/>
                    <a:pt x="1982195" y="808190"/>
                    <a:pt x="1968542" y="808190"/>
                  </a:cubicBezTo>
                  <a:lnTo>
                    <a:pt x="51480" y="808190"/>
                  </a:lnTo>
                  <a:cubicBezTo>
                    <a:pt x="37826" y="808190"/>
                    <a:pt x="24732" y="802766"/>
                    <a:pt x="15078" y="793112"/>
                  </a:cubicBezTo>
                  <a:cubicBezTo>
                    <a:pt x="5424" y="783458"/>
                    <a:pt x="0" y="770364"/>
                    <a:pt x="0" y="756710"/>
                  </a:cubicBezTo>
                  <a:lnTo>
                    <a:pt x="0" y="51480"/>
                  </a:lnTo>
                  <a:cubicBezTo>
                    <a:pt x="0" y="37826"/>
                    <a:pt x="5424" y="24732"/>
                    <a:pt x="15078" y="15078"/>
                  </a:cubicBezTo>
                  <a:cubicBezTo>
                    <a:pt x="24732" y="5424"/>
                    <a:pt x="37826" y="0"/>
                    <a:pt x="51480" y="0"/>
                  </a:cubicBezTo>
                  <a:close/>
                </a:path>
              </a:pathLst>
            </a:custGeom>
            <a:solidFill>
              <a:srgbClr val="E5BFA1">
                <a:alpha val="5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19881" y="5143500"/>
            <a:ext cx="4167845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91358" y="4686300"/>
            <a:ext cx="7296042" cy="2740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razgovor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problemima</a:t>
            </a:r>
            <a:r>
              <a:rPr lang="hr-HR" sz="2600" dirty="0">
                <a:solidFill>
                  <a:srgbClr val="000000"/>
                </a:solidFill>
                <a:latin typeface="Canva Sans Bold"/>
              </a:rPr>
              <a:t>/točkama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reda</a:t>
            </a:r>
            <a:endParaRPr lang="en-US" sz="2600" dirty="0">
              <a:solidFill>
                <a:srgbClr val="000000"/>
              </a:solidFill>
              <a:latin typeface="Canva Sans Bold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neusmjeren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površan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razgovor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neučinkovit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tempo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neprovođenje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terapijske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poteškoće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problem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solvingom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9332" y="1028700"/>
            <a:ext cx="10164054" cy="2679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8580" y="1548302"/>
            <a:ext cx="7557889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problemi vezani uz pregled akcijskog plana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preskakanje razgovora o akcijskom planu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preopširan razgovor o akcijskom planu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4600" y="2288730"/>
            <a:ext cx="5512842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Odstupanje od dnevnog reda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358941" y="3113171"/>
            <a:ext cx="11570117" cy="4060659"/>
            <a:chOff x="0" y="0"/>
            <a:chExt cx="3047274" cy="10694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47274" cy="1069474"/>
            </a:xfrm>
            <a:custGeom>
              <a:avLst/>
              <a:gdLst/>
              <a:ahLst/>
              <a:cxnLst/>
              <a:rect l="l" t="t" r="r" b="b"/>
              <a:pathLst>
                <a:path w="3047274" h="1069474">
                  <a:moveTo>
                    <a:pt x="34126" y="0"/>
                  </a:moveTo>
                  <a:lnTo>
                    <a:pt x="3013148" y="0"/>
                  </a:lnTo>
                  <a:cubicBezTo>
                    <a:pt x="3022199" y="0"/>
                    <a:pt x="3030879" y="3595"/>
                    <a:pt x="3037279" y="9995"/>
                  </a:cubicBezTo>
                  <a:cubicBezTo>
                    <a:pt x="3043678" y="16395"/>
                    <a:pt x="3047274" y="25075"/>
                    <a:pt x="3047274" y="34126"/>
                  </a:cubicBezTo>
                  <a:lnTo>
                    <a:pt x="3047274" y="1035348"/>
                  </a:lnTo>
                  <a:cubicBezTo>
                    <a:pt x="3047274" y="1054195"/>
                    <a:pt x="3031995" y="1069474"/>
                    <a:pt x="3013148" y="1069474"/>
                  </a:cubicBezTo>
                  <a:lnTo>
                    <a:pt x="34126" y="1069474"/>
                  </a:lnTo>
                  <a:cubicBezTo>
                    <a:pt x="25075" y="1069474"/>
                    <a:pt x="16395" y="1065879"/>
                    <a:pt x="9995" y="1059479"/>
                  </a:cubicBezTo>
                  <a:cubicBezTo>
                    <a:pt x="3595" y="1053079"/>
                    <a:pt x="0" y="1044399"/>
                    <a:pt x="0" y="1035348"/>
                  </a:cubicBezTo>
                  <a:lnTo>
                    <a:pt x="0" y="34126"/>
                  </a:lnTo>
                  <a:cubicBezTo>
                    <a:pt x="0" y="15279"/>
                    <a:pt x="15279" y="0"/>
                    <a:pt x="34126" y="0"/>
                  </a:cubicBezTo>
                  <a:close/>
                </a:path>
              </a:pathLst>
            </a:custGeom>
            <a:solidFill>
              <a:srgbClr val="E5BFA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62859" y="3519170"/>
            <a:ext cx="10562282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ako je klijent rizičan za sebe ili druge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ako se klijent ne može fokusirati na trenutnu temu zbog nečeg drugog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ako praćenje dnevnog reda može narušiti odnos terapeuta i klijenta 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ako se pojavi problem ili tema koja je važna za raditi na njoj tijekom seanse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4339" y="332682"/>
            <a:ext cx="4783669" cy="48108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95991" y="1409166"/>
            <a:ext cx="2820364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Što kada su klijenti uznemireni pred kraj seanse?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43073" y="3999966"/>
            <a:ext cx="12244927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npr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zbog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toga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dovoljno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dovršiti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razgovor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onome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njima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važno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e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preusmjeriti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razgovor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pozitivnijem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smjeru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važno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osnažiti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kada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daje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negativnu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povratnu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informaciju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potom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konceptualizirati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planirati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daljnju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strategiju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79110" y="3462877"/>
            <a:ext cx="5276300" cy="53740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128219"/>
            <a:ext cx="10548237" cy="456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sadržaj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varira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ovisno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klijentovim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problemima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ciljevima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terapijskim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ciljevima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kod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planiranja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individualne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treba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voditi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računa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fazi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koristiti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konceptualizaciju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vodilju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kroz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tretman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VAŽNO: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vođenje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bilješki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tijekom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terapijske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da bi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vodilo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računa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tome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čemu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govorilo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teme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prošli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>
                <a:solidFill>
                  <a:srgbClr val="000000"/>
                </a:solidFill>
                <a:latin typeface="Canva Sans"/>
              </a:rPr>
              <a:t>da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doradi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konceptualizacija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bi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planirale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buduće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33658" y="4082769"/>
            <a:ext cx="520875" cy="5418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71550"/>
            <a:ext cx="2625328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Sadržaj seansi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4230" y="3748492"/>
            <a:ext cx="4986061" cy="362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420" lvl="1" indent="-277210">
              <a:lnSpc>
                <a:spcPts val="3595"/>
              </a:lnSpc>
              <a:buFont typeface="Arial"/>
              <a:buChar char="•"/>
            </a:pPr>
            <a:r>
              <a:rPr lang="en-US" sz="2567" dirty="0" err="1">
                <a:solidFill>
                  <a:srgbClr val="000000"/>
                </a:solidFill>
                <a:latin typeface="Canva Sans"/>
              </a:rPr>
              <a:t>kontakt</a:t>
            </a:r>
            <a:r>
              <a:rPr lang="en-US" sz="2567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Canva Sans"/>
              </a:rPr>
              <a:t>očima</a:t>
            </a:r>
            <a:r>
              <a:rPr lang="en-US" sz="2567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Canva Sans"/>
              </a:rPr>
              <a:t>kod</a:t>
            </a:r>
            <a:r>
              <a:rPr lang="en-US" sz="2567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Canva Sans"/>
              </a:rPr>
              <a:t>vođenja</a:t>
            </a:r>
            <a:r>
              <a:rPr lang="en-US" sz="2567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Canva Sans"/>
              </a:rPr>
              <a:t>bilješki</a:t>
            </a:r>
            <a:endParaRPr lang="en-US" sz="2567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kada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iznosi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bolno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emocionalno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nabijeno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poželjno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ne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pisati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bilješke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bi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bio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potpuno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prisutan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2898" y="387149"/>
            <a:ext cx="3605851" cy="33939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35662" y="1233525"/>
            <a:ext cx="10864158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1798397"/>
            <a:ext cx="437164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Za kraj...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45975" y="4068172"/>
            <a:ext cx="6855851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struktura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predstavlja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efikasan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način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bi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postiglo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zadano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kroz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svaku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važno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prepoznati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probleme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strukturiranju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konceptual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zirati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došlo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do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problema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5662" y="1233525"/>
            <a:ext cx="10864158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0" y="4533900"/>
            <a:ext cx="715157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</a:pPr>
            <a:r>
              <a:rPr lang="en-US" sz="11998" dirty="0" err="1">
                <a:solidFill>
                  <a:srgbClr val="000000"/>
                </a:solidFill>
                <a:latin typeface="Moontime"/>
              </a:rPr>
              <a:t>Hvala</a:t>
            </a:r>
            <a:r>
              <a:rPr lang="en-US" sz="11998" dirty="0">
                <a:solidFill>
                  <a:srgbClr val="000000"/>
                </a:solidFill>
                <a:latin typeface="Moontime"/>
              </a:rPr>
              <a:t> </a:t>
            </a:r>
            <a:r>
              <a:rPr lang="en-US" sz="11998" dirty="0" err="1">
                <a:solidFill>
                  <a:srgbClr val="000000"/>
                </a:solidFill>
                <a:latin typeface="Moontime"/>
              </a:rPr>
              <a:t>na</a:t>
            </a:r>
            <a:r>
              <a:rPr lang="en-US" sz="11998" dirty="0">
                <a:solidFill>
                  <a:srgbClr val="000000"/>
                </a:solidFill>
                <a:latin typeface="Moontime"/>
              </a:rPr>
              <a:t> </a:t>
            </a:r>
            <a:r>
              <a:rPr lang="en-US" sz="11998" dirty="0" err="1">
                <a:solidFill>
                  <a:srgbClr val="000000"/>
                </a:solidFill>
                <a:latin typeface="Moontime"/>
              </a:rPr>
              <a:t>pažnji</a:t>
            </a:r>
            <a:r>
              <a:rPr lang="en-US" sz="11998" dirty="0">
                <a:solidFill>
                  <a:srgbClr val="000000"/>
                </a:solidFill>
                <a:latin typeface="Moontime"/>
              </a:rPr>
              <a:t>!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8907" y="2354551"/>
            <a:ext cx="4554038" cy="6903749"/>
            <a:chOff x="0" y="0"/>
            <a:chExt cx="3525957" cy="53452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957" cy="5345218"/>
            </a:xfrm>
            <a:custGeom>
              <a:avLst/>
              <a:gdLst/>
              <a:ahLst/>
              <a:cxnLst/>
              <a:rect l="l" t="t" r="r" b="b"/>
              <a:pathLst>
                <a:path w="3525957" h="5345218">
                  <a:moveTo>
                    <a:pt x="3401497" y="5345218"/>
                  </a:moveTo>
                  <a:lnTo>
                    <a:pt x="124460" y="5345218"/>
                  </a:lnTo>
                  <a:cubicBezTo>
                    <a:pt x="55880" y="5345218"/>
                    <a:pt x="0" y="5289338"/>
                    <a:pt x="0" y="5220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220758"/>
                  </a:lnTo>
                  <a:cubicBezTo>
                    <a:pt x="3525957" y="5289338"/>
                    <a:pt x="3470077" y="5345218"/>
                    <a:pt x="3401497" y="5345218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09900" y="1823865"/>
            <a:ext cx="1061372" cy="10613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970001" y="2354551"/>
            <a:ext cx="4554038" cy="6903749"/>
            <a:chOff x="0" y="0"/>
            <a:chExt cx="3525957" cy="53452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25957" cy="5345218"/>
            </a:xfrm>
            <a:custGeom>
              <a:avLst/>
              <a:gdLst/>
              <a:ahLst/>
              <a:cxnLst/>
              <a:rect l="l" t="t" r="r" b="b"/>
              <a:pathLst>
                <a:path w="3525957" h="5345218">
                  <a:moveTo>
                    <a:pt x="3401497" y="5345218"/>
                  </a:moveTo>
                  <a:lnTo>
                    <a:pt x="124460" y="5345218"/>
                  </a:lnTo>
                  <a:cubicBezTo>
                    <a:pt x="55880" y="5345218"/>
                    <a:pt x="0" y="5289338"/>
                    <a:pt x="0" y="5220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220758"/>
                  </a:lnTo>
                  <a:cubicBezTo>
                    <a:pt x="3525957" y="5289338"/>
                    <a:pt x="3470077" y="5345218"/>
                    <a:pt x="3401497" y="5345218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704658" y="1823865"/>
            <a:ext cx="1061372" cy="106137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971094" y="2354551"/>
            <a:ext cx="4554038" cy="6903749"/>
            <a:chOff x="0" y="0"/>
            <a:chExt cx="3525957" cy="53452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25957" cy="5345218"/>
            </a:xfrm>
            <a:custGeom>
              <a:avLst/>
              <a:gdLst/>
              <a:ahLst/>
              <a:cxnLst/>
              <a:rect l="l" t="t" r="r" b="b"/>
              <a:pathLst>
                <a:path w="3525957" h="5345218">
                  <a:moveTo>
                    <a:pt x="3401497" y="5345218"/>
                  </a:moveTo>
                  <a:lnTo>
                    <a:pt x="124460" y="5345218"/>
                  </a:lnTo>
                  <a:cubicBezTo>
                    <a:pt x="55880" y="5345218"/>
                    <a:pt x="0" y="5289338"/>
                    <a:pt x="0" y="5220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220758"/>
                  </a:lnTo>
                  <a:cubicBezTo>
                    <a:pt x="3525957" y="5289338"/>
                    <a:pt x="3470077" y="5345218"/>
                    <a:pt x="3401497" y="5345218"/>
                  </a:cubicBezTo>
                  <a:close/>
                </a:path>
              </a:pathLst>
            </a:custGeom>
            <a:solidFill>
              <a:srgbClr val="FFB00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705014" y="1823865"/>
            <a:ext cx="1061372" cy="106137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20499" y="-164176"/>
            <a:ext cx="7315200" cy="19285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06330" y="3959187"/>
            <a:ext cx="3879192" cy="504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p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rovjera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raspoloženje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/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lijekovi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ostalo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s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astavljanje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reda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o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svrt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protekli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period/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novosti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akcijski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 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o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dređivanje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prioriteta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dnevnom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redu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71272" y="2593900"/>
            <a:ext cx="3585711" cy="4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PRVI DIO SEANSE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47005" y="2593900"/>
            <a:ext cx="2934250" cy="100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82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SREDIŠNJI DIO SEANSE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7360" y="2593900"/>
            <a:ext cx="2973649" cy="48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82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Bold"/>
              </a:rPr>
              <a:t>KRAJ SEANSE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7424" y="3959187"/>
            <a:ext cx="3879192" cy="50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ad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točkama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reda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(1.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točka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sumiranje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zaključci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procjena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buduće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intervencije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akcijski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ad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2.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3.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točki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reda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ostane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35699" y="3959187"/>
            <a:ext cx="3879192" cy="2740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s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umiranje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zaključci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a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kcijski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idući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period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tjedan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hr-HR" sz="2600" dirty="0">
                <a:solidFill>
                  <a:srgbClr val="000000"/>
                </a:solidFill>
                <a:latin typeface="Canva Sans"/>
              </a:rPr>
              <a:t>p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ovratna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informacija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63079" y="514351"/>
            <a:ext cx="3030042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Struktura seansi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84740" y="1257300"/>
            <a:ext cx="9857846" cy="684672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3207" y="1919993"/>
            <a:ext cx="7835876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korisno je dati obrazloženje za svaki dio seanse tijekom prvih nekoliko seansi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05626" y="4427931"/>
            <a:ext cx="783587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periodični zaključci tijekom svake seanse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05851" y="7005600"/>
            <a:ext cx="783587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prevencija povrata simptoma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5208" y="742950"/>
            <a:ext cx="2856192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Oblik</a:t>
            </a:r>
            <a:r>
              <a:rPr lang="en-US" sz="30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</a:rPr>
              <a:t>seanse</a:t>
            </a:r>
            <a:endParaRPr lang="en-US" sz="3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8550" y="8776970"/>
            <a:ext cx="16830226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u početnom stadiju tretmana terapeut upoznaje klijenta s KBT pristupom: oblik seansi, suradnja klijenta i  terapeuta, davanje povratnih informacija, iskustva klijenta u okviru KBT modela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13390" y="4829336"/>
            <a:ext cx="11346399" cy="29913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71550"/>
            <a:ext cx="3771900" cy="513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Prvi</a:t>
            </a:r>
            <a:r>
              <a:rPr lang="en-US" sz="3000" dirty="0">
                <a:solidFill>
                  <a:srgbClr val="6295DB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dio</a:t>
            </a:r>
            <a:r>
              <a:rPr lang="en-US" sz="3000" dirty="0">
                <a:solidFill>
                  <a:srgbClr val="6295DB"/>
                </a:solidFill>
                <a:latin typeface="Canva Sans Bold"/>
              </a:rPr>
              <a:t> </a:t>
            </a:r>
            <a:r>
              <a:rPr lang="en-US" sz="3000" dirty="0" err="1">
                <a:solidFill>
                  <a:srgbClr val="6295DB"/>
                </a:solidFill>
                <a:latin typeface="Canva Sans Bold"/>
              </a:rPr>
              <a:t>seanse</a:t>
            </a:r>
            <a:endParaRPr lang="en-US" sz="3000" dirty="0">
              <a:solidFill>
                <a:srgbClr val="6295DB"/>
              </a:solidFill>
              <a:latin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076075"/>
            <a:ext cx="15297448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Specifični ciljevi: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ponovno uspostavljanje odnosa (jačanje odnosa)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prikupljanje podataka s ciljem otkrivanja ciljeva i tema koje su važne za rad tijekom seanse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zaključiti što je klijent postigao (</a:t>
            </a:r>
            <a:r>
              <a:rPr lang="en-US" sz="2600">
                <a:solidFill>
                  <a:srgbClr val="000000"/>
                </a:solidFill>
                <a:latin typeface="Canva Sans Italics"/>
              </a:rPr>
              <a:t>follow-up</a:t>
            </a:r>
            <a:r>
              <a:rPr lang="en-US" sz="2600">
                <a:solidFill>
                  <a:srgbClr val="000000"/>
                </a:solidFill>
                <a:latin typeface="Canva Sans"/>
              </a:rPr>
              <a:t> na prethodnu seansu)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5180" y="5086350"/>
            <a:ext cx="10031578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postići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ciljeve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?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provjera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raspoloženja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uzimanja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lijekova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ostalog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...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sastavljanje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dnevnog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reda</a:t>
            </a:r>
            <a:endParaRPr lang="en-US" sz="2600" dirty="0">
              <a:solidFill>
                <a:srgbClr val="000000"/>
              </a:solidFill>
              <a:latin typeface="Canva Sans Bold"/>
            </a:endParaRP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osvrt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/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novosti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(</a:t>
            </a:r>
            <a:r>
              <a:rPr lang="en-US" sz="2600" dirty="0">
                <a:solidFill>
                  <a:srgbClr val="000000"/>
                </a:solidFill>
                <a:latin typeface="Canva Sans Bold Italics"/>
              </a:rPr>
              <a:t>update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pregled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akcijskog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plana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određivanje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prioriteta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dnevnom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redu</a:t>
            </a:r>
            <a:endParaRPr lang="en-US" sz="2600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411210"/>
            <a:ext cx="16421434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radni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list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priprema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hr-HR" sz="2600" dirty="0">
                <a:solidFill>
                  <a:srgbClr val="000000"/>
                </a:solidFill>
                <a:latin typeface="Canva Sans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ispunjava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neposredno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;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skraćuje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vrijeme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utrošeno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pregled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proteklog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tjedna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;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koristiti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dok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ne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bude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mogao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kratkim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crtama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opisati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svoj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tjedan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bez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takve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pripreme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02323" y="-1028700"/>
            <a:ext cx="5615732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5387" y="2390782"/>
            <a:ext cx="15618729" cy="684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Pruža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više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mogućnosti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kao što 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</a:t>
            </a: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pokazivanje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brige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klijentovo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osjećanje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praćenje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napretka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kroz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tretman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identifikacija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jačanje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modificiranje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)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objašnjenja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napredak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izostanak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napretka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jačanje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kognitivnog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modela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provjera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suicidalnosti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beznađa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agresivnih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ubilačkih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poriva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provjera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uzimanja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lijekova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nuspojave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pitanja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liječnika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...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ovisno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dijagnozi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simptomatologiji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pitati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dodatne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informacije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npr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korištenju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droge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broju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paničnih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napadaja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samoozljeđivanju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destruktivnom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iii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agresivnom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ponašanju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provedenom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radeći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rituale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ispadima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bijesa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...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kod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poboljšanja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stanja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terapeutova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uloga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da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ukaže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to da 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su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pozitivne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promjene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razmišljanju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ponašanju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povezan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ugodnijim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osjećajima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71550"/>
            <a:ext cx="107884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Provjera raspoloženja/uzimanje lijekova, ostalog...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1124" y="3805588"/>
            <a:ext cx="8346876" cy="4810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14259" y="3902583"/>
            <a:ext cx="10032656" cy="63844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71550"/>
            <a:ext cx="13020874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3 uobičajene teškoće koje se javljaju tijekom provjere raspoloženja: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kada klijent pozitivne promjene u raspoloženju pripisuje vanjskim faktorima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kada klijent daje preopširne opise raspoloženja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kada dođe do pogoršanja stanja/pada raspoloženja kod klijenta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60952" y="4440716"/>
            <a:ext cx="6236846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Ponekad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nesigurni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toga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osjećaju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li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bolje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 Tada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terpaeut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pitati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hr-HR" sz="2600" i="1" dirty="0">
                <a:solidFill>
                  <a:srgbClr val="000000"/>
                </a:solidFill>
                <a:latin typeface="Canva Sans"/>
              </a:rPr>
              <a:t>„J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este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li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primijetili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neke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promjene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načinu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razmišljanja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onome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ste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radili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?".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9677" y="5322097"/>
            <a:ext cx="6009460" cy="273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postoji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nesrazmjer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između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onoga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opisuje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rezultata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skalama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terapeut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reći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: </a:t>
            </a:r>
            <a:r>
              <a:rPr lang="hr-HR" sz="2600" dirty="0">
                <a:solidFill>
                  <a:srgbClr val="000000"/>
                </a:solidFill>
                <a:latin typeface="Canva Sans"/>
              </a:rPr>
              <a:t>„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Kažete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da se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osjećate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lošije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, no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rezultat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skali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depresivnosti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niži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nego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prošli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tjedan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Canva Sans"/>
              </a:rPr>
              <a:t>mislite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 o tome?</a:t>
            </a:r>
            <a:r>
              <a:rPr lang="hr-HR" sz="2600" i="1" dirty="0">
                <a:solidFill>
                  <a:srgbClr val="000000"/>
                </a:solidFill>
                <a:latin typeface="Canva Sans"/>
              </a:rPr>
              <a:t>”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.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490259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Sastavljanje dnevnog reda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51735"/>
            <a:ext cx="11714223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Terapeut: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pita klijenta o ciljevima za tu seansu i otkriva postoji li nešto što je važno da prođu zajedno tijekom seanse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prekida klijenta ako primijeti da treba zabilježiti ili imenovati neki cilj ili problem, umjesto da klijent opisuje opširno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pregledava bilješke s prethodne seanse i razgovara s klijentom o onome na čemu nisu stigli raditi tijekom prošle seanse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predlaže teme za koje smatra da bi ih trebalo staviti na dnevni red/raditi na njima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DD6C5B-52F3-40F8-6A99-409F18D69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3" t="36667" r="6250" b="38148"/>
          <a:stretch/>
        </p:blipFill>
        <p:spPr>
          <a:xfrm>
            <a:off x="12192000" y="6176891"/>
            <a:ext cx="5867400" cy="383637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582469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Osvrt na protekli tjedan/novosti (</a:t>
            </a:r>
            <a:r>
              <a:rPr lang="en-US" sz="3000">
                <a:solidFill>
                  <a:srgbClr val="000000"/>
                </a:solidFill>
                <a:latin typeface="Canva Sans Bold Italics"/>
              </a:rPr>
              <a:t>update</a:t>
            </a:r>
            <a:r>
              <a:rPr lang="en-US" sz="3000">
                <a:solidFill>
                  <a:srgbClr val="000000"/>
                </a:solidFill>
                <a:latin typeface="Canva Sans Bold"/>
              </a:rPr>
              <a:t>) i pregled akcijskog plana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57671"/>
            <a:ext cx="15824697" cy="551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povezivanje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prethodnom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svrhu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provjere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klijentova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razumijevanja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prethodne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često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osvrt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protekli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tjedan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kombinira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pregledom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akcijskog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plana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važno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je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pitati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pozitivnim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iskustvima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vremenu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kada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osjećali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bolje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naglašavanje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pozitivnih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 Bold"/>
              </a:rPr>
              <a:t>iskustava</a:t>
            </a:r>
            <a:r>
              <a:rPr lang="en-US" sz="2600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pomaže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klijentima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jasnije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vide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realnost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122681" lvl="2" indent="-374227">
              <a:lnSpc>
                <a:spcPts val="3640"/>
              </a:lnSpc>
              <a:buFont typeface="Arial"/>
              <a:buChar char="⚬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osim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toga:</a:t>
            </a: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pohvala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klijenta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za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uključivanje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društvene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ugodne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Canva Sans"/>
              </a:rPr>
              <a:t>self-care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aktivnosti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donošenje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zaključaka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aktivnostima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evociranje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ugodnih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emocija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tijekom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seanse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razmatranje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daljnjem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uključivanju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aktivnosti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  <a:p>
            <a:pPr marL="1684022" lvl="3" indent="-421005">
              <a:lnSpc>
                <a:spcPts val="3640"/>
              </a:lnSpc>
              <a:buFont typeface="Arial"/>
              <a:buChar char="￭"/>
            </a:pP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jačanje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terapijskog</a:t>
            </a:r>
            <a:r>
              <a:rPr lang="en-US" sz="26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nva Sans"/>
              </a:rPr>
              <a:t>odnosa</a:t>
            </a:r>
            <a:endParaRPr lang="en-US" sz="26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1243</Words>
  <Application>Microsoft Office PowerPoint</Application>
  <PresentationFormat>Custom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Canva Sans Bold Italics</vt:lpstr>
      <vt:lpstr>Canva Sans Bold</vt:lpstr>
      <vt:lpstr>Canva Sans</vt:lpstr>
      <vt:lpstr>Moontime</vt:lpstr>
      <vt:lpstr>Canva Sans Italics</vt:lpstr>
      <vt:lpstr>Calibri</vt:lpstr>
      <vt:lpstr>Wingdings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Strukturiranje seansi</dc:title>
  <dc:creator>hubik</dc:creator>
  <cp:lastModifiedBy>hubikotvr@outlook.com</cp:lastModifiedBy>
  <cp:revision>10</cp:revision>
  <dcterms:created xsi:type="dcterms:W3CDTF">2006-08-16T00:00:00Z</dcterms:created>
  <dcterms:modified xsi:type="dcterms:W3CDTF">2023-05-15T17:28:39Z</dcterms:modified>
  <dc:identifier>DAFWCk73yAA</dc:identifier>
</cp:coreProperties>
</file>