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1" r:id="rId7"/>
    <p:sldId id="260" r:id="rId8"/>
    <p:sldId id="266" r:id="rId9"/>
    <p:sldId id="262" r:id="rId10"/>
    <p:sldId id="265" r:id="rId11"/>
    <p:sldId id="263" r:id="rId12"/>
    <p:sldId id="267" r:id="rId13"/>
    <p:sldId id="268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156381-F6EE-4573-9B3C-B3052997A07A}" type="doc">
      <dgm:prSet loTypeId="urn:microsoft.com/office/officeart/2005/8/layout/cycle2" loCatId="cycl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hr-HR"/>
        </a:p>
      </dgm:t>
    </dgm:pt>
    <dgm:pt modelId="{6571E470-BEA8-4238-82FA-1D1B88FAB207}">
      <dgm:prSet phldrT="[Tekst]"/>
      <dgm:spPr>
        <a:solidFill>
          <a:schemeClr val="bg1"/>
        </a:solidFill>
        <a:ln w="3175">
          <a:solidFill>
            <a:schemeClr val="tx2">
              <a:lumMod val="40000"/>
              <a:lumOff val="60000"/>
            </a:schemeClr>
          </a:solidFill>
          <a:prstDash val="solid"/>
        </a:ln>
      </dgm:spPr>
      <dgm:t>
        <a:bodyPr/>
        <a:lstStyle/>
        <a:p>
          <a:r>
            <a:rPr lang="hr-HR" dirty="0" smtClean="0">
              <a:solidFill>
                <a:schemeClr val="tx1"/>
              </a:solidFill>
              <a:latin typeface="Calisto MT" panose="02040603050505030304" pitchFamily="18" charset="0"/>
            </a:rPr>
            <a:t>Ponašanje – neaktivnost </a:t>
          </a:r>
          <a:endParaRPr lang="hr-HR" dirty="0">
            <a:solidFill>
              <a:schemeClr val="tx1"/>
            </a:solidFill>
            <a:latin typeface="Calisto MT" panose="02040603050505030304" pitchFamily="18" charset="0"/>
          </a:endParaRPr>
        </a:p>
      </dgm:t>
    </dgm:pt>
    <dgm:pt modelId="{C1457515-106E-498C-BBC8-AF05C5C73674}" type="parTrans" cxnId="{9C79A290-08F6-4BD4-A7FD-D88354841AEC}">
      <dgm:prSet/>
      <dgm:spPr/>
      <dgm:t>
        <a:bodyPr/>
        <a:lstStyle/>
        <a:p>
          <a:endParaRPr lang="hr-HR"/>
        </a:p>
      </dgm:t>
    </dgm:pt>
    <dgm:pt modelId="{E03CC35E-E218-47E3-B938-26087BB4B3F8}" type="sibTrans" cxnId="{9C79A290-08F6-4BD4-A7FD-D88354841AEC}">
      <dgm:prSet/>
      <dgm:spPr>
        <a:solidFill>
          <a:schemeClr val="bg1"/>
        </a:solidFill>
        <a:ln w="3175">
          <a:solidFill>
            <a:schemeClr val="tx2"/>
          </a:solidFill>
          <a:prstDash val="solid"/>
        </a:ln>
      </dgm:spPr>
      <dgm:t>
        <a:bodyPr/>
        <a:lstStyle/>
        <a:p>
          <a:endParaRPr lang="hr-HR"/>
        </a:p>
      </dgm:t>
    </dgm:pt>
    <dgm:pt modelId="{345B9094-2BEA-440E-95C8-331B813995D7}">
      <dgm:prSet phldrT="[Tekst]"/>
      <dgm:spPr>
        <a:solidFill>
          <a:schemeClr val="bg1"/>
        </a:solidFill>
        <a:ln w="3175">
          <a:solidFill>
            <a:schemeClr val="tx2">
              <a:lumMod val="40000"/>
              <a:lumOff val="60000"/>
            </a:schemeClr>
          </a:solidFill>
          <a:prstDash val="solid"/>
        </a:ln>
      </dgm:spPr>
      <dgm:t>
        <a:bodyPr/>
        <a:lstStyle/>
        <a:p>
          <a:r>
            <a:rPr lang="hr-HR" dirty="0" smtClean="0">
              <a:solidFill>
                <a:schemeClr val="tx1"/>
              </a:solidFill>
              <a:latin typeface="Calisto MT" panose="02040603050505030304" pitchFamily="18" charset="0"/>
            </a:rPr>
            <a:t>Negativne misli </a:t>
          </a:r>
          <a:endParaRPr lang="hr-HR" dirty="0">
            <a:solidFill>
              <a:schemeClr val="tx1"/>
            </a:solidFill>
            <a:latin typeface="Calisto MT" panose="02040603050505030304" pitchFamily="18" charset="0"/>
          </a:endParaRPr>
        </a:p>
      </dgm:t>
    </dgm:pt>
    <dgm:pt modelId="{83D775BC-CAAA-4054-836E-F13AE034B1B7}" type="parTrans" cxnId="{1394924C-74BB-44DB-9073-47E0C8459DEB}">
      <dgm:prSet/>
      <dgm:spPr/>
      <dgm:t>
        <a:bodyPr/>
        <a:lstStyle/>
        <a:p>
          <a:endParaRPr lang="hr-HR"/>
        </a:p>
      </dgm:t>
    </dgm:pt>
    <dgm:pt modelId="{9C33CB17-114A-4891-94D5-F1058D8D4DEF}" type="sibTrans" cxnId="{1394924C-74BB-44DB-9073-47E0C8459DEB}">
      <dgm:prSet/>
      <dgm:spPr>
        <a:solidFill>
          <a:schemeClr val="bg1"/>
        </a:solidFill>
        <a:ln w="3175">
          <a:solidFill>
            <a:schemeClr val="tx2"/>
          </a:solidFill>
          <a:prstDash val="solid"/>
        </a:ln>
      </dgm:spPr>
      <dgm:t>
        <a:bodyPr/>
        <a:lstStyle/>
        <a:p>
          <a:endParaRPr lang="hr-HR"/>
        </a:p>
      </dgm:t>
    </dgm:pt>
    <dgm:pt modelId="{4EDB8E90-7183-4B58-B588-5B470F893D6E}">
      <dgm:prSet phldrT="[Tekst]"/>
      <dgm:spPr>
        <a:solidFill>
          <a:schemeClr val="bg1"/>
        </a:solidFill>
        <a:ln w="3175">
          <a:solidFill>
            <a:schemeClr val="tx2">
              <a:lumMod val="40000"/>
              <a:lumOff val="60000"/>
            </a:schemeClr>
          </a:solidFill>
          <a:prstDash val="solid"/>
        </a:ln>
      </dgm:spPr>
      <dgm:t>
        <a:bodyPr/>
        <a:lstStyle/>
        <a:p>
          <a:r>
            <a:rPr lang="hr-HR" dirty="0" smtClean="0">
              <a:solidFill>
                <a:schemeClr val="tx1"/>
              </a:solidFill>
              <a:latin typeface="Calisto MT" panose="02040603050505030304" pitchFamily="18" charset="0"/>
            </a:rPr>
            <a:t>Depresivno raspoloženje </a:t>
          </a:r>
          <a:endParaRPr lang="hr-HR" dirty="0">
            <a:solidFill>
              <a:schemeClr val="tx1"/>
            </a:solidFill>
            <a:latin typeface="Calisto MT" panose="02040603050505030304" pitchFamily="18" charset="0"/>
          </a:endParaRPr>
        </a:p>
      </dgm:t>
    </dgm:pt>
    <dgm:pt modelId="{DB2843C7-86A4-49E6-BB4B-F5AA8D6B256F}" type="parTrans" cxnId="{5A5E0EB8-4BD1-4820-BEEE-6FF679AE4FD1}">
      <dgm:prSet/>
      <dgm:spPr/>
      <dgm:t>
        <a:bodyPr/>
        <a:lstStyle/>
        <a:p>
          <a:endParaRPr lang="hr-HR"/>
        </a:p>
      </dgm:t>
    </dgm:pt>
    <dgm:pt modelId="{0711F39E-E62A-4151-B1C3-28FB20410E0B}" type="sibTrans" cxnId="{5A5E0EB8-4BD1-4820-BEEE-6FF679AE4FD1}">
      <dgm:prSet/>
      <dgm:spPr>
        <a:solidFill>
          <a:schemeClr val="bg1"/>
        </a:solidFill>
        <a:ln w="3175">
          <a:solidFill>
            <a:schemeClr val="tx2"/>
          </a:solidFill>
          <a:prstDash val="solid"/>
        </a:ln>
      </dgm:spPr>
      <dgm:t>
        <a:bodyPr/>
        <a:lstStyle/>
        <a:p>
          <a:endParaRPr lang="hr-HR"/>
        </a:p>
      </dgm:t>
    </dgm:pt>
    <dgm:pt modelId="{7FB5BCA4-FE3E-46BF-A289-54AC4F760BED}" type="pres">
      <dgm:prSet presAssocID="{07156381-F6EE-4573-9B3C-B3052997A07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E86D7E4-BD3A-482E-9483-7B2B0BD798F2}" type="pres">
      <dgm:prSet presAssocID="{6571E470-BEA8-4238-82FA-1D1B88FAB20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FD436E2-771B-4082-B48B-B3ECA96C016D}" type="pres">
      <dgm:prSet presAssocID="{E03CC35E-E218-47E3-B938-26087BB4B3F8}" presName="sibTrans" presStyleLbl="sibTrans2D1" presStyleIdx="0" presStyleCnt="3"/>
      <dgm:spPr/>
      <dgm:t>
        <a:bodyPr/>
        <a:lstStyle/>
        <a:p>
          <a:endParaRPr lang="hr-HR"/>
        </a:p>
      </dgm:t>
    </dgm:pt>
    <dgm:pt modelId="{D1510083-5636-4533-8ABB-B176BD02206C}" type="pres">
      <dgm:prSet presAssocID="{E03CC35E-E218-47E3-B938-26087BB4B3F8}" presName="connectorText" presStyleLbl="sibTrans2D1" presStyleIdx="0" presStyleCnt="3"/>
      <dgm:spPr/>
      <dgm:t>
        <a:bodyPr/>
        <a:lstStyle/>
        <a:p>
          <a:endParaRPr lang="hr-HR"/>
        </a:p>
      </dgm:t>
    </dgm:pt>
    <dgm:pt modelId="{45F0590D-339D-4944-B77E-828F6D2C2E6F}" type="pres">
      <dgm:prSet presAssocID="{345B9094-2BEA-440E-95C8-331B813995D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F24E008-66ED-49BB-A3D3-0C34B3A5EEE1}" type="pres">
      <dgm:prSet presAssocID="{9C33CB17-114A-4891-94D5-F1058D8D4DEF}" presName="sibTrans" presStyleLbl="sibTrans2D1" presStyleIdx="1" presStyleCnt="3"/>
      <dgm:spPr/>
      <dgm:t>
        <a:bodyPr/>
        <a:lstStyle/>
        <a:p>
          <a:endParaRPr lang="hr-HR"/>
        </a:p>
      </dgm:t>
    </dgm:pt>
    <dgm:pt modelId="{A93D2CEC-39B6-4E92-B68F-093889893E8F}" type="pres">
      <dgm:prSet presAssocID="{9C33CB17-114A-4891-94D5-F1058D8D4DEF}" presName="connectorText" presStyleLbl="sibTrans2D1" presStyleIdx="1" presStyleCnt="3"/>
      <dgm:spPr/>
      <dgm:t>
        <a:bodyPr/>
        <a:lstStyle/>
        <a:p>
          <a:endParaRPr lang="hr-HR"/>
        </a:p>
      </dgm:t>
    </dgm:pt>
    <dgm:pt modelId="{C373C59C-782E-4871-91A1-0106E1B31616}" type="pres">
      <dgm:prSet presAssocID="{4EDB8E90-7183-4B58-B588-5B470F893D6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E314757-EA41-4FDD-BEF4-E32A99F9F334}" type="pres">
      <dgm:prSet presAssocID="{0711F39E-E62A-4151-B1C3-28FB20410E0B}" presName="sibTrans" presStyleLbl="sibTrans2D1" presStyleIdx="2" presStyleCnt="3"/>
      <dgm:spPr/>
      <dgm:t>
        <a:bodyPr/>
        <a:lstStyle/>
        <a:p>
          <a:endParaRPr lang="hr-HR"/>
        </a:p>
      </dgm:t>
    </dgm:pt>
    <dgm:pt modelId="{9C2A279C-8DAE-4869-A670-3C83CB51D37F}" type="pres">
      <dgm:prSet presAssocID="{0711F39E-E62A-4151-B1C3-28FB20410E0B}" presName="connectorText" presStyleLbl="sibTrans2D1" presStyleIdx="2" presStyleCnt="3"/>
      <dgm:spPr/>
      <dgm:t>
        <a:bodyPr/>
        <a:lstStyle/>
        <a:p>
          <a:endParaRPr lang="hr-HR"/>
        </a:p>
      </dgm:t>
    </dgm:pt>
  </dgm:ptLst>
  <dgm:cxnLst>
    <dgm:cxn modelId="{9C79A290-08F6-4BD4-A7FD-D88354841AEC}" srcId="{07156381-F6EE-4573-9B3C-B3052997A07A}" destId="{6571E470-BEA8-4238-82FA-1D1B88FAB207}" srcOrd="0" destOrd="0" parTransId="{C1457515-106E-498C-BBC8-AF05C5C73674}" sibTransId="{E03CC35E-E218-47E3-B938-26087BB4B3F8}"/>
    <dgm:cxn modelId="{E9836885-6542-4579-85CB-570E92ACDD15}" type="presOf" srcId="{0711F39E-E62A-4151-B1C3-28FB20410E0B}" destId="{9C2A279C-8DAE-4869-A670-3C83CB51D37F}" srcOrd="1" destOrd="0" presId="urn:microsoft.com/office/officeart/2005/8/layout/cycle2"/>
    <dgm:cxn modelId="{D0E94942-B34C-4969-8FCE-28320B893B50}" type="presOf" srcId="{9C33CB17-114A-4891-94D5-F1058D8D4DEF}" destId="{A93D2CEC-39B6-4E92-B68F-093889893E8F}" srcOrd="1" destOrd="0" presId="urn:microsoft.com/office/officeart/2005/8/layout/cycle2"/>
    <dgm:cxn modelId="{1394924C-74BB-44DB-9073-47E0C8459DEB}" srcId="{07156381-F6EE-4573-9B3C-B3052997A07A}" destId="{345B9094-2BEA-440E-95C8-331B813995D7}" srcOrd="1" destOrd="0" parTransId="{83D775BC-CAAA-4054-836E-F13AE034B1B7}" sibTransId="{9C33CB17-114A-4891-94D5-F1058D8D4DEF}"/>
    <dgm:cxn modelId="{88134962-FADA-4390-94F6-1AD19382CFFB}" type="presOf" srcId="{6571E470-BEA8-4238-82FA-1D1B88FAB207}" destId="{DE86D7E4-BD3A-482E-9483-7B2B0BD798F2}" srcOrd="0" destOrd="0" presId="urn:microsoft.com/office/officeart/2005/8/layout/cycle2"/>
    <dgm:cxn modelId="{366B09D4-55E8-4406-B8B3-0016F5270AA1}" type="presOf" srcId="{07156381-F6EE-4573-9B3C-B3052997A07A}" destId="{7FB5BCA4-FE3E-46BF-A289-54AC4F760BED}" srcOrd="0" destOrd="0" presId="urn:microsoft.com/office/officeart/2005/8/layout/cycle2"/>
    <dgm:cxn modelId="{89C636AC-A200-474D-970E-71763ED2F486}" type="presOf" srcId="{4EDB8E90-7183-4B58-B588-5B470F893D6E}" destId="{C373C59C-782E-4871-91A1-0106E1B31616}" srcOrd="0" destOrd="0" presId="urn:microsoft.com/office/officeart/2005/8/layout/cycle2"/>
    <dgm:cxn modelId="{224C8785-7FF0-4E1B-83E5-DE991AFBBD28}" type="presOf" srcId="{E03CC35E-E218-47E3-B938-26087BB4B3F8}" destId="{3FD436E2-771B-4082-B48B-B3ECA96C016D}" srcOrd="0" destOrd="0" presId="urn:microsoft.com/office/officeart/2005/8/layout/cycle2"/>
    <dgm:cxn modelId="{4EDDC31B-1918-40BA-A745-3047716575DD}" type="presOf" srcId="{9C33CB17-114A-4891-94D5-F1058D8D4DEF}" destId="{DF24E008-66ED-49BB-A3D3-0C34B3A5EEE1}" srcOrd="0" destOrd="0" presId="urn:microsoft.com/office/officeart/2005/8/layout/cycle2"/>
    <dgm:cxn modelId="{5A5E0EB8-4BD1-4820-BEEE-6FF679AE4FD1}" srcId="{07156381-F6EE-4573-9B3C-B3052997A07A}" destId="{4EDB8E90-7183-4B58-B588-5B470F893D6E}" srcOrd="2" destOrd="0" parTransId="{DB2843C7-86A4-49E6-BB4B-F5AA8D6B256F}" sibTransId="{0711F39E-E62A-4151-B1C3-28FB20410E0B}"/>
    <dgm:cxn modelId="{D8B371F4-DA93-4515-A217-02C80683DD86}" type="presOf" srcId="{0711F39E-E62A-4151-B1C3-28FB20410E0B}" destId="{BE314757-EA41-4FDD-BEF4-E32A99F9F334}" srcOrd="0" destOrd="0" presId="urn:microsoft.com/office/officeart/2005/8/layout/cycle2"/>
    <dgm:cxn modelId="{999806EE-BC92-448B-9B09-3263B4A8458E}" type="presOf" srcId="{345B9094-2BEA-440E-95C8-331B813995D7}" destId="{45F0590D-339D-4944-B77E-828F6D2C2E6F}" srcOrd="0" destOrd="0" presId="urn:microsoft.com/office/officeart/2005/8/layout/cycle2"/>
    <dgm:cxn modelId="{3467B7C3-964C-4472-8EC6-7B460B7219E2}" type="presOf" srcId="{E03CC35E-E218-47E3-B938-26087BB4B3F8}" destId="{D1510083-5636-4533-8ABB-B176BD02206C}" srcOrd="1" destOrd="0" presId="urn:microsoft.com/office/officeart/2005/8/layout/cycle2"/>
    <dgm:cxn modelId="{01024048-B917-470B-9895-D12CEEF7ECBC}" type="presParOf" srcId="{7FB5BCA4-FE3E-46BF-A289-54AC4F760BED}" destId="{DE86D7E4-BD3A-482E-9483-7B2B0BD798F2}" srcOrd="0" destOrd="0" presId="urn:microsoft.com/office/officeart/2005/8/layout/cycle2"/>
    <dgm:cxn modelId="{067D64A4-2309-467C-9596-79D1432B9990}" type="presParOf" srcId="{7FB5BCA4-FE3E-46BF-A289-54AC4F760BED}" destId="{3FD436E2-771B-4082-B48B-B3ECA96C016D}" srcOrd="1" destOrd="0" presId="urn:microsoft.com/office/officeart/2005/8/layout/cycle2"/>
    <dgm:cxn modelId="{7E0B292D-34AB-4500-B072-F44D6DA6C836}" type="presParOf" srcId="{3FD436E2-771B-4082-B48B-B3ECA96C016D}" destId="{D1510083-5636-4533-8ABB-B176BD02206C}" srcOrd="0" destOrd="0" presId="urn:microsoft.com/office/officeart/2005/8/layout/cycle2"/>
    <dgm:cxn modelId="{F9714C0F-1B46-4874-9EAC-BDD0A12F35F8}" type="presParOf" srcId="{7FB5BCA4-FE3E-46BF-A289-54AC4F760BED}" destId="{45F0590D-339D-4944-B77E-828F6D2C2E6F}" srcOrd="2" destOrd="0" presId="urn:microsoft.com/office/officeart/2005/8/layout/cycle2"/>
    <dgm:cxn modelId="{767D4E7B-8AA9-4748-9779-C1347470255B}" type="presParOf" srcId="{7FB5BCA4-FE3E-46BF-A289-54AC4F760BED}" destId="{DF24E008-66ED-49BB-A3D3-0C34B3A5EEE1}" srcOrd="3" destOrd="0" presId="urn:microsoft.com/office/officeart/2005/8/layout/cycle2"/>
    <dgm:cxn modelId="{D5F306E8-01A9-405E-AEF8-86AEFE99B607}" type="presParOf" srcId="{DF24E008-66ED-49BB-A3D3-0C34B3A5EEE1}" destId="{A93D2CEC-39B6-4E92-B68F-093889893E8F}" srcOrd="0" destOrd="0" presId="urn:microsoft.com/office/officeart/2005/8/layout/cycle2"/>
    <dgm:cxn modelId="{D7F17AE3-CBB5-49DE-B409-A5EB0938F29D}" type="presParOf" srcId="{7FB5BCA4-FE3E-46BF-A289-54AC4F760BED}" destId="{C373C59C-782E-4871-91A1-0106E1B31616}" srcOrd="4" destOrd="0" presId="urn:microsoft.com/office/officeart/2005/8/layout/cycle2"/>
    <dgm:cxn modelId="{AF6DE92C-AA9C-40CA-A34B-DFE3B243C562}" type="presParOf" srcId="{7FB5BCA4-FE3E-46BF-A289-54AC4F760BED}" destId="{BE314757-EA41-4FDD-BEF4-E32A99F9F334}" srcOrd="5" destOrd="0" presId="urn:microsoft.com/office/officeart/2005/8/layout/cycle2"/>
    <dgm:cxn modelId="{647518FB-52CC-4318-8063-4666D6DF3545}" type="presParOf" srcId="{BE314757-EA41-4FDD-BEF4-E32A99F9F334}" destId="{9C2A279C-8DAE-4869-A670-3C83CB51D37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86D7E4-BD3A-482E-9483-7B2B0BD798F2}">
      <dsp:nvSpPr>
        <dsp:cNvPr id="0" name=""/>
        <dsp:cNvSpPr/>
      </dsp:nvSpPr>
      <dsp:spPr>
        <a:xfrm>
          <a:off x="1373565" y="357"/>
          <a:ext cx="1312121" cy="1312121"/>
        </a:xfrm>
        <a:prstGeom prst="ellipse">
          <a:avLst/>
        </a:prstGeom>
        <a:solidFill>
          <a:schemeClr val="bg1"/>
        </a:solidFill>
        <a:ln w="3175" cap="flat" cmpd="sng" algn="ctr">
          <a:solidFill>
            <a:schemeClr val="tx2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>
              <a:solidFill>
                <a:schemeClr val="tx1"/>
              </a:solidFill>
              <a:latin typeface="Calisto MT" panose="02040603050505030304" pitchFamily="18" charset="0"/>
            </a:rPr>
            <a:t>Ponašanje – neaktivnost </a:t>
          </a:r>
          <a:endParaRPr lang="hr-HR" sz="1300" kern="1200" dirty="0">
            <a:solidFill>
              <a:schemeClr val="tx1"/>
            </a:solidFill>
            <a:latin typeface="Calisto MT" panose="02040603050505030304" pitchFamily="18" charset="0"/>
          </a:endParaRPr>
        </a:p>
      </dsp:txBody>
      <dsp:txXfrm>
        <a:off x="1565721" y="192513"/>
        <a:ext cx="927809" cy="927809"/>
      </dsp:txXfrm>
    </dsp:sp>
    <dsp:sp modelId="{3FD436E2-771B-4082-B48B-B3ECA96C016D}">
      <dsp:nvSpPr>
        <dsp:cNvPr id="0" name=""/>
        <dsp:cNvSpPr/>
      </dsp:nvSpPr>
      <dsp:spPr>
        <a:xfrm rot="3600000">
          <a:off x="2342829" y="1279938"/>
          <a:ext cx="349245" cy="442841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 w="3175">
          <a:solidFill>
            <a:schemeClr val="tx2"/>
          </a:solidFill>
          <a:prstDash val="solid"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000" kern="1200"/>
        </a:p>
      </dsp:txBody>
      <dsp:txXfrm>
        <a:off x="2369022" y="1323138"/>
        <a:ext cx="244472" cy="265705"/>
      </dsp:txXfrm>
    </dsp:sp>
    <dsp:sp modelId="{45F0590D-339D-4944-B77E-828F6D2C2E6F}">
      <dsp:nvSpPr>
        <dsp:cNvPr id="0" name=""/>
        <dsp:cNvSpPr/>
      </dsp:nvSpPr>
      <dsp:spPr>
        <a:xfrm>
          <a:off x="2359103" y="1707359"/>
          <a:ext cx="1312121" cy="1312121"/>
        </a:xfrm>
        <a:prstGeom prst="ellipse">
          <a:avLst/>
        </a:prstGeom>
        <a:solidFill>
          <a:schemeClr val="bg1"/>
        </a:solidFill>
        <a:ln w="3175" cap="flat" cmpd="sng" algn="ctr">
          <a:solidFill>
            <a:schemeClr val="tx2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>
              <a:solidFill>
                <a:schemeClr val="tx1"/>
              </a:solidFill>
              <a:latin typeface="Calisto MT" panose="02040603050505030304" pitchFamily="18" charset="0"/>
            </a:rPr>
            <a:t>Negativne misli </a:t>
          </a:r>
          <a:endParaRPr lang="hr-HR" sz="1300" kern="1200" dirty="0">
            <a:solidFill>
              <a:schemeClr val="tx1"/>
            </a:solidFill>
            <a:latin typeface="Calisto MT" panose="02040603050505030304" pitchFamily="18" charset="0"/>
          </a:endParaRPr>
        </a:p>
      </dsp:txBody>
      <dsp:txXfrm>
        <a:off x="2551259" y="1899515"/>
        <a:ext cx="927809" cy="927809"/>
      </dsp:txXfrm>
    </dsp:sp>
    <dsp:sp modelId="{DF24E008-66ED-49BB-A3D3-0C34B3A5EEE1}">
      <dsp:nvSpPr>
        <dsp:cNvPr id="0" name=""/>
        <dsp:cNvSpPr/>
      </dsp:nvSpPr>
      <dsp:spPr>
        <a:xfrm rot="10800000">
          <a:off x="1864887" y="2142000"/>
          <a:ext cx="349245" cy="442841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 w="3175">
          <a:solidFill>
            <a:schemeClr val="tx2"/>
          </a:solidFill>
          <a:prstDash val="solid"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000" kern="1200"/>
        </a:p>
      </dsp:txBody>
      <dsp:txXfrm rot="10800000">
        <a:off x="1969660" y="2230568"/>
        <a:ext cx="244472" cy="265705"/>
      </dsp:txXfrm>
    </dsp:sp>
    <dsp:sp modelId="{C373C59C-782E-4871-91A1-0106E1B31616}">
      <dsp:nvSpPr>
        <dsp:cNvPr id="0" name=""/>
        <dsp:cNvSpPr/>
      </dsp:nvSpPr>
      <dsp:spPr>
        <a:xfrm>
          <a:off x="388027" y="1707359"/>
          <a:ext cx="1312121" cy="1312121"/>
        </a:xfrm>
        <a:prstGeom prst="ellipse">
          <a:avLst/>
        </a:prstGeom>
        <a:solidFill>
          <a:schemeClr val="bg1"/>
        </a:solidFill>
        <a:ln w="3175" cap="flat" cmpd="sng" algn="ctr">
          <a:solidFill>
            <a:schemeClr val="tx2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>
              <a:solidFill>
                <a:schemeClr val="tx1"/>
              </a:solidFill>
              <a:latin typeface="Calisto MT" panose="02040603050505030304" pitchFamily="18" charset="0"/>
            </a:rPr>
            <a:t>Depresivno raspoloženje </a:t>
          </a:r>
          <a:endParaRPr lang="hr-HR" sz="1300" kern="1200" dirty="0">
            <a:solidFill>
              <a:schemeClr val="tx1"/>
            </a:solidFill>
            <a:latin typeface="Calisto MT" panose="02040603050505030304" pitchFamily="18" charset="0"/>
          </a:endParaRPr>
        </a:p>
      </dsp:txBody>
      <dsp:txXfrm>
        <a:off x="580183" y="1899515"/>
        <a:ext cx="927809" cy="927809"/>
      </dsp:txXfrm>
    </dsp:sp>
    <dsp:sp modelId="{BE314757-EA41-4FDD-BEF4-E32A99F9F334}">
      <dsp:nvSpPr>
        <dsp:cNvPr id="0" name=""/>
        <dsp:cNvSpPr/>
      </dsp:nvSpPr>
      <dsp:spPr>
        <a:xfrm rot="18000000">
          <a:off x="1357291" y="1297059"/>
          <a:ext cx="349245" cy="442841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 w="3175">
          <a:solidFill>
            <a:schemeClr val="tx2"/>
          </a:solidFill>
          <a:prstDash val="solid"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000" kern="1200"/>
        </a:p>
      </dsp:txBody>
      <dsp:txXfrm>
        <a:off x="1383484" y="1430995"/>
        <a:ext cx="244472" cy="2657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8900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7855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5502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4814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039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6775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154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5079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927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8263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225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5D35F-7C40-4907-B5BA-A8E09884AAC7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95291-3F3B-4280-A241-CDAA3274EA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1445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 smtClean="0">
                <a:latin typeface="Calisto MT" panose="02040603050505030304" pitchFamily="18" charset="0"/>
              </a:rPr>
              <a:t>Planiranje aktivnosti </a:t>
            </a:r>
            <a:endParaRPr lang="hr-HR" b="1" dirty="0">
              <a:latin typeface="Calisto MT" panose="02040603050505030304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4798449"/>
            <a:ext cx="9144000" cy="1655762"/>
          </a:xfrm>
        </p:spPr>
        <p:txBody>
          <a:bodyPr>
            <a:normAutofit/>
          </a:bodyPr>
          <a:lstStyle/>
          <a:p>
            <a:r>
              <a:rPr lang="hr-HR" sz="20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Tea Tončić </a:t>
            </a:r>
          </a:p>
          <a:p>
            <a:r>
              <a:rPr lang="hr-HR" sz="20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Praktikum 2 </a:t>
            </a:r>
          </a:p>
          <a:p>
            <a:r>
              <a:rPr lang="hr-HR" sz="20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13.05.2023.</a:t>
            </a:r>
            <a:endParaRPr lang="hr-HR" sz="2000" dirty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27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04016" y="1381245"/>
            <a:ext cx="10515600" cy="4351338"/>
          </a:xfrm>
        </p:spPr>
        <p:txBody>
          <a:bodyPr/>
          <a:lstStyle/>
          <a:p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na temelju toga dobiva se jasniji uvid u:</a:t>
            </a:r>
          </a:p>
          <a:p>
            <a:pPr marL="0" indent="0">
              <a:buNone/>
            </a:pPr>
            <a:endParaRPr lang="hr-HR" dirty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39180"/>
              </p:ext>
            </p:extLst>
          </p:nvPr>
        </p:nvGraphicFramePr>
        <p:xfrm>
          <a:off x="3471330" y="2566470"/>
          <a:ext cx="5180972" cy="2027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486">
                  <a:extLst>
                    <a:ext uri="{9D8B030D-6E8A-4147-A177-3AD203B41FA5}">
                      <a16:colId xmlns:a16="http://schemas.microsoft.com/office/drawing/2014/main" val="1897889180"/>
                    </a:ext>
                  </a:extLst>
                </a:gridCol>
                <a:gridCol w="2590486">
                  <a:extLst>
                    <a:ext uri="{9D8B030D-6E8A-4147-A177-3AD203B41FA5}">
                      <a16:colId xmlns:a16="http://schemas.microsoft.com/office/drawing/2014/main" val="2785663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1400" b="1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Zbog čega se osjećam bolje: </a:t>
                      </a:r>
                      <a:endParaRPr lang="hr-HR" sz="1400" b="1" dirty="0">
                        <a:solidFill>
                          <a:schemeClr val="tx2"/>
                        </a:solidFill>
                        <a:latin typeface="Calisto MT" panose="02040603050505030304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1400" b="1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Zbog čega se osjećam</a:t>
                      </a:r>
                      <a:r>
                        <a:rPr lang="hr-HR" sz="1400" b="1" baseline="0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 gore: </a:t>
                      </a:r>
                      <a:endParaRPr lang="hr-HR" sz="1400" b="1" dirty="0">
                        <a:solidFill>
                          <a:schemeClr val="tx2"/>
                        </a:solidFill>
                        <a:latin typeface="Calisto MT" panose="02040603050505030304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659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1400" b="0" baseline="0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Kava s prijateljima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1400" b="0" baseline="0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Kuhanje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1400" b="0" baseline="0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Čist i uredan stan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1400" b="0" baseline="0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Fotografiranje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1400" b="0" baseline="0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Glazba 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1400" b="0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Ležanje u krevetu poslije</a:t>
                      </a:r>
                      <a:r>
                        <a:rPr lang="hr-HR" sz="1400" b="0" baseline="0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 posla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1400" b="0" baseline="0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Često gledanje TV-a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1400" b="0" dirty="0" err="1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Scrolling</a:t>
                      </a:r>
                      <a:r>
                        <a:rPr lang="hr-HR" sz="1400" b="0" baseline="0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1400" b="0" baseline="0" dirty="0" smtClean="0">
                          <a:solidFill>
                            <a:schemeClr val="tx2"/>
                          </a:solidFill>
                          <a:latin typeface="Calisto MT" panose="02040603050505030304" pitchFamily="18" charset="0"/>
                        </a:rPr>
                        <a:t>Razmišljanje o prošlosti 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667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504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hr-HR" b="1" dirty="0" smtClean="0">
                <a:latin typeface="Calisto MT" panose="02040603050505030304" pitchFamily="18" charset="0"/>
              </a:rPr>
              <a:t/>
            </a:r>
            <a:br>
              <a:rPr lang="hr-HR" b="1" dirty="0" smtClean="0">
                <a:latin typeface="Calisto MT" panose="02040603050505030304" pitchFamily="18" charset="0"/>
              </a:rPr>
            </a:br>
            <a:r>
              <a:rPr lang="hr-HR" b="1" dirty="0" smtClean="0">
                <a:latin typeface="Calisto MT" panose="02040603050505030304" pitchFamily="18" charset="0"/>
              </a:rPr>
              <a:t>Kada je klijent skeptičan… </a:t>
            </a:r>
            <a:endParaRPr lang="hr-HR" b="1" dirty="0">
              <a:latin typeface="Calisto MT" panose="02040603050505030304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36725" y="1757259"/>
            <a:ext cx="11318549" cy="487427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r-HR" sz="2000" u="sng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zadatak:</a:t>
            </a:r>
            <a:r>
              <a:rPr lang="hr-HR" sz="20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za predviđene aktivnosti osoba unaprijed procijeni što misli koliko će biti zadovoljstvo 1-10 </a:t>
            </a:r>
          </a:p>
          <a:p>
            <a:pPr lvl="1">
              <a:lnSpc>
                <a:spcPct val="150000"/>
              </a:lnSpc>
            </a:pPr>
            <a:r>
              <a:rPr lang="hr-HR" sz="16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usporedba predviđenih procjena i procjena dobivenih nakon aktivnosti </a:t>
            </a:r>
          </a:p>
          <a:p>
            <a:pPr>
              <a:lnSpc>
                <a:spcPct val="150000"/>
              </a:lnSpc>
            </a:pPr>
            <a:r>
              <a:rPr lang="hr-HR" sz="20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dobivena procjena &gt; predviđena procjena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sz="2000" dirty="0">
                <a:solidFill>
                  <a:schemeClr val="tx2"/>
                </a:solidFill>
                <a:latin typeface="Calisto MT" panose="02040603050505030304" pitchFamily="18" charset="0"/>
              </a:rPr>
              <a:t>	</a:t>
            </a:r>
            <a:r>
              <a:rPr lang="hr-HR" sz="20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=</a:t>
            </a:r>
            <a:r>
              <a:rPr lang="hr-HR" sz="20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viša motivacija za izvođenje aktivnosti u budućnosti</a:t>
            </a:r>
          </a:p>
          <a:p>
            <a:pPr>
              <a:lnSpc>
                <a:spcPct val="150000"/>
              </a:lnSpc>
            </a:pPr>
            <a:r>
              <a:rPr lang="hr-HR" sz="20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dobivena procjena &lt; predviđena procjena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sz="2000" dirty="0">
                <a:solidFill>
                  <a:schemeClr val="tx2"/>
                </a:solidFill>
                <a:latin typeface="Calisto MT" panose="02040603050505030304" pitchFamily="18" charset="0"/>
              </a:rPr>
              <a:t>	</a:t>
            </a:r>
            <a:r>
              <a:rPr lang="hr-HR" sz="20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=</a:t>
            </a:r>
            <a:r>
              <a:rPr lang="hr-HR" sz="20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koristan izvor informacija za dalje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ispitati što je navelo osobu na tu predviđenu procjenu </a:t>
            </a:r>
            <a:endParaRPr lang="hr-HR" sz="1800" dirty="0">
              <a:solidFill>
                <a:schemeClr val="tx2"/>
              </a:solidFill>
              <a:latin typeface="Calisto MT" panose="0204060305050503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ispitati što se događalo tijekom aktivnosti da bi saznali zašto je dobivena procjena ipak ispala niža </a:t>
            </a:r>
          </a:p>
        </p:txBody>
      </p:sp>
    </p:spTree>
    <p:extLst>
      <p:ext uri="{BB962C8B-B14F-4D97-AF65-F5344CB8AC3E}">
        <p14:creationId xmlns:p14="http://schemas.microsoft.com/office/powerpoint/2010/main" val="70175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hr-HR" b="1" dirty="0" smtClean="0">
                <a:latin typeface="Calisto MT" panose="02040603050505030304" pitchFamily="18" charset="0"/>
              </a:rPr>
              <a:t>Kada klijent nije „u trenutku” </a:t>
            </a:r>
            <a:endParaRPr lang="hr-HR" b="1" dirty="0">
              <a:latin typeface="Calisto MT" panose="02040603050505030304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57181"/>
            <a:ext cx="10515600" cy="4351338"/>
          </a:xfrm>
        </p:spPr>
        <p:txBody>
          <a:bodyPr/>
          <a:lstStyle/>
          <a:p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važno da osoba svoju pažnju usmjeri na aktivnost, a ne ruminaciju </a:t>
            </a:r>
          </a:p>
          <a:p>
            <a:r>
              <a:rPr lang="hr-HR" dirty="0" err="1" smtClean="0">
                <a:solidFill>
                  <a:schemeClr val="tx2"/>
                </a:solidFill>
                <a:latin typeface="Calisto MT" panose="02040603050505030304" pitchFamily="18" charset="0"/>
              </a:rPr>
              <a:t>mindfulness</a:t>
            </a: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! </a:t>
            </a:r>
          </a:p>
          <a:p>
            <a:endParaRPr lang="hr-HR" dirty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798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>
          <a:xfrm>
            <a:off x="1395813" y="2028217"/>
            <a:ext cx="9144000" cy="2387600"/>
          </a:xfrm>
        </p:spPr>
        <p:txBody>
          <a:bodyPr anchor="ctr"/>
          <a:lstStyle/>
          <a:p>
            <a:r>
              <a:rPr lang="hr-HR" b="1" dirty="0" smtClean="0">
                <a:latin typeface="Calisto MT" panose="02040603050505030304" pitchFamily="18" charset="0"/>
              </a:rPr>
              <a:t>Hvala na pažnji! </a:t>
            </a:r>
            <a:endParaRPr lang="hr-HR" b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041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 smtClean="0">
                <a:latin typeface="Calisto MT" panose="02040603050505030304" pitchFamily="18" charset="0"/>
              </a:rPr>
              <a:t/>
            </a:r>
            <a:br>
              <a:rPr lang="hr-HR" sz="4000" b="1" dirty="0" smtClean="0">
                <a:latin typeface="Calisto MT" panose="02040603050505030304" pitchFamily="18" charset="0"/>
              </a:rPr>
            </a:br>
            <a:r>
              <a:rPr lang="hr-HR" sz="4000" b="1" dirty="0" smtClean="0">
                <a:latin typeface="Calisto MT" panose="02040603050505030304" pitchFamily="18" charset="0"/>
              </a:rPr>
              <a:t>Zašto je planiranje aktivnosti važno? </a:t>
            </a:r>
            <a:endParaRPr lang="hr-HR" sz="4000" b="1" dirty="0">
              <a:latin typeface="Calisto MT" panose="02040603050505030304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3189" y="2203599"/>
            <a:ext cx="10856721" cy="3036932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r-HR" sz="2400" u="sng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Osobe koje pate od depresije se: </a:t>
            </a:r>
          </a:p>
          <a:p>
            <a:pPr>
              <a:lnSpc>
                <a:spcPct val="150000"/>
              </a:lnSpc>
            </a:pPr>
            <a:r>
              <a:rPr lang="hr-HR" sz="2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povlače</a:t>
            </a:r>
          </a:p>
          <a:p>
            <a:pPr>
              <a:lnSpc>
                <a:spcPct val="150000"/>
              </a:lnSpc>
            </a:pPr>
            <a:r>
              <a:rPr lang="hr-HR" sz="2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aktivno izbjegavaju aktivnosti koje su prije davale osjećaj postignuća, kontrole, zadovoljstva </a:t>
            </a:r>
          </a:p>
          <a:p>
            <a:pPr>
              <a:lnSpc>
                <a:spcPct val="150000"/>
              </a:lnSpc>
            </a:pPr>
            <a:r>
              <a:rPr lang="hr-HR" sz="2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prestanu brinuti o sebi i pratiti dnevnu rutinu </a:t>
            </a:r>
          </a:p>
          <a:p>
            <a:pPr>
              <a:lnSpc>
                <a:spcPct val="150000"/>
              </a:lnSpc>
            </a:pPr>
            <a:r>
              <a:rPr lang="hr-HR" sz="2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češće i više leže u krevetu, gledaju TV ili su na mobitelu </a:t>
            </a:r>
          </a:p>
        </p:txBody>
      </p:sp>
    </p:spTree>
    <p:extLst>
      <p:ext uri="{BB962C8B-B14F-4D97-AF65-F5344CB8AC3E}">
        <p14:creationId xmlns:p14="http://schemas.microsoft.com/office/powerpoint/2010/main" val="221573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 smtClean="0">
                <a:latin typeface="Calisto MT" panose="02040603050505030304" pitchFamily="18" charset="0"/>
              </a:rPr>
              <a:t/>
            </a:r>
            <a:br>
              <a:rPr lang="hr-HR" sz="4000" b="1" dirty="0" smtClean="0">
                <a:latin typeface="Calisto MT" panose="02040603050505030304" pitchFamily="18" charset="0"/>
              </a:rPr>
            </a:br>
            <a:r>
              <a:rPr lang="hr-HR" sz="4000" b="1" dirty="0" smtClean="0">
                <a:latin typeface="Calisto MT" panose="02040603050505030304" pitchFamily="18" charset="0"/>
              </a:rPr>
              <a:t>Zašto je planiranje aktivnosti važno? </a:t>
            </a:r>
            <a:endParaRPr lang="hr-HR" sz="4000" b="1" dirty="0">
              <a:latin typeface="Calisto MT" panose="02040603050505030304" pitchFamily="18" charset="0"/>
            </a:endParaRPr>
          </a:p>
        </p:txBody>
      </p:sp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1545206755"/>
              </p:ext>
            </p:extLst>
          </p:nvPr>
        </p:nvGraphicFramePr>
        <p:xfrm>
          <a:off x="7161374" y="2227058"/>
          <a:ext cx="4059252" cy="3019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ravokutnik 4"/>
          <p:cNvSpPr/>
          <p:nvPr/>
        </p:nvSpPr>
        <p:spPr>
          <a:xfrm>
            <a:off x="346816" y="2572063"/>
            <a:ext cx="749395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b="1" dirty="0">
                <a:solidFill>
                  <a:schemeClr val="tx2"/>
                </a:solidFill>
                <a:latin typeface="Calisto MT" panose="02040603050505030304" pitchFamily="18" charset="0"/>
              </a:rPr>
              <a:t>depresija – umor – izbjegavanje aktivnosti – jača depresivnost </a:t>
            </a:r>
            <a:endParaRPr lang="hr-HR" b="1" dirty="0" smtClean="0">
              <a:solidFill>
                <a:schemeClr val="tx2"/>
              </a:solidFill>
              <a:latin typeface="Calisto MT" panose="02040603050505030304" pitchFamily="18" charset="0"/>
            </a:endParaRPr>
          </a:p>
          <a:p>
            <a:pPr algn="ctr">
              <a:lnSpc>
                <a:spcPct val="150000"/>
              </a:lnSpc>
            </a:pPr>
            <a:endParaRPr lang="hr-HR" b="1" dirty="0">
              <a:solidFill>
                <a:schemeClr val="tx2"/>
              </a:solidFill>
              <a:latin typeface="Calisto MT" panose="0204060305050503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  <a:sym typeface="Wingdings" panose="05000000000000000000" pitchFamily="2" charset="2"/>
              </a:rPr>
              <a:t> </a:t>
            </a: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aktivnost </a:t>
            </a:r>
            <a:r>
              <a:rPr lang="hr-HR" dirty="0">
                <a:solidFill>
                  <a:schemeClr val="tx2"/>
                </a:solidFill>
                <a:latin typeface="Calisto MT" panose="02040603050505030304" pitchFamily="18" charset="0"/>
              </a:rPr>
              <a:t>poboljšava raspoloženje i daje osjećaj </a:t>
            </a:r>
            <a:r>
              <a:rPr lang="hr-HR" dirty="0" err="1">
                <a:solidFill>
                  <a:schemeClr val="tx2"/>
                </a:solidFill>
                <a:latin typeface="Calisto MT" panose="02040603050505030304" pitchFamily="18" charset="0"/>
              </a:rPr>
              <a:t>samoefikasnosti</a:t>
            </a:r>
            <a:r>
              <a:rPr lang="hr-HR" dirty="0">
                <a:solidFill>
                  <a:schemeClr val="tx2"/>
                </a:solidFill>
                <a:latin typeface="Calisto MT" panose="0204060305050503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303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niOkvir 8"/>
          <p:cNvSpPr txBox="1"/>
          <p:nvPr/>
        </p:nvSpPr>
        <p:spPr>
          <a:xfrm>
            <a:off x="1389904" y="2334516"/>
            <a:ext cx="3434658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lvl="0" algn="ctr"/>
            <a:r>
              <a:rPr lang="hr-HR" sz="14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NAM: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Neću uživati u tome.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Neću moći to napraviti.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Ništa mi neće pomoći da se osjećam bolje. </a:t>
            </a:r>
          </a:p>
        </p:txBody>
      </p:sp>
      <p:sp>
        <p:nvSpPr>
          <p:cNvPr id="10" name="TekstniOkvir 9"/>
          <p:cNvSpPr txBox="1"/>
          <p:nvPr/>
        </p:nvSpPr>
        <p:spPr>
          <a:xfrm>
            <a:off x="1132702" y="1215903"/>
            <a:ext cx="3946622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hr-HR" sz="14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Situacija: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Osoba razmišlja o izvođenju neke aktivnosti. </a:t>
            </a:r>
          </a:p>
        </p:txBody>
      </p:sp>
      <p:sp>
        <p:nvSpPr>
          <p:cNvPr id="11" name="TekstniOkvir 10"/>
          <p:cNvSpPr txBox="1"/>
          <p:nvPr/>
        </p:nvSpPr>
        <p:spPr>
          <a:xfrm>
            <a:off x="1709317" y="3956189"/>
            <a:ext cx="279339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lvl="0" algn="ctr"/>
            <a:r>
              <a:rPr lang="hr-HR" sz="14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Emocionalna reakcija: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Tuga, anksioznost, bespomoćnost </a:t>
            </a:r>
          </a:p>
        </p:txBody>
      </p:sp>
      <p:sp>
        <p:nvSpPr>
          <p:cNvPr id="12" name="TekstniOkvir 11"/>
          <p:cNvSpPr txBox="1"/>
          <p:nvPr/>
        </p:nvSpPr>
        <p:spPr>
          <a:xfrm>
            <a:off x="2106508" y="5146975"/>
            <a:ext cx="199900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lvl="0" algn="ctr"/>
            <a:r>
              <a:rPr lang="hr-HR" sz="14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Ponašanje: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Osoba ostaje neaktivna </a:t>
            </a:r>
          </a:p>
        </p:txBody>
      </p:sp>
      <p:cxnSp>
        <p:nvCxnSpPr>
          <p:cNvPr id="14" name="Ravni poveznik sa strelicom 13"/>
          <p:cNvCxnSpPr>
            <a:stCxn id="10" idx="2"/>
            <a:endCxn id="9" idx="0"/>
          </p:cNvCxnSpPr>
          <p:nvPr/>
        </p:nvCxnSpPr>
        <p:spPr>
          <a:xfrm>
            <a:off x="3106013" y="1739123"/>
            <a:ext cx="1220" cy="59539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sa strelicom 15"/>
          <p:cNvCxnSpPr>
            <a:stCxn id="9" idx="2"/>
            <a:endCxn id="11" idx="0"/>
          </p:cNvCxnSpPr>
          <p:nvPr/>
        </p:nvCxnSpPr>
        <p:spPr>
          <a:xfrm flipH="1">
            <a:off x="3106014" y="3288623"/>
            <a:ext cx="1219" cy="66756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>
            <a:stCxn id="11" idx="2"/>
            <a:endCxn id="12" idx="0"/>
          </p:cNvCxnSpPr>
          <p:nvPr/>
        </p:nvCxnSpPr>
        <p:spPr>
          <a:xfrm flipH="1">
            <a:off x="3106013" y="4479409"/>
            <a:ext cx="1" cy="66756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niOkvir 28"/>
          <p:cNvSpPr txBox="1"/>
          <p:nvPr/>
        </p:nvSpPr>
        <p:spPr>
          <a:xfrm>
            <a:off x="6736834" y="2341226"/>
            <a:ext cx="3229795" cy="160043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lvl="0" algn="ctr"/>
            <a:r>
              <a:rPr lang="hr-HR" sz="14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NAM: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Nema smisla raditi ovo.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Ne radim ovo dovoljno dobro.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Trebao sam ovo raditi već odavno.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Još puno toga moram napraviti.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Više ne radim to tako dobro kao nekad.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Više ne uživam u ovome kao prije. </a:t>
            </a:r>
            <a:endParaRPr lang="hr-HR" sz="1400" dirty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  <p:sp>
        <p:nvSpPr>
          <p:cNvPr id="30" name="TekstniOkvir 29"/>
          <p:cNvSpPr txBox="1"/>
          <p:nvPr/>
        </p:nvSpPr>
        <p:spPr>
          <a:xfrm>
            <a:off x="7015122" y="1215903"/>
            <a:ext cx="268373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hr-HR" sz="14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Situacija: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Osoba se uključi u aktivnost. </a:t>
            </a:r>
            <a:endParaRPr lang="hr-HR" sz="1400" dirty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  <p:sp>
        <p:nvSpPr>
          <p:cNvPr id="31" name="TekstniOkvir 30"/>
          <p:cNvSpPr txBox="1"/>
          <p:nvPr/>
        </p:nvSpPr>
        <p:spPr>
          <a:xfrm>
            <a:off x="6958593" y="4354065"/>
            <a:ext cx="2814745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lvl="0" algn="ctr"/>
            <a:r>
              <a:rPr lang="hr-HR" sz="14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Emocionalna reakcija: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Tuga, ljutnja, krivnja, anksioznost </a:t>
            </a:r>
            <a:endParaRPr lang="hr-HR" sz="1400" dirty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  <p:sp>
        <p:nvSpPr>
          <p:cNvPr id="32" name="TekstniOkvir 31"/>
          <p:cNvSpPr txBox="1"/>
          <p:nvPr/>
        </p:nvSpPr>
        <p:spPr>
          <a:xfrm>
            <a:off x="6583938" y="5429050"/>
            <a:ext cx="3564053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lvl="0" algn="ctr"/>
            <a:r>
              <a:rPr lang="hr-HR" sz="14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Ponašanje: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Osoba prestaje s aktivnošću. </a:t>
            </a:r>
          </a:p>
          <a:p>
            <a:pPr lvl="0" algn="ctr"/>
            <a:r>
              <a:rPr lang="hr-HR" sz="14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Ne pokušava više tu aktivnost u budućnosti. </a:t>
            </a:r>
            <a:endParaRPr lang="hr-HR" sz="1400" dirty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  <p:cxnSp>
        <p:nvCxnSpPr>
          <p:cNvPr id="33" name="Ravni poveznik sa strelicom 32"/>
          <p:cNvCxnSpPr>
            <a:stCxn id="30" idx="2"/>
            <a:endCxn id="29" idx="0"/>
          </p:cNvCxnSpPr>
          <p:nvPr/>
        </p:nvCxnSpPr>
        <p:spPr>
          <a:xfrm flipH="1">
            <a:off x="8351732" y="1739123"/>
            <a:ext cx="5257" cy="60210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sa strelicom 33"/>
          <p:cNvCxnSpPr>
            <a:stCxn id="29" idx="2"/>
            <a:endCxn id="31" idx="0"/>
          </p:cNvCxnSpPr>
          <p:nvPr/>
        </p:nvCxnSpPr>
        <p:spPr>
          <a:xfrm>
            <a:off x="8351732" y="3941664"/>
            <a:ext cx="14234" cy="41240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ni poveznik sa strelicom 34"/>
          <p:cNvCxnSpPr>
            <a:stCxn id="31" idx="2"/>
            <a:endCxn id="32" idx="0"/>
          </p:cNvCxnSpPr>
          <p:nvPr/>
        </p:nvCxnSpPr>
        <p:spPr>
          <a:xfrm flipH="1">
            <a:off x="8365965" y="4877285"/>
            <a:ext cx="1" cy="551765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64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 smtClean="0">
                <a:latin typeface="Calisto MT" panose="02040603050505030304" pitchFamily="18" charset="0"/>
              </a:rPr>
              <a:t>Kako početi s planiranjem aktivnosti? </a:t>
            </a:r>
            <a:endParaRPr lang="hr-HR" sz="4000" b="1" dirty="0">
              <a:latin typeface="Calisto MT" panose="02040603050505030304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4699" y="1442779"/>
            <a:ext cx="10515600" cy="349413"/>
          </a:xfrm>
        </p:spPr>
        <p:txBody>
          <a:bodyPr>
            <a:normAutofit lnSpcReduction="10000"/>
          </a:bodyPr>
          <a:lstStyle/>
          <a:p>
            <a:r>
              <a:rPr lang="hr-HR" sz="20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prvo moramo saznati što osoba uopće radi kroz dan </a:t>
            </a: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083117"/>
              </p:ext>
            </p:extLst>
          </p:nvPr>
        </p:nvGraphicFramePr>
        <p:xfrm>
          <a:off x="2428499" y="2258822"/>
          <a:ext cx="6408001" cy="4351350"/>
        </p:xfrm>
        <a:graphic>
          <a:graphicData uri="http://schemas.openxmlformats.org/drawingml/2006/table">
            <a:tbl>
              <a:tblPr firstRow="1" firstCol="1" bandRow="1"/>
              <a:tblGrid>
                <a:gridCol w="474934">
                  <a:extLst>
                    <a:ext uri="{9D8B030D-6E8A-4147-A177-3AD203B41FA5}">
                      <a16:colId xmlns:a16="http://schemas.microsoft.com/office/drawing/2014/main" val="4189830569"/>
                    </a:ext>
                  </a:extLst>
                </a:gridCol>
                <a:gridCol w="847581">
                  <a:extLst>
                    <a:ext uri="{9D8B030D-6E8A-4147-A177-3AD203B41FA5}">
                      <a16:colId xmlns:a16="http://schemas.microsoft.com/office/drawing/2014/main" val="1129929661"/>
                    </a:ext>
                  </a:extLst>
                </a:gridCol>
                <a:gridCol w="847581">
                  <a:extLst>
                    <a:ext uri="{9D8B030D-6E8A-4147-A177-3AD203B41FA5}">
                      <a16:colId xmlns:a16="http://schemas.microsoft.com/office/drawing/2014/main" val="4206916113"/>
                    </a:ext>
                  </a:extLst>
                </a:gridCol>
                <a:gridCol w="847581">
                  <a:extLst>
                    <a:ext uri="{9D8B030D-6E8A-4147-A177-3AD203B41FA5}">
                      <a16:colId xmlns:a16="http://schemas.microsoft.com/office/drawing/2014/main" val="3030041678"/>
                    </a:ext>
                  </a:extLst>
                </a:gridCol>
                <a:gridCol w="847581">
                  <a:extLst>
                    <a:ext uri="{9D8B030D-6E8A-4147-A177-3AD203B41FA5}">
                      <a16:colId xmlns:a16="http://schemas.microsoft.com/office/drawing/2014/main" val="1667243978"/>
                    </a:ext>
                  </a:extLst>
                </a:gridCol>
                <a:gridCol w="847581">
                  <a:extLst>
                    <a:ext uri="{9D8B030D-6E8A-4147-A177-3AD203B41FA5}">
                      <a16:colId xmlns:a16="http://schemas.microsoft.com/office/drawing/2014/main" val="3220769465"/>
                    </a:ext>
                  </a:extLst>
                </a:gridCol>
                <a:gridCol w="847581">
                  <a:extLst>
                    <a:ext uri="{9D8B030D-6E8A-4147-A177-3AD203B41FA5}">
                      <a16:colId xmlns:a16="http://schemas.microsoft.com/office/drawing/2014/main" val="2672298318"/>
                    </a:ext>
                  </a:extLst>
                </a:gridCol>
                <a:gridCol w="847581">
                  <a:extLst>
                    <a:ext uri="{9D8B030D-6E8A-4147-A177-3AD203B41FA5}">
                      <a16:colId xmlns:a16="http://schemas.microsoft.com/office/drawing/2014/main" val="3024930720"/>
                    </a:ext>
                  </a:extLst>
                </a:gridCol>
              </a:tblGrid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PON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UTO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SRI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ČET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PET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SUB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NED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356649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06-07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102482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07-08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457315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08-09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344456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09-10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962193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10-11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366006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11-12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409351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12-13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45118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13-14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635462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14-15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235232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15-16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904458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16-17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141267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17-18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243622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18-19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72367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19-20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61239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20-21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369840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21-22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426734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22-23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607415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23-00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67566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00-01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91349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01-02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004372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02-03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95853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03-04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715782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04-05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570385"/>
                  </a:ext>
                </a:extLst>
              </a:tr>
              <a:tr h="1740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05-06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2"/>
                          </a:solidFill>
                          <a:effectLst/>
                          <a:latin typeface="Calisto MT" panose="02040603050505030304" pitchFamily="18" charset="0"/>
                        </a:rPr>
                        <a:t> </a:t>
                      </a:r>
                      <a:endParaRPr lang="hr-HR" sz="900" b="0" dirty="0">
                        <a:solidFill>
                          <a:schemeClr val="tx2"/>
                        </a:solidFill>
                        <a:effectLst/>
                        <a:latin typeface="Calisto MT" panose="02040603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1" marR="66541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568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6382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 smtClean="0">
                <a:latin typeface="Calisto MT" panose="02040603050505030304" pitchFamily="18" charset="0"/>
              </a:rPr>
              <a:t/>
            </a:r>
            <a:br>
              <a:rPr lang="hr-HR" sz="4000" b="1" dirty="0" smtClean="0">
                <a:latin typeface="Calisto MT" panose="02040603050505030304" pitchFamily="18" charset="0"/>
              </a:rPr>
            </a:br>
            <a:r>
              <a:rPr lang="hr-HR" sz="4000" b="1" dirty="0" smtClean="0">
                <a:latin typeface="Calisto MT" panose="02040603050505030304" pitchFamily="18" charset="0"/>
              </a:rPr>
              <a:t>Procjene za aktivnosti </a:t>
            </a:r>
            <a:endParaRPr lang="hr-HR" sz="4000" b="1" dirty="0">
              <a:latin typeface="Calisto MT" panose="02040603050505030304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17078"/>
            <a:ext cx="10515600" cy="4351338"/>
          </a:xfrm>
        </p:spPr>
        <p:txBody>
          <a:bodyPr/>
          <a:lstStyle/>
          <a:p>
            <a:pPr marL="228600" lvl="1">
              <a:lnSpc>
                <a:spcPct val="150000"/>
              </a:lnSpc>
              <a:spcBef>
                <a:spcPts val="1000"/>
              </a:spcBef>
            </a:pPr>
            <a:r>
              <a:rPr lang="hr-HR" sz="2800" dirty="0">
                <a:solidFill>
                  <a:schemeClr val="tx2"/>
                </a:solidFill>
                <a:latin typeface="Calisto MT" panose="02040603050505030304" pitchFamily="18" charset="0"/>
              </a:rPr>
              <a:t>z</a:t>
            </a:r>
            <a:r>
              <a:rPr lang="hr-HR" sz="2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a svaku se aktivnost mogu davati </a:t>
            </a:r>
            <a:r>
              <a:rPr lang="hr-HR" sz="2800" dirty="0">
                <a:solidFill>
                  <a:schemeClr val="tx2"/>
                </a:solidFill>
                <a:latin typeface="Calisto MT" panose="02040603050505030304" pitchFamily="18" charset="0"/>
              </a:rPr>
              <a:t>procjene (</a:t>
            </a:r>
            <a:r>
              <a:rPr lang="hr-HR" sz="2800" u="sng" dirty="0">
                <a:solidFill>
                  <a:schemeClr val="tx2"/>
                </a:solidFill>
                <a:latin typeface="Calisto MT" panose="02040603050505030304" pitchFamily="18" charset="0"/>
              </a:rPr>
              <a:t>skala 1-10</a:t>
            </a:r>
            <a:r>
              <a:rPr lang="hr-HR" sz="2800" dirty="0">
                <a:solidFill>
                  <a:schemeClr val="tx2"/>
                </a:solidFill>
                <a:latin typeface="Calisto MT" panose="02040603050505030304" pitchFamily="18" charset="0"/>
              </a:rPr>
              <a:t>) </a:t>
            </a:r>
            <a:r>
              <a:rPr lang="hr-HR" sz="2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o:</a:t>
            </a:r>
          </a:p>
          <a:p>
            <a:pPr lvl="1"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zadovoljstvu</a:t>
            </a:r>
          </a:p>
          <a:p>
            <a:pPr lvl="1"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osjećaju postignuća</a:t>
            </a:r>
          </a:p>
          <a:p>
            <a:pPr lvl="1"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raspoloženju </a:t>
            </a:r>
          </a:p>
          <a:p>
            <a:pPr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procjene se moraju dati neposredno nakon izvođenja aktivnosti</a:t>
            </a:r>
          </a:p>
          <a:p>
            <a:pPr lvl="1"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sjećanja mogu biti </a:t>
            </a:r>
            <a:r>
              <a:rPr lang="hr-HR" dirty="0" err="1" smtClean="0">
                <a:solidFill>
                  <a:schemeClr val="tx2"/>
                </a:solidFill>
                <a:latin typeface="Calisto MT" panose="02040603050505030304" pitchFamily="18" charset="0"/>
              </a:rPr>
              <a:t>negativnije</a:t>
            </a: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obojana nego što je zapravo bilo </a:t>
            </a:r>
            <a:endParaRPr lang="hr-HR" dirty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149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 smtClean="0">
                <a:latin typeface="Calisto MT" panose="02040603050505030304" pitchFamily="18" charset="0"/>
              </a:rPr>
              <a:t>Kako planirati aktivnosti? </a:t>
            </a:r>
            <a:endParaRPr lang="hr-HR" sz="4000" b="1" dirty="0">
              <a:latin typeface="Calisto MT" panose="02040603050505030304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58737" y="1493170"/>
            <a:ext cx="10544800" cy="539997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definirati </a:t>
            </a:r>
            <a:r>
              <a:rPr lang="hr-HR" sz="18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vrijednosti i ciljeve </a:t>
            </a: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osobe </a:t>
            </a:r>
          </a:p>
          <a:p>
            <a:pPr>
              <a:lnSpc>
                <a:spcPct val="150000"/>
              </a:lnSpc>
            </a:pP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objasniti </a:t>
            </a:r>
            <a:r>
              <a:rPr lang="hr-HR" sz="1800" b="1" dirty="0" err="1" smtClean="0">
                <a:solidFill>
                  <a:schemeClr val="tx2"/>
                </a:solidFill>
                <a:latin typeface="Calisto MT" panose="02040603050505030304" pitchFamily="18" charset="0"/>
              </a:rPr>
              <a:t>racionalu</a:t>
            </a: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planiranja aktivnosti (zašto je važno da se osoba aktivira) </a:t>
            </a:r>
          </a:p>
          <a:p>
            <a:pPr>
              <a:lnSpc>
                <a:spcPct val="150000"/>
              </a:lnSpc>
            </a:pPr>
            <a:r>
              <a:rPr lang="hr-HR" sz="18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početi po malo </a:t>
            </a:r>
          </a:p>
          <a:p>
            <a:pPr lvl="1">
              <a:lnSpc>
                <a:spcPct val="150000"/>
              </a:lnSpc>
            </a:pPr>
            <a:r>
              <a:rPr lang="hr-HR" sz="16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krenuti s jednostavnijim aktivnostima da se osoba osnaži i vidi da može </a:t>
            </a:r>
          </a:p>
          <a:p>
            <a:pPr lvl="1">
              <a:lnSpc>
                <a:spcPct val="150000"/>
              </a:lnSpc>
            </a:pPr>
            <a:r>
              <a:rPr lang="hr-HR" sz="16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ne pretrpati plan </a:t>
            </a:r>
          </a:p>
          <a:p>
            <a:pPr lvl="1">
              <a:lnSpc>
                <a:spcPct val="150000"/>
              </a:lnSpc>
            </a:pPr>
            <a:r>
              <a:rPr lang="hr-HR" sz="16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kod teže depresivnih osoba u redu je ostaviti vrijeme za ne raditi ništa </a:t>
            </a:r>
          </a:p>
          <a:p>
            <a:pPr>
              <a:lnSpc>
                <a:spcPct val="150000"/>
              </a:lnSpc>
            </a:pPr>
            <a:r>
              <a:rPr lang="hr-HR" sz="18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vrijeme izvođenja aktivnosti </a:t>
            </a: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može se specificirati, a može se i pustiti klijentu na odgovornost </a:t>
            </a:r>
          </a:p>
        </p:txBody>
      </p:sp>
    </p:spTree>
    <p:extLst>
      <p:ext uri="{BB962C8B-B14F-4D97-AF65-F5344CB8AC3E}">
        <p14:creationId xmlns:p14="http://schemas.microsoft.com/office/powerpoint/2010/main" val="4233347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 smtClean="0">
                <a:latin typeface="Calisto MT" panose="02040603050505030304" pitchFamily="18" charset="0"/>
              </a:rPr>
              <a:t>Kako planirati aktivnosti? </a:t>
            </a:r>
            <a:endParaRPr lang="hr-HR" sz="4000" b="1" dirty="0">
              <a:latin typeface="Calisto MT" panose="02040603050505030304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23600" y="1680212"/>
            <a:ext cx="10544800" cy="401983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ispitati potencijalne </a:t>
            </a:r>
            <a:r>
              <a:rPr lang="hr-HR" sz="18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prepreke </a:t>
            </a:r>
          </a:p>
          <a:p>
            <a:pPr>
              <a:lnSpc>
                <a:spcPct val="150000"/>
              </a:lnSpc>
            </a:pP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definirati </a:t>
            </a:r>
            <a:r>
              <a:rPr lang="hr-HR" sz="18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kako preći </a:t>
            </a: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te prepreke </a:t>
            </a:r>
          </a:p>
          <a:p>
            <a:pPr>
              <a:lnSpc>
                <a:spcPct val="150000"/>
              </a:lnSpc>
            </a:pP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ispitati </a:t>
            </a:r>
            <a:r>
              <a:rPr lang="hr-HR" sz="18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NAM</a:t>
            </a: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prije/tijekom/poslije aktivnosti </a:t>
            </a:r>
          </a:p>
          <a:p>
            <a:pPr>
              <a:lnSpc>
                <a:spcPct val="150000"/>
              </a:lnSpc>
            </a:pP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naglasiti važnost davanja </a:t>
            </a:r>
            <a:r>
              <a:rPr lang="hr-HR" sz="1800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zasluga</a:t>
            </a:r>
            <a:r>
              <a:rPr lang="hr-HR" sz="180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sebi i što to znači za osobu i njezinu budućnost </a:t>
            </a:r>
          </a:p>
          <a:p>
            <a:pPr>
              <a:lnSpc>
                <a:spcPct val="150000"/>
              </a:lnSpc>
            </a:pPr>
            <a:endParaRPr lang="hr-HR" sz="1800" dirty="0" smtClean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373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hr-HR" b="1" dirty="0" smtClean="0">
                <a:latin typeface="Calisto MT" panose="02040603050505030304" pitchFamily="18" charset="0"/>
              </a:rPr>
              <a:t/>
            </a:r>
            <a:br>
              <a:rPr lang="hr-HR" b="1" dirty="0" smtClean="0">
                <a:latin typeface="Calisto MT" panose="02040603050505030304" pitchFamily="18" charset="0"/>
              </a:rPr>
            </a:br>
            <a:r>
              <a:rPr lang="hr-HR" b="1" dirty="0" smtClean="0">
                <a:latin typeface="Calisto MT" panose="02040603050505030304" pitchFamily="18" charset="0"/>
              </a:rPr>
              <a:t>Vrste aktivnosti </a:t>
            </a:r>
            <a:endParaRPr lang="hr-HR" b="1" dirty="0">
              <a:latin typeface="Calisto MT" panose="02040603050505030304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953813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tx2"/>
                </a:solidFill>
                <a:latin typeface="Calisto MT" panose="02040603050505030304" pitchFamily="18" charset="0"/>
              </a:rPr>
              <a:t>k</a:t>
            </a: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oje aktivnosti uvesti u dan? </a:t>
            </a:r>
          </a:p>
          <a:p>
            <a:pPr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prvo vidjeti kako izgleda </a:t>
            </a:r>
            <a:r>
              <a:rPr lang="hr-HR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tipičan</a:t>
            </a: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dan/tjedan </a:t>
            </a:r>
          </a:p>
          <a:p>
            <a:pPr lvl="1"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na temelju toga i na temelju vrijednosti i ciljeva klijenta razmisliti: </a:t>
            </a:r>
          </a:p>
          <a:p>
            <a:pPr lvl="2"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koje aktivnosti… </a:t>
            </a:r>
          </a:p>
          <a:p>
            <a:pPr lvl="3"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radi </a:t>
            </a:r>
            <a:r>
              <a:rPr lang="hr-HR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prečesto</a:t>
            </a: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? </a:t>
            </a:r>
          </a:p>
          <a:p>
            <a:pPr lvl="3"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radi </a:t>
            </a:r>
            <a:r>
              <a:rPr lang="hr-HR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prerijetko</a:t>
            </a: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? </a:t>
            </a:r>
          </a:p>
          <a:p>
            <a:pPr lvl="3">
              <a:lnSpc>
                <a:spcPct val="150000"/>
              </a:lnSpc>
            </a:pPr>
            <a:r>
              <a:rPr lang="hr-HR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izbjegava</a:t>
            </a: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? </a:t>
            </a:r>
          </a:p>
          <a:p>
            <a:pPr lvl="3"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bi bio </a:t>
            </a:r>
            <a:r>
              <a:rPr lang="hr-HR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spreman</a:t>
            </a: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uvrstiti?</a:t>
            </a:r>
          </a:p>
          <a:p>
            <a:pPr lvl="3">
              <a:lnSpc>
                <a:spcPct val="150000"/>
              </a:lnSpc>
            </a:pP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bi mu dale </a:t>
            </a:r>
            <a:r>
              <a:rPr lang="hr-HR" b="1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dobar osjećaj</a:t>
            </a:r>
            <a:r>
              <a:rPr lang="hr-HR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? </a:t>
            </a:r>
          </a:p>
          <a:p>
            <a:pPr lvl="1">
              <a:lnSpc>
                <a:spcPct val="150000"/>
              </a:lnSpc>
            </a:pPr>
            <a:endParaRPr lang="hr-HR" dirty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01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514</Words>
  <Application>Microsoft Office PowerPoint</Application>
  <PresentationFormat>Widescreen</PresentationFormat>
  <Paragraphs>298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Calisto MT</vt:lpstr>
      <vt:lpstr>Times New Roman</vt:lpstr>
      <vt:lpstr>Wingdings</vt:lpstr>
      <vt:lpstr>Tema sustava Office</vt:lpstr>
      <vt:lpstr>Planiranje aktivnosti </vt:lpstr>
      <vt:lpstr> Zašto je planiranje aktivnosti važno? </vt:lpstr>
      <vt:lpstr> Zašto je planiranje aktivnosti važno? </vt:lpstr>
      <vt:lpstr>PowerPoint Presentation</vt:lpstr>
      <vt:lpstr>Kako početi s planiranjem aktivnosti? </vt:lpstr>
      <vt:lpstr> Procjene za aktivnosti </vt:lpstr>
      <vt:lpstr>Kako planirati aktivnosti? </vt:lpstr>
      <vt:lpstr>Kako planirati aktivnosti? </vt:lpstr>
      <vt:lpstr> Vrste aktivnosti </vt:lpstr>
      <vt:lpstr>PowerPoint Presentation</vt:lpstr>
      <vt:lpstr> Kada je klijent skeptičan… </vt:lpstr>
      <vt:lpstr>Kada klijent nije „u trenutku” </vt:lpstr>
      <vt:lpstr>Hvala na pažnji!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Planiranje aktivnosti</dc:title>
  <dc:creator>Dajana</dc:creator>
  <cp:lastModifiedBy>hubikotvr@outlook.com</cp:lastModifiedBy>
  <cp:revision>22</cp:revision>
  <dcterms:created xsi:type="dcterms:W3CDTF">2023-04-20T07:34:00Z</dcterms:created>
  <dcterms:modified xsi:type="dcterms:W3CDTF">2023-05-15T17:52:53Z</dcterms:modified>
</cp:coreProperties>
</file>