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4" r:id="rId3"/>
    <p:sldId id="294" r:id="rId4"/>
    <p:sldId id="286" r:id="rId5"/>
    <p:sldId id="296" r:id="rId6"/>
    <p:sldId id="297" r:id="rId7"/>
    <p:sldId id="279" r:id="rId8"/>
    <p:sldId id="260" r:id="rId9"/>
    <p:sldId id="261" r:id="rId10"/>
    <p:sldId id="287" r:id="rId11"/>
    <p:sldId id="281" r:id="rId12"/>
    <p:sldId id="262" r:id="rId13"/>
    <p:sldId id="263" r:id="rId14"/>
    <p:sldId id="264" r:id="rId15"/>
    <p:sldId id="288" r:id="rId16"/>
    <p:sldId id="282" r:id="rId17"/>
    <p:sldId id="283" r:id="rId18"/>
    <p:sldId id="269" r:id="rId19"/>
    <p:sldId id="270" r:id="rId20"/>
    <p:sldId id="271" r:id="rId21"/>
    <p:sldId id="272" r:id="rId22"/>
    <p:sldId id="273" r:id="rId23"/>
    <p:sldId id="274" r:id="rId24"/>
    <p:sldId id="276" r:id="rId25"/>
    <p:sldId id="275" r:id="rId26"/>
    <p:sldId id="277" r:id="rId27"/>
    <p:sldId id="290" r:id="rId28"/>
    <p:sldId id="298" r:id="rId29"/>
    <p:sldId id="292" r:id="rId30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45" autoAdjust="0"/>
  </p:normalViewPr>
  <p:slideViewPr>
    <p:cSldViewPr>
      <p:cViewPr varScale="1">
        <p:scale>
          <a:sx n="105" d="100"/>
          <a:sy n="105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82" y="-90"/>
      </p:cViewPr>
      <p:guideLst>
        <p:guide orient="horz" pos="3110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69A101-23B0-4A0F-B9AE-9E7A6AA3C7EF}" type="doc">
      <dgm:prSet loTypeId="urn:microsoft.com/office/officeart/2005/8/layout/cycle5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9F3372F-3210-43F9-BCC1-663196D47C71}">
      <dgm:prSet phldrT="[Text]" custT="1"/>
      <dgm:spPr/>
      <dgm:t>
        <a:bodyPr/>
        <a:lstStyle/>
        <a:p>
          <a:r>
            <a:rPr lang="en-US" sz="2100" b="1" dirty="0" err="1" smtClean="0">
              <a:solidFill>
                <a:schemeClr val="tx1"/>
              </a:solidFill>
            </a:rPr>
            <a:t>Iskustvo</a:t>
          </a:r>
          <a:endParaRPr lang="en-US" sz="2100" b="1" dirty="0" smtClean="0">
            <a:solidFill>
              <a:schemeClr val="tx1"/>
            </a:solidFill>
          </a:endParaRPr>
        </a:p>
        <a:p>
          <a:r>
            <a:rPr lang="en-US" sz="2000" i="0" dirty="0" err="1" smtClean="0">
              <a:solidFill>
                <a:schemeClr val="tx1"/>
              </a:solidFill>
            </a:rPr>
            <a:t>Akcija</a:t>
          </a:r>
          <a:r>
            <a:rPr lang="en-US" sz="2000" i="0" dirty="0" smtClean="0">
              <a:solidFill>
                <a:schemeClr val="tx1"/>
              </a:solidFill>
            </a:rPr>
            <a:t> (</a:t>
          </a:r>
          <a:r>
            <a:rPr lang="en-US" sz="2000" i="0" dirty="0" err="1" smtClean="0">
              <a:solidFill>
                <a:schemeClr val="tx1"/>
              </a:solidFill>
            </a:rPr>
            <a:t>promjena</a:t>
          </a:r>
          <a:r>
            <a:rPr lang="en-US" sz="2000" i="0" dirty="0" smtClean="0">
              <a:solidFill>
                <a:schemeClr val="tx1"/>
              </a:solidFill>
            </a:rPr>
            <a:t> </a:t>
          </a:r>
          <a:r>
            <a:rPr lang="en-US" sz="2000" i="0" dirty="0" err="1" smtClean="0">
              <a:solidFill>
                <a:schemeClr val="tx1"/>
              </a:solidFill>
            </a:rPr>
            <a:t>uobičajenog</a:t>
          </a:r>
          <a:r>
            <a:rPr lang="en-US" sz="2000" i="0" dirty="0" smtClean="0">
              <a:solidFill>
                <a:schemeClr val="tx1"/>
              </a:solidFill>
            </a:rPr>
            <a:t> </a:t>
          </a:r>
          <a:r>
            <a:rPr lang="en-US" sz="2000" i="0" dirty="0" err="1" smtClean="0">
              <a:solidFill>
                <a:schemeClr val="tx1"/>
              </a:solidFill>
            </a:rPr>
            <a:t>ponašanja</a:t>
          </a:r>
          <a:r>
            <a:rPr lang="en-US" sz="1800" i="0" dirty="0" smtClean="0">
              <a:solidFill>
                <a:schemeClr val="tx1"/>
              </a:solidFill>
            </a:rPr>
            <a:t>)</a:t>
          </a:r>
          <a:endParaRPr lang="en-US" sz="1800" i="0" dirty="0">
            <a:solidFill>
              <a:schemeClr val="tx1"/>
            </a:solidFill>
          </a:endParaRPr>
        </a:p>
      </dgm:t>
    </dgm:pt>
    <dgm:pt modelId="{22B44354-D092-4715-90E8-9AE47F58BC2C}" type="parTrans" cxnId="{87E7D83F-CD34-4F16-BC60-0DD8C6C367E7}">
      <dgm:prSet/>
      <dgm:spPr/>
      <dgm:t>
        <a:bodyPr/>
        <a:lstStyle/>
        <a:p>
          <a:endParaRPr lang="en-US"/>
        </a:p>
      </dgm:t>
    </dgm:pt>
    <dgm:pt modelId="{DCF7E197-2276-4066-AD3B-B991CE655C93}" type="sibTrans" cxnId="{87E7D83F-CD34-4F16-BC60-0DD8C6C367E7}">
      <dgm:prSet/>
      <dgm:spPr/>
      <dgm:t>
        <a:bodyPr/>
        <a:lstStyle/>
        <a:p>
          <a:endParaRPr lang="en-US"/>
        </a:p>
      </dgm:t>
    </dgm:pt>
    <dgm:pt modelId="{A317DA37-DFBC-473F-8D7D-F36D36B721A6}">
      <dgm:prSet phldrT="[Text]" custT="1"/>
      <dgm:spPr/>
      <dgm:t>
        <a:bodyPr/>
        <a:lstStyle/>
        <a:p>
          <a:r>
            <a:rPr lang="en-US" sz="2100" b="1" dirty="0" err="1" smtClean="0">
              <a:solidFill>
                <a:schemeClr val="tx1"/>
              </a:solidFill>
            </a:rPr>
            <a:t>Opažanje</a:t>
          </a:r>
          <a:endParaRPr lang="en-US" sz="2100" b="1" dirty="0" smtClean="0">
            <a:solidFill>
              <a:schemeClr val="tx1"/>
            </a:solidFill>
          </a:endParaRPr>
        </a:p>
        <a:p>
          <a:r>
            <a:rPr lang="en-US" sz="2100" i="0" dirty="0" err="1" smtClean="0">
              <a:solidFill>
                <a:schemeClr val="tx1"/>
              </a:solidFill>
            </a:rPr>
            <a:t>Što</a:t>
          </a:r>
          <a:r>
            <a:rPr lang="en-US" sz="2100" i="0" dirty="0" smtClean="0">
              <a:solidFill>
                <a:schemeClr val="tx1"/>
              </a:solidFill>
            </a:rPr>
            <a:t> se </a:t>
          </a:r>
          <a:r>
            <a:rPr lang="en-US" sz="2100" i="0" dirty="0" err="1" smtClean="0">
              <a:solidFill>
                <a:schemeClr val="tx1"/>
              </a:solidFill>
            </a:rPr>
            <a:t>desilo</a:t>
          </a:r>
          <a:r>
            <a:rPr lang="en-US" sz="2100" i="0" dirty="0" smtClean="0">
              <a:solidFill>
                <a:schemeClr val="tx1"/>
              </a:solidFill>
            </a:rPr>
            <a:t>?</a:t>
          </a:r>
          <a:endParaRPr lang="en-US" sz="2100" i="0" dirty="0">
            <a:solidFill>
              <a:schemeClr val="tx1"/>
            </a:solidFill>
          </a:endParaRPr>
        </a:p>
      </dgm:t>
    </dgm:pt>
    <dgm:pt modelId="{546D828F-4908-4137-95F9-C8699A5AB7E2}" type="parTrans" cxnId="{08BADACD-28E1-4E14-B0D9-27B8CF9AD6EB}">
      <dgm:prSet/>
      <dgm:spPr/>
      <dgm:t>
        <a:bodyPr/>
        <a:lstStyle/>
        <a:p>
          <a:endParaRPr lang="en-US"/>
        </a:p>
      </dgm:t>
    </dgm:pt>
    <dgm:pt modelId="{EADE9519-2CD5-40EC-9D2E-F3E62CF3ADF8}" type="sibTrans" cxnId="{08BADACD-28E1-4E14-B0D9-27B8CF9AD6EB}">
      <dgm:prSet/>
      <dgm:spPr/>
      <dgm:t>
        <a:bodyPr/>
        <a:lstStyle/>
        <a:p>
          <a:endParaRPr lang="en-US"/>
        </a:p>
      </dgm:t>
    </dgm:pt>
    <dgm:pt modelId="{3CBBDCCD-636E-4651-8AF4-C37D2E82A5E0}">
      <dgm:prSet phldrT="[Text]" custT="1"/>
      <dgm:spPr/>
      <dgm:t>
        <a:bodyPr/>
        <a:lstStyle/>
        <a:p>
          <a:pPr algn="ctr">
            <a:spcAft>
              <a:spcPct val="35000"/>
            </a:spcAft>
          </a:pPr>
          <a:r>
            <a:rPr lang="en-US" sz="2100" b="1" dirty="0" err="1" smtClean="0">
              <a:solidFill>
                <a:schemeClr val="tx1"/>
              </a:solidFill>
            </a:rPr>
            <a:t>Refleksija</a:t>
          </a:r>
          <a:endParaRPr lang="hr-HR" sz="2100" b="1" dirty="0" smtClean="0">
            <a:solidFill>
              <a:schemeClr val="tx1"/>
            </a:solidFill>
          </a:endParaRPr>
        </a:p>
        <a:p>
          <a:pPr algn="l">
            <a:spcAft>
              <a:spcPts val="0"/>
            </a:spcAft>
          </a:pPr>
          <a:r>
            <a:rPr lang="en-US" sz="2100" i="0" dirty="0" err="1" smtClean="0">
              <a:solidFill>
                <a:schemeClr val="tx1"/>
              </a:solidFill>
            </a:rPr>
            <a:t>Razumijevanje</a:t>
          </a:r>
          <a:r>
            <a:rPr lang="en-US" sz="2100" i="0" dirty="0" smtClean="0">
              <a:solidFill>
                <a:schemeClr val="tx1"/>
              </a:solidFill>
            </a:rPr>
            <a:t> </a:t>
          </a:r>
          <a:r>
            <a:rPr lang="en-US" sz="2100" i="0" dirty="0" err="1" smtClean="0">
              <a:solidFill>
                <a:schemeClr val="tx1"/>
              </a:solidFill>
            </a:rPr>
            <a:t>onoga</a:t>
          </a:r>
          <a:r>
            <a:rPr lang="en-US" sz="2100" i="0" dirty="0" smtClean="0">
              <a:solidFill>
                <a:schemeClr val="tx1"/>
              </a:solidFill>
            </a:rPr>
            <a:t> </a:t>
          </a:r>
          <a:r>
            <a:rPr lang="en-US" sz="2100" i="0" dirty="0" err="1" smtClean="0">
              <a:solidFill>
                <a:schemeClr val="tx1"/>
              </a:solidFill>
            </a:rPr>
            <a:t>što</a:t>
          </a:r>
          <a:r>
            <a:rPr lang="en-US" sz="2100" i="0" dirty="0" smtClean="0">
              <a:solidFill>
                <a:schemeClr val="tx1"/>
              </a:solidFill>
            </a:rPr>
            <a:t> se </a:t>
          </a:r>
          <a:r>
            <a:rPr lang="en-US" sz="2100" i="0" dirty="0" err="1" smtClean="0">
              <a:solidFill>
                <a:schemeClr val="tx1"/>
              </a:solidFill>
            </a:rPr>
            <a:t>desilo</a:t>
          </a:r>
          <a:r>
            <a:rPr lang="en-US" sz="2100" i="0" dirty="0" smtClean="0">
              <a:solidFill>
                <a:schemeClr val="tx1"/>
              </a:solidFill>
            </a:rPr>
            <a:t>:</a:t>
          </a:r>
        </a:p>
        <a:p>
          <a:pPr algn="l">
            <a:spcAft>
              <a:spcPts val="0"/>
            </a:spcAft>
          </a:pPr>
          <a:r>
            <a:rPr lang="en-US" sz="2100" i="0" dirty="0" smtClean="0">
              <a:solidFill>
                <a:schemeClr val="tx1"/>
              </a:solidFill>
            </a:rPr>
            <a:t>- </a:t>
          </a:r>
          <a:r>
            <a:rPr lang="en-US" sz="2100" i="0" dirty="0" err="1" smtClean="0">
              <a:solidFill>
                <a:schemeClr val="tx1"/>
              </a:solidFill>
            </a:rPr>
            <a:t>povezanost</a:t>
          </a:r>
          <a:r>
            <a:rPr lang="en-US" sz="2100" i="0" dirty="0" smtClean="0">
              <a:solidFill>
                <a:schemeClr val="tx1"/>
              </a:solidFill>
            </a:rPr>
            <a:t> s </a:t>
          </a:r>
          <a:r>
            <a:rPr lang="en-US" sz="2100" i="0" dirty="0" err="1" smtClean="0">
              <a:solidFill>
                <a:schemeClr val="tx1"/>
              </a:solidFill>
            </a:rPr>
            <a:t>prošlim</a:t>
          </a:r>
          <a:r>
            <a:rPr lang="en-US" sz="2100" i="0" dirty="0" smtClean="0">
              <a:solidFill>
                <a:schemeClr val="tx1"/>
              </a:solidFill>
            </a:rPr>
            <a:t> </a:t>
          </a:r>
          <a:r>
            <a:rPr lang="en-US" sz="2100" i="0" dirty="0" err="1" smtClean="0">
              <a:solidFill>
                <a:schemeClr val="tx1"/>
              </a:solidFill>
            </a:rPr>
            <a:t>iskustvom</a:t>
          </a:r>
          <a:endParaRPr lang="en-US" sz="2100" i="0" dirty="0" smtClean="0">
            <a:solidFill>
              <a:schemeClr val="tx1"/>
            </a:solidFill>
          </a:endParaRPr>
        </a:p>
        <a:p>
          <a:pPr algn="l">
            <a:spcAft>
              <a:spcPts val="0"/>
            </a:spcAft>
          </a:pPr>
          <a:r>
            <a:rPr lang="en-US" sz="2100" i="0" dirty="0" smtClean="0">
              <a:solidFill>
                <a:schemeClr val="tx1"/>
              </a:solidFill>
            </a:rPr>
            <a:t>- </a:t>
          </a:r>
          <a:r>
            <a:rPr lang="en-US" sz="2100" i="0" dirty="0" err="1" smtClean="0">
              <a:solidFill>
                <a:schemeClr val="tx1"/>
              </a:solidFill>
            </a:rPr>
            <a:t>generalizacija</a:t>
          </a:r>
          <a:endParaRPr lang="en-US" sz="2100" i="0" dirty="0" smtClean="0">
            <a:solidFill>
              <a:schemeClr val="tx1"/>
            </a:solidFill>
          </a:endParaRPr>
        </a:p>
        <a:p>
          <a:pPr algn="l">
            <a:spcAft>
              <a:spcPts val="0"/>
            </a:spcAft>
          </a:pPr>
          <a:r>
            <a:rPr lang="en-US" sz="2100" i="0" dirty="0" smtClean="0">
              <a:solidFill>
                <a:schemeClr val="tx1"/>
              </a:solidFill>
            </a:rPr>
            <a:t>- </a:t>
          </a:r>
          <a:r>
            <a:rPr lang="en-US" sz="2100" i="0" dirty="0" err="1" smtClean="0">
              <a:solidFill>
                <a:schemeClr val="tx1"/>
              </a:solidFill>
            </a:rPr>
            <a:t>povezanost</a:t>
          </a:r>
          <a:r>
            <a:rPr lang="en-US" sz="2100" i="0" dirty="0" smtClean="0">
              <a:solidFill>
                <a:schemeClr val="tx1"/>
              </a:solidFill>
            </a:rPr>
            <a:t> s </a:t>
          </a:r>
          <a:r>
            <a:rPr lang="en-US" sz="2100" i="0" dirty="0" err="1" smtClean="0">
              <a:solidFill>
                <a:schemeClr val="tx1"/>
              </a:solidFill>
            </a:rPr>
            <a:t>kognitivnom</a:t>
          </a:r>
          <a:r>
            <a:rPr lang="en-US" sz="2100" i="0" dirty="0" smtClean="0">
              <a:solidFill>
                <a:schemeClr val="tx1"/>
              </a:solidFill>
            </a:rPr>
            <a:t> </a:t>
          </a:r>
          <a:r>
            <a:rPr lang="hr-HR" sz="2100" i="0" dirty="0" smtClean="0">
              <a:solidFill>
                <a:schemeClr val="tx1"/>
              </a:solidFill>
            </a:rPr>
            <a:t>     </a:t>
          </a:r>
          <a:r>
            <a:rPr lang="en-US" sz="2100" i="0" dirty="0" err="1" smtClean="0">
              <a:solidFill>
                <a:schemeClr val="tx1"/>
              </a:solidFill>
            </a:rPr>
            <a:t>formulacijom</a:t>
          </a:r>
          <a:endParaRPr lang="en-US" sz="2100" i="0" dirty="0">
            <a:solidFill>
              <a:schemeClr val="tx1"/>
            </a:solidFill>
          </a:endParaRPr>
        </a:p>
      </dgm:t>
    </dgm:pt>
    <dgm:pt modelId="{CD471BCC-F611-46A3-AA73-0922068354DE}" type="parTrans" cxnId="{5DE30258-2712-4F49-8A9C-02EF46339521}">
      <dgm:prSet/>
      <dgm:spPr/>
      <dgm:t>
        <a:bodyPr/>
        <a:lstStyle/>
        <a:p>
          <a:endParaRPr lang="en-US"/>
        </a:p>
      </dgm:t>
    </dgm:pt>
    <dgm:pt modelId="{6310AA8C-B924-4F11-A02C-4CA80CDEC8ED}" type="sibTrans" cxnId="{5DE30258-2712-4F49-8A9C-02EF46339521}">
      <dgm:prSet/>
      <dgm:spPr/>
      <dgm:t>
        <a:bodyPr/>
        <a:lstStyle/>
        <a:p>
          <a:endParaRPr lang="en-US"/>
        </a:p>
      </dgm:t>
    </dgm:pt>
    <dgm:pt modelId="{5CB1409A-C0B4-4957-A21A-F3C535FCF098}">
      <dgm:prSet phldrT="[Text]" custT="1"/>
      <dgm:spPr/>
      <dgm:t>
        <a:bodyPr/>
        <a:lstStyle/>
        <a:p>
          <a:r>
            <a:rPr lang="en-US" sz="2100" b="1" dirty="0" err="1" smtClean="0">
              <a:solidFill>
                <a:schemeClr val="tx1"/>
              </a:solidFill>
            </a:rPr>
            <a:t>Planiranje</a:t>
          </a:r>
          <a:endParaRPr lang="en-US" sz="2100" b="1" dirty="0" smtClean="0">
            <a:solidFill>
              <a:schemeClr val="tx1"/>
            </a:solidFill>
          </a:endParaRPr>
        </a:p>
        <a:p>
          <a:r>
            <a:rPr lang="en-US" sz="2100" i="0" dirty="0" smtClean="0">
              <a:solidFill>
                <a:schemeClr val="tx1"/>
              </a:solidFill>
            </a:rPr>
            <a:t>Plan </a:t>
          </a:r>
          <a:r>
            <a:rPr lang="en-US" sz="2100" i="0" dirty="0" err="1" smtClean="0">
              <a:solidFill>
                <a:schemeClr val="tx1"/>
              </a:solidFill>
            </a:rPr>
            <a:t>novih</a:t>
          </a:r>
          <a:r>
            <a:rPr lang="en-US" sz="2100" i="0" dirty="0" smtClean="0">
              <a:solidFill>
                <a:schemeClr val="tx1"/>
              </a:solidFill>
            </a:rPr>
            <a:t> </a:t>
          </a:r>
          <a:r>
            <a:rPr lang="en-US" sz="2100" i="0" dirty="0" err="1" smtClean="0">
              <a:solidFill>
                <a:schemeClr val="tx1"/>
              </a:solidFill>
            </a:rPr>
            <a:t>iskustava</a:t>
          </a:r>
          <a:r>
            <a:rPr lang="en-US" sz="2100" i="0" dirty="0" smtClean="0">
              <a:solidFill>
                <a:schemeClr val="tx1"/>
              </a:solidFill>
            </a:rPr>
            <a:t> </a:t>
          </a:r>
          <a:r>
            <a:rPr lang="en-US" sz="2100" i="0" dirty="0" err="1" smtClean="0">
              <a:solidFill>
                <a:schemeClr val="tx1"/>
              </a:solidFill>
            </a:rPr>
            <a:t>na</a:t>
          </a:r>
          <a:r>
            <a:rPr lang="en-US" sz="2100" i="0" dirty="0" smtClean="0">
              <a:solidFill>
                <a:schemeClr val="tx1"/>
              </a:solidFill>
            </a:rPr>
            <a:t> </a:t>
          </a:r>
          <a:r>
            <a:rPr lang="en-US" sz="2100" i="0" dirty="0" err="1" smtClean="0">
              <a:solidFill>
                <a:schemeClr val="tx1"/>
              </a:solidFill>
            </a:rPr>
            <a:t>osnovi</a:t>
          </a:r>
          <a:r>
            <a:rPr lang="en-US" sz="2100" i="0" dirty="0" smtClean="0">
              <a:solidFill>
                <a:schemeClr val="tx1"/>
              </a:solidFill>
            </a:rPr>
            <a:t> </a:t>
          </a:r>
          <a:r>
            <a:rPr lang="en-US" sz="2100" i="0" dirty="0" err="1" smtClean="0">
              <a:solidFill>
                <a:schemeClr val="tx1"/>
              </a:solidFill>
            </a:rPr>
            <a:t>praktičnih</a:t>
          </a:r>
          <a:r>
            <a:rPr lang="en-US" sz="2100" i="0" dirty="0" smtClean="0">
              <a:solidFill>
                <a:schemeClr val="tx1"/>
              </a:solidFill>
            </a:rPr>
            <a:t> </a:t>
          </a:r>
          <a:r>
            <a:rPr lang="en-US" sz="2100" i="0" dirty="0" err="1" smtClean="0">
              <a:solidFill>
                <a:schemeClr val="tx1"/>
              </a:solidFill>
            </a:rPr>
            <a:t>implikacija</a:t>
          </a:r>
          <a:r>
            <a:rPr lang="en-US" sz="2100" i="0" dirty="0" smtClean="0">
              <a:solidFill>
                <a:schemeClr val="tx1"/>
              </a:solidFill>
            </a:rPr>
            <a:t> </a:t>
          </a:r>
          <a:r>
            <a:rPr lang="en-US" sz="2100" i="0" dirty="0" err="1" smtClean="0">
              <a:solidFill>
                <a:schemeClr val="tx1"/>
              </a:solidFill>
            </a:rPr>
            <a:t>rezultata</a:t>
          </a:r>
          <a:endParaRPr lang="en-US" sz="2100" i="0" dirty="0">
            <a:solidFill>
              <a:schemeClr val="tx1"/>
            </a:solidFill>
          </a:endParaRPr>
        </a:p>
      </dgm:t>
    </dgm:pt>
    <dgm:pt modelId="{73EBC3FB-36D0-4BC0-A1D1-F6D892F22CCA}" type="parTrans" cxnId="{3A14A1BE-140C-45F9-9524-99E2919B791C}">
      <dgm:prSet/>
      <dgm:spPr/>
      <dgm:t>
        <a:bodyPr/>
        <a:lstStyle/>
        <a:p>
          <a:endParaRPr lang="en-US"/>
        </a:p>
      </dgm:t>
    </dgm:pt>
    <dgm:pt modelId="{DA74E846-E084-47F1-B713-1E4147A1D4F0}" type="sibTrans" cxnId="{3A14A1BE-140C-45F9-9524-99E2919B791C}">
      <dgm:prSet/>
      <dgm:spPr/>
      <dgm:t>
        <a:bodyPr/>
        <a:lstStyle/>
        <a:p>
          <a:endParaRPr lang="en-US"/>
        </a:p>
      </dgm:t>
    </dgm:pt>
    <dgm:pt modelId="{2956D5E2-0ED7-407A-8628-7F42736D6B25}" type="pres">
      <dgm:prSet presAssocID="{DE69A101-23B0-4A0F-B9AE-9E7A6AA3C7E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5D24D1-39A8-4415-98D5-C529EA880FD9}" type="pres">
      <dgm:prSet presAssocID="{49F3372F-3210-43F9-BCC1-663196D47C71}" presName="node" presStyleLbl="node1" presStyleIdx="0" presStyleCnt="4" custScaleX="106764" custScaleY="112399" custRadScaleRad="94097" custRadScaleInc="7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A5985-8B27-4FD7-9A0A-F12AF2E05C13}" type="pres">
      <dgm:prSet presAssocID="{49F3372F-3210-43F9-BCC1-663196D47C71}" presName="spNode" presStyleCnt="0"/>
      <dgm:spPr/>
      <dgm:t>
        <a:bodyPr/>
        <a:lstStyle/>
        <a:p>
          <a:endParaRPr lang="en-US"/>
        </a:p>
      </dgm:t>
    </dgm:pt>
    <dgm:pt modelId="{050750E6-13A8-4403-A391-73F9A6DEBF36}" type="pres">
      <dgm:prSet presAssocID="{DCF7E197-2276-4066-AD3B-B991CE655C93}" presName="sibTrans" presStyleLbl="sibTrans1D1" presStyleIdx="0" presStyleCnt="4"/>
      <dgm:spPr/>
      <dgm:t>
        <a:bodyPr/>
        <a:lstStyle/>
        <a:p>
          <a:endParaRPr lang="en-US"/>
        </a:p>
      </dgm:t>
    </dgm:pt>
    <dgm:pt modelId="{18974157-D776-46D3-A59F-9AE2D94A228D}" type="pres">
      <dgm:prSet presAssocID="{A317DA37-DFBC-473F-8D7D-F36D36B721A6}" presName="node" presStyleLbl="node1" presStyleIdx="1" presStyleCnt="4" custScaleX="131137" custScaleY="98987" custRadScaleRad="99332" custRadScaleInc="-267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E746B-DB8A-43C1-A076-E470ECC76EAF}" type="pres">
      <dgm:prSet presAssocID="{A317DA37-DFBC-473F-8D7D-F36D36B721A6}" presName="spNode" presStyleCnt="0"/>
      <dgm:spPr/>
      <dgm:t>
        <a:bodyPr/>
        <a:lstStyle/>
        <a:p>
          <a:endParaRPr lang="en-US"/>
        </a:p>
      </dgm:t>
    </dgm:pt>
    <dgm:pt modelId="{148DC9F9-6600-4157-8095-8DBB55287A3C}" type="pres">
      <dgm:prSet presAssocID="{EADE9519-2CD5-40EC-9D2E-F3E62CF3ADF8}" presName="sibTrans" presStyleLbl="sibTrans1D1" presStyleIdx="1" presStyleCnt="4"/>
      <dgm:spPr/>
      <dgm:t>
        <a:bodyPr/>
        <a:lstStyle/>
        <a:p>
          <a:endParaRPr lang="en-US"/>
        </a:p>
      </dgm:t>
    </dgm:pt>
    <dgm:pt modelId="{1FD89AE6-791B-472B-8A74-C03D066C8AB1}" type="pres">
      <dgm:prSet presAssocID="{3CBBDCCD-636E-4651-8AF4-C37D2E82A5E0}" presName="node" presStyleLbl="node1" presStyleIdx="2" presStyleCnt="4" custScaleX="195679" custScaleY="169659" custRadScaleRad="90779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12124-1DD1-4D06-9F3B-693AEA5EB6A5}" type="pres">
      <dgm:prSet presAssocID="{3CBBDCCD-636E-4651-8AF4-C37D2E82A5E0}" presName="spNode" presStyleCnt="0"/>
      <dgm:spPr/>
      <dgm:t>
        <a:bodyPr/>
        <a:lstStyle/>
        <a:p>
          <a:endParaRPr lang="en-US"/>
        </a:p>
      </dgm:t>
    </dgm:pt>
    <dgm:pt modelId="{54AEBDF1-97F0-44B2-BBC6-8CF24F7A5D30}" type="pres">
      <dgm:prSet presAssocID="{6310AA8C-B924-4F11-A02C-4CA80CDEC8ED}" presName="sibTrans" presStyleLbl="sibTrans1D1" presStyleIdx="2" presStyleCnt="4"/>
      <dgm:spPr/>
      <dgm:t>
        <a:bodyPr/>
        <a:lstStyle/>
        <a:p>
          <a:endParaRPr lang="en-US"/>
        </a:p>
      </dgm:t>
    </dgm:pt>
    <dgm:pt modelId="{21BF5032-417C-418A-AED2-553F4F635A85}" type="pres">
      <dgm:prSet presAssocID="{5CB1409A-C0B4-4957-A21A-F3C535FCF098}" presName="node" presStyleLbl="node1" presStyleIdx="3" presStyleCnt="4" custScaleX="143428" custScaleY="119878" custRadScaleRad="105473" custRadScaleInc="24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B2E39-152E-436C-93BE-E90EBB053DB9}" type="pres">
      <dgm:prSet presAssocID="{5CB1409A-C0B4-4957-A21A-F3C535FCF098}" presName="spNode" presStyleCnt="0"/>
      <dgm:spPr/>
      <dgm:t>
        <a:bodyPr/>
        <a:lstStyle/>
        <a:p>
          <a:endParaRPr lang="en-US"/>
        </a:p>
      </dgm:t>
    </dgm:pt>
    <dgm:pt modelId="{3EA541DA-5ABC-4A05-B92B-5E070B2CFC5E}" type="pres">
      <dgm:prSet presAssocID="{DA74E846-E084-47F1-B713-1E4147A1D4F0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3A14A1BE-140C-45F9-9524-99E2919B791C}" srcId="{DE69A101-23B0-4A0F-B9AE-9E7A6AA3C7EF}" destId="{5CB1409A-C0B4-4957-A21A-F3C535FCF098}" srcOrd="3" destOrd="0" parTransId="{73EBC3FB-36D0-4BC0-A1D1-F6D892F22CCA}" sibTransId="{DA74E846-E084-47F1-B713-1E4147A1D4F0}"/>
    <dgm:cxn modelId="{9FA04F13-FDF0-427D-84E4-C3DCF7ADED6E}" type="presOf" srcId="{A317DA37-DFBC-473F-8D7D-F36D36B721A6}" destId="{18974157-D776-46D3-A59F-9AE2D94A228D}" srcOrd="0" destOrd="0" presId="urn:microsoft.com/office/officeart/2005/8/layout/cycle5"/>
    <dgm:cxn modelId="{CFCDAEFE-BE4A-41D7-9550-B0B80FBD6DFB}" type="presOf" srcId="{5CB1409A-C0B4-4957-A21A-F3C535FCF098}" destId="{21BF5032-417C-418A-AED2-553F4F635A85}" srcOrd="0" destOrd="0" presId="urn:microsoft.com/office/officeart/2005/8/layout/cycle5"/>
    <dgm:cxn modelId="{5F7B1AA6-E856-4046-9E95-22D776C70B7B}" type="presOf" srcId="{6310AA8C-B924-4F11-A02C-4CA80CDEC8ED}" destId="{54AEBDF1-97F0-44B2-BBC6-8CF24F7A5D30}" srcOrd="0" destOrd="0" presId="urn:microsoft.com/office/officeart/2005/8/layout/cycle5"/>
    <dgm:cxn modelId="{08BADACD-28E1-4E14-B0D9-27B8CF9AD6EB}" srcId="{DE69A101-23B0-4A0F-B9AE-9E7A6AA3C7EF}" destId="{A317DA37-DFBC-473F-8D7D-F36D36B721A6}" srcOrd="1" destOrd="0" parTransId="{546D828F-4908-4137-95F9-C8699A5AB7E2}" sibTransId="{EADE9519-2CD5-40EC-9D2E-F3E62CF3ADF8}"/>
    <dgm:cxn modelId="{6CF23F56-A312-44B2-833B-67F95A4855F3}" type="presOf" srcId="{EADE9519-2CD5-40EC-9D2E-F3E62CF3ADF8}" destId="{148DC9F9-6600-4157-8095-8DBB55287A3C}" srcOrd="0" destOrd="0" presId="urn:microsoft.com/office/officeart/2005/8/layout/cycle5"/>
    <dgm:cxn modelId="{3C1ACDFB-2E39-4F2E-A1EC-B7BF2AAF7B66}" type="presOf" srcId="{49F3372F-3210-43F9-BCC1-663196D47C71}" destId="{245D24D1-39A8-4415-98D5-C529EA880FD9}" srcOrd="0" destOrd="0" presId="urn:microsoft.com/office/officeart/2005/8/layout/cycle5"/>
    <dgm:cxn modelId="{B339D81B-63DE-4F47-A8EC-F6B9CEE624F2}" type="presOf" srcId="{DCF7E197-2276-4066-AD3B-B991CE655C93}" destId="{050750E6-13A8-4403-A391-73F9A6DEBF36}" srcOrd="0" destOrd="0" presId="urn:microsoft.com/office/officeart/2005/8/layout/cycle5"/>
    <dgm:cxn modelId="{593E72A1-3A54-4823-83DE-59443E188F22}" type="presOf" srcId="{DE69A101-23B0-4A0F-B9AE-9E7A6AA3C7EF}" destId="{2956D5E2-0ED7-407A-8628-7F42736D6B25}" srcOrd="0" destOrd="0" presId="urn:microsoft.com/office/officeart/2005/8/layout/cycle5"/>
    <dgm:cxn modelId="{10FB7042-9EC8-4FC2-8633-2A64525F5A03}" type="presOf" srcId="{DA74E846-E084-47F1-B713-1E4147A1D4F0}" destId="{3EA541DA-5ABC-4A05-B92B-5E070B2CFC5E}" srcOrd="0" destOrd="0" presId="urn:microsoft.com/office/officeart/2005/8/layout/cycle5"/>
    <dgm:cxn modelId="{5DE30258-2712-4F49-8A9C-02EF46339521}" srcId="{DE69A101-23B0-4A0F-B9AE-9E7A6AA3C7EF}" destId="{3CBBDCCD-636E-4651-8AF4-C37D2E82A5E0}" srcOrd="2" destOrd="0" parTransId="{CD471BCC-F611-46A3-AA73-0922068354DE}" sibTransId="{6310AA8C-B924-4F11-A02C-4CA80CDEC8ED}"/>
    <dgm:cxn modelId="{87E7D83F-CD34-4F16-BC60-0DD8C6C367E7}" srcId="{DE69A101-23B0-4A0F-B9AE-9E7A6AA3C7EF}" destId="{49F3372F-3210-43F9-BCC1-663196D47C71}" srcOrd="0" destOrd="0" parTransId="{22B44354-D092-4715-90E8-9AE47F58BC2C}" sibTransId="{DCF7E197-2276-4066-AD3B-B991CE655C93}"/>
    <dgm:cxn modelId="{72C05A8F-F5CB-49DB-A30F-D7EF35E0516A}" type="presOf" srcId="{3CBBDCCD-636E-4651-8AF4-C37D2E82A5E0}" destId="{1FD89AE6-791B-472B-8A74-C03D066C8AB1}" srcOrd="0" destOrd="0" presId="urn:microsoft.com/office/officeart/2005/8/layout/cycle5"/>
    <dgm:cxn modelId="{26FEEBE4-885E-488A-BE15-F45431809580}" type="presParOf" srcId="{2956D5E2-0ED7-407A-8628-7F42736D6B25}" destId="{245D24D1-39A8-4415-98D5-C529EA880FD9}" srcOrd="0" destOrd="0" presId="urn:microsoft.com/office/officeart/2005/8/layout/cycle5"/>
    <dgm:cxn modelId="{C9244B56-405F-4EC2-A0B1-0BDD7AED8149}" type="presParOf" srcId="{2956D5E2-0ED7-407A-8628-7F42736D6B25}" destId="{0C2A5985-8B27-4FD7-9A0A-F12AF2E05C13}" srcOrd="1" destOrd="0" presId="urn:microsoft.com/office/officeart/2005/8/layout/cycle5"/>
    <dgm:cxn modelId="{BD52C66B-E27B-4811-9DBB-280822B350EF}" type="presParOf" srcId="{2956D5E2-0ED7-407A-8628-7F42736D6B25}" destId="{050750E6-13A8-4403-A391-73F9A6DEBF36}" srcOrd="2" destOrd="0" presId="urn:microsoft.com/office/officeart/2005/8/layout/cycle5"/>
    <dgm:cxn modelId="{C2E6983E-14AA-4FA0-A81F-EE926BFA1B9F}" type="presParOf" srcId="{2956D5E2-0ED7-407A-8628-7F42736D6B25}" destId="{18974157-D776-46D3-A59F-9AE2D94A228D}" srcOrd="3" destOrd="0" presId="urn:microsoft.com/office/officeart/2005/8/layout/cycle5"/>
    <dgm:cxn modelId="{B047F2A3-7FF9-4285-B273-17261EF7C71D}" type="presParOf" srcId="{2956D5E2-0ED7-407A-8628-7F42736D6B25}" destId="{C63E746B-DB8A-43C1-A076-E470ECC76EAF}" srcOrd="4" destOrd="0" presId="urn:microsoft.com/office/officeart/2005/8/layout/cycle5"/>
    <dgm:cxn modelId="{6AD6D143-DFB1-4ACF-96F8-7052B0A0F296}" type="presParOf" srcId="{2956D5E2-0ED7-407A-8628-7F42736D6B25}" destId="{148DC9F9-6600-4157-8095-8DBB55287A3C}" srcOrd="5" destOrd="0" presId="urn:microsoft.com/office/officeart/2005/8/layout/cycle5"/>
    <dgm:cxn modelId="{2E3A969A-45D3-4816-A0FB-8588B963B124}" type="presParOf" srcId="{2956D5E2-0ED7-407A-8628-7F42736D6B25}" destId="{1FD89AE6-791B-472B-8A74-C03D066C8AB1}" srcOrd="6" destOrd="0" presId="urn:microsoft.com/office/officeart/2005/8/layout/cycle5"/>
    <dgm:cxn modelId="{1C560A6E-122E-4BE4-AB5E-AAFE31B17BC5}" type="presParOf" srcId="{2956D5E2-0ED7-407A-8628-7F42736D6B25}" destId="{05012124-1DD1-4D06-9F3B-693AEA5EB6A5}" srcOrd="7" destOrd="0" presId="urn:microsoft.com/office/officeart/2005/8/layout/cycle5"/>
    <dgm:cxn modelId="{0BB78254-235C-437A-8E8D-31F9349B89C3}" type="presParOf" srcId="{2956D5E2-0ED7-407A-8628-7F42736D6B25}" destId="{54AEBDF1-97F0-44B2-BBC6-8CF24F7A5D30}" srcOrd="8" destOrd="0" presId="urn:microsoft.com/office/officeart/2005/8/layout/cycle5"/>
    <dgm:cxn modelId="{382AA484-6E74-4D1D-9E93-C6AA15B9C912}" type="presParOf" srcId="{2956D5E2-0ED7-407A-8628-7F42736D6B25}" destId="{21BF5032-417C-418A-AED2-553F4F635A85}" srcOrd="9" destOrd="0" presId="urn:microsoft.com/office/officeart/2005/8/layout/cycle5"/>
    <dgm:cxn modelId="{ABA1C3CB-05AF-486C-9114-F26455188533}" type="presParOf" srcId="{2956D5E2-0ED7-407A-8628-7F42736D6B25}" destId="{CBDB2E39-152E-436C-93BE-E90EBB053DB9}" srcOrd="10" destOrd="0" presId="urn:microsoft.com/office/officeart/2005/8/layout/cycle5"/>
    <dgm:cxn modelId="{B938DCE9-120B-4619-A7BB-733B1C89E925}" type="presParOf" srcId="{2956D5E2-0ED7-407A-8628-7F42736D6B25}" destId="{3EA541DA-5ABC-4A05-B92B-5E070B2CFC5E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D24D1-39A8-4415-98D5-C529EA880FD9}">
      <dsp:nvSpPr>
        <dsp:cNvPr id="0" name=""/>
        <dsp:cNvSpPr/>
      </dsp:nvSpPr>
      <dsp:spPr>
        <a:xfrm>
          <a:off x="3928310" y="-150767"/>
          <a:ext cx="2354821" cy="16114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solidFill>
                <a:schemeClr val="tx1"/>
              </a:solidFill>
            </a:rPr>
            <a:t>Iskustvo</a:t>
          </a:r>
          <a:endParaRPr lang="en-US" sz="2100" b="1" kern="1200" dirty="0" smtClean="0">
            <a:solidFill>
              <a:schemeClr val="tx1"/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0" kern="1200" dirty="0" err="1" smtClean="0">
              <a:solidFill>
                <a:schemeClr val="tx1"/>
              </a:solidFill>
            </a:rPr>
            <a:t>Akcija</a:t>
          </a:r>
          <a:r>
            <a:rPr lang="en-US" sz="2000" i="0" kern="1200" dirty="0" smtClean="0">
              <a:solidFill>
                <a:schemeClr val="tx1"/>
              </a:solidFill>
            </a:rPr>
            <a:t> (</a:t>
          </a:r>
          <a:r>
            <a:rPr lang="en-US" sz="2000" i="0" kern="1200" dirty="0" err="1" smtClean="0">
              <a:solidFill>
                <a:schemeClr val="tx1"/>
              </a:solidFill>
            </a:rPr>
            <a:t>promjena</a:t>
          </a:r>
          <a:r>
            <a:rPr lang="en-US" sz="2000" i="0" kern="1200" dirty="0" smtClean="0">
              <a:solidFill>
                <a:schemeClr val="tx1"/>
              </a:solidFill>
            </a:rPr>
            <a:t> </a:t>
          </a:r>
          <a:r>
            <a:rPr lang="en-US" sz="2000" i="0" kern="1200" dirty="0" err="1" smtClean="0">
              <a:solidFill>
                <a:schemeClr val="tx1"/>
              </a:solidFill>
            </a:rPr>
            <a:t>uobičajenog</a:t>
          </a:r>
          <a:r>
            <a:rPr lang="en-US" sz="2000" i="0" kern="1200" dirty="0" smtClean="0">
              <a:solidFill>
                <a:schemeClr val="tx1"/>
              </a:solidFill>
            </a:rPr>
            <a:t> </a:t>
          </a:r>
          <a:r>
            <a:rPr lang="en-US" sz="2000" i="0" kern="1200" dirty="0" err="1" smtClean="0">
              <a:solidFill>
                <a:schemeClr val="tx1"/>
              </a:solidFill>
            </a:rPr>
            <a:t>ponašanja</a:t>
          </a:r>
          <a:r>
            <a:rPr lang="en-US" sz="1800" i="0" kern="1200" dirty="0" smtClean="0">
              <a:solidFill>
                <a:schemeClr val="tx1"/>
              </a:solidFill>
            </a:rPr>
            <a:t>)</a:t>
          </a:r>
          <a:endParaRPr lang="en-US" sz="1800" i="0" kern="1200" dirty="0">
            <a:solidFill>
              <a:schemeClr val="tx1"/>
            </a:solidFill>
          </a:endParaRPr>
        </a:p>
      </dsp:txBody>
      <dsp:txXfrm>
        <a:off x="4006973" y="-72104"/>
        <a:ext cx="2197495" cy="1454094"/>
      </dsp:txXfrm>
    </dsp:sp>
    <dsp:sp modelId="{050750E6-13A8-4403-A391-73F9A6DEBF36}">
      <dsp:nvSpPr>
        <dsp:cNvPr id="0" name=""/>
        <dsp:cNvSpPr/>
      </dsp:nvSpPr>
      <dsp:spPr>
        <a:xfrm>
          <a:off x="2767514" y="748376"/>
          <a:ext cx="4734579" cy="4734579"/>
        </a:xfrm>
        <a:custGeom>
          <a:avLst/>
          <a:gdLst/>
          <a:ahLst/>
          <a:cxnLst/>
          <a:rect l="0" t="0" r="0" b="0"/>
          <a:pathLst>
            <a:path>
              <a:moveTo>
                <a:pt x="3713190" y="419826"/>
              </a:moveTo>
              <a:arcTo wR="2367289" hR="2367289" stAng="18278912" swAng="103101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974157-D776-46D3-A59F-9AE2D94A228D}">
      <dsp:nvSpPr>
        <dsp:cNvPr id="0" name=""/>
        <dsp:cNvSpPr/>
      </dsp:nvSpPr>
      <dsp:spPr>
        <a:xfrm>
          <a:off x="5902937" y="1842426"/>
          <a:ext cx="2892400" cy="1419138"/>
        </a:xfrm>
        <a:prstGeom prst="roundRect">
          <a:avLst/>
        </a:prstGeom>
        <a:gradFill rotWithShape="0">
          <a:gsLst>
            <a:gs pos="0">
              <a:schemeClr val="accent4">
                <a:hueOff val="-1173315"/>
                <a:satOff val="-12043"/>
                <a:lumOff val="5033"/>
                <a:alphaOff val="0"/>
                <a:shade val="51000"/>
                <a:satMod val="130000"/>
              </a:schemeClr>
            </a:gs>
            <a:gs pos="80000">
              <a:schemeClr val="accent4">
                <a:hueOff val="-1173315"/>
                <a:satOff val="-12043"/>
                <a:lumOff val="5033"/>
                <a:alphaOff val="0"/>
                <a:shade val="93000"/>
                <a:satMod val="130000"/>
              </a:schemeClr>
            </a:gs>
            <a:gs pos="100000">
              <a:schemeClr val="accent4">
                <a:hueOff val="-1173315"/>
                <a:satOff val="-12043"/>
                <a:lumOff val="50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solidFill>
                <a:schemeClr val="tx1"/>
              </a:solidFill>
            </a:rPr>
            <a:t>Opažanje</a:t>
          </a:r>
          <a:endParaRPr lang="en-US" sz="2100" b="1" kern="1200" dirty="0" smtClean="0">
            <a:solidFill>
              <a:schemeClr val="tx1"/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i="0" kern="1200" dirty="0" err="1" smtClean="0">
              <a:solidFill>
                <a:schemeClr val="tx1"/>
              </a:solidFill>
            </a:rPr>
            <a:t>Što</a:t>
          </a:r>
          <a:r>
            <a:rPr lang="en-US" sz="2100" i="0" kern="1200" dirty="0" smtClean="0">
              <a:solidFill>
                <a:schemeClr val="tx1"/>
              </a:solidFill>
            </a:rPr>
            <a:t> se </a:t>
          </a:r>
          <a:r>
            <a:rPr lang="en-US" sz="2100" i="0" kern="1200" dirty="0" err="1" smtClean="0">
              <a:solidFill>
                <a:schemeClr val="tx1"/>
              </a:solidFill>
            </a:rPr>
            <a:t>desilo</a:t>
          </a:r>
          <a:r>
            <a:rPr lang="en-US" sz="2100" i="0" kern="1200" dirty="0" smtClean="0">
              <a:solidFill>
                <a:schemeClr val="tx1"/>
              </a:solidFill>
            </a:rPr>
            <a:t>?</a:t>
          </a:r>
          <a:endParaRPr lang="en-US" sz="2100" i="0" kern="1200" dirty="0">
            <a:solidFill>
              <a:schemeClr val="tx1"/>
            </a:solidFill>
          </a:endParaRPr>
        </a:p>
      </dsp:txBody>
      <dsp:txXfrm>
        <a:off x="5972214" y="1911703"/>
        <a:ext cx="2753846" cy="1280584"/>
      </dsp:txXfrm>
    </dsp:sp>
    <dsp:sp modelId="{148DC9F9-6600-4157-8095-8DBB55287A3C}">
      <dsp:nvSpPr>
        <dsp:cNvPr id="0" name=""/>
        <dsp:cNvSpPr/>
      </dsp:nvSpPr>
      <dsp:spPr>
        <a:xfrm>
          <a:off x="2352748" y="-429833"/>
          <a:ext cx="4734579" cy="4734579"/>
        </a:xfrm>
        <a:custGeom>
          <a:avLst/>
          <a:gdLst/>
          <a:ahLst/>
          <a:cxnLst/>
          <a:rect l="0" t="0" r="0" b="0"/>
          <a:pathLst>
            <a:path>
              <a:moveTo>
                <a:pt x="4240917" y="3814211"/>
              </a:moveTo>
              <a:arcTo wR="2367289" hR="2367289" stAng="2260641" swAng="664904"/>
            </a:path>
          </a:pathLst>
        </a:custGeom>
        <a:noFill/>
        <a:ln w="9525" cap="flat" cmpd="sng" algn="ctr">
          <a:solidFill>
            <a:schemeClr val="accent4">
              <a:hueOff val="-1173315"/>
              <a:satOff val="-12043"/>
              <a:lumOff val="503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D89AE6-791B-472B-8A74-C03D066C8AB1}">
      <dsp:nvSpPr>
        <dsp:cNvPr id="0" name=""/>
        <dsp:cNvSpPr/>
      </dsp:nvSpPr>
      <dsp:spPr>
        <a:xfrm>
          <a:off x="2862793" y="3813705"/>
          <a:ext cx="4315960" cy="2432335"/>
        </a:xfrm>
        <a:prstGeom prst="roundRect">
          <a:avLst/>
        </a:prstGeom>
        <a:gradFill rotWithShape="0">
          <a:gsLst>
            <a:gs pos="0">
              <a:schemeClr val="accent4">
                <a:hueOff val="-2346630"/>
                <a:satOff val="-24086"/>
                <a:lumOff val="10066"/>
                <a:alphaOff val="0"/>
                <a:shade val="51000"/>
                <a:satMod val="130000"/>
              </a:schemeClr>
            </a:gs>
            <a:gs pos="80000">
              <a:schemeClr val="accent4">
                <a:hueOff val="-2346630"/>
                <a:satOff val="-24086"/>
                <a:lumOff val="10066"/>
                <a:alphaOff val="0"/>
                <a:shade val="93000"/>
                <a:satMod val="130000"/>
              </a:schemeClr>
            </a:gs>
            <a:gs pos="100000">
              <a:schemeClr val="accent4">
                <a:hueOff val="-2346630"/>
                <a:satOff val="-24086"/>
                <a:lumOff val="100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solidFill>
                <a:schemeClr val="tx1"/>
              </a:solidFill>
            </a:rPr>
            <a:t>Refleksija</a:t>
          </a:r>
          <a:endParaRPr lang="hr-HR" sz="2100" b="1" kern="1200" dirty="0" smtClean="0">
            <a:solidFill>
              <a:schemeClr val="tx1"/>
            </a:solidFill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100" i="0" kern="1200" dirty="0" err="1" smtClean="0">
              <a:solidFill>
                <a:schemeClr val="tx1"/>
              </a:solidFill>
            </a:rPr>
            <a:t>Razumijevanje</a:t>
          </a:r>
          <a:r>
            <a:rPr lang="en-US" sz="2100" i="0" kern="1200" dirty="0" smtClean="0">
              <a:solidFill>
                <a:schemeClr val="tx1"/>
              </a:solidFill>
            </a:rPr>
            <a:t> </a:t>
          </a:r>
          <a:r>
            <a:rPr lang="en-US" sz="2100" i="0" kern="1200" dirty="0" err="1" smtClean="0">
              <a:solidFill>
                <a:schemeClr val="tx1"/>
              </a:solidFill>
            </a:rPr>
            <a:t>onoga</a:t>
          </a:r>
          <a:r>
            <a:rPr lang="en-US" sz="2100" i="0" kern="1200" dirty="0" smtClean="0">
              <a:solidFill>
                <a:schemeClr val="tx1"/>
              </a:solidFill>
            </a:rPr>
            <a:t> </a:t>
          </a:r>
          <a:r>
            <a:rPr lang="en-US" sz="2100" i="0" kern="1200" dirty="0" err="1" smtClean="0">
              <a:solidFill>
                <a:schemeClr val="tx1"/>
              </a:solidFill>
            </a:rPr>
            <a:t>što</a:t>
          </a:r>
          <a:r>
            <a:rPr lang="en-US" sz="2100" i="0" kern="1200" dirty="0" smtClean="0">
              <a:solidFill>
                <a:schemeClr val="tx1"/>
              </a:solidFill>
            </a:rPr>
            <a:t> se </a:t>
          </a:r>
          <a:r>
            <a:rPr lang="en-US" sz="2100" i="0" kern="1200" dirty="0" err="1" smtClean="0">
              <a:solidFill>
                <a:schemeClr val="tx1"/>
              </a:solidFill>
            </a:rPr>
            <a:t>desilo</a:t>
          </a:r>
          <a:r>
            <a:rPr lang="en-US" sz="2100" i="0" kern="1200" dirty="0" smtClean="0">
              <a:solidFill>
                <a:schemeClr val="tx1"/>
              </a:solidFill>
            </a:rPr>
            <a:t>: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100" i="0" kern="1200" dirty="0" smtClean="0">
              <a:solidFill>
                <a:schemeClr val="tx1"/>
              </a:solidFill>
            </a:rPr>
            <a:t>- </a:t>
          </a:r>
          <a:r>
            <a:rPr lang="en-US" sz="2100" i="0" kern="1200" dirty="0" err="1" smtClean="0">
              <a:solidFill>
                <a:schemeClr val="tx1"/>
              </a:solidFill>
            </a:rPr>
            <a:t>povezanost</a:t>
          </a:r>
          <a:r>
            <a:rPr lang="en-US" sz="2100" i="0" kern="1200" dirty="0" smtClean="0">
              <a:solidFill>
                <a:schemeClr val="tx1"/>
              </a:solidFill>
            </a:rPr>
            <a:t> s </a:t>
          </a:r>
          <a:r>
            <a:rPr lang="en-US" sz="2100" i="0" kern="1200" dirty="0" err="1" smtClean="0">
              <a:solidFill>
                <a:schemeClr val="tx1"/>
              </a:solidFill>
            </a:rPr>
            <a:t>prošlim</a:t>
          </a:r>
          <a:r>
            <a:rPr lang="en-US" sz="2100" i="0" kern="1200" dirty="0" smtClean="0">
              <a:solidFill>
                <a:schemeClr val="tx1"/>
              </a:solidFill>
            </a:rPr>
            <a:t> </a:t>
          </a:r>
          <a:r>
            <a:rPr lang="en-US" sz="2100" i="0" kern="1200" dirty="0" err="1" smtClean="0">
              <a:solidFill>
                <a:schemeClr val="tx1"/>
              </a:solidFill>
            </a:rPr>
            <a:t>iskustvom</a:t>
          </a:r>
          <a:endParaRPr lang="en-US" sz="2100" i="0" kern="1200" dirty="0" smtClean="0">
            <a:solidFill>
              <a:schemeClr val="tx1"/>
            </a:solidFill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100" i="0" kern="1200" dirty="0" smtClean="0">
              <a:solidFill>
                <a:schemeClr val="tx1"/>
              </a:solidFill>
            </a:rPr>
            <a:t>- </a:t>
          </a:r>
          <a:r>
            <a:rPr lang="en-US" sz="2100" i="0" kern="1200" dirty="0" err="1" smtClean="0">
              <a:solidFill>
                <a:schemeClr val="tx1"/>
              </a:solidFill>
            </a:rPr>
            <a:t>generalizacija</a:t>
          </a:r>
          <a:endParaRPr lang="en-US" sz="2100" i="0" kern="1200" dirty="0" smtClean="0">
            <a:solidFill>
              <a:schemeClr val="tx1"/>
            </a:solidFill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100" i="0" kern="1200" dirty="0" smtClean="0">
              <a:solidFill>
                <a:schemeClr val="tx1"/>
              </a:solidFill>
            </a:rPr>
            <a:t>- </a:t>
          </a:r>
          <a:r>
            <a:rPr lang="en-US" sz="2100" i="0" kern="1200" dirty="0" err="1" smtClean="0">
              <a:solidFill>
                <a:schemeClr val="tx1"/>
              </a:solidFill>
            </a:rPr>
            <a:t>povezanost</a:t>
          </a:r>
          <a:r>
            <a:rPr lang="en-US" sz="2100" i="0" kern="1200" dirty="0" smtClean="0">
              <a:solidFill>
                <a:schemeClr val="tx1"/>
              </a:solidFill>
            </a:rPr>
            <a:t> s </a:t>
          </a:r>
          <a:r>
            <a:rPr lang="en-US" sz="2100" i="0" kern="1200" dirty="0" err="1" smtClean="0">
              <a:solidFill>
                <a:schemeClr val="tx1"/>
              </a:solidFill>
            </a:rPr>
            <a:t>kognitivnom</a:t>
          </a:r>
          <a:r>
            <a:rPr lang="en-US" sz="2100" i="0" kern="1200" dirty="0" smtClean="0">
              <a:solidFill>
                <a:schemeClr val="tx1"/>
              </a:solidFill>
            </a:rPr>
            <a:t> </a:t>
          </a:r>
          <a:r>
            <a:rPr lang="hr-HR" sz="2100" i="0" kern="1200" dirty="0" smtClean="0">
              <a:solidFill>
                <a:schemeClr val="tx1"/>
              </a:solidFill>
            </a:rPr>
            <a:t>     </a:t>
          </a:r>
          <a:r>
            <a:rPr lang="en-US" sz="2100" i="0" kern="1200" dirty="0" err="1" smtClean="0">
              <a:solidFill>
                <a:schemeClr val="tx1"/>
              </a:solidFill>
            </a:rPr>
            <a:t>formulacijom</a:t>
          </a:r>
          <a:endParaRPr lang="en-US" sz="2100" i="0" kern="1200" dirty="0">
            <a:solidFill>
              <a:schemeClr val="tx1"/>
            </a:solidFill>
          </a:endParaRPr>
        </a:p>
      </dsp:txBody>
      <dsp:txXfrm>
        <a:off x="2981530" y="3932442"/>
        <a:ext cx="4078486" cy="2194861"/>
      </dsp:txXfrm>
    </dsp:sp>
    <dsp:sp modelId="{54AEBDF1-97F0-44B2-BBC6-8CF24F7A5D30}">
      <dsp:nvSpPr>
        <dsp:cNvPr id="0" name=""/>
        <dsp:cNvSpPr/>
      </dsp:nvSpPr>
      <dsp:spPr>
        <a:xfrm>
          <a:off x="2896243" y="-415065"/>
          <a:ext cx="4734579" cy="4734579"/>
        </a:xfrm>
        <a:custGeom>
          <a:avLst/>
          <a:gdLst/>
          <a:ahLst/>
          <a:cxnLst/>
          <a:rect l="0" t="0" r="0" b="0"/>
          <a:pathLst>
            <a:path>
              <a:moveTo>
                <a:pt x="818783" y="4157873"/>
              </a:moveTo>
              <a:arcTo wR="2367289" hR="2367289" stAng="7851206" swAng="487466"/>
            </a:path>
          </a:pathLst>
        </a:custGeom>
        <a:noFill/>
        <a:ln w="9525" cap="flat" cmpd="sng" algn="ctr">
          <a:solidFill>
            <a:schemeClr val="accent4">
              <a:hueOff val="-2346630"/>
              <a:satOff val="-24086"/>
              <a:lumOff val="10066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BF5032-417C-418A-AED2-553F4F635A85}">
      <dsp:nvSpPr>
        <dsp:cNvPr id="0" name=""/>
        <dsp:cNvSpPr/>
      </dsp:nvSpPr>
      <dsp:spPr>
        <a:xfrm>
          <a:off x="962762" y="1701568"/>
          <a:ext cx="3163495" cy="1718644"/>
        </a:xfrm>
        <a:prstGeom prst="roundRect">
          <a:avLst/>
        </a:prstGeom>
        <a:gradFill rotWithShape="0">
          <a:gsLst>
            <a:gs pos="0">
              <a:schemeClr val="accent4">
                <a:hueOff val="-3519944"/>
                <a:satOff val="-36129"/>
                <a:lumOff val="15099"/>
                <a:alphaOff val="0"/>
                <a:shade val="51000"/>
                <a:satMod val="130000"/>
              </a:schemeClr>
            </a:gs>
            <a:gs pos="80000">
              <a:schemeClr val="accent4">
                <a:hueOff val="-3519944"/>
                <a:satOff val="-36129"/>
                <a:lumOff val="15099"/>
                <a:alphaOff val="0"/>
                <a:shade val="93000"/>
                <a:satMod val="130000"/>
              </a:schemeClr>
            </a:gs>
            <a:gs pos="100000">
              <a:schemeClr val="accent4">
                <a:hueOff val="-3519944"/>
                <a:satOff val="-36129"/>
                <a:lumOff val="150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solidFill>
                <a:schemeClr val="tx1"/>
              </a:solidFill>
            </a:rPr>
            <a:t>Planiranje</a:t>
          </a:r>
          <a:endParaRPr lang="en-US" sz="2100" b="1" kern="1200" dirty="0" smtClean="0">
            <a:solidFill>
              <a:schemeClr val="tx1"/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i="0" kern="1200" dirty="0" smtClean="0">
              <a:solidFill>
                <a:schemeClr val="tx1"/>
              </a:solidFill>
            </a:rPr>
            <a:t>Plan </a:t>
          </a:r>
          <a:r>
            <a:rPr lang="en-US" sz="2100" i="0" kern="1200" dirty="0" err="1" smtClean="0">
              <a:solidFill>
                <a:schemeClr val="tx1"/>
              </a:solidFill>
            </a:rPr>
            <a:t>novih</a:t>
          </a:r>
          <a:r>
            <a:rPr lang="en-US" sz="2100" i="0" kern="1200" dirty="0" smtClean="0">
              <a:solidFill>
                <a:schemeClr val="tx1"/>
              </a:solidFill>
            </a:rPr>
            <a:t> </a:t>
          </a:r>
          <a:r>
            <a:rPr lang="en-US" sz="2100" i="0" kern="1200" dirty="0" err="1" smtClean="0">
              <a:solidFill>
                <a:schemeClr val="tx1"/>
              </a:solidFill>
            </a:rPr>
            <a:t>iskustava</a:t>
          </a:r>
          <a:r>
            <a:rPr lang="en-US" sz="2100" i="0" kern="1200" dirty="0" smtClean="0">
              <a:solidFill>
                <a:schemeClr val="tx1"/>
              </a:solidFill>
            </a:rPr>
            <a:t> </a:t>
          </a:r>
          <a:r>
            <a:rPr lang="en-US" sz="2100" i="0" kern="1200" dirty="0" err="1" smtClean="0">
              <a:solidFill>
                <a:schemeClr val="tx1"/>
              </a:solidFill>
            </a:rPr>
            <a:t>na</a:t>
          </a:r>
          <a:r>
            <a:rPr lang="en-US" sz="2100" i="0" kern="1200" dirty="0" smtClean="0">
              <a:solidFill>
                <a:schemeClr val="tx1"/>
              </a:solidFill>
            </a:rPr>
            <a:t> </a:t>
          </a:r>
          <a:r>
            <a:rPr lang="en-US" sz="2100" i="0" kern="1200" dirty="0" err="1" smtClean="0">
              <a:solidFill>
                <a:schemeClr val="tx1"/>
              </a:solidFill>
            </a:rPr>
            <a:t>osnovi</a:t>
          </a:r>
          <a:r>
            <a:rPr lang="en-US" sz="2100" i="0" kern="1200" dirty="0" smtClean="0">
              <a:solidFill>
                <a:schemeClr val="tx1"/>
              </a:solidFill>
            </a:rPr>
            <a:t> </a:t>
          </a:r>
          <a:r>
            <a:rPr lang="en-US" sz="2100" i="0" kern="1200" dirty="0" err="1" smtClean="0">
              <a:solidFill>
                <a:schemeClr val="tx1"/>
              </a:solidFill>
            </a:rPr>
            <a:t>praktičnih</a:t>
          </a:r>
          <a:r>
            <a:rPr lang="en-US" sz="2100" i="0" kern="1200" dirty="0" smtClean="0">
              <a:solidFill>
                <a:schemeClr val="tx1"/>
              </a:solidFill>
            </a:rPr>
            <a:t> </a:t>
          </a:r>
          <a:r>
            <a:rPr lang="en-US" sz="2100" i="0" kern="1200" dirty="0" err="1" smtClean="0">
              <a:solidFill>
                <a:schemeClr val="tx1"/>
              </a:solidFill>
            </a:rPr>
            <a:t>implikacija</a:t>
          </a:r>
          <a:r>
            <a:rPr lang="en-US" sz="2100" i="0" kern="1200" dirty="0" smtClean="0">
              <a:solidFill>
                <a:schemeClr val="tx1"/>
              </a:solidFill>
            </a:rPr>
            <a:t> </a:t>
          </a:r>
          <a:r>
            <a:rPr lang="en-US" sz="2100" i="0" kern="1200" dirty="0" err="1" smtClean="0">
              <a:solidFill>
                <a:schemeClr val="tx1"/>
              </a:solidFill>
            </a:rPr>
            <a:t>rezultata</a:t>
          </a:r>
          <a:endParaRPr lang="en-US" sz="2100" i="0" kern="1200" dirty="0">
            <a:solidFill>
              <a:schemeClr val="tx1"/>
            </a:solidFill>
          </a:endParaRPr>
        </a:p>
      </dsp:txBody>
      <dsp:txXfrm>
        <a:off x="1046659" y="1785465"/>
        <a:ext cx="2995701" cy="1550850"/>
      </dsp:txXfrm>
    </dsp:sp>
    <dsp:sp modelId="{3EA541DA-5ABC-4A05-B92B-5E070B2CFC5E}">
      <dsp:nvSpPr>
        <dsp:cNvPr id="0" name=""/>
        <dsp:cNvSpPr/>
      </dsp:nvSpPr>
      <dsp:spPr>
        <a:xfrm>
          <a:off x="2292713" y="823694"/>
          <a:ext cx="4734579" cy="4734579"/>
        </a:xfrm>
        <a:custGeom>
          <a:avLst/>
          <a:gdLst/>
          <a:ahLst/>
          <a:cxnLst/>
          <a:rect l="0" t="0" r="0" b="0"/>
          <a:pathLst>
            <a:path>
              <a:moveTo>
                <a:pt x="708007" y="678845"/>
              </a:moveTo>
              <a:arcTo wR="2367289" hR="2367289" stAng="13529945" swAng="1199175"/>
            </a:path>
          </a:pathLst>
        </a:custGeom>
        <a:noFill/>
        <a:ln w="9525" cap="flat" cmpd="sng" algn="ctr">
          <a:solidFill>
            <a:schemeClr val="accent4">
              <a:hueOff val="-3519944"/>
              <a:satOff val="-36129"/>
              <a:lumOff val="1509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14D58-5353-406E-A819-A6C020B7BE1F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6F8AB-12F9-4F7A-A057-576A29ED8D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72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E5ABF-C6D8-48F9-9E1C-436EC987086C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C5639-95EB-4795-99C0-664B2523CF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6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5FAE-C12D-451C-83A6-0095B0BA8E47}" type="datetime1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6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780F-FD77-4019-AF40-D30E944C931D}" type="datetime1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2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40E5-6FFA-4807-BDEA-E4FFD09F9FCE}" type="datetime1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4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3868-43F5-4B24-8AED-7ED505A205F0}" type="datetime1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791A387B-9371-424D-80E8-5B79868070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59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9C09-B3F9-43A3-8D86-ED1BDC10F31A}" type="datetime1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3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BE31F-1238-4A8E-B18F-EC5C9FA6557C}" type="datetime1">
              <a:rPr lang="en-US" smtClean="0"/>
              <a:pPr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7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33AE-7677-423B-A258-7E123C8018D4}" type="datetime1">
              <a:rPr lang="en-US" smtClean="0"/>
              <a:pPr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7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3BD5-E299-4D08-82DD-CAA90820106C}" type="datetime1">
              <a:rPr lang="en-US" smtClean="0"/>
              <a:pPr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76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6A79-C2FF-471F-BDB7-898A46FEFC34}" type="datetime1">
              <a:rPr lang="en-US" smtClean="0"/>
              <a:pPr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9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9D0F-E7FA-4DDF-8DAD-06E5A276C41A}" type="datetime1">
              <a:rPr lang="en-US" smtClean="0"/>
              <a:pPr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77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D0FE-28E3-446C-A1F5-F1FAE375FDCD}" type="datetime1">
              <a:rPr lang="en-US" smtClean="0"/>
              <a:pPr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1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9DF3F-CF20-4853-BE5C-1DFE8577C2E6}" type="datetime1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hr-HR" dirty="0" smtClean="0"/>
              <a:t>HUBIKOT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791A387B-9371-424D-80E8-5B79868070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77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B05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B05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B05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B05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9"/>
          <a:stretch/>
        </p:blipFill>
        <p:spPr bwMode="auto">
          <a:xfrm>
            <a:off x="-4550" y="0"/>
            <a:ext cx="5033749" cy="687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860016">
            <a:off x="2074651" y="836404"/>
            <a:ext cx="7010400" cy="1357715"/>
          </a:xfrm>
        </p:spPr>
        <p:txBody>
          <a:bodyPr/>
          <a:lstStyle/>
          <a:p>
            <a:pPr algn="r"/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Bihevioralni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eksperimenti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3600" y="5715000"/>
            <a:ext cx="2819400" cy="914400"/>
          </a:xfrm>
        </p:spPr>
        <p:txBody>
          <a:bodyPr>
            <a:normAutofit/>
          </a:bodyPr>
          <a:lstStyle/>
          <a:p>
            <a:r>
              <a:rPr lang="hr-HR" sz="2000" dirty="0" smtClean="0">
                <a:solidFill>
                  <a:schemeClr val="accent2">
                    <a:lumMod val="75000"/>
                  </a:schemeClr>
                </a:solidFill>
              </a:rPr>
              <a:t>PRAKTIKUM 2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886200"/>
            <a:ext cx="2977662" cy="151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800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ak3.picdn.net/shutterstock/videos/1128751/preview/stock-footage-scientist-hand-showing-test-tubes-with-with-blue-and-red-substanc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8" r="11517"/>
          <a:stretch/>
        </p:blipFill>
        <p:spPr bwMode="auto">
          <a:xfrm flipH="1">
            <a:off x="-2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211900">
            <a:off x="406012" y="1953783"/>
            <a:ext cx="3543878" cy="25543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</a:rPr>
              <a:t>“</a:t>
            </a:r>
            <a:r>
              <a:rPr lang="hr-HR" sz="2600" dirty="0" smtClean="0">
                <a:solidFill>
                  <a:schemeClr val="accent3">
                    <a:lumMod val="50000"/>
                  </a:schemeClr>
                </a:solidFill>
              </a:rPr>
              <a:t>INTELEKTUALNA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</a:rPr>
              <a:t>” </a:t>
            </a:r>
            <a:r>
              <a:rPr lang="en-US" sz="2600" dirty="0" err="1" smtClean="0">
                <a:solidFill>
                  <a:schemeClr val="accent3">
                    <a:lumMod val="50000"/>
                  </a:schemeClr>
                </a:solidFill>
              </a:rPr>
              <a:t>vjerovanja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hr-HR" sz="2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</a:rPr>
              <a:t>“</a:t>
            </a:r>
            <a:r>
              <a:rPr lang="en-US" sz="2600" dirty="0" err="1" smtClean="0">
                <a:solidFill>
                  <a:schemeClr val="accent3">
                    <a:lumMod val="50000"/>
                  </a:schemeClr>
                </a:solidFill>
              </a:rPr>
              <a:t>iz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3">
                    <a:lumMod val="50000"/>
                  </a:schemeClr>
                </a:solidFill>
              </a:rPr>
              <a:t>glave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</a:rPr>
              <a:t>” </a:t>
            </a:r>
            <a:endParaRPr lang="hr-HR" sz="2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sz="2600" i="1" dirty="0" err="1" smtClean="0">
                <a:solidFill>
                  <a:schemeClr val="accent3">
                    <a:lumMod val="50000"/>
                  </a:schemeClr>
                </a:solidFill>
              </a:rPr>
              <a:t>vjerujem</a:t>
            </a:r>
            <a:r>
              <a:rPr lang="en-US" sz="2600" i="1" dirty="0" smtClean="0">
                <a:solidFill>
                  <a:schemeClr val="accent3">
                    <a:lumMod val="50000"/>
                  </a:schemeClr>
                </a:solidFill>
              </a:rPr>
              <a:t> da </a:t>
            </a:r>
            <a:r>
              <a:rPr lang="en-US" sz="2600" i="1" dirty="0" err="1" smtClean="0">
                <a:solidFill>
                  <a:schemeClr val="accent3">
                    <a:lumMod val="50000"/>
                  </a:schemeClr>
                </a:solidFill>
              </a:rPr>
              <a:t>mogu</a:t>
            </a:r>
            <a:r>
              <a:rPr lang="en-US" sz="2600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2600" i="1" dirty="0" err="1" smtClean="0">
                <a:solidFill>
                  <a:schemeClr val="accent3">
                    <a:lumMod val="50000"/>
                  </a:schemeClr>
                </a:solidFill>
              </a:rPr>
              <a:t>ali</a:t>
            </a:r>
            <a:r>
              <a:rPr lang="en-US" sz="2600" i="1" dirty="0" smtClean="0">
                <a:solidFill>
                  <a:schemeClr val="accent3">
                    <a:lumMod val="50000"/>
                  </a:schemeClr>
                </a:solidFill>
              </a:rPr>
              <a:t> se </a:t>
            </a:r>
            <a:r>
              <a:rPr lang="en-US" sz="2600" i="1" dirty="0" err="1" smtClean="0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en-US" sz="26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600" i="1" dirty="0" err="1" smtClean="0">
                <a:solidFill>
                  <a:schemeClr val="accent3">
                    <a:lumMod val="50000"/>
                  </a:schemeClr>
                </a:solidFill>
              </a:rPr>
              <a:t>dalje</a:t>
            </a:r>
            <a:r>
              <a:rPr lang="en-US" sz="26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600" i="1" dirty="0" err="1" smtClean="0">
                <a:solidFill>
                  <a:schemeClr val="accent3">
                    <a:lumMod val="50000"/>
                  </a:schemeClr>
                </a:solidFill>
              </a:rPr>
              <a:t>osjećam</a:t>
            </a:r>
            <a:r>
              <a:rPr lang="en-US" sz="26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600" i="1" dirty="0" err="1" smtClean="0">
                <a:solidFill>
                  <a:schemeClr val="accent3">
                    <a:lumMod val="50000"/>
                  </a:schemeClr>
                </a:solidFill>
              </a:rPr>
              <a:t>nemoćno</a:t>
            </a:r>
            <a:r>
              <a:rPr lang="en-US" sz="2600" i="1" dirty="0" smtClean="0">
                <a:solidFill>
                  <a:srgbClr val="0070C0"/>
                </a:solidFill>
              </a:rPr>
              <a:t>)</a:t>
            </a:r>
            <a:endParaRPr lang="en-US" sz="2600" dirty="0" smtClean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 rot="20392584">
            <a:off x="5248707" y="1975999"/>
            <a:ext cx="3247852" cy="228347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“</a:t>
            </a:r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>EMOCIONALNA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”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vjerovanja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hr-HR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“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iz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srca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” </a:t>
            </a:r>
            <a:endParaRPr lang="hr-HR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imam </a:t>
            </a:r>
            <a:r>
              <a:rPr lang="en-US" i="1" dirty="0" err="1" smtClean="0">
                <a:solidFill>
                  <a:schemeClr val="accent3">
                    <a:lumMod val="50000"/>
                  </a:schemeClr>
                </a:solidFill>
              </a:rPr>
              <a:t>iskustvo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/</a:t>
            </a:r>
            <a:r>
              <a:rPr lang="en-US" i="1" dirty="0" err="1" smtClean="0">
                <a:solidFill>
                  <a:schemeClr val="accent3">
                    <a:lumMod val="50000"/>
                  </a:schemeClr>
                </a:solidFill>
              </a:rPr>
              <a:t>dokaz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 da to </a:t>
            </a:r>
            <a:r>
              <a:rPr lang="en-US" i="1" dirty="0" err="1" smtClean="0">
                <a:solidFill>
                  <a:schemeClr val="accent3">
                    <a:lumMod val="50000"/>
                  </a:schemeClr>
                </a:solidFill>
              </a:rPr>
              <a:t>mogu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72803" y="2695417"/>
            <a:ext cx="7983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b="1" dirty="0" smtClean="0">
                <a:solidFill>
                  <a:schemeClr val="accent3">
                    <a:lumMod val="75000"/>
                  </a:schemeClr>
                </a:solidFill>
              </a:rPr>
              <a:t>VS.</a:t>
            </a:r>
            <a:endParaRPr lang="en-US" sz="3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90800" y="5394277"/>
            <a:ext cx="3886200" cy="131132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BE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djeluju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na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obje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razine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hr-H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time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pojačavaju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promjenu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1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62023">
            <a:off x="-801974" y="17253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Eksperimentalni</a:t>
            </a:r>
            <a:r>
              <a:rPr lang="en-US" sz="4000" dirty="0" smtClean="0"/>
              <a:t> </a:t>
            </a:r>
            <a:r>
              <a:rPr lang="en-US" sz="4000" dirty="0" err="1" smtClean="0"/>
              <a:t>dokazi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5602" name="Picture 2" descr="http://www.gramatr.com/blog/wp-content/uploads/2012/07/Paid-Search-Testing-Tub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" b="7153"/>
          <a:stretch/>
        </p:blipFill>
        <p:spPr bwMode="auto">
          <a:xfrm>
            <a:off x="0" y="4648200"/>
            <a:ext cx="5429250" cy="221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gramatr.com/blog/wp-content/uploads/2012/07/Paid-Search-Testing-Tub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" t="5009" r="31269" b="7610"/>
          <a:stretch/>
        </p:blipFill>
        <p:spPr bwMode="auto">
          <a:xfrm>
            <a:off x="5245290" y="4601569"/>
            <a:ext cx="3886200" cy="225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537780"/>
            <a:ext cx="8763000" cy="33528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U </a:t>
            </a:r>
            <a:r>
              <a:rPr lang="en-US" dirty="0" err="1"/>
              <a:t>skladu</a:t>
            </a:r>
            <a:r>
              <a:rPr lang="en-US" dirty="0"/>
              <a:t> s </a:t>
            </a:r>
            <a:r>
              <a:rPr lang="en-US" dirty="0" err="1"/>
              <a:t>eksperimentalnim</a:t>
            </a:r>
            <a:r>
              <a:rPr lang="en-US" dirty="0"/>
              <a:t> </a:t>
            </a:r>
            <a:r>
              <a:rPr lang="en-US" dirty="0" err="1"/>
              <a:t>istraživanjima</a:t>
            </a:r>
            <a:r>
              <a:rPr lang="en-US" dirty="0"/>
              <a:t> </a:t>
            </a:r>
            <a:r>
              <a:rPr lang="en-US" dirty="0" err="1"/>
              <a:t>pamćenja</a:t>
            </a:r>
            <a:r>
              <a:rPr lang="en-US" dirty="0"/>
              <a:t> </a:t>
            </a:r>
            <a:endParaRPr lang="en-US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Emocionalno</a:t>
            </a:r>
            <a:r>
              <a:rPr lang="en-US" dirty="0" smtClean="0"/>
              <a:t> </a:t>
            </a:r>
            <a:r>
              <a:rPr lang="en-US" dirty="0" err="1" smtClean="0"/>
              <a:t>uzbuđenje</a:t>
            </a:r>
            <a:r>
              <a:rPr lang="en-US" dirty="0" smtClean="0"/>
              <a:t> </a:t>
            </a:r>
            <a:r>
              <a:rPr lang="en-US" dirty="0" err="1" smtClean="0"/>
              <a:t>olakšava</a:t>
            </a:r>
            <a:r>
              <a:rPr lang="en-US" dirty="0" smtClean="0"/>
              <a:t> </a:t>
            </a:r>
            <a:r>
              <a:rPr lang="en-US" dirty="0" err="1" smtClean="0"/>
              <a:t>zapamćivanje</a:t>
            </a:r>
            <a:r>
              <a:rPr lang="en-US" dirty="0" smtClean="0"/>
              <a:t> (</a:t>
            </a:r>
            <a:r>
              <a:rPr lang="en-US" dirty="0" err="1" smtClean="0"/>
              <a:t>premda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narušiti</a:t>
            </a:r>
            <a:r>
              <a:rPr lang="en-US" dirty="0" smtClean="0"/>
              <a:t> </a:t>
            </a:r>
            <a:r>
              <a:rPr lang="en-US" dirty="0" err="1" smtClean="0"/>
              <a:t>točnost</a:t>
            </a:r>
            <a:r>
              <a:rPr lang="en-US" dirty="0" smtClean="0"/>
              <a:t> </a:t>
            </a:r>
            <a:r>
              <a:rPr lang="en-US" dirty="0" err="1" smtClean="0"/>
              <a:t>informacija</a:t>
            </a:r>
            <a:r>
              <a:rPr lang="en-US" dirty="0" smtClean="0"/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Pamćenje</a:t>
            </a:r>
            <a:r>
              <a:rPr lang="en-US" dirty="0" smtClean="0"/>
              <a:t> </a:t>
            </a:r>
            <a:r>
              <a:rPr lang="en-US" dirty="0" err="1" smtClean="0"/>
              <a:t>ponašanja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opažamo</a:t>
            </a:r>
            <a:r>
              <a:rPr lang="en-US" dirty="0" smtClean="0"/>
              <a:t> (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čujemo</a:t>
            </a:r>
            <a:r>
              <a:rPr lang="en-US" dirty="0" smtClean="0"/>
              <a:t> o </a:t>
            </a:r>
            <a:r>
              <a:rPr lang="en-US" dirty="0" err="1" smtClean="0"/>
              <a:t>njemu</a:t>
            </a:r>
            <a:r>
              <a:rPr lang="en-US" dirty="0" smtClean="0"/>
              <a:t>) je </a:t>
            </a:r>
            <a:r>
              <a:rPr lang="en-US" dirty="0" err="1" smtClean="0"/>
              <a:t>puno</a:t>
            </a:r>
            <a:r>
              <a:rPr lang="en-US" dirty="0" smtClean="0"/>
              <a:t> </a:t>
            </a:r>
            <a:r>
              <a:rPr lang="en-US" dirty="0" err="1" smtClean="0"/>
              <a:t>slabije</a:t>
            </a:r>
            <a:r>
              <a:rPr lang="en-US" dirty="0" smtClean="0"/>
              <a:t> od </a:t>
            </a:r>
            <a:r>
              <a:rPr lang="en-US" dirty="0" err="1" smtClean="0"/>
              <a:t>pamćenja</a:t>
            </a:r>
            <a:r>
              <a:rPr lang="en-US" dirty="0" smtClean="0"/>
              <a:t> </a:t>
            </a:r>
            <a:r>
              <a:rPr lang="en-US" dirty="0" err="1" smtClean="0"/>
              <a:t>ponašanja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</a:t>
            </a:r>
            <a:r>
              <a:rPr lang="en-US" dirty="0" err="1" smtClean="0"/>
              <a:t>sami</a:t>
            </a:r>
            <a:r>
              <a:rPr lang="en-US" dirty="0" smtClean="0"/>
              <a:t> </a:t>
            </a:r>
            <a:r>
              <a:rPr lang="en-US" dirty="0" err="1" smtClean="0"/>
              <a:t>izveli</a:t>
            </a:r>
            <a:r>
              <a:rPr lang="en-US" dirty="0" smtClean="0"/>
              <a:t> – </a:t>
            </a:r>
            <a:r>
              <a:rPr lang="en-US" dirty="0" err="1" smtClean="0"/>
              <a:t>multimodalno</a:t>
            </a:r>
            <a:r>
              <a:rPr lang="en-US" dirty="0" smtClean="0"/>
              <a:t> </a:t>
            </a:r>
            <a:r>
              <a:rPr lang="en-US" dirty="0" err="1" smtClean="0"/>
              <a:t>enkodiranje</a:t>
            </a:r>
            <a:endParaRPr lang="en-US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E</a:t>
            </a:r>
            <a:r>
              <a:rPr lang="en-US" dirty="0" err="1" smtClean="0"/>
              <a:t>mocionalno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iskustveno</a:t>
            </a:r>
            <a:r>
              <a:rPr lang="en-US" dirty="0"/>
              <a:t>) </a:t>
            </a:r>
            <a:r>
              <a:rPr lang="en-US" dirty="0" err="1"/>
              <a:t>usvojene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jači</a:t>
            </a:r>
            <a:r>
              <a:rPr lang="en-US" dirty="0"/>
              <a:t> </a:t>
            </a:r>
            <a:r>
              <a:rPr lang="en-US" dirty="0" err="1"/>
              <a:t>efekt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misli</a:t>
            </a:r>
            <a:r>
              <a:rPr lang="en-US" dirty="0"/>
              <a:t>, </a:t>
            </a:r>
            <a:r>
              <a:rPr lang="en-US" dirty="0" err="1"/>
              <a:t>emocije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ponašanja</a:t>
            </a:r>
            <a:r>
              <a:rPr lang="en-US" dirty="0"/>
              <a:t> od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verbalnih</a:t>
            </a:r>
            <a:r>
              <a:rPr lang="en-US" dirty="0"/>
              <a:t> </a:t>
            </a:r>
            <a:r>
              <a:rPr lang="en-US" dirty="0" err="1"/>
              <a:t>informacija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53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76375"/>
          </a:xfrm>
        </p:spPr>
        <p:txBody>
          <a:bodyPr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hr-HR" sz="3600" dirty="0" smtClean="0"/>
              <a:t>Teorije temeljene na kognitivnoj znanosti (2)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735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/>
              <a:t>Wellsova</a:t>
            </a:r>
            <a:r>
              <a:rPr lang="en-US" sz="2800" dirty="0"/>
              <a:t> </a:t>
            </a:r>
            <a:r>
              <a:rPr lang="en-US" sz="2800" dirty="0" err="1"/>
              <a:t>metakognitivna</a:t>
            </a:r>
            <a:r>
              <a:rPr lang="en-US" sz="2800" dirty="0"/>
              <a:t> </a:t>
            </a:r>
            <a:r>
              <a:rPr lang="en-US" sz="2800" dirty="0" err="1" smtClean="0"/>
              <a:t>teorija</a:t>
            </a:r>
            <a:r>
              <a:rPr lang="hr-HR" sz="2800" dirty="0" smtClean="0"/>
              <a:t> i</a:t>
            </a:r>
            <a:r>
              <a:rPr lang="en-US" sz="2800" dirty="0" err="1" smtClean="0"/>
              <a:t>stiče</a:t>
            </a:r>
            <a:r>
              <a:rPr lang="en-US" sz="2800" dirty="0" smtClean="0"/>
              <a:t> </a:t>
            </a:r>
            <a:r>
              <a:rPr lang="en-US" sz="2800" dirty="0" err="1" smtClean="0"/>
              <a:t>razliku</a:t>
            </a:r>
            <a:r>
              <a:rPr lang="en-US" sz="2800" dirty="0" smtClean="0"/>
              <a:t> </a:t>
            </a:r>
            <a:r>
              <a:rPr lang="en-US" sz="2800" dirty="0" err="1" smtClean="0"/>
              <a:t>između</a:t>
            </a:r>
            <a:r>
              <a:rPr lang="en-US" sz="2800" dirty="0" smtClean="0"/>
              <a:t> </a:t>
            </a:r>
            <a:r>
              <a:rPr lang="hr-HR" sz="2800" dirty="0" smtClean="0"/>
              <a:t>deklarativnog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hr-HR" sz="2800" dirty="0" smtClean="0"/>
              <a:t>proceduralnog</a:t>
            </a:r>
            <a:r>
              <a:rPr lang="en-US" sz="2800" dirty="0" smtClean="0"/>
              <a:t> </a:t>
            </a:r>
            <a:r>
              <a:rPr lang="en-US" sz="2800" dirty="0" err="1" smtClean="0"/>
              <a:t>pamćenja</a:t>
            </a:r>
            <a:endParaRPr lang="en-US" sz="28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postizanje</a:t>
            </a:r>
            <a:r>
              <a:rPr lang="en-US" sz="2800" dirty="0" smtClean="0"/>
              <a:t> </a:t>
            </a:r>
            <a:r>
              <a:rPr lang="en-US" sz="2800" dirty="0" err="1" smtClean="0"/>
              <a:t>promjene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METAKOGNITIVNOJ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 smtClean="0"/>
              <a:t>razini</a:t>
            </a:r>
            <a:r>
              <a:rPr lang="en-US" sz="2800" dirty="0" smtClean="0"/>
              <a:t> </a:t>
            </a:r>
            <a:r>
              <a:rPr lang="en-US" sz="2800" dirty="0" err="1" smtClean="0"/>
              <a:t>nije</a:t>
            </a:r>
            <a:r>
              <a:rPr lang="en-US" sz="2800" dirty="0" smtClean="0"/>
              <a:t> </a:t>
            </a:r>
            <a:r>
              <a:rPr lang="en-US" sz="2800" dirty="0" err="1" smtClean="0"/>
              <a:t>dovoljno</a:t>
            </a:r>
            <a:r>
              <a:rPr lang="en-US" sz="2800" dirty="0" smtClean="0"/>
              <a:t> </a:t>
            </a:r>
            <a:r>
              <a:rPr lang="en-US" sz="2800" dirty="0" err="1" smtClean="0"/>
              <a:t>usvojiti</a:t>
            </a:r>
            <a:r>
              <a:rPr lang="en-US" sz="2800" dirty="0" smtClean="0"/>
              <a:t> novo </a:t>
            </a:r>
            <a:r>
              <a:rPr lang="en-US" sz="2800" dirty="0" err="1" smtClean="0"/>
              <a:t>deklarativno</a:t>
            </a:r>
            <a:r>
              <a:rPr lang="en-US" sz="2800" dirty="0" smtClean="0"/>
              <a:t> </a:t>
            </a:r>
            <a:r>
              <a:rPr lang="en-US" sz="2800" dirty="0" err="1" smtClean="0"/>
              <a:t>vjerovanje</a:t>
            </a:r>
            <a:r>
              <a:rPr lang="en-US" sz="2800" dirty="0" smtClean="0"/>
              <a:t>, </a:t>
            </a:r>
            <a:r>
              <a:rPr lang="en-US" sz="2800" dirty="0" err="1" smtClean="0"/>
              <a:t>već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različito</a:t>
            </a:r>
            <a:r>
              <a:rPr lang="en-US" sz="2800" dirty="0" smtClean="0"/>
              <a:t> </a:t>
            </a: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PROCEDURALNO</a:t>
            </a:r>
            <a:r>
              <a:rPr lang="en-US" sz="2800" dirty="0" smtClean="0"/>
              <a:t> </a:t>
            </a:r>
            <a:r>
              <a:rPr lang="en-US" sz="2800" dirty="0" err="1" smtClean="0"/>
              <a:t>pamćenje</a:t>
            </a:r>
            <a:r>
              <a:rPr lang="en-US" sz="2800" dirty="0" smtClean="0"/>
              <a:t> </a:t>
            </a:r>
            <a:r>
              <a:rPr lang="en-US" sz="2800" dirty="0" err="1" smtClean="0"/>
              <a:t>usvojeno</a:t>
            </a:r>
            <a:r>
              <a:rPr lang="en-US" sz="2800" dirty="0" smtClean="0"/>
              <a:t> </a:t>
            </a: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ISKUSTVOM</a:t>
            </a:r>
            <a:endParaRPr lang="en-US" sz="28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BE </a:t>
            </a:r>
            <a:r>
              <a:rPr lang="en-US" sz="2800" dirty="0" err="1" smtClean="0"/>
              <a:t>imaju</a:t>
            </a:r>
            <a:r>
              <a:rPr lang="en-US" sz="2800" dirty="0" smtClean="0"/>
              <a:t> </a:t>
            </a:r>
            <a:r>
              <a:rPr lang="en-US" sz="2800" dirty="0" err="1" smtClean="0"/>
              <a:t>direktan</a:t>
            </a:r>
            <a:r>
              <a:rPr lang="en-US" sz="2800" dirty="0" smtClean="0"/>
              <a:t> </a:t>
            </a:r>
            <a:r>
              <a:rPr lang="en-US" sz="2800" dirty="0" err="1" smtClean="0"/>
              <a:t>utjecaj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hr-HR" sz="2800" dirty="0" smtClean="0"/>
              <a:t>proceduralno</a:t>
            </a:r>
            <a:r>
              <a:rPr lang="en-US" sz="2800" dirty="0" smtClean="0"/>
              <a:t> </a:t>
            </a:r>
            <a:r>
              <a:rPr lang="en-US" sz="2800" dirty="0" err="1" smtClean="0"/>
              <a:t>pamćenje</a:t>
            </a:r>
            <a:r>
              <a:rPr lang="en-US" sz="2800" dirty="0" smtClean="0"/>
              <a:t>, a </a:t>
            </a:r>
            <a:r>
              <a:rPr lang="en-US" sz="2800" dirty="0" err="1" smtClean="0"/>
              <a:t>često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sama</a:t>
            </a:r>
            <a:r>
              <a:rPr lang="en-US" sz="2800" dirty="0" smtClean="0"/>
              <a:t> </a:t>
            </a:r>
            <a:r>
              <a:rPr lang="en-US" sz="2800" dirty="0" err="1" smtClean="0"/>
              <a:t>deklarativna</a:t>
            </a:r>
            <a:r>
              <a:rPr lang="en-US" sz="2800" dirty="0" smtClean="0"/>
              <a:t> </a:t>
            </a:r>
            <a:r>
              <a:rPr lang="en-US" sz="2800" dirty="0" err="1" smtClean="0"/>
              <a:t>vjerovanja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3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madaboutscience.com.au/store/images/genericTestTub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2" r="37154"/>
          <a:stretch/>
        </p:blipFill>
        <p:spPr bwMode="auto">
          <a:xfrm>
            <a:off x="0" y="685800"/>
            <a:ext cx="1828801" cy="606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38741">
            <a:off x="1653608" y="246651"/>
            <a:ext cx="6460416" cy="1011835"/>
          </a:xfrm>
        </p:spPr>
        <p:txBody>
          <a:bodyPr>
            <a:normAutofit/>
          </a:bodyPr>
          <a:lstStyle/>
          <a:p>
            <a:pPr algn="r">
              <a:lnSpc>
                <a:spcPts val="4000"/>
              </a:lnSpc>
            </a:pPr>
            <a:r>
              <a:rPr lang="hr-HR" sz="3600" dirty="0" smtClean="0"/>
              <a:t>Teorije učenja kod odraslih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14600"/>
            <a:ext cx="8068102" cy="39163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dirty="0" err="1" smtClean="0"/>
              <a:t>Planiranje</a:t>
            </a:r>
            <a:r>
              <a:rPr lang="en-US" dirty="0" smtClean="0"/>
              <a:t> (</a:t>
            </a:r>
            <a:r>
              <a:rPr lang="hr-HR" dirty="0" smtClean="0"/>
              <a:t>osmišljavanje eksperimenta za </a:t>
            </a:r>
            <a:r>
              <a:rPr lang="en-US" dirty="0" err="1" smtClean="0"/>
              <a:t>testiranje</a:t>
            </a:r>
            <a:r>
              <a:rPr lang="en-US" dirty="0" smtClean="0"/>
              <a:t> </a:t>
            </a:r>
            <a:r>
              <a:rPr lang="en-US" dirty="0" err="1" smtClean="0"/>
              <a:t>deklarativnog</a:t>
            </a:r>
            <a:r>
              <a:rPr lang="en-US" dirty="0" smtClean="0"/>
              <a:t> </a:t>
            </a:r>
            <a:r>
              <a:rPr lang="en-US" dirty="0" err="1" smtClean="0"/>
              <a:t>vjerovanja</a:t>
            </a:r>
            <a:r>
              <a:rPr lang="en-US" dirty="0" smtClean="0"/>
              <a:t>)</a:t>
            </a:r>
            <a:endParaRPr lang="hr-HR" dirty="0" smtClean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dirty="0" err="1" smtClean="0"/>
              <a:t>Iskustvo</a:t>
            </a:r>
            <a:r>
              <a:rPr lang="en-US" dirty="0" smtClean="0"/>
              <a:t> (</a:t>
            </a:r>
            <a:r>
              <a:rPr lang="en-US" dirty="0" err="1" smtClean="0"/>
              <a:t>izvođenje</a:t>
            </a:r>
            <a:r>
              <a:rPr lang="en-US" dirty="0" smtClean="0"/>
              <a:t> </a:t>
            </a:r>
            <a:r>
              <a:rPr lang="en-US" dirty="0" err="1" smtClean="0"/>
              <a:t>eksperimenta</a:t>
            </a:r>
            <a:r>
              <a:rPr lang="en-US" dirty="0" smtClean="0"/>
              <a:t>)</a:t>
            </a:r>
            <a:endParaRPr lang="hr-HR" dirty="0" smtClean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dirty="0" err="1" smtClean="0"/>
              <a:t>Opažanje</a:t>
            </a:r>
            <a:r>
              <a:rPr lang="en-US" dirty="0" smtClean="0"/>
              <a:t> (</a:t>
            </a:r>
            <a:r>
              <a:rPr lang="en-US" dirty="0" err="1" smtClean="0"/>
              <a:t>ishoda</a:t>
            </a:r>
            <a:r>
              <a:rPr lang="en-US" dirty="0" smtClean="0"/>
              <a:t>)</a:t>
            </a:r>
            <a:endParaRPr lang="hr-HR" dirty="0" smtClean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dirty="0" err="1" smtClean="0"/>
              <a:t>Refleksija</a:t>
            </a:r>
            <a:r>
              <a:rPr lang="en-US" dirty="0" smtClean="0"/>
              <a:t> (</a:t>
            </a:r>
            <a:r>
              <a:rPr lang="en-US" dirty="0" err="1" smtClean="0"/>
              <a:t>implikacije</a:t>
            </a:r>
            <a:r>
              <a:rPr lang="en-US" dirty="0" smtClean="0"/>
              <a:t> </a:t>
            </a:r>
            <a:r>
              <a:rPr lang="en-US" dirty="0" err="1" smtClean="0"/>
              <a:t>ishoda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vjerovanja</a:t>
            </a:r>
            <a:r>
              <a:rPr lang="en-US" dirty="0" smtClean="0"/>
              <a:t> </a:t>
            </a:r>
            <a:r>
              <a:rPr lang="en-US" dirty="0" err="1" smtClean="0"/>
              <a:t>pojedinca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0" y="1756433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00B050"/>
                </a:solidFill>
              </a:rPr>
              <a:t>Četverofazni model iskustvenog učenja </a:t>
            </a:r>
            <a:r>
              <a:rPr lang="sv-SE" dirty="0">
                <a:solidFill>
                  <a:srgbClr val="00B050"/>
                </a:solidFill>
              </a:rPr>
              <a:t>(Lewin i Kolb</a:t>
            </a:r>
            <a:r>
              <a:rPr lang="sv-SE" dirty="0" smtClean="0">
                <a:solidFill>
                  <a:srgbClr val="00B050"/>
                </a:solidFill>
              </a:rPr>
              <a:t>)</a:t>
            </a:r>
            <a:r>
              <a:rPr lang="hr-HR" dirty="0" smtClean="0">
                <a:solidFill>
                  <a:srgbClr val="00B050"/>
                </a:solidFill>
              </a:rPr>
              <a:t>:</a:t>
            </a:r>
            <a:endParaRPr lang="hr-HR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4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291028"/>
              </p:ext>
            </p:extLst>
          </p:nvPr>
        </p:nvGraphicFramePr>
        <p:xfrm>
          <a:off x="-609600" y="381000"/>
          <a:ext cx="9906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69595">
            <a:off x="5947171" y="41259"/>
            <a:ext cx="2971800" cy="2057400"/>
          </a:xfrm>
        </p:spPr>
        <p:txBody>
          <a:bodyPr>
            <a:noAutofit/>
          </a:bodyPr>
          <a:lstStyle/>
          <a:p>
            <a:r>
              <a:rPr lang="en-US" sz="2500" dirty="0" err="1" smtClean="0"/>
              <a:t>Ciklus</a:t>
            </a:r>
            <a:r>
              <a:rPr lang="en-US" sz="2500" dirty="0" smtClean="0"/>
              <a:t> </a:t>
            </a:r>
            <a:r>
              <a:rPr lang="en-US" sz="2500" dirty="0" err="1" smtClean="0"/>
              <a:t>može</a:t>
            </a:r>
            <a:r>
              <a:rPr lang="en-US" sz="2500" dirty="0" smtClean="0"/>
              <a:t> </a:t>
            </a:r>
            <a:r>
              <a:rPr lang="en-US" sz="2500" dirty="0" err="1" smtClean="0"/>
              <a:t>započeti</a:t>
            </a:r>
            <a:r>
              <a:rPr lang="en-US" sz="2500" dirty="0" smtClean="0"/>
              <a:t> u </a:t>
            </a:r>
            <a:r>
              <a:rPr lang="en-US" sz="2500" dirty="0" err="1" smtClean="0"/>
              <a:t>bilo</a:t>
            </a:r>
            <a:r>
              <a:rPr lang="en-US" sz="2500" dirty="0" smtClean="0"/>
              <a:t> </a:t>
            </a:r>
            <a:r>
              <a:rPr lang="en-US" sz="2500" dirty="0" err="1" smtClean="0"/>
              <a:t>kojoj</a:t>
            </a:r>
            <a:r>
              <a:rPr lang="en-US" sz="2500" dirty="0" smtClean="0"/>
              <a:t> </a:t>
            </a:r>
            <a:r>
              <a:rPr lang="en-US" sz="2500" dirty="0" err="1" smtClean="0"/>
              <a:t>točki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7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blog.drstankovich.com/files/2014/05/bigstock-Test-Tubes-in-Science-Research-514377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23" b="8270"/>
          <a:stretch/>
        </p:blipFill>
        <p:spPr bwMode="auto">
          <a:xfrm>
            <a:off x="-27296" y="-10865"/>
            <a:ext cx="9171296" cy="686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28050">
            <a:off x="-509589" y="613139"/>
            <a:ext cx="8229600" cy="944562"/>
          </a:xfrm>
        </p:spPr>
        <p:txBody>
          <a:bodyPr>
            <a:normAutofit/>
          </a:bodyPr>
          <a:lstStyle/>
          <a:p>
            <a:r>
              <a:rPr lang="hr-HR" sz="4000" dirty="0" smtClean="0"/>
              <a:t>Faze bihevioralnog eksperimenta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0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848600" cy="4678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 smtClean="0"/>
              <a:t>Planiranje</a:t>
            </a:r>
            <a:endParaRPr lang="en-US" sz="3600" dirty="0" smtClean="0"/>
          </a:p>
          <a:p>
            <a:pPr>
              <a:lnSpc>
                <a:spcPct val="150000"/>
              </a:lnSpc>
            </a:pPr>
            <a:r>
              <a:rPr lang="en-US" sz="3600" dirty="0" smtClean="0"/>
              <a:t>I</a:t>
            </a:r>
            <a:r>
              <a:rPr lang="hr-HR" sz="3600" dirty="0" smtClean="0"/>
              <a:t>skustvo</a:t>
            </a:r>
            <a:endParaRPr lang="en-US" sz="3600" dirty="0" smtClean="0"/>
          </a:p>
          <a:p>
            <a:pPr>
              <a:lnSpc>
                <a:spcPct val="150000"/>
              </a:lnSpc>
            </a:pPr>
            <a:r>
              <a:rPr lang="en-US" sz="3600" dirty="0" err="1" smtClean="0"/>
              <a:t>Opažanje</a:t>
            </a:r>
            <a:endParaRPr lang="en-US" sz="3600" dirty="0" smtClean="0"/>
          </a:p>
          <a:p>
            <a:pPr>
              <a:lnSpc>
                <a:spcPct val="150000"/>
              </a:lnSpc>
            </a:pPr>
            <a:r>
              <a:rPr lang="en-US" sz="3600" dirty="0" err="1" smtClean="0"/>
              <a:t>Refleksija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64" y="1143000"/>
            <a:ext cx="298704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 </a:t>
            </a:r>
            <a:r>
              <a:rPr lang="en-US" dirty="0" err="1" smtClean="0"/>
              <a:t>skladu</a:t>
            </a:r>
            <a:r>
              <a:rPr lang="en-US" dirty="0" smtClean="0"/>
              <a:t> s </a:t>
            </a:r>
            <a:r>
              <a:rPr lang="en-US" dirty="0" err="1" smtClean="0"/>
              <a:t>modelom</a:t>
            </a:r>
            <a:r>
              <a:rPr lang="en-US" dirty="0" smtClean="0"/>
              <a:t> </a:t>
            </a:r>
            <a:r>
              <a:rPr lang="en-US" dirty="0" err="1" smtClean="0"/>
              <a:t>učenja</a:t>
            </a:r>
            <a:r>
              <a:rPr lang="en-US" dirty="0" smtClean="0"/>
              <a:t> </a:t>
            </a:r>
            <a:r>
              <a:rPr lang="en-US" dirty="0" err="1" smtClean="0"/>
              <a:t>odraslih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3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4864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dirty="0" err="1" smtClean="0"/>
              <a:t>Važno</a:t>
            </a:r>
            <a:r>
              <a:rPr lang="en-US" dirty="0" smtClean="0"/>
              <a:t> </a:t>
            </a:r>
            <a:r>
              <a:rPr lang="en-US" dirty="0"/>
              <a:t>je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SVI KORACI </a:t>
            </a:r>
            <a:r>
              <a:rPr lang="en-US" dirty="0" err="1" smtClean="0"/>
              <a:t>uključeni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 smtClean="0"/>
              <a:t>učenja</a:t>
            </a:r>
            <a:endParaRPr lang="en-US" dirty="0" smtClean="0"/>
          </a:p>
          <a:p>
            <a:pPr lvl="1">
              <a:lnSpc>
                <a:spcPct val="110000"/>
              </a:lnSpc>
              <a:spcBef>
                <a:spcPts val="2400"/>
              </a:spcBef>
            </a:pPr>
            <a:r>
              <a:rPr lang="en-US" dirty="0" smtClean="0"/>
              <a:t>Bez</a:t>
            </a:r>
            <a:r>
              <a:rPr lang="hr-HR" dirty="0" smtClean="0"/>
              <a:t> iskustva</a:t>
            </a:r>
            <a:r>
              <a:rPr lang="en-US" dirty="0" smtClean="0"/>
              <a:t> </a:t>
            </a:r>
            <a:r>
              <a:rPr lang="en-US" dirty="0" err="1" smtClean="0"/>
              <a:t>nema</a:t>
            </a:r>
            <a:r>
              <a:rPr lang="en-US" dirty="0" smtClean="0"/>
              <a:t> </a:t>
            </a:r>
            <a:r>
              <a:rPr lang="en-US" dirty="0" err="1" smtClean="0"/>
              <a:t>potpunog</a:t>
            </a:r>
            <a:r>
              <a:rPr lang="en-US" dirty="0" smtClean="0"/>
              <a:t> </a:t>
            </a:r>
            <a:r>
              <a:rPr lang="en-US" dirty="0" err="1" smtClean="0"/>
              <a:t>učenja</a:t>
            </a:r>
            <a:endParaRPr lang="en-US" dirty="0" smtClean="0"/>
          </a:p>
          <a:p>
            <a:pPr lvl="1">
              <a:lnSpc>
                <a:spcPct val="110000"/>
              </a:lnSpc>
              <a:spcBef>
                <a:spcPts val="2400"/>
              </a:spcBef>
            </a:pPr>
            <a:r>
              <a:rPr lang="en-US" dirty="0" smtClean="0"/>
              <a:t>Bez </a:t>
            </a:r>
            <a:r>
              <a:rPr lang="en-US" dirty="0" err="1" smtClean="0"/>
              <a:t>opažanja</a:t>
            </a:r>
            <a:r>
              <a:rPr lang="en-US" dirty="0" smtClean="0"/>
              <a:t> </a:t>
            </a:r>
            <a:r>
              <a:rPr lang="en-US" dirty="0" err="1" smtClean="0"/>
              <a:t>ishoda</a:t>
            </a:r>
            <a:r>
              <a:rPr lang="en-US" dirty="0" smtClean="0"/>
              <a:t> </a:t>
            </a:r>
            <a:r>
              <a:rPr lang="en-US" dirty="0" err="1" smtClean="0"/>
              <a:t>iskustvo</a:t>
            </a:r>
            <a:r>
              <a:rPr lang="en-US" dirty="0" smtClean="0"/>
              <a:t> je </a:t>
            </a:r>
            <a:r>
              <a:rPr lang="en-US" dirty="0" err="1" smtClean="0"/>
              <a:t>nekorisno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učenje</a:t>
            </a:r>
            <a:endParaRPr lang="en-US" dirty="0" smtClean="0"/>
          </a:p>
          <a:p>
            <a:pPr lvl="1">
              <a:lnSpc>
                <a:spcPct val="110000"/>
              </a:lnSpc>
              <a:spcBef>
                <a:spcPts val="2400"/>
              </a:spcBef>
            </a:pPr>
            <a:r>
              <a:rPr lang="en-US" dirty="0" smtClean="0"/>
              <a:t>Bez </a:t>
            </a:r>
            <a:r>
              <a:rPr lang="en-US" dirty="0" err="1" smtClean="0"/>
              <a:t>refleksije</a:t>
            </a:r>
            <a:r>
              <a:rPr lang="en-US" dirty="0" smtClean="0"/>
              <a:t> </a:t>
            </a:r>
            <a:r>
              <a:rPr lang="en-US" dirty="0" err="1" smtClean="0"/>
              <a:t>nema</a:t>
            </a:r>
            <a:r>
              <a:rPr lang="en-US" dirty="0" smtClean="0"/>
              <a:t> </a:t>
            </a:r>
            <a:r>
              <a:rPr lang="en-US" dirty="0" err="1" smtClean="0"/>
              <a:t>povezivanja</a:t>
            </a:r>
            <a:r>
              <a:rPr lang="en-US" dirty="0" smtClean="0"/>
              <a:t> s </a:t>
            </a:r>
            <a:r>
              <a:rPr lang="en-US" dirty="0" err="1" smtClean="0"/>
              <a:t>ranijim</a:t>
            </a:r>
            <a:r>
              <a:rPr lang="en-US" dirty="0" smtClean="0"/>
              <a:t> </a:t>
            </a:r>
            <a:r>
              <a:rPr lang="en-US" dirty="0" err="1" smtClean="0"/>
              <a:t>pretpostavkama</a:t>
            </a:r>
            <a:r>
              <a:rPr lang="en-US" dirty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disfunkcionalnim</a:t>
            </a:r>
            <a:r>
              <a:rPr lang="en-US" dirty="0" smtClean="0"/>
              <a:t> </a:t>
            </a:r>
            <a:r>
              <a:rPr lang="en-US" dirty="0" err="1" smtClean="0"/>
              <a:t>vjerovanjima</a:t>
            </a:r>
            <a:endParaRPr lang="en-US" dirty="0" smtClean="0"/>
          </a:p>
          <a:p>
            <a:pPr lvl="1">
              <a:lnSpc>
                <a:spcPct val="110000"/>
              </a:lnSpc>
              <a:spcBef>
                <a:spcPts val="2400"/>
              </a:spcBef>
            </a:pPr>
            <a:r>
              <a:rPr lang="en-US" dirty="0" smtClean="0"/>
              <a:t>Novi </a:t>
            </a:r>
            <a:r>
              <a:rPr lang="en-US" dirty="0" err="1" smtClean="0"/>
              <a:t>uvidi</a:t>
            </a:r>
            <a:r>
              <a:rPr lang="en-US" dirty="0" smtClean="0"/>
              <a:t> </a:t>
            </a:r>
            <a:r>
              <a:rPr lang="en-US" dirty="0" err="1" smtClean="0"/>
              <a:t>moraju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hr-HR" dirty="0" smtClean="0"/>
              <a:t>ti</a:t>
            </a:r>
            <a:r>
              <a:rPr lang="en-US" dirty="0" smtClean="0"/>
              <a:t> </a:t>
            </a:r>
            <a:r>
              <a:rPr lang="en-US" dirty="0" err="1" smtClean="0"/>
              <a:t>implikacije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stvaranje</a:t>
            </a:r>
            <a:r>
              <a:rPr lang="en-US" dirty="0" smtClean="0"/>
              <a:t> </a:t>
            </a:r>
            <a:r>
              <a:rPr lang="en-US" dirty="0" err="1" smtClean="0"/>
              <a:t>novih</a:t>
            </a:r>
            <a:r>
              <a:rPr lang="en-US" dirty="0" smtClean="0"/>
              <a:t> </a:t>
            </a:r>
            <a:r>
              <a:rPr lang="en-US" dirty="0" err="1" smtClean="0"/>
              <a:t>planova</a:t>
            </a:r>
            <a:r>
              <a:rPr lang="en-US" dirty="0" smtClean="0"/>
              <a:t> (</a:t>
            </a:r>
            <a:r>
              <a:rPr lang="en-US" dirty="0" err="1" smtClean="0"/>
              <a:t>novih</a:t>
            </a:r>
            <a:r>
              <a:rPr lang="en-US" dirty="0" smtClean="0"/>
              <a:t> </a:t>
            </a:r>
            <a:r>
              <a:rPr lang="en-US" dirty="0" err="1" smtClean="0"/>
              <a:t>eksperimenata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8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67.240.146.31/G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1" t="-707" r="37061" b="707"/>
          <a:stretch/>
        </p:blipFill>
        <p:spPr bwMode="auto">
          <a:xfrm>
            <a:off x="-1" y="914400"/>
            <a:ext cx="1394461" cy="538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874648">
            <a:off x="-1127363" y="240861"/>
            <a:ext cx="8229600" cy="10207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1. </a:t>
            </a:r>
            <a:r>
              <a:rPr lang="en-US" sz="4000" dirty="0" err="1" smtClean="0"/>
              <a:t>Planiranje</a:t>
            </a:r>
            <a:r>
              <a:rPr lang="en-US" sz="4000" dirty="0" smtClean="0"/>
              <a:t> BE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0939" y="1828801"/>
            <a:ext cx="7239000" cy="457200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500" dirty="0" err="1" smtClean="0"/>
              <a:t>Važan</a:t>
            </a:r>
            <a:r>
              <a:rPr lang="en-US" sz="2500" dirty="0" smtClean="0"/>
              <a:t> </a:t>
            </a:r>
            <a:r>
              <a:rPr lang="en-US" sz="2500" dirty="0" err="1" smtClean="0"/>
              <a:t>preduvjet</a:t>
            </a:r>
            <a:r>
              <a:rPr lang="en-US" sz="2500" dirty="0" smtClean="0"/>
              <a:t> je da </a:t>
            </a:r>
            <a:r>
              <a:rPr lang="hr-HR" sz="2500" dirty="0" smtClean="0"/>
              <a:t>klijent</a:t>
            </a:r>
            <a:r>
              <a:rPr lang="en-US" sz="2500" dirty="0" smtClean="0"/>
              <a:t> </a:t>
            </a:r>
            <a:r>
              <a:rPr lang="hr-HR" sz="2500" dirty="0" smtClean="0">
                <a:solidFill>
                  <a:schemeClr val="accent2">
                    <a:lumMod val="75000"/>
                  </a:schemeClr>
                </a:solidFill>
              </a:rPr>
              <a:t>RAZUMIJE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500" dirty="0" err="1" smtClean="0"/>
              <a:t>kognitivni</a:t>
            </a:r>
            <a:r>
              <a:rPr lang="en-US" sz="2500" dirty="0" smtClean="0"/>
              <a:t> model </a:t>
            </a:r>
            <a:r>
              <a:rPr lang="en-US" sz="2500" dirty="0" err="1" smtClean="0"/>
              <a:t>i</a:t>
            </a:r>
            <a:r>
              <a:rPr lang="en-US" sz="2500" dirty="0" smtClean="0"/>
              <a:t> </a:t>
            </a:r>
            <a:r>
              <a:rPr lang="en-US" sz="2500" dirty="0" err="1" smtClean="0"/>
              <a:t>racionalu</a:t>
            </a:r>
            <a:r>
              <a:rPr lang="en-US" sz="2500" dirty="0" smtClean="0"/>
              <a:t> </a:t>
            </a:r>
            <a:r>
              <a:rPr lang="en-US" sz="2500" dirty="0" err="1" smtClean="0"/>
              <a:t>tretmana</a:t>
            </a:r>
            <a:endParaRPr lang="en-US" sz="2500" dirty="0" smtClean="0"/>
          </a:p>
          <a:p>
            <a:pPr>
              <a:spcBef>
                <a:spcPts val="1800"/>
              </a:spcBef>
            </a:pPr>
            <a:r>
              <a:rPr lang="en-US" sz="2500" dirty="0" err="1" smtClean="0"/>
              <a:t>Odrediti</a:t>
            </a:r>
            <a:r>
              <a:rPr lang="en-US" sz="2500" dirty="0" smtClean="0"/>
              <a:t> </a:t>
            </a:r>
            <a:r>
              <a:rPr lang="hr-HR" sz="2500" dirty="0" smtClean="0">
                <a:solidFill>
                  <a:schemeClr val="accent2">
                    <a:lumMod val="75000"/>
                  </a:schemeClr>
                </a:solidFill>
              </a:rPr>
              <a:t>DISFUNKCIONALNU </a:t>
            </a:r>
            <a:r>
              <a:rPr lang="en-US" sz="2500" dirty="0" err="1" smtClean="0"/>
              <a:t>pretpostavku</a:t>
            </a:r>
            <a:r>
              <a:rPr lang="en-US" sz="2500" dirty="0" smtClean="0"/>
              <a:t> </a:t>
            </a:r>
            <a:r>
              <a:rPr lang="en-US" sz="2500" dirty="0" err="1" smtClean="0"/>
              <a:t>koja</a:t>
            </a:r>
            <a:r>
              <a:rPr lang="en-US" sz="2500" dirty="0" smtClean="0"/>
              <a:t> </a:t>
            </a:r>
            <a:r>
              <a:rPr lang="en-US" sz="2500" dirty="0" err="1" smtClean="0"/>
              <a:t>će</a:t>
            </a:r>
            <a:r>
              <a:rPr lang="en-US" sz="2500" dirty="0" smtClean="0"/>
              <a:t> se </a:t>
            </a:r>
            <a:r>
              <a:rPr lang="en-US" sz="2500" dirty="0" err="1" smtClean="0"/>
              <a:t>testirati</a:t>
            </a:r>
            <a:r>
              <a:rPr lang="en-US" sz="2500" dirty="0" smtClean="0"/>
              <a:t>, </a:t>
            </a:r>
            <a:r>
              <a:rPr lang="en-US" sz="2500" dirty="0" err="1" smtClean="0"/>
              <a:t>kao</a:t>
            </a:r>
            <a:r>
              <a:rPr lang="en-US" sz="2500" dirty="0" smtClean="0"/>
              <a:t> </a:t>
            </a:r>
            <a:r>
              <a:rPr lang="en-US" sz="2500" dirty="0" err="1" smtClean="0"/>
              <a:t>i</a:t>
            </a:r>
            <a:r>
              <a:rPr lang="en-US" sz="2500" dirty="0" smtClean="0"/>
              <a:t> </a:t>
            </a:r>
            <a:r>
              <a:rPr lang="hr-HR" sz="2500" dirty="0" smtClean="0">
                <a:solidFill>
                  <a:schemeClr val="accent2">
                    <a:lumMod val="75000"/>
                  </a:schemeClr>
                </a:solidFill>
              </a:rPr>
              <a:t>ALTERNATIVNU</a:t>
            </a:r>
            <a:r>
              <a:rPr lang="en-US" sz="2500" dirty="0" smtClean="0"/>
              <a:t> </a:t>
            </a:r>
            <a:r>
              <a:rPr lang="en-US" sz="2500" dirty="0" err="1" smtClean="0"/>
              <a:t>perspektivu</a:t>
            </a:r>
            <a:r>
              <a:rPr lang="en-US" sz="2500" dirty="0" smtClean="0"/>
              <a:t> </a:t>
            </a:r>
            <a:r>
              <a:rPr lang="en-US" sz="2500" dirty="0" err="1" smtClean="0"/>
              <a:t>koja</a:t>
            </a:r>
            <a:r>
              <a:rPr lang="en-US" sz="2500" dirty="0" smtClean="0"/>
              <a:t> se </a:t>
            </a:r>
            <a:r>
              <a:rPr lang="en-US" sz="2500" dirty="0" err="1" smtClean="0"/>
              <a:t>želi</a:t>
            </a:r>
            <a:r>
              <a:rPr lang="en-US" sz="2500" dirty="0" smtClean="0"/>
              <a:t> </a:t>
            </a:r>
            <a:r>
              <a:rPr lang="en-US" sz="2500" dirty="0" err="1" smtClean="0"/>
              <a:t>postići</a:t>
            </a:r>
            <a:r>
              <a:rPr lang="en-US" sz="2500" dirty="0" smtClean="0"/>
              <a:t> </a:t>
            </a:r>
            <a:r>
              <a:rPr lang="en-US" sz="2500" dirty="0" err="1" smtClean="0"/>
              <a:t>eksperimentom</a:t>
            </a:r>
            <a:endParaRPr lang="en-US" sz="2500" dirty="0" smtClean="0"/>
          </a:p>
          <a:p>
            <a:pPr>
              <a:spcBef>
                <a:spcPts val="1800"/>
              </a:spcBef>
            </a:pPr>
            <a:r>
              <a:rPr lang="en-US" sz="2500" dirty="0" err="1" smtClean="0"/>
              <a:t>Procijeniti</a:t>
            </a:r>
            <a:r>
              <a:rPr lang="en-US" sz="2500" dirty="0" smtClean="0"/>
              <a:t> </a:t>
            </a:r>
            <a:r>
              <a:rPr lang="hr-HR" sz="2500" dirty="0" smtClean="0">
                <a:solidFill>
                  <a:schemeClr val="accent2">
                    <a:lumMod val="75000"/>
                  </a:schemeClr>
                </a:solidFill>
              </a:rPr>
              <a:t>STUPANJ</a:t>
            </a:r>
            <a:r>
              <a:rPr lang="en-US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500" dirty="0" err="1" smtClean="0"/>
              <a:t>vjerovanja</a:t>
            </a:r>
            <a:r>
              <a:rPr lang="en-US" sz="2500" dirty="0" smtClean="0"/>
              <a:t> u </a:t>
            </a:r>
            <a:r>
              <a:rPr lang="en-US" sz="2500" dirty="0" err="1" smtClean="0"/>
              <a:t>disfunkcionalnu</a:t>
            </a:r>
            <a:r>
              <a:rPr lang="en-US" sz="2500" dirty="0" smtClean="0"/>
              <a:t> </a:t>
            </a:r>
            <a:r>
              <a:rPr lang="en-US" sz="2500" dirty="0" err="1" smtClean="0"/>
              <a:t>misao</a:t>
            </a:r>
            <a:r>
              <a:rPr lang="en-US" sz="2500" dirty="0" smtClean="0"/>
              <a:t>, </a:t>
            </a:r>
            <a:r>
              <a:rPr lang="en-US" sz="2500" dirty="0" err="1" smtClean="0"/>
              <a:t>kao</a:t>
            </a:r>
            <a:r>
              <a:rPr lang="en-US" sz="2500" dirty="0" smtClean="0"/>
              <a:t> </a:t>
            </a:r>
            <a:r>
              <a:rPr lang="en-US" sz="2500" dirty="0" err="1" smtClean="0"/>
              <a:t>i</a:t>
            </a:r>
            <a:r>
              <a:rPr lang="en-US" sz="2500" dirty="0" smtClean="0"/>
              <a:t> </a:t>
            </a:r>
            <a:r>
              <a:rPr lang="hr-HR" sz="2500" dirty="0" smtClean="0">
                <a:solidFill>
                  <a:schemeClr val="accent2">
                    <a:lumMod val="75000"/>
                  </a:schemeClr>
                </a:solidFill>
              </a:rPr>
              <a:t>INTENZITET</a:t>
            </a:r>
            <a:r>
              <a:rPr lang="en-US" sz="2500" dirty="0" smtClean="0"/>
              <a:t> </a:t>
            </a:r>
            <a:r>
              <a:rPr lang="en-US" sz="2500" dirty="0" err="1" smtClean="0"/>
              <a:t>emocije</a:t>
            </a:r>
            <a:r>
              <a:rPr lang="en-US" sz="2500" dirty="0" smtClean="0"/>
              <a:t> </a:t>
            </a:r>
            <a:r>
              <a:rPr lang="en-US" sz="2500" dirty="0" err="1" smtClean="0"/>
              <a:t>koju</a:t>
            </a:r>
            <a:r>
              <a:rPr lang="en-US" sz="2500" dirty="0" smtClean="0"/>
              <a:t> </a:t>
            </a:r>
            <a:r>
              <a:rPr lang="en-US" sz="2500" dirty="0" err="1" smtClean="0"/>
              <a:t>ona</a:t>
            </a:r>
            <a:r>
              <a:rPr lang="en-US" sz="2500" dirty="0" smtClean="0"/>
              <a:t> </a:t>
            </a:r>
            <a:r>
              <a:rPr lang="en-US" sz="2500" dirty="0" err="1" smtClean="0"/>
              <a:t>izaziva</a:t>
            </a:r>
            <a:endParaRPr lang="hr-HR" sz="2500" dirty="0" smtClean="0"/>
          </a:p>
          <a:p>
            <a:pPr>
              <a:spcBef>
                <a:spcPts val="1800"/>
              </a:spcBef>
            </a:pPr>
            <a:r>
              <a:rPr lang="en-US" sz="2500" dirty="0" err="1"/>
              <a:t>Odrediti</a:t>
            </a:r>
            <a:r>
              <a:rPr lang="en-US" sz="2500" dirty="0"/>
              <a:t> </a:t>
            </a:r>
            <a:r>
              <a:rPr lang="hr-HR" sz="2500" dirty="0">
                <a:solidFill>
                  <a:schemeClr val="accent2">
                    <a:lumMod val="75000"/>
                  </a:schemeClr>
                </a:solidFill>
              </a:rPr>
              <a:t>PREDVIĐANJE</a:t>
            </a:r>
            <a:r>
              <a:rPr lang="en-US" sz="2500" dirty="0"/>
              <a:t> </a:t>
            </a:r>
            <a:r>
              <a:rPr lang="hr-HR" sz="2500" dirty="0"/>
              <a:t>klijenta</a:t>
            </a:r>
            <a:r>
              <a:rPr lang="en-US" sz="2500" dirty="0"/>
              <a:t> o </a:t>
            </a:r>
            <a:r>
              <a:rPr lang="en-US" sz="2500" dirty="0" err="1"/>
              <a:t>ishodu</a:t>
            </a:r>
            <a:r>
              <a:rPr lang="en-US" sz="2500" dirty="0"/>
              <a:t> BE, </a:t>
            </a:r>
            <a:r>
              <a:rPr lang="en-US" sz="2500" dirty="0" err="1"/>
              <a:t>kao</a:t>
            </a:r>
            <a:r>
              <a:rPr lang="en-US" sz="2500" dirty="0"/>
              <a:t> </a:t>
            </a:r>
            <a:r>
              <a:rPr lang="en-US" sz="2500" dirty="0" err="1"/>
              <a:t>i</a:t>
            </a:r>
            <a:r>
              <a:rPr lang="en-US" sz="2500" dirty="0"/>
              <a:t> </a:t>
            </a:r>
            <a:r>
              <a:rPr lang="en-US" sz="2500" dirty="0" err="1"/>
              <a:t>načinu</a:t>
            </a:r>
            <a:r>
              <a:rPr lang="en-US" sz="2500" dirty="0"/>
              <a:t> </a:t>
            </a:r>
            <a:r>
              <a:rPr lang="en-US" sz="2500" dirty="0" err="1"/>
              <a:t>na</a:t>
            </a:r>
            <a:r>
              <a:rPr lang="en-US" sz="2500" dirty="0"/>
              <a:t> </a:t>
            </a:r>
            <a:r>
              <a:rPr lang="en-US" sz="2500" dirty="0" err="1"/>
              <a:t>koji</a:t>
            </a:r>
            <a:r>
              <a:rPr lang="en-US" sz="2500" dirty="0"/>
              <a:t> </a:t>
            </a:r>
            <a:r>
              <a:rPr lang="en-US" sz="2500" dirty="0" err="1"/>
              <a:t>će</a:t>
            </a:r>
            <a:r>
              <a:rPr lang="en-US" sz="2500" dirty="0"/>
              <a:t> to </a:t>
            </a:r>
            <a:r>
              <a:rPr lang="en-US" sz="2500" dirty="0" err="1"/>
              <a:t>znati</a:t>
            </a:r>
            <a:endParaRPr lang="en-US" sz="2500" dirty="0"/>
          </a:p>
          <a:p>
            <a:pPr>
              <a:spcBef>
                <a:spcPts val="600"/>
              </a:spcBef>
            </a:pP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7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1" y="2362201"/>
            <a:ext cx="7162799" cy="33528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700" dirty="0" err="1" smtClean="0"/>
              <a:t>Planirat</a:t>
            </a:r>
            <a:r>
              <a:rPr lang="hr-HR" sz="2700" dirty="0" smtClean="0"/>
              <a:t>i</a:t>
            </a:r>
            <a:r>
              <a:rPr lang="hr-HR" sz="2700" dirty="0" smtClean="0">
                <a:solidFill>
                  <a:schemeClr val="accent2">
                    <a:lumMod val="75000"/>
                  </a:schemeClr>
                </a:solidFill>
              </a:rPr>
              <a:t> TKO</a:t>
            </a:r>
            <a:r>
              <a:rPr lang="en-US" sz="27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700" dirty="0" err="1" smtClean="0"/>
              <a:t>će</a:t>
            </a:r>
            <a:r>
              <a:rPr lang="en-US" sz="2700" dirty="0" smtClean="0"/>
              <a:t> </a:t>
            </a:r>
            <a:r>
              <a:rPr lang="en-US" sz="2700" dirty="0" err="1" smtClean="0"/>
              <a:t>sve</a:t>
            </a:r>
            <a:r>
              <a:rPr lang="en-US" sz="2700" dirty="0" smtClean="0"/>
              <a:t> </a:t>
            </a:r>
            <a:r>
              <a:rPr lang="en-US" sz="2700" dirty="0" err="1" smtClean="0"/>
              <a:t>biti</a:t>
            </a:r>
            <a:r>
              <a:rPr lang="en-US" sz="2700" dirty="0" smtClean="0"/>
              <a:t> </a:t>
            </a:r>
            <a:r>
              <a:rPr lang="en-US" sz="2700" dirty="0" err="1" smtClean="0"/>
              <a:t>uključen</a:t>
            </a:r>
            <a:r>
              <a:rPr lang="en-US" sz="2700" dirty="0" smtClean="0"/>
              <a:t>, </a:t>
            </a:r>
            <a:r>
              <a:rPr lang="en-US" sz="2700" dirty="0" err="1" smtClean="0"/>
              <a:t>pripremiti</a:t>
            </a:r>
            <a:r>
              <a:rPr lang="en-US" sz="2700" dirty="0" smtClean="0"/>
              <a:t> </a:t>
            </a:r>
            <a:r>
              <a:rPr lang="hr-HR" sz="2700" dirty="0" smtClean="0"/>
              <a:t>klijenta</a:t>
            </a:r>
            <a:r>
              <a:rPr lang="en-US" sz="2700" dirty="0" smtClean="0"/>
              <a:t> </a:t>
            </a:r>
            <a:r>
              <a:rPr lang="en-US" sz="2700" dirty="0" err="1" smtClean="0"/>
              <a:t>na</a:t>
            </a:r>
            <a:r>
              <a:rPr lang="en-US" sz="2700" dirty="0" smtClean="0"/>
              <a:t> </a:t>
            </a:r>
            <a:r>
              <a:rPr lang="en-US" sz="2700" dirty="0" err="1" smtClean="0"/>
              <a:t>moguće</a:t>
            </a:r>
            <a:r>
              <a:rPr lang="en-US" sz="2700" dirty="0" smtClean="0"/>
              <a:t> </a:t>
            </a:r>
            <a:r>
              <a:rPr lang="en-US" sz="2700" dirty="0" err="1" smtClean="0"/>
              <a:t>negativne</a:t>
            </a:r>
            <a:r>
              <a:rPr lang="en-US" sz="2700" dirty="0" smtClean="0"/>
              <a:t> </a:t>
            </a:r>
            <a:r>
              <a:rPr lang="en-US" sz="2700" dirty="0" err="1" smtClean="0"/>
              <a:t>reakcije</a:t>
            </a:r>
            <a:r>
              <a:rPr lang="en-US" sz="2700" dirty="0" smtClean="0"/>
              <a:t> </a:t>
            </a:r>
            <a:r>
              <a:rPr lang="en-US" sz="2700" dirty="0" err="1" smtClean="0"/>
              <a:t>drugih</a:t>
            </a:r>
            <a:endParaRPr lang="hr-HR" sz="2700" dirty="0" smtClean="0"/>
          </a:p>
          <a:p>
            <a:pPr>
              <a:spcBef>
                <a:spcPts val="1800"/>
              </a:spcBef>
            </a:pPr>
            <a:r>
              <a:rPr lang="en-US" sz="2700" dirty="0"/>
              <a:t>Planirati </a:t>
            </a:r>
            <a:r>
              <a:rPr lang="en-US" sz="2700" dirty="0" err="1"/>
              <a:t>na</a:t>
            </a:r>
            <a:r>
              <a:rPr lang="en-US" sz="2700" dirty="0"/>
              <a:t> </a:t>
            </a:r>
            <a:r>
              <a:rPr lang="en-US" sz="2700" dirty="0" err="1"/>
              <a:t>koji</a:t>
            </a:r>
            <a:r>
              <a:rPr lang="en-US" sz="2700" dirty="0"/>
              <a:t> </a:t>
            </a:r>
            <a:r>
              <a:rPr lang="en-US" sz="2700" dirty="0" err="1"/>
              <a:t>način</a:t>
            </a:r>
            <a:r>
              <a:rPr lang="en-US" sz="2700" dirty="0"/>
              <a:t> </a:t>
            </a:r>
            <a:r>
              <a:rPr lang="en-US" sz="2700" dirty="0" err="1"/>
              <a:t>će</a:t>
            </a:r>
            <a:r>
              <a:rPr lang="en-US" sz="2700" dirty="0"/>
              <a:t> se </a:t>
            </a:r>
            <a:r>
              <a:rPr lang="hr-HR" sz="2700" dirty="0">
                <a:solidFill>
                  <a:schemeClr val="accent2">
                    <a:lumMod val="75000"/>
                  </a:schemeClr>
                </a:solidFill>
              </a:rPr>
              <a:t>PRATITI</a:t>
            </a:r>
            <a:r>
              <a:rPr lang="en-US" sz="2700" dirty="0"/>
              <a:t> </a:t>
            </a:r>
            <a:r>
              <a:rPr lang="en-US" sz="2700" dirty="0" err="1"/>
              <a:t>i</a:t>
            </a:r>
            <a:r>
              <a:rPr lang="en-US" sz="2700" dirty="0"/>
              <a:t> </a:t>
            </a:r>
            <a:r>
              <a:rPr lang="hr-HR" sz="2700" dirty="0">
                <a:solidFill>
                  <a:schemeClr val="accent2">
                    <a:lumMod val="75000"/>
                  </a:schemeClr>
                </a:solidFill>
              </a:rPr>
              <a:t>BILJEŽITI</a:t>
            </a:r>
            <a:r>
              <a:rPr lang="en-US" sz="2700" dirty="0"/>
              <a:t> </a:t>
            </a:r>
            <a:r>
              <a:rPr lang="en-US" sz="2700" dirty="0" err="1" smtClean="0"/>
              <a:t>ishod</a:t>
            </a:r>
            <a:endParaRPr lang="en-US" sz="2700" dirty="0" smtClean="0"/>
          </a:p>
          <a:p>
            <a:pPr>
              <a:spcBef>
                <a:spcPts val="1800"/>
              </a:spcBef>
            </a:pPr>
            <a:r>
              <a:rPr lang="hr-HR" sz="2700" dirty="0" smtClean="0">
                <a:solidFill>
                  <a:schemeClr val="accent2">
                    <a:lumMod val="75000"/>
                  </a:schemeClr>
                </a:solidFill>
              </a:rPr>
              <a:t>PREDVIDJETI</a:t>
            </a:r>
            <a:r>
              <a:rPr lang="en-US" sz="27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700" dirty="0" err="1" smtClean="0"/>
              <a:t>moguće</a:t>
            </a:r>
            <a:r>
              <a:rPr lang="en-US" sz="2700" dirty="0" smtClean="0"/>
              <a:t> </a:t>
            </a:r>
            <a:r>
              <a:rPr lang="en-US" sz="2700" dirty="0" err="1" smtClean="0"/>
              <a:t>probleme</a:t>
            </a:r>
            <a:endParaRPr lang="en-US" sz="2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20874648">
            <a:off x="-1051165" y="317061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1. </a:t>
            </a:r>
            <a:r>
              <a:rPr lang="en-US" sz="4000" dirty="0" err="1" smtClean="0"/>
              <a:t>Planiranje</a:t>
            </a:r>
            <a:r>
              <a:rPr lang="en-US" sz="4000" dirty="0" smtClean="0"/>
              <a:t> BE</a:t>
            </a:r>
            <a:endParaRPr lang="en-US" sz="4000" dirty="0"/>
          </a:p>
        </p:txBody>
      </p:sp>
      <p:pic>
        <p:nvPicPr>
          <p:cNvPr id="9" name="Picture 2" descr="http://67.240.146.31/G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1" t="-707" r="37061" b="707"/>
          <a:stretch/>
        </p:blipFill>
        <p:spPr bwMode="auto">
          <a:xfrm>
            <a:off x="-1" y="914400"/>
            <a:ext cx="1394461" cy="538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87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ages.wisegeek.com/laboratory-glassware-colored-solut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00"/>
          <a:stretch/>
        </p:blipFill>
        <p:spPr bwMode="auto">
          <a:xfrm>
            <a:off x="4956960" y="685800"/>
            <a:ext cx="418704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350125">
            <a:off x="106839" y="449715"/>
            <a:ext cx="8229600" cy="1143000"/>
          </a:xfrm>
        </p:spPr>
        <p:txBody>
          <a:bodyPr/>
          <a:lstStyle/>
          <a:p>
            <a:r>
              <a:rPr lang="en-US" dirty="0" err="1" smtClean="0"/>
              <a:t>Bihevioralni</a:t>
            </a:r>
            <a:r>
              <a:rPr lang="en-US" dirty="0" smtClean="0"/>
              <a:t> </a:t>
            </a:r>
            <a:r>
              <a:rPr lang="en-US" dirty="0" err="1" smtClean="0"/>
              <a:t>eksperimenti</a:t>
            </a:r>
            <a:r>
              <a:rPr lang="en-US" dirty="0" smtClean="0"/>
              <a:t> u KT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2590800"/>
            <a:ext cx="5725187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/>
              <a:t>Sličn</a:t>
            </a:r>
            <a:r>
              <a:rPr lang="hr-HR" sz="2800" dirty="0" smtClean="0"/>
              <a:t>i</a:t>
            </a:r>
            <a:r>
              <a:rPr lang="en-US" sz="2800" dirty="0" smtClean="0"/>
              <a:t> </a:t>
            </a:r>
            <a:r>
              <a:rPr lang="hr-HR" sz="2800" dirty="0" smtClean="0"/>
              <a:t>znanstvenim eksperimentima</a:t>
            </a:r>
            <a:r>
              <a:rPr lang="en-GB" sz="2800" dirty="0" smtClean="0"/>
              <a:t> </a:t>
            </a:r>
            <a:r>
              <a:rPr lang="en-US" sz="2800" dirty="0" smtClean="0"/>
              <a:t>– </a:t>
            </a:r>
            <a:r>
              <a:rPr lang="en-US" sz="2800" dirty="0" err="1"/>
              <a:t>teorija</a:t>
            </a:r>
            <a:r>
              <a:rPr lang="en-US" sz="2800" dirty="0"/>
              <a:t> </a:t>
            </a:r>
            <a:r>
              <a:rPr lang="en-US" sz="2800" dirty="0" err="1"/>
              <a:t>koja</a:t>
            </a:r>
            <a:r>
              <a:rPr lang="en-US" sz="2800" dirty="0"/>
              <a:t> se BE </a:t>
            </a:r>
            <a:r>
              <a:rPr lang="en-US" sz="2800" dirty="0" err="1"/>
              <a:t>provjerava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hr-HR" sz="2800" dirty="0" smtClean="0"/>
              <a:t>klije</a:t>
            </a:r>
            <a:r>
              <a:rPr lang="en-US" sz="2800" dirty="0" err="1" smtClean="0"/>
              <a:t>ntova</a:t>
            </a:r>
            <a:r>
              <a:rPr lang="en-US" sz="2800" dirty="0" smtClean="0"/>
              <a:t> </a:t>
            </a: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VJEROVANJA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592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1" y="1830387"/>
            <a:ext cx="7238999" cy="4525963"/>
          </a:xfrm>
        </p:spPr>
        <p:txBody>
          <a:bodyPr>
            <a:normAutofit fontScale="92500"/>
          </a:bodyPr>
          <a:lstStyle/>
          <a:p>
            <a:pPr>
              <a:spcBef>
                <a:spcPts val="1800"/>
              </a:spcBef>
            </a:pPr>
            <a:r>
              <a:rPr lang="en-US" sz="2700" dirty="0" smtClean="0"/>
              <a:t>Planirati </a:t>
            </a:r>
            <a:r>
              <a:rPr lang="en-US" sz="2700" dirty="0" err="1" smtClean="0"/>
              <a:t>eksperimente</a:t>
            </a:r>
            <a:r>
              <a:rPr lang="en-US" sz="2700" dirty="0" smtClean="0"/>
              <a:t> “</a:t>
            </a:r>
            <a:r>
              <a:rPr lang="hr-HR" sz="2700" dirty="0" smtClean="0">
                <a:solidFill>
                  <a:schemeClr val="accent2">
                    <a:lumMod val="75000"/>
                  </a:schemeClr>
                </a:solidFill>
              </a:rPr>
              <a:t>BEZ GUBITKA</a:t>
            </a:r>
            <a:r>
              <a:rPr lang="en-US" sz="2700" dirty="0" smtClean="0"/>
              <a:t>”</a:t>
            </a:r>
          </a:p>
          <a:p>
            <a:pPr>
              <a:spcBef>
                <a:spcPts val="1800"/>
              </a:spcBef>
            </a:pPr>
            <a:r>
              <a:rPr lang="en-US" sz="2700" dirty="0" err="1" smtClean="0"/>
              <a:t>Ako</a:t>
            </a:r>
            <a:r>
              <a:rPr lang="en-US" sz="2700" dirty="0" smtClean="0"/>
              <a:t> se </a:t>
            </a:r>
            <a:r>
              <a:rPr lang="en-US" sz="2700" dirty="0" err="1" smtClean="0"/>
              <a:t>negativno</a:t>
            </a:r>
            <a:r>
              <a:rPr lang="en-US" sz="2700" dirty="0" smtClean="0"/>
              <a:t> </a:t>
            </a:r>
            <a:r>
              <a:rPr lang="en-US" sz="2700" dirty="0" err="1" smtClean="0"/>
              <a:t>predviđanje</a:t>
            </a:r>
            <a:r>
              <a:rPr lang="en-US" sz="2700" dirty="0" smtClean="0"/>
              <a:t> </a:t>
            </a:r>
            <a:r>
              <a:rPr lang="en-US" sz="2700" dirty="0" err="1" smtClean="0"/>
              <a:t>ostvari</a:t>
            </a:r>
            <a:r>
              <a:rPr lang="en-US" sz="2700" dirty="0" smtClean="0"/>
              <a:t> – </a:t>
            </a:r>
            <a:r>
              <a:rPr lang="en-US" sz="2700" dirty="0" err="1" smtClean="0"/>
              <a:t>može</a:t>
            </a:r>
            <a:r>
              <a:rPr lang="en-US" sz="2700" dirty="0" smtClean="0"/>
              <a:t> </a:t>
            </a:r>
            <a:r>
              <a:rPr lang="en-US" sz="2700" dirty="0" err="1" smtClean="0"/>
              <a:t>biti</a:t>
            </a:r>
            <a:r>
              <a:rPr lang="en-US" sz="2700" dirty="0" smtClean="0"/>
              <a:t> </a:t>
            </a:r>
            <a:r>
              <a:rPr lang="en-US" sz="2700" dirty="0" err="1" smtClean="0"/>
              <a:t>osnova</a:t>
            </a:r>
            <a:r>
              <a:rPr lang="en-US" sz="2700" dirty="0" smtClean="0"/>
              <a:t> </a:t>
            </a:r>
            <a:r>
              <a:rPr lang="en-US" sz="2700" dirty="0" err="1" smtClean="0"/>
              <a:t>za</a:t>
            </a:r>
            <a:r>
              <a:rPr lang="en-US" sz="2700" dirty="0" smtClean="0"/>
              <a:t> </a:t>
            </a:r>
            <a:r>
              <a:rPr lang="hr-HR" sz="2700" dirty="0" smtClean="0">
                <a:solidFill>
                  <a:schemeClr val="accent2">
                    <a:lumMod val="75000"/>
                  </a:schemeClr>
                </a:solidFill>
              </a:rPr>
              <a:t>PROBLEM</a:t>
            </a:r>
            <a:r>
              <a:rPr lang="en-US" sz="27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hr-HR" sz="2700" dirty="0" smtClean="0">
                <a:solidFill>
                  <a:schemeClr val="accent2">
                    <a:lumMod val="75000"/>
                  </a:schemeClr>
                </a:solidFill>
              </a:rPr>
              <a:t>SOLVING</a:t>
            </a:r>
            <a:endParaRPr lang="en-US" sz="27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1800"/>
              </a:spcBef>
            </a:pPr>
            <a:r>
              <a:rPr lang="en-US" sz="2700" dirty="0"/>
              <a:t>Odrediti </a:t>
            </a:r>
            <a:r>
              <a:rPr lang="en-US" sz="2700" dirty="0" err="1"/>
              <a:t>koliko</a:t>
            </a:r>
            <a:r>
              <a:rPr lang="en-US" sz="2700" dirty="0"/>
              <a:t> </a:t>
            </a:r>
            <a:r>
              <a:rPr lang="en-US" sz="2700" dirty="0" err="1"/>
              <a:t>unaprijed</a:t>
            </a:r>
            <a:r>
              <a:rPr lang="en-US" sz="2700" dirty="0"/>
              <a:t> </a:t>
            </a:r>
            <a:r>
              <a:rPr lang="hr-HR" sz="2700" dirty="0">
                <a:solidFill>
                  <a:schemeClr val="accent2">
                    <a:lumMod val="75000"/>
                  </a:schemeClr>
                </a:solidFill>
              </a:rPr>
              <a:t>NAJAVITI</a:t>
            </a:r>
            <a:r>
              <a:rPr lang="en-US" sz="27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700" dirty="0"/>
              <a:t>klij</a:t>
            </a:r>
            <a:r>
              <a:rPr lang="en-US" sz="2700" dirty="0" err="1"/>
              <a:t>entu</a:t>
            </a:r>
            <a:r>
              <a:rPr lang="en-US" sz="2700" dirty="0"/>
              <a:t> (</a:t>
            </a:r>
            <a:r>
              <a:rPr lang="en-US" sz="2700" dirty="0" err="1"/>
              <a:t>važan</a:t>
            </a:r>
            <a:r>
              <a:rPr lang="en-US" sz="2700" dirty="0"/>
              <a:t> </a:t>
            </a:r>
            <a:r>
              <a:rPr lang="en-US" sz="2700" dirty="0" err="1"/>
              <a:t>balans</a:t>
            </a:r>
            <a:r>
              <a:rPr lang="en-US" sz="2700" dirty="0"/>
              <a:t> – </a:t>
            </a:r>
            <a:r>
              <a:rPr lang="en-US" sz="2700" dirty="0" err="1"/>
              <a:t>ako</a:t>
            </a:r>
            <a:r>
              <a:rPr lang="en-US" sz="2700" dirty="0"/>
              <a:t> je </a:t>
            </a:r>
            <a:r>
              <a:rPr lang="en-US" sz="2700" dirty="0" err="1"/>
              <a:t>prerano</a:t>
            </a:r>
            <a:r>
              <a:rPr lang="en-US" sz="2700" dirty="0"/>
              <a:t>, </a:t>
            </a:r>
            <a:r>
              <a:rPr lang="en-US" sz="2700" dirty="0" err="1"/>
              <a:t>može</a:t>
            </a:r>
            <a:r>
              <a:rPr lang="en-US" sz="2700" dirty="0"/>
              <a:t> </a:t>
            </a:r>
            <a:r>
              <a:rPr lang="en-US" sz="2700" dirty="0" err="1"/>
              <a:t>povećati</a:t>
            </a:r>
            <a:r>
              <a:rPr lang="en-US" sz="2700" dirty="0"/>
              <a:t> </a:t>
            </a:r>
            <a:r>
              <a:rPr lang="en-US" sz="2700" dirty="0" err="1"/>
              <a:t>tjeskobu</a:t>
            </a:r>
            <a:r>
              <a:rPr lang="en-US" sz="2700" dirty="0"/>
              <a:t>; </a:t>
            </a:r>
            <a:r>
              <a:rPr lang="en-US" sz="2700" dirty="0" err="1"/>
              <a:t>ako</a:t>
            </a:r>
            <a:r>
              <a:rPr lang="en-US" sz="2700" dirty="0"/>
              <a:t> mu se </a:t>
            </a:r>
            <a:r>
              <a:rPr lang="en-US" sz="2700" dirty="0" err="1"/>
              <a:t>kaže</a:t>
            </a:r>
            <a:r>
              <a:rPr lang="en-US" sz="2700" dirty="0"/>
              <a:t> </a:t>
            </a:r>
            <a:r>
              <a:rPr lang="en-US" sz="2700" dirty="0" err="1"/>
              <a:t>zadnji</a:t>
            </a:r>
            <a:r>
              <a:rPr lang="en-US" sz="2700" dirty="0"/>
              <a:t> </a:t>
            </a:r>
            <a:r>
              <a:rPr lang="en-US" sz="2700" dirty="0" err="1"/>
              <a:t>čas</a:t>
            </a:r>
            <a:r>
              <a:rPr lang="en-US" sz="2700" dirty="0"/>
              <a:t>, </a:t>
            </a:r>
            <a:r>
              <a:rPr lang="en-US" sz="2700" dirty="0" err="1"/>
              <a:t>može</a:t>
            </a:r>
            <a:r>
              <a:rPr lang="en-US" sz="2700" dirty="0"/>
              <a:t> </a:t>
            </a:r>
            <a:r>
              <a:rPr lang="en-US" sz="2700" dirty="0" err="1"/>
              <a:t>biti</a:t>
            </a:r>
            <a:r>
              <a:rPr lang="en-US" sz="2700" dirty="0"/>
              <a:t> </a:t>
            </a:r>
            <a:r>
              <a:rPr lang="en-US" sz="2700" dirty="0" err="1"/>
              <a:t>nespreman</a:t>
            </a:r>
            <a:r>
              <a:rPr lang="en-US" sz="2700" dirty="0"/>
              <a:t>)</a:t>
            </a:r>
          </a:p>
          <a:p>
            <a:pPr>
              <a:spcBef>
                <a:spcPts val="1800"/>
              </a:spcBef>
            </a:pPr>
            <a:r>
              <a:rPr lang="en-US" sz="2700" dirty="0" err="1" smtClean="0"/>
              <a:t>Eksperiment</a:t>
            </a:r>
            <a:r>
              <a:rPr lang="en-US" sz="2700" dirty="0" smtClean="0"/>
              <a:t> mora </a:t>
            </a:r>
            <a:r>
              <a:rPr lang="en-US" sz="2700" dirty="0" err="1" smtClean="0"/>
              <a:t>biti</a:t>
            </a:r>
            <a:r>
              <a:rPr lang="en-US" sz="2700" dirty="0" smtClean="0"/>
              <a:t> </a:t>
            </a:r>
            <a:r>
              <a:rPr lang="en-US" sz="2700" dirty="0" err="1" smtClean="0"/>
              <a:t>dovoljno</a:t>
            </a:r>
            <a:r>
              <a:rPr lang="en-US" sz="2700" dirty="0" smtClean="0"/>
              <a:t> </a:t>
            </a:r>
            <a:r>
              <a:rPr lang="hr-HR" sz="2700" dirty="0" smtClean="0">
                <a:solidFill>
                  <a:schemeClr val="accent2">
                    <a:lumMod val="75000"/>
                  </a:schemeClr>
                </a:solidFill>
              </a:rPr>
              <a:t>IZAZOVAN</a:t>
            </a:r>
            <a:r>
              <a:rPr lang="en-US" sz="2700" dirty="0" smtClean="0"/>
              <a:t>, </a:t>
            </a:r>
            <a:r>
              <a:rPr lang="en-US" sz="2700" dirty="0" err="1" smtClean="0"/>
              <a:t>ali</a:t>
            </a:r>
            <a:r>
              <a:rPr lang="en-US" sz="2700" dirty="0" smtClean="0"/>
              <a:t> </a:t>
            </a:r>
            <a:r>
              <a:rPr lang="en-US" sz="2700" dirty="0" err="1" smtClean="0"/>
              <a:t>ako</a:t>
            </a:r>
            <a:r>
              <a:rPr lang="en-US" sz="2700" dirty="0" smtClean="0"/>
              <a:t> </a:t>
            </a:r>
            <a:r>
              <a:rPr lang="en-US" sz="2700" dirty="0" err="1" smtClean="0"/>
              <a:t>potiče</a:t>
            </a:r>
            <a:r>
              <a:rPr lang="en-US" sz="2700" dirty="0" smtClean="0"/>
              <a:t> </a:t>
            </a:r>
            <a:r>
              <a:rPr lang="en-US" sz="2700" dirty="0" err="1" smtClean="0"/>
              <a:t>preintenzivnu</a:t>
            </a:r>
            <a:r>
              <a:rPr lang="en-US" sz="2700" dirty="0" smtClean="0"/>
              <a:t> </a:t>
            </a:r>
            <a:r>
              <a:rPr lang="en-US" sz="2700" dirty="0" err="1" smtClean="0"/>
              <a:t>anksioznost</a:t>
            </a:r>
            <a:r>
              <a:rPr lang="en-US" sz="2700" dirty="0" smtClean="0"/>
              <a:t>, </a:t>
            </a:r>
            <a:r>
              <a:rPr lang="en-US" sz="2700" dirty="0" err="1" smtClean="0"/>
              <a:t>bolje</a:t>
            </a:r>
            <a:r>
              <a:rPr lang="en-US" sz="2700" dirty="0" smtClean="0"/>
              <a:t> je </a:t>
            </a:r>
            <a:r>
              <a:rPr lang="en-US" sz="2700" dirty="0" err="1" smtClean="0"/>
              <a:t>planirati</a:t>
            </a:r>
            <a:r>
              <a:rPr lang="en-US" sz="2700" dirty="0" smtClean="0"/>
              <a:t> </a:t>
            </a:r>
            <a:r>
              <a:rPr lang="en-US" sz="2700" dirty="0" err="1" smtClean="0"/>
              <a:t>ni</a:t>
            </a:r>
            <a:r>
              <a:rPr lang="hr-HR" sz="2700" dirty="0" smtClean="0"/>
              <a:t>z</a:t>
            </a:r>
            <a:r>
              <a:rPr lang="en-US" sz="2700" dirty="0" smtClean="0"/>
              <a:t> </a:t>
            </a:r>
            <a:r>
              <a:rPr lang="en-US" sz="2700" dirty="0" err="1" smtClean="0"/>
              <a:t>postupnih</a:t>
            </a:r>
            <a:r>
              <a:rPr lang="en-US" sz="2700" dirty="0"/>
              <a:t> </a:t>
            </a:r>
            <a:r>
              <a:rPr lang="en-US" sz="2700" dirty="0" smtClean="0"/>
              <a:t>BE u </a:t>
            </a:r>
            <a:r>
              <a:rPr lang="en-US" sz="2700" dirty="0" err="1" smtClean="0"/>
              <a:t>skladu</a:t>
            </a:r>
            <a:r>
              <a:rPr lang="en-US" sz="2700" dirty="0" smtClean="0"/>
              <a:t> </a:t>
            </a:r>
            <a:r>
              <a:rPr lang="en-US" sz="2700" dirty="0" err="1" smtClean="0"/>
              <a:t>sa</a:t>
            </a:r>
            <a:r>
              <a:rPr lang="en-US" sz="2700" dirty="0" smtClean="0"/>
              <a:t> </a:t>
            </a:r>
            <a:r>
              <a:rPr lang="en-US" sz="2700" dirty="0" err="1" smtClean="0"/>
              <a:t>spremno</a:t>
            </a:r>
            <a:r>
              <a:rPr lang="hr-HR" sz="2700" dirty="0" smtClean="0"/>
              <a:t>šću klijenta</a:t>
            </a:r>
            <a:endParaRPr lang="en-US" sz="2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20874648">
            <a:off x="-1037518" y="383547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1. </a:t>
            </a:r>
            <a:r>
              <a:rPr lang="en-US" sz="4000" dirty="0" err="1" smtClean="0"/>
              <a:t>Planiranje</a:t>
            </a:r>
            <a:r>
              <a:rPr lang="en-US" sz="4000" dirty="0" smtClean="0"/>
              <a:t> BE</a:t>
            </a:r>
            <a:endParaRPr lang="en-US" sz="4000" dirty="0"/>
          </a:p>
        </p:txBody>
      </p:sp>
      <p:pic>
        <p:nvPicPr>
          <p:cNvPr id="20482" name="Picture 2" descr="http://67.240.146.31/G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1" t="-707" r="37061" b="707"/>
          <a:stretch/>
        </p:blipFill>
        <p:spPr bwMode="auto">
          <a:xfrm>
            <a:off x="-1" y="914400"/>
            <a:ext cx="1394461" cy="538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0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762944"/>
            <a:ext cx="4495800" cy="588594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800" dirty="0" err="1" smtClean="0"/>
              <a:t>Ako</a:t>
            </a:r>
            <a:r>
              <a:rPr lang="en-US" sz="2800" dirty="0" smtClean="0"/>
              <a:t> se </a:t>
            </a:r>
            <a:r>
              <a:rPr lang="en-US" sz="2800" dirty="0" err="1" smtClean="0"/>
              <a:t>predviđanja</a:t>
            </a:r>
            <a:r>
              <a:rPr lang="en-US" sz="2800" dirty="0" smtClean="0"/>
              <a:t> </a:t>
            </a:r>
            <a:r>
              <a:rPr lang="hr-HR" sz="2800" dirty="0" smtClean="0"/>
              <a:t>klijenta</a:t>
            </a:r>
            <a:r>
              <a:rPr lang="en-US" sz="2800" dirty="0" smtClean="0"/>
              <a:t> ne </a:t>
            </a:r>
            <a:r>
              <a:rPr lang="en-US" sz="2800" dirty="0" err="1" smtClean="0"/>
              <a:t>mogu</a:t>
            </a:r>
            <a:r>
              <a:rPr lang="en-US" sz="2800" dirty="0" smtClean="0"/>
              <a:t> </a:t>
            </a:r>
            <a:r>
              <a:rPr lang="en-US" sz="2800" dirty="0" err="1" smtClean="0"/>
              <a:t>provjeriti</a:t>
            </a:r>
            <a:r>
              <a:rPr lang="en-US" sz="2800" dirty="0" smtClean="0"/>
              <a:t> </a:t>
            </a:r>
            <a:r>
              <a:rPr lang="en-US" sz="2800" dirty="0" err="1" smtClean="0"/>
              <a:t>jer</a:t>
            </a:r>
            <a:r>
              <a:rPr lang="en-US" sz="2800" dirty="0" smtClean="0"/>
              <a:t>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VREMENSKI ODGOĐENA</a:t>
            </a:r>
            <a:r>
              <a:rPr lang="en-US" sz="2800" dirty="0" smtClean="0"/>
              <a:t> – </a:t>
            </a:r>
            <a:r>
              <a:rPr lang="en-US" sz="2800" dirty="0" err="1" smtClean="0"/>
              <a:t>koristiti</a:t>
            </a:r>
            <a:r>
              <a:rPr lang="en-US" sz="2800" dirty="0" smtClean="0"/>
              <a:t> </a:t>
            </a:r>
            <a:r>
              <a:rPr lang="en-US" sz="2800" dirty="0" err="1" smtClean="0"/>
              <a:t>druge</a:t>
            </a:r>
            <a:r>
              <a:rPr lang="en-US" sz="2800" dirty="0" smtClean="0"/>
              <a:t> </a:t>
            </a:r>
            <a:r>
              <a:rPr lang="en-US" sz="2800" dirty="0" err="1" smtClean="0"/>
              <a:t>tehnike</a:t>
            </a:r>
            <a:endParaRPr lang="en-US" sz="2800" dirty="0" smtClean="0"/>
          </a:p>
          <a:p>
            <a:pPr>
              <a:spcBef>
                <a:spcPts val="1800"/>
              </a:spcBef>
            </a:pPr>
            <a:r>
              <a:rPr lang="en-US" sz="2800" dirty="0" err="1" smtClean="0"/>
              <a:t>Ako</a:t>
            </a:r>
            <a:r>
              <a:rPr lang="en-US" sz="2800" dirty="0" smtClean="0"/>
              <a:t> </a:t>
            </a: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TERAPEUT</a:t>
            </a:r>
            <a:r>
              <a:rPr lang="en-US" sz="2800" dirty="0" smtClean="0"/>
              <a:t> </a:t>
            </a:r>
            <a:r>
              <a:rPr lang="en-US" sz="2800" dirty="0" err="1" smtClean="0"/>
              <a:t>ima</a:t>
            </a:r>
            <a:r>
              <a:rPr lang="en-US" sz="2800" dirty="0" smtClean="0"/>
              <a:t> </a:t>
            </a: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SUMNJE</a:t>
            </a:r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800" dirty="0" smtClean="0"/>
              <a:t>– p</a:t>
            </a:r>
            <a:r>
              <a:rPr lang="en-US" sz="2800" dirty="0" err="1" smtClean="0"/>
              <a:t>okušati</a:t>
            </a:r>
            <a:r>
              <a:rPr lang="en-US" sz="2800" dirty="0" smtClean="0"/>
              <a:t> </a:t>
            </a:r>
            <a:r>
              <a:rPr lang="en-US" sz="2800" dirty="0" err="1" smtClean="0"/>
              <a:t>riješiti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superviziji</a:t>
            </a:r>
            <a:endParaRPr lang="en-US" sz="2800" dirty="0" smtClean="0"/>
          </a:p>
          <a:p>
            <a:pPr>
              <a:spcBef>
                <a:spcPts val="1800"/>
              </a:spcBef>
            </a:pPr>
            <a:r>
              <a:rPr lang="en-US" sz="2800" dirty="0" err="1" smtClean="0"/>
              <a:t>Ako</a:t>
            </a:r>
            <a:r>
              <a:rPr lang="en-US" sz="2800" dirty="0" smtClean="0"/>
              <a:t> </a:t>
            </a:r>
            <a:r>
              <a:rPr lang="en-US" sz="2800" dirty="0" err="1" smtClean="0"/>
              <a:t>postoje</a:t>
            </a:r>
            <a:r>
              <a:rPr lang="en-US" sz="2800" dirty="0" smtClean="0"/>
              <a:t> </a:t>
            </a: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RIZICI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zdravlje</a:t>
            </a:r>
            <a:r>
              <a:rPr lang="en-US" sz="2800" dirty="0" smtClean="0"/>
              <a:t> </a:t>
            </a:r>
            <a:r>
              <a:rPr lang="hr-HR" sz="2800" dirty="0" smtClean="0"/>
              <a:t>klijenta</a:t>
            </a:r>
            <a:r>
              <a:rPr lang="en-US" sz="2800" dirty="0" smtClean="0"/>
              <a:t>,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terapijski</a:t>
            </a:r>
            <a:r>
              <a:rPr lang="en-US" sz="2800" dirty="0" smtClean="0"/>
              <a:t> </a:t>
            </a:r>
            <a:r>
              <a:rPr lang="en-US" sz="2800" dirty="0" err="1" smtClean="0"/>
              <a:t>odnos</a:t>
            </a:r>
            <a:r>
              <a:rPr lang="en-US" sz="2800" dirty="0" smtClean="0"/>
              <a:t> </a:t>
            </a:r>
            <a:r>
              <a:rPr lang="en-US" sz="2800" dirty="0" err="1" smtClean="0"/>
              <a:t>ili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napredak</a:t>
            </a:r>
            <a:r>
              <a:rPr lang="en-US" sz="2800" dirty="0" smtClean="0"/>
              <a:t> u </a:t>
            </a:r>
            <a:r>
              <a:rPr lang="en-US" sz="2800" dirty="0" err="1" smtClean="0"/>
              <a:t>tretmanu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2530" name="Picture 2" descr="http://static.guim.co.uk/sys-images/Guardian/Pix/pictures/2012/12/17/1355740464615/There-is-a-right-time-and-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68" y="3448554"/>
            <a:ext cx="37465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434040">
            <a:off x="-516839" y="1265284"/>
            <a:ext cx="5061684" cy="96625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Kada</a:t>
            </a:r>
            <a:r>
              <a:rPr lang="en-US" sz="4000" dirty="0" smtClean="0"/>
              <a:t> </a:t>
            </a:r>
            <a:r>
              <a:rPr lang="en-US" sz="4000" dirty="0" err="1" smtClean="0"/>
              <a:t>odustati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1667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madaboutscience.com.au/store/images/genericTestTub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1" r="37154"/>
          <a:stretch/>
        </p:blipFill>
        <p:spPr bwMode="auto">
          <a:xfrm>
            <a:off x="0" y="791142"/>
            <a:ext cx="1447801" cy="606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7391400" cy="437356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hr-HR" sz="2600" dirty="0" smtClean="0">
                <a:solidFill>
                  <a:schemeClr val="accent2">
                    <a:lumMod val="75000"/>
                  </a:schemeClr>
                </a:solidFill>
              </a:rPr>
              <a:t>PODRŽAVATI</a:t>
            </a:r>
            <a:r>
              <a:rPr lang="en-US" sz="2600" dirty="0" smtClean="0"/>
              <a:t> </a:t>
            </a:r>
            <a:r>
              <a:rPr lang="hr-HR" sz="2600" dirty="0" smtClean="0"/>
              <a:t>klijenta</a:t>
            </a:r>
            <a:r>
              <a:rPr lang="en-US" sz="2600" dirty="0" smtClean="0"/>
              <a:t> u </a:t>
            </a:r>
            <a:r>
              <a:rPr lang="en-US" sz="2600" dirty="0" err="1" smtClean="0"/>
              <a:t>izvođenju</a:t>
            </a:r>
            <a:endParaRPr lang="hr-HR" sz="2600" dirty="0"/>
          </a:p>
          <a:p>
            <a:pPr>
              <a:spcBef>
                <a:spcPts val="1200"/>
              </a:spcBef>
            </a:pPr>
            <a:r>
              <a:rPr lang="hr-HR" sz="2600" dirty="0" smtClean="0">
                <a:solidFill>
                  <a:schemeClr val="accent2">
                    <a:lumMod val="75000"/>
                  </a:schemeClr>
                </a:solidFill>
              </a:rPr>
              <a:t>POHVALJIVATI</a:t>
            </a:r>
            <a:r>
              <a:rPr lang="en-US" sz="2600" dirty="0" smtClean="0"/>
              <a:t> </a:t>
            </a:r>
            <a:r>
              <a:rPr lang="en-US" sz="2600" dirty="0" err="1" smtClean="0"/>
              <a:t>ga</a:t>
            </a:r>
            <a:r>
              <a:rPr lang="en-US" sz="2600" dirty="0" smtClean="0"/>
              <a:t> </a:t>
            </a:r>
            <a:r>
              <a:rPr lang="en-US" sz="2600" dirty="0" err="1" smtClean="0"/>
              <a:t>za</a:t>
            </a:r>
            <a:r>
              <a:rPr lang="en-US" sz="2600" dirty="0" smtClean="0"/>
              <a:t> </a:t>
            </a:r>
            <a:r>
              <a:rPr lang="en-US" sz="2600" dirty="0" err="1" smtClean="0"/>
              <a:t>napore</a:t>
            </a:r>
            <a:r>
              <a:rPr lang="en-US" sz="2600" dirty="0" smtClean="0"/>
              <a:t> </a:t>
            </a:r>
            <a:r>
              <a:rPr lang="en-US" sz="2600" dirty="0" err="1" smtClean="0"/>
              <a:t>i</a:t>
            </a:r>
            <a:r>
              <a:rPr lang="en-US" sz="2600" dirty="0" smtClean="0"/>
              <a:t> </a:t>
            </a:r>
            <a:r>
              <a:rPr lang="en-US" sz="2600" dirty="0" err="1" smtClean="0"/>
              <a:t>izdržavanje</a:t>
            </a:r>
            <a:r>
              <a:rPr lang="en-US" sz="2600" dirty="0" smtClean="0"/>
              <a:t> </a:t>
            </a:r>
            <a:r>
              <a:rPr lang="en-US" sz="2600" dirty="0" err="1" smtClean="0"/>
              <a:t>teškoća</a:t>
            </a:r>
            <a:endParaRPr lang="en-US" sz="2600" dirty="0" smtClean="0"/>
          </a:p>
          <a:p>
            <a:pPr>
              <a:spcBef>
                <a:spcPts val="1200"/>
              </a:spcBef>
            </a:pPr>
            <a:r>
              <a:rPr lang="hr-HR" sz="2600" dirty="0" smtClean="0">
                <a:solidFill>
                  <a:schemeClr val="accent2">
                    <a:lumMod val="75000"/>
                  </a:schemeClr>
                </a:solidFill>
              </a:rPr>
              <a:t>PRATITI</a:t>
            </a:r>
            <a:r>
              <a:rPr lang="en-US" sz="2600" dirty="0" smtClean="0"/>
              <a:t> </a:t>
            </a:r>
            <a:r>
              <a:rPr lang="hr-HR" sz="2600" dirty="0" smtClean="0"/>
              <a:t>klijenta</a:t>
            </a:r>
            <a:r>
              <a:rPr lang="en-US" sz="2600" dirty="0" smtClean="0"/>
              <a:t> – </a:t>
            </a:r>
            <a:r>
              <a:rPr lang="en-US" sz="2600" dirty="0" err="1" smtClean="0"/>
              <a:t>ako</a:t>
            </a:r>
            <a:r>
              <a:rPr lang="en-US" sz="2600" dirty="0" smtClean="0"/>
              <a:t> je </a:t>
            </a:r>
            <a:r>
              <a:rPr lang="en-US" sz="2600" dirty="0" err="1" smtClean="0"/>
              <a:t>pretjerano</a:t>
            </a:r>
            <a:r>
              <a:rPr lang="en-US" sz="2600" dirty="0" smtClean="0"/>
              <a:t> </a:t>
            </a:r>
            <a:r>
              <a:rPr lang="en-US" sz="2600" dirty="0" err="1" smtClean="0"/>
              <a:t>anksiozan</a:t>
            </a:r>
            <a:r>
              <a:rPr lang="en-US" sz="2600" dirty="0" smtClean="0"/>
              <a:t> </a:t>
            </a:r>
            <a:r>
              <a:rPr lang="en-US" sz="2600" dirty="0" err="1" smtClean="0"/>
              <a:t>može</a:t>
            </a:r>
            <a:r>
              <a:rPr lang="en-US" sz="2600" dirty="0" smtClean="0"/>
              <a:t> se </a:t>
            </a:r>
            <a:r>
              <a:rPr lang="en-US" sz="2600" dirty="0" err="1" smtClean="0"/>
              <a:t>nakratko</a:t>
            </a:r>
            <a:r>
              <a:rPr lang="en-US" sz="2600" dirty="0" smtClean="0"/>
              <a:t> </a:t>
            </a:r>
            <a:r>
              <a:rPr lang="en-US" sz="2600" dirty="0" err="1" smtClean="0"/>
              <a:t>prekinuti</a:t>
            </a:r>
            <a:r>
              <a:rPr lang="en-US" sz="2600" dirty="0"/>
              <a:t>;</a:t>
            </a:r>
            <a:r>
              <a:rPr lang="en-US" sz="2600" dirty="0" smtClean="0"/>
              <a:t> </a:t>
            </a:r>
            <a:r>
              <a:rPr lang="en-US" sz="2600" dirty="0" err="1" smtClean="0"/>
              <a:t>ako</a:t>
            </a:r>
            <a:r>
              <a:rPr lang="en-US" sz="2600" dirty="0" smtClean="0"/>
              <a:t> mu je </a:t>
            </a:r>
            <a:r>
              <a:rPr lang="en-US" sz="2600" dirty="0" err="1" smtClean="0"/>
              <a:t>prelagano</a:t>
            </a:r>
            <a:r>
              <a:rPr lang="en-US" sz="2600" dirty="0" smtClean="0"/>
              <a:t>, </a:t>
            </a:r>
            <a:r>
              <a:rPr lang="en-US" sz="2600" dirty="0" err="1" smtClean="0"/>
              <a:t>paziti</a:t>
            </a:r>
            <a:r>
              <a:rPr lang="en-US" sz="2600" dirty="0" smtClean="0"/>
              <a:t> da ne </a:t>
            </a:r>
            <a:r>
              <a:rPr lang="en-US" sz="2600" dirty="0" err="1" smtClean="0"/>
              <a:t>koristi</a:t>
            </a:r>
            <a:r>
              <a:rPr lang="en-US" sz="2600" dirty="0" smtClean="0"/>
              <a:t> </a:t>
            </a:r>
            <a:r>
              <a:rPr lang="en-US" sz="2600" dirty="0" err="1" smtClean="0"/>
              <a:t>sigurnosna</a:t>
            </a:r>
            <a:r>
              <a:rPr lang="en-US" sz="2600" dirty="0" smtClean="0"/>
              <a:t> </a:t>
            </a:r>
            <a:r>
              <a:rPr lang="en-US" sz="2600" dirty="0" err="1" smtClean="0"/>
              <a:t>ponašanja</a:t>
            </a:r>
            <a:endParaRPr lang="en-US" sz="2600" dirty="0" smtClean="0"/>
          </a:p>
          <a:p>
            <a:pPr>
              <a:spcBef>
                <a:spcPts val="1200"/>
              </a:spcBef>
            </a:pPr>
            <a:r>
              <a:rPr lang="hr-HR" sz="2600" dirty="0" smtClean="0">
                <a:solidFill>
                  <a:schemeClr val="accent2">
                    <a:lumMod val="75000"/>
                  </a:schemeClr>
                </a:solidFill>
              </a:rPr>
              <a:t>PRISUTNOST TERAPEUTA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dirty="0" err="1" smtClean="0"/>
              <a:t>osigurava</a:t>
            </a:r>
            <a:r>
              <a:rPr lang="en-US" sz="2600" dirty="0" smtClean="0"/>
              <a:t> </a:t>
            </a:r>
            <a:r>
              <a:rPr lang="en-US" sz="2600" dirty="0" err="1" smtClean="0"/>
              <a:t>veći</a:t>
            </a:r>
            <a:r>
              <a:rPr lang="en-US" sz="2600" dirty="0" smtClean="0"/>
              <a:t> </a:t>
            </a:r>
            <a:r>
              <a:rPr lang="en-US" sz="2600" dirty="0" err="1" smtClean="0"/>
              <a:t>uspjeh</a:t>
            </a:r>
            <a:endParaRPr lang="en-US" sz="2600" dirty="0" smtClean="0"/>
          </a:p>
          <a:p>
            <a:pPr>
              <a:spcBef>
                <a:spcPts val="1200"/>
              </a:spcBef>
            </a:pPr>
            <a:r>
              <a:rPr lang="en-US" sz="2600" dirty="0" err="1" smtClean="0"/>
              <a:t>Pitanje</a:t>
            </a:r>
            <a:r>
              <a:rPr lang="en-US" sz="2600" dirty="0" smtClean="0"/>
              <a:t> </a:t>
            </a:r>
            <a:r>
              <a:rPr lang="hr-HR" sz="2600" dirty="0" smtClean="0">
                <a:solidFill>
                  <a:schemeClr val="accent2">
                    <a:lumMod val="75000"/>
                  </a:schemeClr>
                </a:solidFill>
              </a:rPr>
              <a:t>POVJERLJIVOSTI</a:t>
            </a:r>
            <a:r>
              <a:rPr lang="en-US" sz="2600" dirty="0" smtClean="0"/>
              <a:t> </a:t>
            </a:r>
            <a:r>
              <a:rPr lang="en-US" sz="2600" dirty="0" err="1" smtClean="0"/>
              <a:t>na</a:t>
            </a:r>
            <a:r>
              <a:rPr lang="en-US" sz="2600" dirty="0" smtClean="0"/>
              <a:t> </a:t>
            </a:r>
            <a:r>
              <a:rPr lang="en-US" sz="2600" dirty="0" err="1" smtClean="0"/>
              <a:t>javnim</a:t>
            </a:r>
            <a:r>
              <a:rPr lang="en-US" sz="2600" dirty="0" smtClean="0"/>
              <a:t> </a:t>
            </a:r>
            <a:r>
              <a:rPr lang="en-US" sz="2600" dirty="0" err="1" smtClean="0"/>
              <a:t>mjestima</a:t>
            </a:r>
            <a:r>
              <a:rPr lang="en-US" sz="2600" dirty="0" smtClean="0"/>
              <a:t> (</a:t>
            </a:r>
            <a:r>
              <a:rPr lang="en-US" sz="2600" dirty="0" err="1" smtClean="0"/>
              <a:t>što</a:t>
            </a:r>
            <a:r>
              <a:rPr lang="en-US" sz="2600" dirty="0" smtClean="0"/>
              <a:t> </a:t>
            </a:r>
            <a:r>
              <a:rPr lang="en-US" sz="2600" dirty="0" err="1" smtClean="0"/>
              <a:t>ako</a:t>
            </a:r>
            <a:r>
              <a:rPr lang="en-US" sz="2600" dirty="0" smtClean="0"/>
              <a:t> </a:t>
            </a:r>
            <a:r>
              <a:rPr lang="en-US" sz="2600" dirty="0" err="1" smtClean="0"/>
              <a:t>sretne</a:t>
            </a:r>
            <a:r>
              <a:rPr lang="en-US" sz="2600" dirty="0" smtClean="0"/>
              <a:t> </a:t>
            </a:r>
            <a:r>
              <a:rPr lang="en-US" sz="2600" dirty="0" err="1" smtClean="0"/>
              <a:t>nekog</a:t>
            </a:r>
            <a:r>
              <a:rPr lang="en-US" sz="2600" dirty="0" smtClean="0"/>
              <a:t> </a:t>
            </a:r>
            <a:r>
              <a:rPr lang="en-US" sz="2600" dirty="0" err="1" smtClean="0"/>
              <a:t>poznatog</a:t>
            </a:r>
            <a:r>
              <a:rPr lang="en-US" sz="2600" dirty="0" smtClean="0"/>
              <a:t>; </a:t>
            </a:r>
            <a:r>
              <a:rPr lang="en-US" sz="2600" dirty="0" err="1" smtClean="0"/>
              <a:t>kada</a:t>
            </a:r>
            <a:r>
              <a:rPr lang="en-US" sz="2600" dirty="0" smtClean="0"/>
              <a:t> </a:t>
            </a:r>
            <a:r>
              <a:rPr lang="en-US" sz="2600" dirty="0" err="1" smtClean="0"/>
              <a:t>diskutirati</a:t>
            </a:r>
            <a:r>
              <a:rPr lang="en-US" sz="2600" dirty="0" smtClean="0"/>
              <a:t> o </a:t>
            </a:r>
            <a:r>
              <a:rPr lang="en-US" sz="2600" dirty="0" err="1" smtClean="0"/>
              <a:t>ishodima</a:t>
            </a:r>
            <a:r>
              <a:rPr lang="en-US" sz="2600" dirty="0" smtClean="0"/>
              <a:t> BE </a:t>
            </a:r>
            <a:r>
              <a:rPr lang="en-US" sz="2600" dirty="0" err="1" smtClean="0"/>
              <a:t>ako</a:t>
            </a:r>
            <a:r>
              <a:rPr lang="en-US" sz="2600" dirty="0" smtClean="0"/>
              <a:t> </a:t>
            </a:r>
            <a:r>
              <a:rPr lang="en-US" sz="2600" dirty="0" err="1" smtClean="0"/>
              <a:t>su</a:t>
            </a:r>
            <a:r>
              <a:rPr lang="en-US" sz="2600" dirty="0" smtClean="0"/>
              <a:t> </a:t>
            </a:r>
            <a:r>
              <a:rPr lang="en-US" sz="2600" dirty="0" err="1" smtClean="0"/>
              <a:t>drugi</a:t>
            </a:r>
            <a:r>
              <a:rPr lang="en-US" sz="2600" dirty="0" smtClean="0"/>
              <a:t> </a:t>
            </a:r>
            <a:r>
              <a:rPr lang="en-US" sz="2600" dirty="0" err="1" smtClean="0"/>
              <a:t>prisutni</a:t>
            </a:r>
            <a:r>
              <a:rPr lang="en-US" sz="2600" dirty="0" smtClean="0"/>
              <a:t>)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20874648">
            <a:off x="-1203564" y="280761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dirty="0"/>
              <a:t>2</a:t>
            </a:r>
            <a:r>
              <a:rPr lang="en-US" sz="4000" dirty="0" smtClean="0"/>
              <a:t>. </a:t>
            </a:r>
            <a:r>
              <a:rPr lang="hr-HR" sz="4000" dirty="0" smtClean="0"/>
              <a:t>Izvođenje</a:t>
            </a:r>
            <a:r>
              <a:rPr lang="en-US" sz="4000" dirty="0" smtClean="0"/>
              <a:t> BE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293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madaboutscience.com.au/store/images/genericTestTube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1" r="37154"/>
          <a:stretch/>
        </p:blipFill>
        <p:spPr bwMode="auto">
          <a:xfrm>
            <a:off x="0" y="791142"/>
            <a:ext cx="1447801" cy="606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95119">
            <a:off x="-584785" y="444661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3. </a:t>
            </a:r>
            <a:r>
              <a:rPr lang="en-US" sz="4000" dirty="0" err="1" smtClean="0"/>
              <a:t>Opažanje</a:t>
            </a:r>
            <a:r>
              <a:rPr lang="en-US" sz="4000" dirty="0" smtClean="0"/>
              <a:t> </a:t>
            </a:r>
            <a:r>
              <a:rPr lang="en-US" sz="4000" dirty="0" err="1" smtClean="0"/>
              <a:t>ishoda</a:t>
            </a:r>
            <a:r>
              <a:rPr lang="en-US" sz="4000" dirty="0" smtClean="0"/>
              <a:t> BE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1" y="1752600"/>
            <a:ext cx="7315199" cy="472440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sz="3700" dirty="0" err="1" smtClean="0"/>
              <a:t>Opažati</a:t>
            </a:r>
            <a:r>
              <a:rPr lang="en-US" sz="3700" dirty="0" smtClean="0"/>
              <a:t>: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hr-HR" sz="3700" dirty="0" smtClean="0"/>
              <a:t>Klijentove</a:t>
            </a:r>
            <a:r>
              <a:rPr lang="en-US" sz="3700" dirty="0" smtClean="0"/>
              <a:t> </a:t>
            </a:r>
            <a:r>
              <a:rPr lang="hr-HR" sz="3700" dirty="0" smtClean="0">
                <a:solidFill>
                  <a:schemeClr val="accent2">
                    <a:lumMod val="75000"/>
                  </a:schemeClr>
                </a:solidFill>
              </a:rPr>
              <a:t>MISLI</a:t>
            </a:r>
            <a:r>
              <a:rPr lang="en-US" sz="3700" dirty="0" smtClean="0"/>
              <a:t> </a:t>
            </a:r>
            <a:r>
              <a:rPr lang="en-US" sz="3700" dirty="0" err="1" smtClean="0"/>
              <a:t>i</a:t>
            </a:r>
            <a:r>
              <a:rPr lang="en-US" sz="3700" dirty="0" smtClean="0"/>
              <a:t> </a:t>
            </a:r>
            <a:r>
              <a:rPr lang="hr-HR" sz="3700" dirty="0" smtClean="0">
                <a:solidFill>
                  <a:schemeClr val="accent2">
                    <a:lumMod val="75000"/>
                  </a:schemeClr>
                </a:solidFill>
              </a:rPr>
              <a:t>OSJEĆAJE</a:t>
            </a:r>
            <a:r>
              <a:rPr lang="en-US" sz="3700" dirty="0" smtClean="0"/>
              <a:t> </a:t>
            </a:r>
            <a:r>
              <a:rPr lang="en-US" sz="3700" dirty="0" err="1" smtClean="0"/>
              <a:t>prije</a:t>
            </a:r>
            <a:r>
              <a:rPr lang="en-US" sz="3700" dirty="0" smtClean="0"/>
              <a:t>, </a:t>
            </a:r>
            <a:r>
              <a:rPr lang="en-US" sz="3700" dirty="0" err="1" smtClean="0"/>
              <a:t>tijekom</a:t>
            </a:r>
            <a:r>
              <a:rPr lang="en-US" sz="3700" dirty="0" smtClean="0"/>
              <a:t> </a:t>
            </a:r>
            <a:r>
              <a:rPr lang="en-US" sz="3700" dirty="0" err="1" smtClean="0"/>
              <a:t>i</a:t>
            </a:r>
            <a:r>
              <a:rPr lang="en-US" sz="3700" dirty="0" smtClean="0"/>
              <a:t> </a:t>
            </a:r>
            <a:r>
              <a:rPr lang="en-US" sz="3700" dirty="0" err="1" smtClean="0"/>
              <a:t>nakon</a:t>
            </a:r>
            <a:r>
              <a:rPr lang="en-US" sz="3700" dirty="0" smtClean="0"/>
              <a:t> </a:t>
            </a:r>
            <a:r>
              <a:rPr lang="en-US" sz="3700" dirty="0" err="1" smtClean="0"/>
              <a:t>eksperimenta</a:t>
            </a:r>
            <a:endParaRPr lang="en-US" sz="3700" dirty="0" smtClean="0"/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3700" dirty="0" err="1" smtClean="0"/>
              <a:t>Promjene</a:t>
            </a:r>
            <a:r>
              <a:rPr lang="en-US" sz="3700" dirty="0" smtClean="0"/>
              <a:t> u </a:t>
            </a:r>
            <a:r>
              <a:rPr lang="hr-HR" sz="3700" dirty="0" smtClean="0">
                <a:solidFill>
                  <a:schemeClr val="accent2">
                    <a:lumMod val="75000"/>
                  </a:schemeClr>
                </a:solidFill>
              </a:rPr>
              <a:t>TJELESNIM</a:t>
            </a:r>
            <a:r>
              <a:rPr lang="en-US" sz="37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3700" dirty="0" smtClean="0">
                <a:solidFill>
                  <a:schemeClr val="accent2">
                    <a:lumMod val="75000"/>
                  </a:schemeClr>
                </a:solidFill>
              </a:rPr>
              <a:t>SENZACIJAMA</a:t>
            </a:r>
            <a:endParaRPr lang="en-US" sz="37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hr-HR" sz="3700" dirty="0" smtClean="0">
                <a:solidFill>
                  <a:schemeClr val="accent2">
                    <a:lumMod val="75000"/>
                  </a:schemeClr>
                </a:solidFill>
              </a:rPr>
              <a:t>PONAŠANJA</a:t>
            </a:r>
            <a:r>
              <a:rPr lang="en-US" sz="3700" dirty="0" smtClean="0"/>
              <a:t>, </a:t>
            </a:r>
            <a:r>
              <a:rPr lang="en-US" sz="3700" dirty="0" err="1" smtClean="0"/>
              <a:t>uključujući</a:t>
            </a:r>
            <a:r>
              <a:rPr lang="en-US" sz="3700" dirty="0" smtClean="0"/>
              <a:t> </a:t>
            </a:r>
            <a:r>
              <a:rPr lang="en-US" sz="3700" dirty="0" err="1" smtClean="0"/>
              <a:t>sigurnosna</a:t>
            </a:r>
            <a:r>
              <a:rPr lang="en-US" sz="3700" dirty="0" smtClean="0"/>
              <a:t> </a:t>
            </a:r>
            <a:r>
              <a:rPr lang="en-US" sz="3700" dirty="0" err="1" smtClean="0"/>
              <a:t>ponašanja</a:t>
            </a:r>
            <a:endParaRPr lang="en-US" sz="3700" dirty="0" smtClean="0"/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3700" dirty="0" err="1" smtClean="0"/>
              <a:t>Što</a:t>
            </a:r>
            <a:r>
              <a:rPr lang="en-US" sz="3700" dirty="0" smtClean="0"/>
              <a:t> je </a:t>
            </a:r>
            <a:r>
              <a:rPr lang="hr-HR" sz="3700" dirty="0" smtClean="0"/>
              <a:t>klijent</a:t>
            </a:r>
            <a:r>
              <a:rPr lang="en-US" sz="3700" dirty="0" smtClean="0"/>
              <a:t> </a:t>
            </a:r>
            <a:r>
              <a:rPr lang="en-US" sz="3700" dirty="0" err="1" smtClean="0"/>
              <a:t>primijetio</a:t>
            </a:r>
            <a:r>
              <a:rPr lang="en-US" sz="3700" dirty="0" smtClean="0"/>
              <a:t> o </a:t>
            </a:r>
            <a:r>
              <a:rPr lang="hr-HR" sz="3700" dirty="0" smtClean="0">
                <a:solidFill>
                  <a:schemeClr val="accent2">
                    <a:lumMod val="75000"/>
                  </a:schemeClr>
                </a:solidFill>
              </a:rPr>
              <a:t>DRUGIM LJUDIMA</a:t>
            </a:r>
            <a:r>
              <a:rPr lang="en-US" sz="3700" dirty="0" smtClean="0"/>
              <a:t>, </a:t>
            </a:r>
            <a:r>
              <a:rPr lang="en-US" sz="3700" dirty="0" err="1" smtClean="0"/>
              <a:t>osobito</a:t>
            </a:r>
            <a:r>
              <a:rPr lang="en-US" sz="3700" dirty="0" smtClean="0"/>
              <a:t> </a:t>
            </a:r>
            <a:r>
              <a:rPr lang="en-US" sz="3700" dirty="0" err="1" smtClean="0"/>
              <a:t>njihove</a:t>
            </a:r>
            <a:r>
              <a:rPr lang="en-US" sz="3700" dirty="0" smtClean="0"/>
              <a:t> </a:t>
            </a:r>
            <a:r>
              <a:rPr lang="en-US" sz="3700" dirty="0" err="1" smtClean="0"/>
              <a:t>reakcije</a:t>
            </a:r>
            <a:r>
              <a:rPr lang="en-US" sz="3700" dirty="0" smtClean="0"/>
              <a:t> </a:t>
            </a:r>
            <a:r>
              <a:rPr lang="en-US" sz="3700" dirty="0" err="1" smtClean="0"/>
              <a:t>prema</a:t>
            </a:r>
            <a:r>
              <a:rPr lang="en-US" sz="3700" dirty="0" smtClean="0"/>
              <a:t> </a:t>
            </a:r>
            <a:r>
              <a:rPr lang="en-US" sz="3700" dirty="0" err="1" smtClean="0"/>
              <a:t>njemu</a:t>
            </a:r>
            <a:endParaRPr lang="en-US" sz="3700" dirty="0" smtClean="0"/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sz="3700" dirty="0" err="1" smtClean="0"/>
              <a:t>Relevantne</a:t>
            </a:r>
            <a:r>
              <a:rPr lang="en-US" sz="3700" dirty="0" smtClean="0"/>
              <a:t> </a:t>
            </a:r>
            <a:r>
              <a:rPr lang="en-US" sz="3700" dirty="0" err="1" smtClean="0"/>
              <a:t>aspekte</a:t>
            </a:r>
            <a:r>
              <a:rPr lang="en-US" sz="3700" dirty="0" smtClean="0"/>
              <a:t> </a:t>
            </a:r>
            <a:r>
              <a:rPr lang="en-US" sz="3700" dirty="0" err="1" smtClean="0"/>
              <a:t>situacije</a:t>
            </a:r>
            <a:r>
              <a:rPr lang="en-US" sz="3700" dirty="0" smtClean="0"/>
              <a:t> (</a:t>
            </a:r>
            <a:r>
              <a:rPr lang="en-US" sz="3700" dirty="0" err="1" smtClean="0"/>
              <a:t>veličina</a:t>
            </a:r>
            <a:r>
              <a:rPr lang="en-US" sz="3700" dirty="0" smtClean="0"/>
              <a:t>, </a:t>
            </a:r>
            <a:r>
              <a:rPr lang="en-US" sz="3700" dirty="0" err="1" smtClean="0"/>
              <a:t>toplina</a:t>
            </a:r>
            <a:r>
              <a:rPr lang="en-US" sz="3700" dirty="0" smtClean="0"/>
              <a:t> </a:t>
            </a:r>
            <a:r>
              <a:rPr lang="en-US" sz="3700" dirty="0" err="1" smtClean="0"/>
              <a:t>prostorije</a:t>
            </a:r>
            <a:r>
              <a:rPr lang="en-US" sz="3700" dirty="0" smtClean="0"/>
              <a:t>, </a:t>
            </a:r>
            <a:r>
              <a:rPr lang="en-US" sz="3700" dirty="0" err="1" smtClean="0"/>
              <a:t>broj</a:t>
            </a:r>
            <a:r>
              <a:rPr lang="en-US" sz="3700" dirty="0" smtClean="0"/>
              <a:t> </a:t>
            </a:r>
            <a:r>
              <a:rPr lang="en-US" sz="3700" dirty="0" err="1" smtClean="0"/>
              <a:t>ljudi</a:t>
            </a:r>
            <a:r>
              <a:rPr lang="en-US" sz="3700" dirty="0" smtClean="0"/>
              <a:t>, </a:t>
            </a:r>
            <a:r>
              <a:rPr lang="en-US" sz="3700" dirty="0" err="1" smtClean="0"/>
              <a:t>zagušljivost</a:t>
            </a:r>
            <a:r>
              <a:rPr lang="en-US" sz="3700" dirty="0" smtClean="0"/>
              <a:t> </a:t>
            </a:r>
            <a:r>
              <a:rPr lang="en-US" sz="3700" dirty="0" err="1"/>
              <a:t>i</a:t>
            </a:r>
            <a:r>
              <a:rPr lang="en-US" sz="3700" dirty="0" smtClean="0"/>
              <a:t> sl.)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hr-HR" sz="3700" dirty="0" smtClean="0">
                <a:solidFill>
                  <a:schemeClr val="accent2">
                    <a:lumMod val="75000"/>
                  </a:schemeClr>
                </a:solidFill>
              </a:rPr>
              <a:t>ISHOD</a:t>
            </a:r>
            <a:r>
              <a:rPr lang="en-US" sz="3700" dirty="0" smtClean="0"/>
              <a:t> </a:t>
            </a:r>
            <a:r>
              <a:rPr lang="en-US" sz="3700" dirty="0" err="1" smtClean="0"/>
              <a:t>eksperimenta</a:t>
            </a:r>
            <a:r>
              <a:rPr lang="en-US" dirty="0" smtClean="0"/>
              <a:t> </a:t>
            </a:r>
            <a:r>
              <a:rPr lang="en-US" sz="3700" dirty="0" smtClean="0"/>
              <a:t>(</a:t>
            </a:r>
            <a:r>
              <a:rPr lang="en-US" sz="3700" dirty="0" err="1" smtClean="0"/>
              <a:t>utjecaj</a:t>
            </a:r>
            <a:r>
              <a:rPr lang="en-US" sz="3700" dirty="0" smtClean="0"/>
              <a:t> </a:t>
            </a:r>
            <a:r>
              <a:rPr lang="en-US" sz="3700" dirty="0" err="1" smtClean="0"/>
              <a:t>na</a:t>
            </a:r>
            <a:r>
              <a:rPr lang="en-US" sz="3700" dirty="0" smtClean="0"/>
              <a:t> </a:t>
            </a:r>
            <a:r>
              <a:rPr lang="hr-HR" sz="3700" dirty="0" smtClean="0"/>
              <a:t>klijentove</a:t>
            </a:r>
            <a:r>
              <a:rPr lang="en-US" sz="3700" dirty="0" smtClean="0"/>
              <a:t> </a:t>
            </a:r>
            <a:r>
              <a:rPr lang="en-US" sz="3700" dirty="0" err="1" smtClean="0"/>
              <a:t>misli</a:t>
            </a:r>
            <a:r>
              <a:rPr lang="en-US" sz="3700" dirty="0" smtClean="0"/>
              <a:t> </a:t>
            </a:r>
            <a:r>
              <a:rPr lang="en-US" sz="3700" dirty="0" err="1" smtClean="0"/>
              <a:t>i</a:t>
            </a:r>
            <a:r>
              <a:rPr lang="en-US" sz="3700" dirty="0" smtClean="0"/>
              <a:t> </a:t>
            </a:r>
            <a:r>
              <a:rPr lang="en-US" sz="3700" dirty="0" err="1" smtClean="0"/>
              <a:t>ponašanja</a:t>
            </a:r>
            <a:r>
              <a:rPr lang="en-US" sz="3700" dirty="0" smtClean="0"/>
              <a:t>)</a:t>
            </a:r>
            <a:endParaRPr lang="en-US" sz="3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4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895239">
            <a:off x="-350073" y="818950"/>
            <a:ext cx="5160982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Ako</a:t>
            </a:r>
            <a:r>
              <a:rPr lang="en-US" dirty="0" smtClean="0"/>
              <a:t> se </a:t>
            </a:r>
            <a:r>
              <a:rPr lang="en-US" dirty="0" err="1" smtClean="0"/>
              <a:t>negativna</a:t>
            </a:r>
            <a:r>
              <a:rPr lang="en-US" dirty="0" smtClean="0"/>
              <a:t>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en-US" dirty="0" err="1" smtClean="0"/>
              <a:t>previđanja</a:t>
            </a:r>
            <a:r>
              <a:rPr lang="en-US" dirty="0" smtClean="0"/>
              <a:t> </a:t>
            </a:r>
            <a:r>
              <a:rPr lang="en-US" dirty="0" err="1" smtClean="0"/>
              <a:t>ostvare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295400"/>
            <a:ext cx="4191000" cy="5181600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800" dirty="0" err="1" smtClean="0"/>
              <a:t>Provjeriti</a:t>
            </a:r>
            <a:r>
              <a:rPr lang="en-US" sz="2800" dirty="0" smtClean="0"/>
              <a:t>: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800" dirty="0" smtClean="0"/>
              <a:t>Je li </a:t>
            </a:r>
            <a:r>
              <a:rPr lang="en-US" sz="2800" dirty="0" err="1" smtClean="0"/>
              <a:t>ponašanje</a:t>
            </a:r>
            <a:r>
              <a:rPr lang="en-US" sz="2800" dirty="0" smtClean="0"/>
              <a:t> </a:t>
            </a:r>
            <a:r>
              <a:rPr lang="hr-HR" sz="2800" dirty="0" smtClean="0"/>
              <a:t>klijenta</a:t>
            </a:r>
            <a:r>
              <a:rPr lang="en-US" sz="2800" dirty="0" smtClean="0"/>
              <a:t> </a:t>
            </a:r>
            <a:r>
              <a:rPr lang="en-US" sz="2800" dirty="0" err="1" smtClean="0"/>
              <a:t>doprinijelo</a:t>
            </a:r>
            <a:r>
              <a:rPr lang="en-US" sz="2800" dirty="0" smtClean="0"/>
              <a:t> tome (“</a:t>
            </a:r>
            <a:r>
              <a:rPr lang="en-US" sz="2800" dirty="0" err="1" smtClean="0"/>
              <a:t>samoispunjujuće</a:t>
            </a:r>
            <a:r>
              <a:rPr lang="en-US" sz="2800" dirty="0" smtClean="0"/>
              <a:t> </a:t>
            </a:r>
            <a:r>
              <a:rPr lang="en-US" sz="2800" dirty="0" err="1" smtClean="0"/>
              <a:t>proročanstvo</a:t>
            </a:r>
            <a:r>
              <a:rPr lang="en-US" sz="2800" dirty="0" smtClean="0"/>
              <a:t>”)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800" dirty="0"/>
              <a:t>J</a:t>
            </a:r>
            <a:r>
              <a:rPr lang="en-US" sz="2800" dirty="0" smtClean="0"/>
              <a:t>e li </a:t>
            </a:r>
            <a:r>
              <a:rPr lang="en-US" sz="2800" dirty="0" err="1" smtClean="0"/>
              <a:t>pažljivo</a:t>
            </a:r>
            <a:r>
              <a:rPr lang="en-US" sz="2800" dirty="0" smtClean="0"/>
              <a:t> </a:t>
            </a:r>
            <a:r>
              <a:rPr lang="en-US" sz="2800" dirty="0" err="1" smtClean="0"/>
              <a:t>opažao</a:t>
            </a:r>
            <a:r>
              <a:rPr lang="en-US" sz="2800" dirty="0" smtClean="0"/>
              <a:t> </a:t>
            </a:r>
            <a:r>
              <a:rPr lang="en-US" sz="2800" dirty="0" err="1" smtClean="0"/>
              <a:t>reakcije</a:t>
            </a:r>
            <a:r>
              <a:rPr lang="en-US" sz="2800" dirty="0" smtClean="0"/>
              <a:t> </a:t>
            </a:r>
            <a:r>
              <a:rPr lang="en-US" sz="2800" dirty="0" err="1" smtClean="0"/>
              <a:t>drugih</a:t>
            </a:r>
            <a:endParaRPr lang="en-US" sz="2800" dirty="0" smtClean="0"/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2800" dirty="0" err="1" smtClean="0"/>
              <a:t>Donosi</a:t>
            </a:r>
            <a:r>
              <a:rPr lang="en-US" sz="2800" dirty="0" smtClean="0"/>
              <a:t> li </a:t>
            </a:r>
            <a:r>
              <a:rPr lang="en-US" sz="2800" dirty="0" err="1" smtClean="0"/>
              <a:t>zaključak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osnovi</a:t>
            </a:r>
            <a:r>
              <a:rPr lang="en-US" sz="2800" dirty="0" smtClean="0"/>
              <a:t> </a:t>
            </a:r>
            <a:r>
              <a:rPr lang="en-US" sz="2800" dirty="0" err="1" smtClean="0"/>
              <a:t>jednog</a:t>
            </a:r>
            <a:r>
              <a:rPr lang="en-US" sz="2800" dirty="0" smtClean="0"/>
              <a:t> </a:t>
            </a:r>
            <a:r>
              <a:rPr lang="en-US" sz="2800" dirty="0" err="1" smtClean="0"/>
              <a:t>pristranog</a:t>
            </a:r>
            <a:r>
              <a:rPr lang="en-US" sz="2800" dirty="0" smtClean="0"/>
              <a:t> </a:t>
            </a:r>
            <a:r>
              <a:rPr lang="en-US" sz="2800" dirty="0" err="1" smtClean="0"/>
              <a:t>iskustva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2" descr="http://static.guim.co.uk/sys-images/Guardian/Pix/pictures/2012/12/17/1355740464615/There-is-a-right-time-and-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37465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3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madaboutscience.com.au/store/images/genericTestTube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1" r="37154"/>
          <a:stretch/>
        </p:blipFill>
        <p:spPr bwMode="auto">
          <a:xfrm>
            <a:off x="0" y="791142"/>
            <a:ext cx="1447801" cy="606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911277">
            <a:off x="-1568594" y="21964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4. </a:t>
            </a:r>
            <a:r>
              <a:rPr lang="en-US" sz="4000" dirty="0" err="1" smtClean="0"/>
              <a:t>Refleksija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524000"/>
            <a:ext cx="7467599" cy="487680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700" dirty="0" err="1" smtClean="0"/>
              <a:t>Pažljivo</a:t>
            </a:r>
            <a:r>
              <a:rPr lang="en-US" sz="2700" dirty="0" smtClean="0"/>
              <a:t> </a:t>
            </a:r>
            <a:r>
              <a:rPr lang="en-US" sz="2700" dirty="0" err="1" smtClean="0"/>
              <a:t>analizirati</a:t>
            </a:r>
            <a:r>
              <a:rPr lang="en-US" sz="2700" dirty="0" smtClean="0"/>
              <a:t> </a:t>
            </a:r>
            <a:r>
              <a:rPr lang="hr-HR" sz="2700" dirty="0" smtClean="0">
                <a:solidFill>
                  <a:schemeClr val="accent2">
                    <a:lumMod val="75000"/>
                  </a:schemeClr>
                </a:solidFill>
              </a:rPr>
              <a:t>ZNAČENJE</a:t>
            </a:r>
            <a:r>
              <a:rPr lang="en-US" sz="2700" dirty="0" smtClean="0"/>
              <a:t> </a:t>
            </a:r>
            <a:r>
              <a:rPr lang="en-US" sz="2700" dirty="0" err="1" smtClean="0"/>
              <a:t>ishoda</a:t>
            </a:r>
            <a:r>
              <a:rPr lang="en-US" sz="2700" dirty="0" smtClean="0"/>
              <a:t> BE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700" dirty="0" smtClean="0"/>
              <a:t>Je li se </a:t>
            </a:r>
            <a:r>
              <a:rPr lang="en-US" sz="2700" dirty="0" err="1" smtClean="0"/>
              <a:t>ostvarilo</a:t>
            </a:r>
            <a:r>
              <a:rPr lang="en-US" sz="2700" dirty="0" smtClean="0"/>
              <a:t> ono </a:t>
            </a:r>
            <a:r>
              <a:rPr lang="en-US" sz="2700" dirty="0" err="1" smtClean="0"/>
              <a:t>što</a:t>
            </a:r>
            <a:r>
              <a:rPr lang="en-US" sz="2700" dirty="0" smtClean="0"/>
              <a:t> je </a:t>
            </a:r>
            <a:r>
              <a:rPr lang="en-US" sz="2700" dirty="0" err="1" smtClean="0"/>
              <a:t>predviđao</a:t>
            </a:r>
            <a:r>
              <a:rPr lang="en-US" sz="2700" dirty="0" smtClean="0"/>
              <a:t>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700" dirty="0" err="1" smtClean="0"/>
              <a:t>Što</a:t>
            </a:r>
            <a:r>
              <a:rPr lang="en-US" sz="2700" dirty="0" smtClean="0"/>
              <a:t> je </a:t>
            </a:r>
            <a:r>
              <a:rPr lang="en-US" sz="2700" dirty="0" err="1" smtClean="0"/>
              <a:t>naučio</a:t>
            </a:r>
            <a:r>
              <a:rPr lang="en-US" sz="2700" dirty="0" smtClean="0"/>
              <a:t> (o </a:t>
            </a:r>
            <a:r>
              <a:rPr lang="en-US" sz="2700" dirty="0" err="1" smtClean="0"/>
              <a:t>sebi</a:t>
            </a:r>
            <a:r>
              <a:rPr lang="en-US" sz="2700" dirty="0" smtClean="0"/>
              <a:t>, o </a:t>
            </a:r>
            <a:r>
              <a:rPr lang="en-US" sz="2700" dirty="0" err="1" smtClean="0"/>
              <a:t>drugim</a:t>
            </a:r>
            <a:r>
              <a:rPr lang="en-US" sz="2700" dirty="0" smtClean="0"/>
              <a:t> </a:t>
            </a:r>
            <a:r>
              <a:rPr lang="en-US" sz="2700" dirty="0" err="1" smtClean="0"/>
              <a:t>ljudima</a:t>
            </a:r>
            <a:r>
              <a:rPr lang="en-US" sz="2700" dirty="0" smtClean="0"/>
              <a:t>, o </a:t>
            </a:r>
            <a:r>
              <a:rPr lang="en-US" sz="2700" dirty="0" err="1" smtClean="0"/>
              <a:t>svijetu</a:t>
            </a:r>
            <a:r>
              <a:rPr lang="en-US" sz="2700" dirty="0" smtClean="0"/>
              <a:t>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700" dirty="0" err="1" smtClean="0"/>
              <a:t>Kako</a:t>
            </a:r>
            <a:r>
              <a:rPr lang="en-US" sz="2700" dirty="0" smtClean="0"/>
              <a:t> bi </a:t>
            </a:r>
            <a:r>
              <a:rPr lang="en-US" sz="2700" dirty="0" err="1" smtClean="0"/>
              <a:t>reagirao</a:t>
            </a:r>
            <a:r>
              <a:rPr lang="en-US" sz="2700" dirty="0" smtClean="0"/>
              <a:t> </a:t>
            </a:r>
            <a:r>
              <a:rPr lang="en-US" sz="2700" dirty="0" err="1" smtClean="0"/>
              <a:t>sljedeći</a:t>
            </a:r>
            <a:r>
              <a:rPr lang="en-US" sz="2700" dirty="0" smtClean="0"/>
              <a:t> put u </a:t>
            </a:r>
            <a:r>
              <a:rPr lang="en-US" sz="2700" dirty="0" err="1" smtClean="0"/>
              <a:t>sličnoj</a:t>
            </a:r>
            <a:r>
              <a:rPr lang="en-US" sz="2700" dirty="0" smtClean="0"/>
              <a:t> </a:t>
            </a:r>
            <a:r>
              <a:rPr lang="en-US" sz="2700" dirty="0" err="1" smtClean="0"/>
              <a:t>situaciji</a:t>
            </a:r>
            <a:endParaRPr lang="en-US" sz="2700" dirty="0" smtClean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700" dirty="0" err="1" smtClean="0"/>
              <a:t>Koja</a:t>
            </a:r>
            <a:r>
              <a:rPr lang="en-US" sz="2700" dirty="0" smtClean="0"/>
              <a:t> </a:t>
            </a:r>
            <a:r>
              <a:rPr lang="en-US" sz="2700" dirty="0" err="1" smtClean="0"/>
              <a:t>su</a:t>
            </a:r>
            <a:r>
              <a:rPr lang="en-US" sz="2700" dirty="0" smtClean="0"/>
              <a:t> </a:t>
            </a:r>
            <a:r>
              <a:rPr lang="en-US" sz="2700" dirty="0" err="1" smtClean="0"/>
              <a:t>korisna</a:t>
            </a:r>
            <a:r>
              <a:rPr lang="en-US" sz="2700" dirty="0" smtClean="0"/>
              <a:t>, a </a:t>
            </a:r>
            <a:r>
              <a:rPr lang="en-US" sz="2700" dirty="0" err="1" smtClean="0"/>
              <a:t>koja</a:t>
            </a:r>
            <a:r>
              <a:rPr lang="en-US" sz="2700" dirty="0" smtClean="0"/>
              <a:t> </a:t>
            </a:r>
            <a:r>
              <a:rPr lang="en-US" sz="2700" dirty="0" err="1" smtClean="0"/>
              <a:t>nekorisna</a:t>
            </a:r>
            <a:r>
              <a:rPr lang="en-US" sz="2700" dirty="0" smtClean="0"/>
              <a:t> </a:t>
            </a:r>
            <a:r>
              <a:rPr lang="en-US" sz="2700" dirty="0" err="1" smtClean="0"/>
              <a:t>ponašanja</a:t>
            </a:r>
            <a:r>
              <a:rPr lang="en-US" sz="2700" dirty="0" smtClean="0"/>
              <a:t> u </a:t>
            </a:r>
            <a:r>
              <a:rPr lang="en-US" sz="2700" dirty="0" err="1" smtClean="0"/>
              <a:t>toj</a:t>
            </a:r>
            <a:r>
              <a:rPr lang="en-US" sz="2700" dirty="0" smtClean="0"/>
              <a:t> </a:t>
            </a:r>
            <a:r>
              <a:rPr lang="en-US" sz="2700" dirty="0" err="1" smtClean="0"/>
              <a:t>situaciji</a:t>
            </a:r>
            <a:endParaRPr lang="en-US" sz="2700" dirty="0" smtClean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700" dirty="0" err="1" smtClean="0"/>
              <a:t>Povezati</a:t>
            </a:r>
            <a:r>
              <a:rPr lang="en-US" sz="2700" dirty="0" smtClean="0"/>
              <a:t> </a:t>
            </a:r>
            <a:r>
              <a:rPr lang="en-US" sz="2700" dirty="0" err="1" smtClean="0"/>
              <a:t>ishode</a:t>
            </a:r>
            <a:r>
              <a:rPr lang="en-US" sz="2700" dirty="0" smtClean="0"/>
              <a:t> s </a:t>
            </a:r>
            <a:r>
              <a:rPr lang="hr-HR" sz="2700" dirty="0" smtClean="0">
                <a:solidFill>
                  <a:schemeClr val="accent2">
                    <a:lumMod val="75000"/>
                  </a:schemeClr>
                </a:solidFill>
              </a:rPr>
              <a:t>VJEROVANJIMA</a:t>
            </a:r>
            <a:r>
              <a:rPr lang="en-US" sz="2700" dirty="0" smtClean="0"/>
              <a:t> </a:t>
            </a:r>
            <a:r>
              <a:rPr lang="hr-HR" sz="2700" dirty="0" smtClean="0"/>
              <a:t>klijenta</a:t>
            </a:r>
            <a:r>
              <a:rPr lang="en-US" sz="2700" dirty="0" smtClean="0"/>
              <a:t> </a:t>
            </a:r>
            <a:r>
              <a:rPr lang="en-US" sz="2700" dirty="0" err="1" smtClean="0"/>
              <a:t>i</a:t>
            </a:r>
            <a:r>
              <a:rPr lang="en-US" sz="2700" dirty="0" smtClean="0"/>
              <a:t> </a:t>
            </a:r>
            <a:r>
              <a:rPr lang="en-US" sz="2700" dirty="0" err="1" smtClean="0"/>
              <a:t>konceptualizacijom</a:t>
            </a:r>
            <a:r>
              <a:rPr lang="en-US" sz="2700" dirty="0" smtClean="0"/>
              <a:t> </a:t>
            </a:r>
            <a:r>
              <a:rPr lang="en-US" sz="2700" dirty="0" err="1" smtClean="0"/>
              <a:t>njegovih</a:t>
            </a:r>
            <a:r>
              <a:rPr lang="en-US" sz="2700" dirty="0" smtClean="0"/>
              <a:t> </a:t>
            </a:r>
            <a:r>
              <a:rPr lang="en-US" sz="2700" dirty="0" err="1" smtClean="0"/>
              <a:t>problema</a:t>
            </a:r>
            <a:endParaRPr lang="en-US" sz="2700" dirty="0" smtClean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700" dirty="0" err="1" smtClean="0"/>
              <a:t>Poticati</a:t>
            </a:r>
            <a:r>
              <a:rPr lang="en-US" sz="2700" dirty="0" smtClean="0"/>
              <a:t> </a:t>
            </a:r>
            <a:r>
              <a:rPr lang="hr-HR" sz="2700" dirty="0" smtClean="0">
                <a:solidFill>
                  <a:schemeClr val="accent2">
                    <a:lumMod val="75000"/>
                  </a:schemeClr>
                </a:solidFill>
              </a:rPr>
              <a:t>GENERALIZACIJU</a:t>
            </a:r>
            <a:r>
              <a:rPr lang="en-US" sz="2700" dirty="0" smtClean="0"/>
              <a:t> (</a:t>
            </a:r>
            <a:r>
              <a:rPr lang="en-US" sz="2700" dirty="0" err="1" smtClean="0"/>
              <a:t>provođenje</a:t>
            </a:r>
            <a:r>
              <a:rPr lang="en-US" sz="2700" dirty="0" smtClean="0"/>
              <a:t> </a:t>
            </a:r>
            <a:r>
              <a:rPr lang="en-US" sz="2700" dirty="0" err="1" smtClean="0"/>
              <a:t>budućih</a:t>
            </a:r>
            <a:r>
              <a:rPr lang="en-US" sz="2700" dirty="0" smtClean="0"/>
              <a:t> </a:t>
            </a:r>
            <a:r>
              <a:rPr lang="en-US" sz="2700" dirty="0" err="1" smtClean="0"/>
              <a:t>samostalnih</a:t>
            </a:r>
            <a:r>
              <a:rPr lang="en-US" sz="2700" dirty="0" smtClean="0"/>
              <a:t> </a:t>
            </a:r>
            <a:r>
              <a:rPr lang="en-US" sz="2700" dirty="0" err="1" smtClean="0"/>
              <a:t>eksperimenata</a:t>
            </a:r>
            <a:r>
              <a:rPr lang="en-US" sz="2700" dirty="0" smtClean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7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1214">
            <a:off x="-437614" y="705950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Najčešće</a:t>
            </a:r>
            <a:r>
              <a:rPr lang="en-US" sz="4000" dirty="0" smtClean="0"/>
              <a:t> </a:t>
            </a:r>
            <a:r>
              <a:rPr lang="en-US" sz="4000" dirty="0" err="1" smtClean="0"/>
              <a:t>pogreške</a:t>
            </a:r>
            <a:r>
              <a:rPr lang="en-US" sz="4000" dirty="0" smtClean="0"/>
              <a:t> </a:t>
            </a:r>
            <a:r>
              <a:rPr lang="en-US" sz="4000" dirty="0" err="1" smtClean="0"/>
              <a:t>terapeuta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626213"/>
            <a:ext cx="3489434" cy="24384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2200" dirty="0" smtClean="0">
                <a:solidFill>
                  <a:schemeClr val="accent2">
                    <a:lumMod val="75000"/>
                  </a:schemeClr>
                </a:solidFill>
              </a:rPr>
              <a:t>POŽURIVANJE</a:t>
            </a:r>
            <a:r>
              <a:rPr lang="en-US" sz="2200" dirty="0" smtClean="0"/>
              <a:t> – </a:t>
            </a:r>
            <a:r>
              <a:rPr lang="hr-HR" sz="2200" dirty="0"/>
              <a:t> </a:t>
            </a:r>
            <a:r>
              <a:rPr lang="en-US" sz="2200" dirty="0" smtClean="0"/>
              <a:t>BE </a:t>
            </a:r>
            <a:r>
              <a:rPr lang="en-US" sz="2200" dirty="0" err="1" smtClean="0"/>
              <a:t>zahtijevaju</a:t>
            </a:r>
            <a:r>
              <a:rPr lang="en-US" sz="2200" dirty="0" smtClean="0"/>
              <a:t> </a:t>
            </a:r>
            <a:r>
              <a:rPr lang="en-US" sz="2200" dirty="0" err="1" smtClean="0"/>
              <a:t>vrijeme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trud</a:t>
            </a:r>
            <a:r>
              <a:rPr lang="en-US" sz="2200" dirty="0" smtClean="0"/>
              <a:t> (</a:t>
            </a:r>
            <a:r>
              <a:rPr lang="en-US" sz="2200" dirty="0" err="1" smtClean="0"/>
              <a:t>bolje</a:t>
            </a:r>
            <a:r>
              <a:rPr lang="en-US" sz="2200" dirty="0" smtClean="0"/>
              <a:t> je </a:t>
            </a:r>
            <a:r>
              <a:rPr lang="en-US" sz="2200" dirty="0" err="1" smtClean="0"/>
              <a:t>utrošiti</a:t>
            </a:r>
            <a:r>
              <a:rPr lang="en-US" sz="2200" dirty="0" smtClean="0"/>
              <a:t> </a:t>
            </a:r>
            <a:r>
              <a:rPr lang="en-US" sz="2200" dirty="0" err="1" smtClean="0"/>
              <a:t>puno</a:t>
            </a:r>
            <a:r>
              <a:rPr lang="en-US" sz="2200" dirty="0" smtClean="0"/>
              <a:t> </a:t>
            </a:r>
            <a:r>
              <a:rPr lang="en-US" sz="2200" dirty="0" err="1" smtClean="0"/>
              <a:t>vremena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refleksiju</a:t>
            </a:r>
            <a:r>
              <a:rPr lang="en-US" sz="2200" dirty="0" smtClean="0"/>
              <a:t>, </a:t>
            </a:r>
            <a:r>
              <a:rPr lang="en-US" sz="2200" dirty="0" err="1" smtClean="0"/>
              <a:t>nego</a:t>
            </a:r>
            <a:r>
              <a:rPr lang="en-US" sz="2200" dirty="0" smtClean="0"/>
              <a:t> </a:t>
            </a:r>
            <a:r>
              <a:rPr lang="en-US" sz="2200" dirty="0" err="1" smtClean="0"/>
              <a:t>žuriti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idući</a:t>
            </a:r>
            <a:r>
              <a:rPr lang="en-US" sz="2200" dirty="0" smtClean="0"/>
              <a:t> BE)</a:t>
            </a:r>
            <a:endParaRPr lang="hr-HR" sz="2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122" name="Picture 2" descr="http://ehs.uark.edu/Images/TestTubeSpi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62200"/>
            <a:ext cx="2930106" cy="388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79383" y="3276600"/>
            <a:ext cx="39624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200" dirty="0" err="1" smtClean="0"/>
              <a:t>Netraženje</a:t>
            </a:r>
            <a:r>
              <a:rPr lang="en-US" sz="2200" dirty="0" smtClean="0"/>
              <a:t> </a:t>
            </a:r>
            <a:r>
              <a:rPr lang="hr-HR" sz="2200" dirty="0" smtClean="0">
                <a:solidFill>
                  <a:schemeClr val="accent2">
                    <a:lumMod val="75000"/>
                  </a:schemeClr>
                </a:solidFill>
              </a:rPr>
              <a:t>POVRATNE INFORMACIJE </a:t>
            </a:r>
            <a:r>
              <a:rPr lang="en-US" sz="2200" dirty="0" smtClean="0"/>
              <a:t>od </a:t>
            </a:r>
            <a:r>
              <a:rPr lang="hr-HR" sz="2200" dirty="0" smtClean="0"/>
              <a:t>klijenta</a:t>
            </a:r>
            <a:r>
              <a:rPr lang="en-US" sz="2200" dirty="0" smtClean="0"/>
              <a:t> – </a:t>
            </a:r>
            <a:r>
              <a:rPr lang="hr-HR" sz="2200" dirty="0" smtClean="0"/>
              <a:t>t</a:t>
            </a:r>
            <a:r>
              <a:rPr lang="en-US" sz="2200" dirty="0" err="1" smtClean="0"/>
              <a:t>ražiti</a:t>
            </a:r>
            <a:r>
              <a:rPr lang="en-US" sz="2200" dirty="0" smtClean="0"/>
              <a:t> da </a:t>
            </a:r>
            <a:r>
              <a:rPr lang="en-US" sz="2200" dirty="0" err="1" smtClean="0"/>
              <a:t>sumira</a:t>
            </a:r>
            <a:r>
              <a:rPr lang="en-US" sz="2200" dirty="0" smtClean="0"/>
              <a:t> </a:t>
            </a:r>
            <a:r>
              <a:rPr lang="en-US" sz="2200" dirty="0" err="1" smtClean="0"/>
              <a:t>naučeno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poticati</a:t>
            </a:r>
            <a:r>
              <a:rPr lang="en-US" sz="2200" dirty="0" smtClean="0"/>
              <a:t> </a:t>
            </a:r>
            <a:r>
              <a:rPr lang="en-US" sz="2200" dirty="0" err="1" smtClean="0"/>
              <a:t>razvoj</a:t>
            </a:r>
            <a:r>
              <a:rPr lang="en-US" sz="2200" dirty="0" smtClean="0"/>
              <a:t> </a:t>
            </a:r>
            <a:r>
              <a:rPr lang="en-US" sz="2200" dirty="0" err="1" smtClean="0"/>
              <a:t>novih</a:t>
            </a:r>
            <a:r>
              <a:rPr lang="en-US" sz="2200" dirty="0" smtClean="0"/>
              <a:t> </a:t>
            </a:r>
            <a:r>
              <a:rPr lang="en-US" sz="2200" dirty="0" err="1" smtClean="0"/>
              <a:t>funkcionalnijih</a:t>
            </a:r>
            <a:r>
              <a:rPr lang="en-US" sz="2200" dirty="0" smtClean="0"/>
              <a:t> </a:t>
            </a:r>
            <a:r>
              <a:rPr lang="en-US" sz="2200" dirty="0" err="1" smtClean="0"/>
              <a:t>perspektiva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1703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72768">
            <a:off x="1622672" y="935699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Najčešće</a:t>
            </a:r>
            <a:r>
              <a:rPr lang="en-US" sz="4000" dirty="0" smtClean="0"/>
              <a:t> </a:t>
            </a:r>
            <a:r>
              <a:rPr lang="en-US" sz="4000" dirty="0" err="1" smtClean="0"/>
              <a:t>pogreške</a:t>
            </a:r>
            <a:r>
              <a:rPr lang="en-US" sz="4000" dirty="0" smtClean="0"/>
              <a:t> </a:t>
            </a:r>
            <a:r>
              <a:rPr lang="en-US" sz="4000" dirty="0" err="1" smtClean="0"/>
              <a:t>terapeuta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0073" y="2844165"/>
            <a:ext cx="3505200" cy="31242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SUMNJE</a:t>
            </a:r>
            <a:r>
              <a:rPr lang="en-US" sz="2400" dirty="0" smtClean="0"/>
              <a:t>, </a:t>
            </a:r>
            <a:r>
              <a:rPr lang="en-US" sz="2400" dirty="0" err="1"/>
              <a:t>rezerviranost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stalne</a:t>
            </a:r>
            <a:r>
              <a:rPr lang="en-US" sz="2400" dirty="0"/>
              <a:t> </a:t>
            </a:r>
            <a:r>
              <a:rPr lang="en-US" sz="2400" dirty="0" smtClean="0"/>
              <a:t>NAM</a:t>
            </a:r>
            <a:r>
              <a:rPr lang="hr-HR" sz="2400" dirty="0" smtClean="0"/>
              <a:t> klijenta</a:t>
            </a:r>
            <a:r>
              <a:rPr lang="en-US" sz="2400" dirty="0" smtClean="0"/>
              <a:t> </a:t>
            </a:r>
            <a:r>
              <a:rPr lang="en-US" sz="2400" dirty="0"/>
              <a:t>(“da, </a:t>
            </a:r>
            <a:r>
              <a:rPr lang="en-US" sz="2400" dirty="0" err="1"/>
              <a:t>ali</a:t>
            </a:r>
            <a:r>
              <a:rPr lang="en-US" sz="2400" dirty="0"/>
              <a:t>….”) </a:t>
            </a:r>
            <a:r>
              <a:rPr lang="en-US" sz="2400" dirty="0" smtClean="0"/>
              <a:t>– </a:t>
            </a:r>
            <a:r>
              <a:rPr lang="hr-HR" sz="2400" dirty="0" smtClean="0"/>
              <a:t>b</a:t>
            </a:r>
            <a:r>
              <a:rPr lang="en-US" sz="2400" dirty="0" err="1" smtClean="0"/>
              <a:t>olje</a:t>
            </a:r>
            <a:r>
              <a:rPr lang="en-US" sz="2400" dirty="0" smtClean="0"/>
              <a:t> </a:t>
            </a:r>
            <a:r>
              <a:rPr lang="en-US" sz="2400" dirty="0"/>
              <a:t>je </a:t>
            </a:r>
            <a:r>
              <a:rPr lang="en-US" sz="2400" dirty="0" err="1"/>
              <a:t>intervenirati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metakognitivnoj</a:t>
            </a:r>
            <a:r>
              <a:rPr lang="en-US" sz="2400" dirty="0"/>
              <a:t> </a:t>
            </a:r>
            <a:r>
              <a:rPr lang="en-US" sz="2400" dirty="0" err="1"/>
              <a:t>razini</a:t>
            </a:r>
            <a:r>
              <a:rPr lang="en-US" sz="2400" dirty="0"/>
              <a:t>, </a:t>
            </a:r>
            <a:r>
              <a:rPr lang="en-US" sz="2400" dirty="0" err="1"/>
              <a:t>nego</a:t>
            </a:r>
            <a:r>
              <a:rPr lang="en-US" sz="2400" dirty="0"/>
              <a:t> se </a:t>
            </a:r>
            <a:r>
              <a:rPr lang="en-US" sz="2400" dirty="0" err="1"/>
              <a:t>suprotstavljati</a:t>
            </a:r>
            <a:r>
              <a:rPr lang="en-US" sz="2400" dirty="0"/>
              <a:t> </a:t>
            </a:r>
            <a:r>
              <a:rPr lang="en-US" sz="2400" dirty="0" err="1"/>
              <a:t>svakoj</a:t>
            </a:r>
            <a:r>
              <a:rPr lang="en-US" sz="2400" dirty="0"/>
              <a:t> </a:t>
            </a:r>
            <a:r>
              <a:rPr lang="en-US" sz="2400" dirty="0" err="1"/>
              <a:t>specifičnoj</a:t>
            </a:r>
            <a:r>
              <a:rPr lang="en-US" sz="2400" dirty="0"/>
              <a:t> </a:t>
            </a:r>
            <a:r>
              <a:rPr lang="en-US" sz="2400" dirty="0" smtClean="0"/>
              <a:t>NAM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122" name="Picture 2" descr="http://ehs.uark.edu/Images/TestTubeSpi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0" y="2286000"/>
            <a:ext cx="3200400" cy="424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53291" y="1174750"/>
            <a:ext cx="35814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err="1"/>
              <a:t>Pretpostavljanje</a:t>
            </a:r>
            <a:r>
              <a:rPr lang="en-US" sz="2400" dirty="0"/>
              <a:t> da je </a:t>
            </a:r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JEDNOM</a:t>
            </a:r>
            <a:r>
              <a:rPr lang="en-US" sz="2400" dirty="0" smtClean="0"/>
              <a:t> </a:t>
            </a:r>
            <a:r>
              <a:rPr lang="en-US" sz="2400" dirty="0" err="1"/>
              <a:t>dovoljno</a:t>
            </a:r>
            <a:r>
              <a:rPr lang="en-US" sz="2400" dirty="0"/>
              <a:t> </a:t>
            </a:r>
            <a:r>
              <a:rPr lang="en-US" sz="2400" dirty="0" smtClean="0"/>
              <a:t>– </a:t>
            </a:r>
            <a:r>
              <a:rPr lang="hr-HR" sz="2400" dirty="0" smtClean="0"/>
              <a:t>n</a:t>
            </a:r>
            <a:r>
              <a:rPr lang="en-US" sz="2400" dirty="0" err="1" smtClean="0"/>
              <a:t>apraviti</a:t>
            </a:r>
            <a:r>
              <a:rPr lang="en-US" sz="2400" dirty="0" smtClean="0"/>
              <a:t> </a:t>
            </a:r>
            <a:r>
              <a:rPr lang="en-US" sz="2400" dirty="0" err="1"/>
              <a:t>refleksiju</a:t>
            </a:r>
            <a:r>
              <a:rPr lang="en-US" sz="2400" dirty="0"/>
              <a:t> </a:t>
            </a:r>
            <a:r>
              <a:rPr lang="en-US" sz="2400" dirty="0" err="1"/>
              <a:t>nakon</a:t>
            </a:r>
            <a:r>
              <a:rPr lang="en-US" sz="2400" dirty="0"/>
              <a:t> BE,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kraju</a:t>
            </a:r>
            <a:r>
              <a:rPr lang="en-US" sz="2400" dirty="0"/>
              <a:t> </a:t>
            </a:r>
            <a:r>
              <a:rPr lang="en-US" sz="2400" dirty="0" err="1"/>
              <a:t>seanse</a:t>
            </a:r>
            <a:r>
              <a:rPr lang="en-US" sz="2400" dirty="0"/>
              <a:t>,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početku</a:t>
            </a:r>
            <a:r>
              <a:rPr lang="en-US" sz="2400" dirty="0"/>
              <a:t> </a:t>
            </a:r>
            <a:r>
              <a:rPr lang="en-US" sz="2400" dirty="0" err="1"/>
              <a:t>sljedeće</a:t>
            </a:r>
            <a:r>
              <a:rPr lang="en-US" sz="2400" dirty="0"/>
              <a:t>, </a:t>
            </a:r>
            <a:r>
              <a:rPr lang="en-US" sz="2400" dirty="0" err="1"/>
              <a:t>zadati</a:t>
            </a:r>
            <a:r>
              <a:rPr lang="en-US" sz="2400" dirty="0"/>
              <a:t> da </a:t>
            </a:r>
            <a:r>
              <a:rPr lang="en-US" sz="2400" dirty="0" err="1"/>
              <a:t>ponavlja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DZ</a:t>
            </a:r>
          </a:p>
        </p:txBody>
      </p:sp>
    </p:spTree>
    <p:extLst>
      <p:ext uri="{BB962C8B-B14F-4D97-AF65-F5344CB8AC3E}">
        <p14:creationId xmlns:p14="http://schemas.microsoft.com/office/powerpoint/2010/main" val="214295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811731">
            <a:off x="196863" y="3811887"/>
            <a:ext cx="4366765" cy="11430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Vrijednost</a:t>
            </a:r>
            <a:r>
              <a:rPr lang="en-US" sz="4000" dirty="0" smtClean="0"/>
              <a:t> BE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38299"/>
            <a:ext cx="3774472" cy="4000501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i="1" dirty="0" smtClean="0"/>
              <a:t>“</a:t>
            </a:r>
            <a:r>
              <a:rPr lang="en-US" i="1" dirty="0" err="1" smtClean="0"/>
              <a:t>Najbolji</a:t>
            </a:r>
            <a:r>
              <a:rPr lang="en-US" i="1" dirty="0" smtClean="0"/>
              <a:t> </a:t>
            </a:r>
            <a:r>
              <a:rPr lang="en-US" i="1" dirty="0" err="1" smtClean="0"/>
              <a:t>način</a:t>
            </a:r>
            <a:r>
              <a:rPr lang="en-US" i="1" dirty="0" smtClean="0"/>
              <a:t> da se </a:t>
            </a:r>
            <a:r>
              <a:rPr lang="en-US" i="1" dirty="0" err="1" smtClean="0"/>
              <a:t>poveća</a:t>
            </a:r>
            <a:r>
              <a:rPr lang="en-US" i="1" dirty="0" smtClean="0"/>
              <a:t> </a:t>
            </a:r>
            <a:r>
              <a:rPr lang="en-US" i="1" dirty="0" err="1" smtClean="0"/>
              <a:t>stupanj</a:t>
            </a:r>
            <a:r>
              <a:rPr lang="en-US" i="1" dirty="0" smtClean="0"/>
              <a:t> </a:t>
            </a:r>
            <a:r>
              <a:rPr lang="en-US" i="1" dirty="0" err="1" smtClean="0"/>
              <a:t>vjerovanja</a:t>
            </a:r>
            <a:r>
              <a:rPr lang="en-US" i="1" dirty="0" smtClean="0"/>
              <a:t> u </a:t>
            </a:r>
            <a:r>
              <a:rPr lang="en-US" i="1" dirty="0" err="1" smtClean="0"/>
              <a:t>alternativne</a:t>
            </a:r>
            <a:r>
              <a:rPr lang="en-US" i="1" dirty="0" smtClean="0"/>
              <a:t> </a:t>
            </a:r>
            <a:r>
              <a:rPr lang="en-US" i="1" dirty="0" err="1" smtClean="0"/>
              <a:t>ili</a:t>
            </a:r>
            <a:r>
              <a:rPr lang="en-US" i="1" dirty="0" smtClean="0"/>
              <a:t> </a:t>
            </a:r>
            <a:r>
              <a:rPr lang="en-US" i="1" dirty="0" err="1" smtClean="0"/>
              <a:t>funkcionalne</a:t>
            </a:r>
            <a:r>
              <a:rPr lang="en-US" i="1" dirty="0" smtClean="0"/>
              <a:t> </a:t>
            </a:r>
            <a:r>
              <a:rPr lang="en-US" i="1" dirty="0" err="1" smtClean="0"/>
              <a:t>misli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 err="1" smtClean="0"/>
              <a:t>vjerovanja</a:t>
            </a:r>
            <a:r>
              <a:rPr lang="en-US" i="1" dirty="0" smtClean="0"/>
              <a:t> je da </a:t>
            </a:r>
            <a:r>
              <a:rPr lang="en-US" i="1" dirty="0" err="1" smtClean="0"/>
              <a:t>ih</a:t>
            </a:r>
            <a:r>
              <a:rPr lang="en-US" i="1" dirty="0" smtClean="0"/>
              <a:t> se </a:t>
            </a:r>
            <a:r>
              <a:rPr lang="en-US" i="1" dirty="0" err="1" smtClean="0"/>
              <a:t>isproba</a:t>
            </a:r>
            <a:r>
              <a:rPr lang="en-US" i="1" dirty="0" smtClean="0"/>
              <a:t> u </a:t>
            </a:r>
            <a:r>
              <a:rPr lang="en-US" i="1" dirty="0" err="1" smtClean="0"/>
              <a:t>svakodnevnom</a:t>
            </a:r>
            <a:r>
              <a:rPr lang="en-US" i="1" dirty="0" smtClean="0"/>
              <a:t> </a:t>
            </a:r>
            <a:r>
              <a:rPr lang="en-US" i="1" dirty="0" err="1" smtClean="0"/>
              <a:t>životu</a:t>
            </a:r>
            <a:r>
              <a:rPr lang="en-US" i="1" dirty="0" smtClean="0"/>
              <a:t>”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</a:t>
            </a:r>
            <a:endParaRPr lang="hr-HR" sz="2200" dirty="0" smtClean="0"/>
          </a:p>
          <a:p>
            <a:pPr marL="0" indent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 smtClean="0"/>
              <a:t>(Greenberger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Padesky</a:t>
            </a:r>
            <a:r>
              <a:rPr lang="en-US" sz="2200" dirty="0" smtClean="0"/>
              <a:t>, 1995)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" name="Picture 2" descr="http://www.risk.net/IMG/377/249377/test-tub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308409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55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lexir.com/images/Solexir_web_images/test_tube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069"/>
            <a:ext cx="9165115" cy="619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709549">
            <a:off x="-524285" y="730080"/>
            <a:ext cx="8229600" cy="1143000"/>
          </a:xfrm>
        </p:spPr>
        <p:txBody>
          <a:bodyPr/>
          <a:lstStyle/>
          <a:p>
            <a:r>
              <a:rPr lang="hr-HR" dirty="0" smtClean="0"/>
              <a:t>Hvala na pažnji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61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www.chem.leeds.ac.uk/uploads/tx_templavoila/Chem_BSc_Chem_5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71899"/>
            <a:ext cx="49530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20428">
            <a:off x="457199" y="32076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Ciljevi</a:t>
            </a:r>
            <a:r>
              <a:rPr lang="en-US" sz="4000" dirty="0" smtClean="0"/>
              <a:t> </a:t>
            </a:r>
            <a:r>
              <a:rPr lang="en-US" sz="4000" dirty="0" err="1" smtClean="0"/>
              <a:t>bihevioralnog</a:t>
            </a:r>
            <a:r>
              <a:rPr lang="en-US" sz="4000" dirty="0" smtClean="0"/>
              <a:t> </a:t>
            </a:r>
            <a:r>
              <a:rPr lang="en-US" sz="4000" dirty="0" err="1" smtClean="0"/>
              <a:t>eksperimenta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34" y="1752600"/>
            <a:ext cx="8257765" cy="2019299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err="1" smtClean="0"/>
              <a:t>Testiranje</a:t>
            </a:r>
            <a:r>
              <a:rPr lang="en-US" sz="2400" dirty="0" smtClean="0"/>
              <a:t> </a:t>
            </a:r>
            <a:r>
              <a:rPr lang="en-US" sz="2400" dirty="0" err="1" smtClean="0"/>
              <a:t>negativnih</a:t>
            </a:r>
            <a:r>
              <a:rPr lang="en-US" sz="2400" dirty="0" smtClean="0"/>
              <a:t> </a:t>
            </a:r>
            <a:r>
              <a:rPr lang="en-US" sz="2400" dirty="0" err="1" smtClean="0"/>
              <a:t>automatskih</a:t>
            </a:r>
            <a:r>
              <a:rPr lang="en-US" sz="2400" dirty="0" smtClean="0"/>
              <a:t> </a:t>
            </a:r>
            <a:r>
              <a:rPr lang="en-US" sz="2400" dirty="0" err="1" smtClean="0"/>
              <a:t>misli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disfunkcionalnih</a:t>
            </a:r>
            <a:r>
              <a:rPr lang="en-US" sz="2400" dirty="0" smtClean="0"/>
              <a:t> </a:t>
            </a:r>
            <a:r>
              <a:rPr lang="en-US" sz="2400" dirty="0" err="1" smtClean="0"/>
              <a:t>vjerovanja</a:t>
            </a:r>
            <a:endParaRPr lang="en-US" sz="2400" dirty="0" smtClean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err="1"/>
              <a:t>F</a:t>
            </a:r>
            <a:r>
              <a:rPr lang="en-US" sz="2400" dirty="0" err="1" smtClean="0"/>
              <a:t>ormuliranje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provjeravanje</a:t>
            </a:r>
            <a:r>
              <a:rPr lang="en-US" sz="2400" dirty="0" smtClean="0"/>
              <a:t> </a:t>
            </a:r>
            <a:r>
              <a:rPr lang="en-US" sz="2400" dirty="0" err="1" smtClean="0"/>
              <a:t>novih</a:t>
            </a:r>
            <a:r>
              <a:rPr lang="en-US" sz="2400" dirty="0" smtClean="0"/>
              <a:t> </a:t>
            </a:r>
            <a:r>
              <a:rPr lang="en-US" sz="2400" dirty="0" err="1" smtClean="0"/>
              <a:t>adaptivnijih</a:t>
            </a:r>
            <a:r>
              <a:rPr lang="en-US" sz="2400" dirty="0" smtClean="0"/>
              <a:t> </a:t>
            </a:r>
            <a:r>
              <a:rPr lang="en-US" sz="2400" dirty="0" err="1" smtClean="0"/>
              <a:t>perspektiva</a:t>
            </a:r>
            <a:endParaRPr lang="hr-HR" sz="2400" dirty="0" smtClean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err="1" smtClean="0"/>
              <a:t>Nadogradnja</a:t>
            </a:r>
            <a:r>
              <a:rPr lang="en-US" sz="2400" dirty="0" smtClean="0"/>
              <a:t> </a:t>
            </a:r>
            <a:r>
              <a:rPr lang="en-US" sz="2400" dirty="0" err="1"/>
              <a:t>kognitivne</a:t>
            </a:r>
            <a:r>
              <a:rPr lang="en-US" sz="2400" dirty="0"/>
              <a:t> </a:t>
            </a:r>
            <a:r>
              <a:rPr lang="en-US" sz="2400" dirty="0" err="1"/>
              <a:t>konceptualizacije</a:t>
            </a:r>
            <a:endParaRPr lang="en-US" sz="2400" dirty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62200" y="6400800"/>
            <a:ext cx="2895600" cy="365125"/>
          </a:xfrm>
        </p:spPr>
        <p:txBody>
          <a:bodyPr/>
          <a:lstStyle/>
          <a:p>
            <a:r>
              <a:rPr lang="en-US" dirty="0" smtClean="0"/>
              <a:t>HUBIKOT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95516" y="3919987"/>
            <a:ext cx="3962400" cy="2288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300" dirty="0" err="1" smtClean="0"/>
              <a:t>Efekti</a:t>
            </a:r>
            <a:r>
              <a:rPr lang="en-US" sz="2300" dirty="0" smtClean="0"/>
              <a:t> </a:t>
            </a:r>
            <a:r>
              <a:rPr lang="en-US" sz="2300" dirty="0" err="1" smtClean="0"/>
              <a:t>ovise</a:t>
            </a:r>
            <a:r>
              <a:rPr lang="en-US" sz="2300" dirty="0" smtClean="0"/>
              <a:t> o tome u </a:t>
            </a:r>
            <a:r>
              <a:rPr lang="en-US" sz="2300" dirty="0" err="1" smtClean="0"/>
              <a:t>kojoj</a:t>
            </a:r>
            <a:r>
              <a:rPr lang="en-US" sz="2300" dirty="0" smtClean="0"/>
              <a:t> </a:t>
            </a:r>
            <a:r>
              <a:rPr lang="en-US" sz="2300" dirty="0" err="1" smtClean="0"/>
              <a:t>mjeri</a:t>
            </a:r>
            <a:r>
              <a:rPr lang="en-US" sz="2300" dirty="0" smtClean="0"/>
              <a:t> </a:t>
            </a:r>
            <a:r>
              <a:rPr lang="en-US" sz="2300" dirty="0" err="1" smtClean="0"/>
              <a:t>možemo</a:t>
            </a:r>
            <a:r>
              <a:rPr lang="en-US" sz="2300" dirty="0" smtClean="0"/>
              <a:t> </a:t>
            </a:r>
            <a:r>
              <a:rPr lang="hr-HR" sz="2300" dirty="0" smtClean="0">
                <a:solidFill>
                  <a:schemeClr val="accent2">
                    <a:lumMod val="75000"/>
                  </a:schemeClr>
                </a:solidFill>
              </a:rPr>
              <a:t>KONTROLIRATI</a:t>
            </a:r>
            <a:r>
              <a:rPr lang="en-US" sz="2300" dirty="0" smtClean="0"/>
              <a:t> </a:t>
            </a:r>
            <a:r>
              <a:rPr lang="en-US" sz="2300" dirty="0" err="1" smtClean="0"/>
              <a:t>varijable</a:t>
            </a:r>
            <a:r>
              <a:rPr lang="en-US" sz="2300" dirty="0" smtClean="0"/>
              <a:t> </a:t>
            </a:r>
            <a:r>
              <a:rPr lang="en-US" sz="2300" dirty="0" err="1" smtClean="0"/>
              <a:t>koje</a:t>
            </a:r>
            <a:r>
              <a:rPr lang="en-US" sz="2300" dirty="0" smtClean="0"/>
              <a:t> </a:t>
            </a:r>
            <a:r>
              <a:rPr lang="en-US" sz="2300" dirty="0" err="1" smtClean="0"/>
              <a:t>mogu</a:t>
            </a:r>
            <a:r>
              <a:rPr lang="en-US" sz="2300" dirty="0" smtClean="0"/>
              <a:t> “</a:t>
            </a:r>
            <a:r>
              <a:rPr lang="en-US" sz="2300" dirty="0" err="1" smtClean="0"/>
              <a:t>zamagliti</a:t>
            </a:r>
            <a:r>
              <a:rPr lang="en-US" sz="2300" dirty="0" smtClean="0"/>
              <a:t>” </a:t>
            </a:r>
            <a:r>
              <a:rPr lang="en-US" sz="2300" dirty="0" err="1" smtClean="0"/>
              <a:t>situaciju</a:t>
            </a:r>
            <a:r>
              <a:rPr lang="en-US" sz="2300" dirty="0" smtClean="0"/>
              <a:t> </a:t>
            </a:r>
            <a:r>
              <a:rPr lang="en-US" sz="2300" dirty="0" err="1" smtClean="0"/>
              <a:t>i</a:t>
            </a:r>
            <a:r>
              <a:rPr lang="en-US" sz="2300" dirty="0" smtClean="0"/>
              <a:t> </a:t>
            </a:r>
            <a:r>
              <a:rPr lang="en-US" sz="2300" dirty="0" err="1" smtClean="0"/>
              <a:t>otežati</a:t>
            </a:r>
            <a:r>
              <a:rPr lang="en-US" sz="2300" dirty="0" smtClean="0"/>
              <a:t> </a:t>
            </a:r>
            <a:r>
              <a:rPr lang="hr-HR" sz="2300" dirty="0" smtClean="0">
                <a:solidFill>
                  <a:schemeClr val="accent2">
                    <a:lumMod val="75000"/>
                  </a:schemeClr>
                </a:solidFill>
              </a:rPr>
              <a:t>INTERPRETACIJU</a:t>
            </a:r>
            <a:r>
              <a:rPr lang="en-US" sz="23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300" dirty="0" err="1" smtClean="0"/>
              <a:t>rezultata</a:t>
            </a:r>
            <a:r>
              <a:rPr lang="hr-HR" sz="2300" dirty="0" smtClean="0"/>
              <a:t>; nema garancije uspjeha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83294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25" y="304800"/>
            <a:ext cx="8376399" cy="780198"/>
          </a:xfrm>
        </p:spPr>
        <p:txBody>
          <a:bodyPr>
            <a:normAutofit/>
          </a:bodyPr>
          <a:lstStyle/>
          <a:p>
            <a:r>
              <a:rPr lang="hr-HR" dirty="0" smtClean="0"/>
              <a:t>Nacrt bihevioralnog eksperimenta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100" name="Picture 4" descr="http://www.rebeccalieb.com/blog/wp-content/uploads/2014/10/rainbow-test-tub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5626"/>
            <a:ext cx="4915468" cy="393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190499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/>
              <a:t>Testiranje</a:t>
            </a:r>
            <a:r>
              <a:rPr lang="en-US" sz="2400" dirty="0" smtClean="0"/>
              <a:t> </a:t>
            </a:r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HIPOTEZA</a:t>
            </a:r>
            <a:r>
              <a:rPr lang="en-US" sz="2400" dirty="0" smtClean="0"/>
              <a:t> (</a:t>
            </a:r>
            <a:r>
              <a:rPr lang="en-US" sz="2400" dirty="0" err="1" smtClean="0"/>
              <a:t>pozitivnih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negativnih</a:t>
            </a:r>
            <a:r>
              <a:rPr lang="en-US" sz="2400" dirty="0" smtClean="0"/>
              <a:t>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/>
              <a:t>Testiranje</a:t>
            </a:r>
            <a:r>
              <a:rPr lang="en-US" sz="2400" dirty="0" smtClean="0"/>
              <a:t> </a:t>
            </a:r>
            <a:r>
              <a:rPr lang="en-US" sz="2400" dirty="0" err="1" smtClean="0"/>
              <a:t>hipoteze</a:t>
            </a:r>
            <a:r>
              <a:rPr lang="en-US" sz="2400" dirty="0" smtClean="0"/>
              <a:t> A </a:t>
            </a:r>
            <a:endParaRPr lang="hr-HR" sz="2400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 err="1"/>
              <a:t>Testiranje</a:t>
            </a:r>
            <a:r>
              <a:rPr lang="en-US" sz="2400" dirty="0"/>
              <a:t> </a:t>
            </a:r>
            <a:r>
              <a:rPr lang="en-US" sz="2400" dirty="0" err="1"/>
              <a:t>hipoteze</a:t>
            </a:r>
            <a:r>
              <a:rPr lang="en-US" sz="2400" dirty="0"/>
              <a:t> B</a:t>
            </a:r>
            <a:endParaRPr lang="hr-HR" sz="2400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/>
              <a:t>Usporedba</a:t>
            </a:r>
            <a:r>
              <a:rPr lang="en-US" sz="2400" dirty="0" smtClean="0"/>
              <a:t> </a:t>
            </a:r>
            <a:r>
              <a:rPr lang="en-US" sz="2400" dirty="0" err="1" smtClean="0"/>
              <a:t>hipoteze</a:t>
            </a:r>
            <a:r>
              <a:rPr lang="en-US" sz="2400" dirty="0" smtClean="0"/>
              <a:t> A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hipoteze</a:t>
            </a:r>
            <a:r>
              <a:rPr lang="en-US" sz="2400" dirty="0" smtClean="0"/>
              <a:t> B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99589" y="3581400"/>
            <a:ext cx="4038600" cy="27864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/>
              <a:t>Eksperimenti</a:t>
            </a:r>
            <a:r>
              <a:rPr lang="en-US" sz="2400" dirty="0" smtClean="0"/>
              <a:t> </a:t>
            </a:r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OTKRIVANJA</a:t>
            </a:r>
            <a:r>
              <a:rPr lang="en-US" sz="2400" dirty="0" smtClean="0"/>
              <a:t> </a:t>
            </a:r>
            <a:r>
              <a:rPr lang="en-US" sz="2400" dirty="0" err="1" smtClean="0"/>
              <a:t>novih</a:t>
            </a:r>
            <a:r>
              <a:rPr lang="en-US" sz="2400" dirty="0" smtClean="0"/>
              <a:t> </a:t>
            </a:r>
            <a:r>
              <a:rPr lang="en-US" sz="2400" dirty="0" err="1" smtClean="0"/>
              <a:t>perspektiva</a:t>
            </a:r>
            <a:r>
              <a:rPr lang="hr-HR" sz="2400" dirty="0" smtClean="0"/>
              <a:t>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hr-HR" sz="2400" dirty="0" smtClean="0"/>
              <a:t>kada klijent nema ideju o tome što se može desiti, već prikuplja podatke s ciljem stvaranja nove teorije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418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madaboutscience.com.au/store/images/genericTestTub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2" r="37154"/>
          <a:stretch/>
        </p:blipFill>
        <p:spPr bwMode="auto">
          <a:xfrm>
            <a:off x="8038161" y="3483361"/>
            <a:ext cx="953440" cy="316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://cdn.instructables.com/F79/FJ6E/FTNHEINB/F79FJ6EFTNHEINB.LARG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/>
          <a:stretch/>
        </p:blipFill>
        <p:spPr bwMode="auto">
          <a:xfrm>
            <a:off x="0" y="40589"/>
            <a:ext cx="1752600" cy="344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52938">
            <a:off x="482418" y="2812376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Tipovi</a:t>
            </a:r>
            <a:r>
              <a:rPr lang="en-US" sz="4000" dirty="0" smtClean="0"/>
              <a:t> </a:t>
            </a:r>
            <a:r>
              <a:rPr lang="en-US" sz="4000" dirty="0" err="1" smtClean="0"/>
              <a:t>bihevioralnih</a:t>
            </a:r>
            <a:r>
              <a:rPr lang="en-US" sz="4000" dirty="0" smtClean="0"/>
              <a:t> </a:t>
            </a:r>
            <a:r>
              <a:rPr lang="en-US" sz="4000" dirty="0" err="1" smtClean="0"/>
              <a:t>eksperimenata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57200"/>
            <a:ext cx="7543800" cy="2286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hr-HR" dirty="0" smtClean="0"/>
              <a:t>AKTIVNI</a:t>
            </a:r>
            <a:r>
              <a:rPr lang="en-US" dirty="0" smtClean="0"/>
              <a:t> </a:t>
            </a:r>
            <a:r>
              <a:rPr lang="en-US" dirty="0" err="1" smtClean="0"/>
              <a:t>eksperimenti</a:t>
            </a:r>
            <a:endParaRPr lang="en-US" dirty="0" smtClean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hr-HR" sz="2700" dirty="0" smtClean="0"/>
              <a:t>Uključuju namjernu manipulaciju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hr-HR" sz="2700" dirty="0" smtClean="0"/>
              <a:t>Kli</a:t>
            </a:r>
            <a:r>
              <a:rPr lang="en-US" sz="2700" dirty="0" err="1" smtClean="0"/>
              <a:t>jent</a:t>
            </a:r>
            <a:r>
              <a:rPr lang="en-US" sz="2700" dirty="0" smtClean="0"/>
              <a:t> </a:t>
            </a:r>
            <a:r>
              <a:rPr lang="en-US" sz="2700" dirty="0" err="1" smtClean="0"/>
              <a:t>ima</a:t>
            </a:r>
            <a:r>
              <a:rPr lang="en-US" sz="2700" dirty="0" smtClean="0"/>
              <a:t> </a:t>
            </a:r>
            <a:r>
              <a:rPr lang="en-US" sz="2700" dirty="0" err="1" smtClean="0"/>
              <a:t>aktivnu</a:t>
            </a:r>
            <a:r>
              <a:rPr lang="en-US" sz="2700" dirty="0" smtClean="0"/>
              <a:t> </a:t>
            </a:r>
            <a:r>
              <a:rPr lang="en-US" sz="2700" dirty="0" err="1" smtClean="0"/>
              <a:t>ulogu</a:t>
            </a:r>
            <a:r>
              <a:rPr lang="en-US" sz="2700" dirty="0" smtClean="0"/>
              <a:t> – </a:t>
            </a:r>
            <a:r>
              <a:rPr lang="en-US" sz="2700" dirty="0" err="1" smtClean="0"/>
              <a:t>izvodi</a:t>
            </a:r>
            <a:r>
              <a:rPr lang="en-US" sz="2700" dirty="0" smtClean="0"/>
              <a:t> </a:t>
            </a:r>
            <a:r>
              <a:rPr lang="en-US" sz="2700" dirty="0" err="1" smtClean="0"/>
              <a:t>ponašanje</a:t>
            </a:r>
            <a:r>
              <a:rPr lang="en-US" sz="2700" dirty="0" smtClean="0"/>
              <a:t> </a:t>
            </a:r>
            <a:r>
              <a:rPr lang="en-US" sz="2700" dirty="0" err="1" smtClean="0"/>
              <a:t>i</a:t>
            </a:r>
            <a:r>
              <a:rPr lang="en-US" sz="2700" dirty="0" smtClean="0"/>
              <a:t> </a:t>
            </a:r>
            <a:r>
              <a:rPr lang="en-US" sz="2700" dirty="0" err="1" smtClean="0"/>
              <a:t>opaža</a:t>
            </a:r>
            <a:r>
              <a:rPr lang="en-US" sz="2700" dirty="0" smtClean="0"/>
              <a:t> </a:t>
            </a:r>
            <a:r>
              <a:rPr lang="en-US" sz="2700" dirty="0" err="1" smtClean="0"/>
              <a:t>posljedice</a:t>
            </a:r>
            <a:endParaRPr lang="hr-HR" sz="2700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700" dirty="0" err="1" smtClean="0"/>
              <a:t>Može</a:t>
            </a:r>
            <a:r>
              <a:rPr lang="en-US" sz="2700" dirty="0" smtClean="0"/>
              <a:t> </a:t>
            </a:r>
            <a:r>
              <a:rPr lang="en-US" sz="2700" dirty="0" err="1" smtClean="0"/>
              <a:t>biti</a:t>
            </a:r>
            <a:r>
              <a:rPr lang="en-US" sz="2700" dirty="0" smtClean="0"/>
              <a:t> u </a:t>
            </a:r>
            <a:r>
              <a:rPr lang="en-US" sz="2700" dirty="0" err="1" smtClean="0"/>
              <a:t>realnoj</a:t>
            </a:r>
            <a:r>
              <a:rPr lang="en-US" sz="2700" dirty="0" smtClean="0"/>
              <a:t> </a:t>
            </a:r>
            <a:r>
              <a:rPr lang="en-US" sz="2700" dirty="0" err="1" smtClean="0"/>
              <a:t>ili</a:t>
            </a:r>
            <a:r>
              <a:rPr lang="en-US" sz="2700" dirty="0" smtClean="0"/>
              <a:t> u </a:t>
            </a:r>
            <a:r>
              <a:rPr lang="en-US" sz="2700" dirty="0" err="1" smtClean="0"/>
              <a:t>simuliranoj</a:t>
            </a:r>
            <a:r>
              <a:rPr lang="en-US" sz="2700" dirty="0"/>
              <a:t> </a:t>
            </a:r>
            <a:r>
              <a:rPr lang="en-US" sz="2700" dirty="0" err="1" smtClean="0"/>
              <a:t>situaciji</a:t>
            </a:r>
            <a:endParaRPr lang="hr-HR" sz="2700" dirty="0" smtClean="0"/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3886200"/>
            <a:ext cx="76962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  <a:spcBef>
                <a:spcPts val="600"/>
              </a:spcBef>
            </a:pPr>
            <a:r>
              <a:rPr lang="en-US" dirty="0" err="1" smtClean="0"/>
              <a:t>Eksperimenti</a:t>
            </a:r>
            <a:r>
              <a:rPr lang="en-US" dirty="0" smtClean="0"/>
              <a:t> </a:t>
            </a:r>
            <a:r>
              <a:rPr lang="hr-HR" dirty="0" smtClean="0"/>
              <a:t>OPAŽANJA</a:t>
            </a:r>
            <a:endParaRPr lang="en-US" dirty="0" smtClean="0"/>
          </a:p>
          <a:p>
            <a:pPr lvl="1" algn="r">
              <a:lnSpc>
                <a:spcPct val="110000"/>
              </a:lnSpc>
              <a:spcBef>
                <a:spcPts val="600"/>
              </a:spcBef>
            </a:pPr>
            <a:r>
              <a:rPr lang="en-US" sz="2700" dirty="0" err="1" smtClean="0"/>
              <a:t>Direktno</a:t>
            </a:r>
            <a:r>
              <a:rPr lang="en-US" sz="2700" dirty="0" smtClean="0"/>
              <a:t> </a:t>
            </a:r>
            <a:r>
              <a:rPr lang="en-US" sz="2700" dirty="0" err="1" smtClean="0"/>
              <a:t>opažanje</a:t>
            </a:r>
            <a:r>
              <a:rPr lang="en-US" sz="2700" dirty="0" smtClean="0"/>
              <a:t> </a:t>
            </a:r>
            <a:r>
              <a:rPr lang="hr-HR" sz="2700" dirty="0" smtClean="0"/>
              <a:t>(</a:t>
            </a:r>
            <a:r>
              <a:rPr lang="en-US" sz="2700" dirty="0" err="1" smtClean="0"/>
              <a:t>terapeut</a:t>
            </a:r>
            <a:r>
              <a:rPr lang="en-US" sz="2700" dirty="0" smtClean="0"/>
              <a:t> </a:t>
            </a:r>
            <a:r>
              <a:rPr lang="en-US" sz="2700" dirty="0" err="1" smtClean="0"/>
              <a:t>modelira</a:t>
            </a:r>
            <a:r>
              <a:rPr lang="hr-HR" sz="2700" dirty="0" smtClean="0"/>
              <a:t>)</a:t>
            </a:r>
            <a:endParaRPr lang="en-US" sz="2700" dirty="0" smtClean="0"/>
          </a:p>
          <a:p>
            <a:pPr lvl="1" algn="r">
              <a:lnSpc>
                <a:spcPct val="110000"/>
              </a:lnSpc>
              <a:spcBef>
                <a:spcPts val="600"/>
              </a:spcBef>
            </a:pPr>
            <a:r>
              <a:rPr lang="en-US" sz="2700" dirty="0" err="1" smtClean="0"/>
              <a:t>Ankete</a:t>
            </a:r>
            <a:r>
              <a:rPr lang="en-US" sz="2700" dirty="0" smtClean="0"/>
              <a:t> (</a:t>
            </a:r>
            <a:r>
              <a:rPr lang="en-US" sz="2700" dirty="0" err="1" smtClean="0"/>
              <a:t>provod</a:t>
            </a:r>
            <a:r>
              <a:rPr lang="hr-HR" sz="2700" dirty="0" smtClean="0"/>
              <a:t>e</a:t>
            </a:r>
            <a:r>
              <a:rPr lang="en-US" sz="2700" dirty="0" smtClean="0"/>
              <a:t> </a:t>
            </a:r>
            <a:r>
              <a:rPr lang="hr-HR" sz="2700" dirty="0" smtClean="0"/>
              <a:t>klijent</a:t>
            </a:r>
            <a:r>
              <a:rPr lang="en-US" sz="2700" dirty="0" smtClean="0"/>
              <a:t> </a:t>
            </a:r>
            <a:r>
              <a:rPr lang="en-US" sz="2700" dirty="0" err="1" smtClean="0"/>
              <a:t>i</a:t>
            </a:r>
            <a:r>
              <a:rPr lang="en-US" sz="2700" dirty="0" smtClean="0"/>
              <a:t>/</a:t>
            </a:r>
            <a:r>
              <a:rPr lang="en-US" sz="2700" dirty="0" err="1" smtClean="0"/>
              <a:t>ili</a:t>
            </a:r>
            <a:r>
              <a:rPr lang="en-US" sz="2700" dirty="0" smtClean="0"/>
              <a:t> </a:t>
            </a:r>
            <a:r>
              <a:rPr lang="en-US" sz="2700" dirty="0" err="1" smtClean="0"/>
              <a:t>terapeut</a:t>
            </a:r>
            <a:r>
              <a:rPr lang="en-US" sz="2700" dirty="0" smtClean="0"/>
              <a:t>)</a:t>
            </a:r>
          </a:p>
          <a:p>
            <a:pPr lvl="1" algn="r">
              <a:lnSpc>
                <a:spcPct val="110000"/>
              </a:lnSpc>
              <a:spcBef>
                <a:spcPts val="600"/>
              </a:spcBef>
            </a:pPr>
            <a:r>
              <a:rPr lang="en-US" sz="2700" dirty="0" err="1" smtClean="0"/>
              <a:t>Prikupljanje</a:t>
            </a:r>
            <a:r>
              <a:rPr lang="en-US" sz="2700" dirty="0" smtClean="0"/>
              <a:t> </a:t>
            </a:r>
            <a:r>
              <a:rPr lang="en-US" sz="2700" dirty="0" err="1" smtClean="0"/>
              <a:t>informacija</a:t>
            </a:r>
            <a:r>
              <a:rPr lang="en-US" sz="2700" dirty="0" smtClean="0"/>
              <a:t> </a:t>
            </a:r>
            <a:r>
              <a:rPr lang="en-US" sz="2700" dirty="0" err="1" smtClean="0"/>
              <a:t>iz</a:t>
            </a:r>
            <a:r>
              <a:rPr lang="en-US" sz="2700" dirty="0" smtClean="0"/>
              <a:t> </a:t>
            </a:r>
            <a:r>
              <a:rPr lang="en-US" sz="2700" dirty="0" err="1" smtClean="0"/>
              <a:t>drugih</a:t>
            </a:r>
            <a:r>
              <a:rPr lang="en-US" sz="2700" dirty="0" smtClean="0"/>
              <a:t> </a:t>
            </a:r>
            <a:r>
              <a:rPr lang="en-US" sz="2700" dirty="0" err="1" smtClean="0"/>
              <a:t>izvora</a:t>
            </a:r>
            <a:r>
              <a:rPr lang="en-US" sz="2700" dirty="0" smtClean="0"/>
              <a:t> (</a:t>
            </a:r>
            <a:r>
              <a:rPr lang="hr-HR" sz="2700" dirty="0" smtClean="0"/>
              <a:t>npr. </a:t>
            </a:r>
            <a:r>
              <a:rPr lang="en-US" sz="2700" dirty="0" smtClean="0"/>
              <a:t>internet)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11392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789725">
            <a:off x="2438400" y="311944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Kognitivna</a:t>
            </a:r>
            <a:r>
              <a:rPr lang="en-US" sz="4000" dirty="0" smtClean="0"/>
              <a:t> </a:t>
            </a:r>
            <a:r>
              <a:rPr lang="en-US" sz="4000" dirty="0" err="1" smtClean="0"/>
              <a:t>razina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4800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r-HR" sz="2100" dirty="0" smtClean="0">
                <a:solidFill>
                  <a:schemeClr val="accent2">
                    <a:lumMod val="75000"/>
                  </a:schemeClr>
                </a:solidFill>
              </a:rPr>
              <a:t>AUTOMATSKE</a:t>
            </a:r>
            <a:r>
              <a:rPr lang="hr-HR" sz="2100" dirty="0" smtClean="0"/>
              <a:t> </a:t>
            </a:r>
            <a:r>
              <a:rPr lang="hr-HR" sz="2100" dirty="0" smtClean="0">
                <a:solidFill>
                  <a:schemeClr val="accent2">
                    <a:lumMod val="75000"/>
                  </a:schemeClr>
                </a:solidFill>
              </a:rPr>
              <a:t>MISLI</a:t>
            </a:r>
            <a:endParaRPr lang="en-US" sz="21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 err="1" smtClean="0"/>
              <a:t>Obratiti</a:t>
            </a:r>
            <a:r>
              <a:rPr lang="en-US" sz="2100" dirty="0" smtClean="0"/>
              <a:t> </a:t>
            </a:r>
            <a:r>
              <a:rPr lang="en-US" sz="2100" dirty="0" err="1" smtClean="0"/>
              <a:t>pažnju</a:t>
            </a:r>
            <a:r>
              <a:rPr lang="en-US" sz="2100" dirty="0" smtClean="0"/>
              <a:t> </a:t>
            </a:r>
            <a:r>
              <a:rPr lang="hr-HR" sz="2100" dirty="0" smtClean="0"/>
              <a:t>i </a:t>
            </a:r>
            <a:r>
              <a:rPr lang="en-US" sz="2100" dirty="0" err="1" smtClean="0"/>
              <a:t>na</a:t>
            </a:r>
            <a:r>
              <a:rPr lang="en-US" sz="2100" dirty="0" smtClean="0"/>
              <a:t> NAM u </a:t>
            </a:r>
            <a:r>
              <a:rPr lang="en-US" sz="2100" dirty="0" err="1" smtClean="0"/>
              <a:t>vezi</a:t>
            </a:r>
            <a:r>
              <a:rPr lang="en-US" sz="2100" dirty="0" smtClean="0"/>
              <a:t> </a:t>
            </a:r>
            <a:r>
              <a:rPr lang="en-US" sz="2100" dirty="0" err="1" smtClean="0"/>
              <a:t>terapije</a:t>
            </a:r>
            <a:r>
              <a:rPr lang="en-US" sz="2100" dirty="0" smtClean="0"/>
              <a:t>, </a:t>
            </a:r>
            <a:r>
              <a:rPr lang="en-US" sz="2100" dirty="0" err="1" smtClean="0"/>
              <a:t>terapeuta</a:t>
            </a:r>
            <a:r>
              <a:rPr lang="en-US" sz="2100" dirty="0" smtClean="0"/>
              <a:t> </a:t>
            </a:r>
            <a:r>
              <a:rPr lang="en-US" sz="2100" dirty="0" err="1" smtClean="0"/>
              <a:t>ili</a:t>
            </a:r>
            <a:r>
              <a:rPr lang="en-US" sz="2100" dirty="0" smtClean="0"/>
              <a:t> </a:t>
            </a:r>
            <a:r>
              <a:rPr lang="en-US" sz="2100" dirty="0" err="1" smtClean="0"/>
              <a:t>provođenja</a:t>
            </a:r>
            <a:r>
              <a:rPr lang="en-US" sz="2100" dirty="0" smtClean="0"/>
              <a:t> BE</a:t>
            </a:r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200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r-HR" sz="2100" dirty="0" smtClean="0">
                <a:solidFill>
                  <a:schemeClr val="accent2">
                    <a:lumMod val="75000"/>
                  </a:schemeClr>
                </a:solidFill>
              </a:rPr>
              <a:t>POSREDUJUĆA VJEROVANJA</a:t>
            </a:r>
            <a:endParaRPr lang="en-US" sz="21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2100" dirty="0" smtClean="0"/>
              <a:t>Obično je najkorisnije usmjeriti se na disfunkcionalne pretpostavke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 err="1" smtClean="0"/>
              <a:t>Potreban</a:t>
            </a:r>
            <a:r>
              <a:rPr lang="en-US" sz="2100" dirty="0" smtClean="0"/>
              <a:t> </a:t>
            </a:r>
            <a:r>
              <a:rPr lang="en-US" sz="2100" dirty="0" err="1" smtClean="0"/>
              <a:t>niz</a:t>
            </a:r>
            <a:r>
              <a:rPr lang="en-US" sz="2100" dirty="0" smtClean="0"/>
              <a:t> </a:t>
            </a:r>
            <a:r>
              <a:rPr lang="en-US" sz="2100" dirty="0" err="1" smtClean="0"/>
              <a:t>eksperimenata</a:t>
            </a:r>
            <a:r>
              <a:rPr lang="en-US" sz="2100" dirty="0" smtClean="0"/>
              <a:t>, </a:t>
            </a:r>
            <a:r>
              <a:rPr lang="en-US" sz="2100" dirty="0" err="1" smtClean="0"/>
              <a:t>kroz</a:t>
            </a:r>
            <a:r>
              <a:rPr lang="en-US" sz="2100" dirty="0" smtClean="0"/>
              <a:t> </a:t>
            </a:r>
            <a:r>
              <a:rPr lang="en-US" sz="2100" dirty="0" err="1" smtClean="0"/>
              <a:t>nekoliko</a:t>
            </a:r>
            <a:r>
              <a:rPr lang="en-US" sz="2100" dirty="0" smtClean="0"/>
              <a:t> </a:t>
            </a:r>
            <a:r>
              <a:rPr lang="en-US" sz="2100" dirty="0" err="1" smtClean="0"/>
              <a:t>tjedana</a:t>
            </a:r>
            <a:endParaRPr lang="hr-HR" sz="2100" dirty="0" smtClean="0"/>
          </a:p>
          <a:p>
            <a:pPr lvl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r-HR" sz="2100" dirty="0" smtClean="0">
                <a:solidFill>
                  <a:schemeClr val="accent2">
                    <a:lumMod val="75000"/>
                  </a:schemeClr>
                </a:solidFill>
              </a:rPr>
              <a:t>BAZIČNA VJEROVANJA</a:t>
            </a:r>
            <a:endParaRPr lang="en-US" sz="21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 smtClean="0"/>
              <a:t>BE </a:t>
            </a:r>
            <a:r>
              <a:rPr lang="en-US" sz="2100" dirty="0" err="1" smtClean="0"/>
              <a:t>potiču</a:t>
            </a:r>
            <a:r>
              <a:rPr lang="en-US" sz="2100" dirty="0" smtClean="0"/>
              <a:t> </a:t>
            </a:r>
            <a:r>
              <a:rPr lang="hr-HR" sz="2100" dirty="0" smtClean="0"/>
              <a:t>klijenta</a:t>
            </a:r>
            <a:r>
              <a:rPr lang="en-US" sz="2100" dirty="0" smtClean="0"/>
              <a:t> </a:t>
            </a:r>
            <a:r>
              <a:rPr lang="en-US" sz="2100" dirty="0" err="1" smtClean="0"/>
              <a:t>na</a:t>
            </a:r>
            <a:r>
              <a:rPr lang="en-US" sz="2100" dirty="0" smtClean="0"/>
              <a:t> </a:t>
            </a:r>
            <a:r>
              <a:rPr lang="en-US" sz="2100" dirty="0" err="1" smtClean="0"/>
              <a:t>situacije</a:t>
            </a:r>
            <a:r>
              <a:rPr lang="en-US" sz="2100" dirty="0" smtClean="0"/>
              <a:t> </a:t>
            </a:r>
            <a:r>
              <a:rPr lang="en-US" sz="2100" dirty="0" err="1" smtClean="0"/>
              <a:t>koje</a:t>
            </a:r>
            <a:r>
              <a:rPr lang="en-US" sz="2100" dirty="0" smtClean="0"/>
              <a:t> je </a:t>
            </a:r>
            <a:r>
              <a:rPr lang="en-US" sz="2100" dirty="0" err="1" smtClean="0"/>
              <a:t>izbjegavao</a:t>
            </a:r>
            <a:r>
              <a:rPr lang="en-US" sz="2100" dirty="0" smtClean="0"/>
              <a:t> </a:t>
            </a:r>
            <a:r>
              <a:rPr lang="en-US" sz="2100" dirty="0" err="1" smtClean="0"/>
              <a:t>i</a:t>
            </a:r>
            <a:r>
              <a:rPr lang="en-US" sz="2100" dirty="0" smtClean="0"/>
              <a:t> </a:t>
            </a:r>
            <a:r>
              <a:rPr lang="en-US" sz="2100" dirty="0" err="1" smtClean="0"/>
              <a:t>koje</a:t>
            </a:r>
            <a:r>
              <a:rPr lang="en-US" sz="2100" dirty="0" smtClean="0"/>
              <a:t> </a:t>
            </a:r>
            <a:r>
              <a:rPr lang="en-US" sz="2100" dirty="0" err="1" smtClean="0"/>
              <a:t>pružaju</a:t>
            </a:r>
            <a:r>
              <a:rPr lang="en-US" sz="2100" dirty="0" smtClean="0"/>
              <a:t> </a:t>
            </a:r>
            <a:r>
              <a:rPr lang="en-US" sz="2100" dirty="0" err="1" smtClean="0"/>
              <a:t>dokaze</a:t>
            </a:r>
            <a:r>
              <a:rPr lang="en-US" sz="2100" dirty="0" smtClean="0"/>
              <a:t> </a:t>
            </a:r>
            <a:r>
              <a:rPr lang="en-US" sz="2100" dirty="0" err="1" smtClean="0"/>
              <a:t>suprotne</a:t>
            </a:r>
            <a:r>
              <a:rPr lang="en-US" sz="2100" dirty="0" smtClean="0"/>
              <a:t> </a:t>
            </a:r>
            <a:r>
              <a:rPr lang="en-US" sz="2100" dirty="0" err="1" smtClean="0"/>
              <a:t>njegovim</a:t>
            </a:r>
            <a:r>
              <a:rPr lang="en-US" sz="2100" dirty="0" smtClean="0"/>
              <a:t> </a:t>
            </a:r>
            <a:r>
              <a:rPr lang="en-US" sz="2100" dirty="0" err="1" smtClean="0"/>
              <a:t>vjerovanjima</a:t>
            </a:r>
            <a:endParaRPr lang="en-US" sz="2100" dirty="0" smtClean="0"/>
          </a:p>
          <a:p>
            <a:pPr lvl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 err="1" smtClean="0"/>
              <a:t>Često</a:t>
            </a:r>
            <a:r>
              <a:rPr lang="en-US" sz="2100" dirty="0" smtClean="0"/>
              <a:t> </a:t>
            </a:r>
            <a:r>
              <a:rPr lang="en-US" sz="2100" dirty="0" err="1" smtClean="0"/>
              <a:t>potreban</a:t>
            </a:r>
            <a:r>
              <a:rPr lang="en-US" sz="2100" dirty="0" smtClean="0"/>
              <a:t> </a:t>
            </a:r>
            <a:r>
              <a:rPr lang="en-US" sz="2100" dirty="0" err="1" smtClean="0"/>
              <a:t>niz</a:t>
            </a:r>
            <a:r>
              <a:rPr lang="en-US" sz="2100" dirty="0" smtClean="0"/>
              <a:t> </a:t>
            </a:r>
            <a:r>
              <a:rPr lang="en-US" sz="2100" dirty="0" err="1" smtClean="0"/>
              <a:t>eksperimenata</a:t>
            </a:r>
            <a:r>
              <a:rPr lang="en-US" sz="2100" dirty="0" smtClean="0"/>
              <a:t> </a:t>
            </a:r>
            <a:r>
              <a:rPr lang="en-US" sz="2100" dirty="0" err="1" smtClean="0"/>
              <a:t>tijekom</a:t>
            </a:r>
            <a:r>
              <a:rPr lang="en-US" sz="2100" dirty="0" smtClean="0"/>
              <a:t> </a:t>
            </a:r>
            <a:r>
              <a:rPr lang="en-US" sz="2100" dirty="0" err="1" smtClean="0"/>
              <a:t>i</a:t>
            </a:r>
            <a:r>
              <a:rPr lang="en-US" sz="2100" dirty="0" smtClean="0"/>
              <a:t> </a:t>
            </a:r>
            <a:r>
              <a:rPr lang="en-US" sz="2100" dirty="0" err="1" smtClean="0"/>
              <a:t>između</a:t>
            </a:r>
            <a:r>
              <a:rPr lang="en-US" sz="2100" dirty="0" smtClean="0"/>
              <a:t> </a:t>
            </a:r>
            <a:r>
              <a:rPr lang="en-US" sz="2100" dirty="0" err="1" smtClean="0"/>
              <a:t>seansi</a:t>
            </a:r>
            <a:r>
              <a:rPr lang="en-US" sz="2100" dirty="0" smtClean="0"/>
              <a:t>, </a:t>
            </a:r>
            <a:r>
              <a:rPr lang="en-US" sz="2100" dirty="0" err="1" smtClean="0"/>
              <a:t>kroz</a:t>
            </a:r>
            <a:r>
              <a:rPr lang="en-US" sz="2100" dirty="0" smtClean="0"/>
              <a:t> </a:t>
            </a:r>
            <a:r>
              <a:rPr lang="en-US" sz="2100" dirty="0" err="1" smtClean="0"/>
              <a:t>više</a:t>
            </a:r>
            <a:r>
              <a:rPr lang="en-US" sz="2100" dirty="0" smtClean="0"/>
              <a:t> </a:t>
            </a:r>
            <a:r>
              <a:rPr lang="en-US" sz="2100" dirty="0" err="1" smtClean="0"/>
              <a:t>tjedana</a:t>
            </a:r>
            <a:r>
              <a:rPr lang="en-US" sz="2100" dirty="0" smtClean="0"/>
              <a:t> </a:t>
            </a:r>
            <a:r>
              <a:rPr lang="en-US" sz="2100" dirty="0" err="1" smtClean="0"/>
              <a:t>ili</a:t>
            </a:r>
            <a:r>
              <a:rPr lang="en-US" sz="2100" dirty="0" smtClean="0"/>
              <a:t> </a:t>
            </a:r>
            <a:r>
              <a:rPr lang="en-US" sz="2100" dirty="0" err="1" smtClean="0"/>
              <a:t>čak</a:t>
            </a:r>
            <a:r>
              <a:rPr lang="en-US" sz="2100" dirty="0" smtClean="0"/>
              <a:t> </a:t>
            </a:r>
            <a:r>
              <a:rPr lang="en-US" sz="2100" dirty="0" err="1" smtClean="0"/>
              <a:t>mjeseci</a:t>
            </a:r>
            <a:r>
              <a:rPr lang="en-US" sz="2100" dirty="0" smtClean="0"/>
              <a:t> </a:t>
            </a:r>
            <a:endParaRPr lang="en-US" sz="2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3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170" name="Picture 2" descr="http://40.media.tumblr.com/2eceda6708728a169efb38b669d3b9d9/tumblr_mvc9tycNAn1qcbrp0o1_12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06"/>
          <a:stretch/>
        </p:blipFill>
        <p:spPr bwMode="auto">
          <a:xfrm rot="5400000">
            <a:off x="622737" y="-1079935"/>
            <a:ext cx="7898526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5830614" cy="896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Iskustveno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učenje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71061">
            <a:off x="5420652" y="-144659"/>
            <a:ext cx="3581400" cy="2324100"/>
          </a:xfrm>
        </p:spPr>
        <p:txBody>
          <a:bodyPr>
            <a:normAutofit/>
          </a:bodyPr>
          <a:lstStyle/>
          <a:p>
            <a:pPr algn="r"/>
            <a:r>
              <a:rPr lang="en-US" b="1" dirty="0" err="1" smtClean="0">
                <a:solidFill>
                  <a:schemeClr val="tx1"/>
                </a:solidFill>
              </a:rPr>
              <a:t>Ključne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karakteristike</a:t>
            </a:r>
            <a:r>
              <a:rPr lang="en-US" b="1" dirty="0" smtClean="0">
                <a:solidFill>
                  <a:schemeClr val="tx1"/>
                </a:solidFill>
              </a:rPr>
              <a:t> BE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1447800"/>
            <a:ext cx="8116614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>
                <a:solidFill>
                  <a:schemeClr val="bg1"/>
                </a:solidFill>
              </a:rPr>
              <a:t>Emocionalno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uzbuđenje</a:t>
            </a:r>
            <a:endParaRPr lang="hr-HR" dirty="0" smtClean="0">
              <a:solidFill>
                <a:schemeClr val="bg1"/>
              </a:solidFill>
            </a:endParaRPr>
          </a:p>
          <a:p>
            <a:endParaRPr lang="hr-HR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2971800"/>
            <a:ext cx="7391400" cy="7790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>
                <a:solidFill>
                  <a:schemeClr val="tx1"/>
                </a:solidFill>
              </a:rPr>
              <a:t>Enkodiranje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iskustava</a:t>
            </a:r>
            <a:r>
              <a:rPr lang="en-US" dirty="0" smtClean="0">
                <a:solidFill>
                  <a:schemeClr val="tx1"/>
                </a:solidFill>
              </a:rPr>
              <a:t> u </a:t>
            </a:r>
            <a:r>
              <a:rPr lang="en-US" dirty="0" err="1" smtClean="0">
                <a:solidFill>
                  <a:schemeClr val="tx1"/>
                </a:solidFill>
              </a:rPr>
              <a:t>pamćenju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različite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načine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različitim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razinama</a:t>
            </a:r>
            <a:endParaRPr lang="hr-HR" dirty="0" smtClean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45720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>
                <a:solidFill>
                  <a:schemeClr val="bg1"/>
                </a:solidFill>
              </a:rPr>
              <a:t>Vježbanje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novih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planova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ponašanja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6096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Učenje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kroz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refleksiju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50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chem.umn.edu/groups/baranygp/puzzles/baccalaureate/upper_righ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9" b="4246"/>
          <a:stretch/>
        </p:blipFill>
        <p:spPr bwMode="auto">
          <a:xfrm>
            <a:off x="4953000" y="1662177"/>
            <a:ext cx="4191000" cy="519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250124">
            <a:off x="3414164" y="1155820"/>
            <a:ext cx="6710632" cy="1150355"/>
          </a:xfrm>
        </p:spPr>
        <p:txBody>
          <a:bodyPr/>
          <a:lstStyle/>
          <a:p>
            <a:r>
              <a:rPr lang="en-US" dirty="0" err="1" smtClean="0"/>
              <a:t>Teorijska</a:t>
            </a:r>
            <a:r>
              <a:rPr lang="en-US" dirty="0" smtClean="0"/>
              <a:t> </a:t>
            </a:r>
            <a:r>
              <a:rPr lang="en-US" dirty="0" err="1" smtClean="0"/>
              <a:t>perspektiva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4191000" cy="6400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Efekti</a:t>
            </a:r>
            <a:r>
              <a:rPr lang="en-US" dirty="0" smtClean="0"/>
              <a:t> BE </a:t>
            </a:r>
            <a:r>
              <a:rPr lang="en-US" dirty="0" err="1" smtClean="0"/>
              <a:t>mogu</a:t>
            </a:r>
            <a:r>
              <a:rPr lang="en-US" dirty="0" smtClean="0"/>
              <a:t> se </a:t>
            </a:r>
            <a:r>
              <a:rPr lang="en-US" dirty="0" err="1" smtClean="0"/>
              <a:t>objasniti</a:t>
            </a:r>
            <a:r>
              <a:rPr lang="en-US" dirty="0" smtClean="0"/>
              <a:t> </a:t>
            </a:r>
            <a:r>
              <a:rPr lang="en-US" dirty="0" err="1" smtClean="0"/>
              <a:t>kroz</a:t>
            </a:r>
            <a:r>
              <a:rPr lang="en-US" dirty="0" smtClean="0"/>
              <a:t>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tipa</a:t>
            </a:r>
            <a:r>
              <a:rPr lang="en-US" dirty="0" smtClean="0"/>
              <a:t> </a:t>
            </a:r>
            <a:r>
              <a:rPr lang="en-US" dirty="0" err="1" smtClean="0"/>
              <a:t>teorija</a:t>
            </a:r>
            <a:r>
              <a:rPr lang="en-US" dirty="0" smtClean="0"/>
              <a:t>:</a:t>
            </a:r>
            <a:endParaRPr lang="hr-HR" dirty="0" smtClean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Teorije </a:t>
            </a:r>
            <a:r>
              <a:rPr lang="en-US" dirty="0" err="1" smtClean="0"/>
              <a:t>temeljene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kognitivnoj</a:t>
            </a:r>
            <a:r>
              <a:rPr lang="en-US" dirty="0" smtClean="0"/>
              <a:t> </a:t>
            </a:r>
            <a:r>
              <a:rPr lang="en-US" dirty="0" err="1" smtClean="0"/>
              <a:t>znanosti</a:t>
            </a:r>
            <a:endParaRPr lang="en-US" dirty="0" smtClean="0"/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Teasdale</a:t>
            </a:r>
            <a:r>
              <a:rPr lang="en-US" dirty="0" err="1" smtClean="0">
                <a:solidFill>
                  <a:srgbClr val="0070C0"/>
                </a:solidFill>
              </a:rPr>
              <a:t>ov</a:t>
            </a:r>
            <a:r>
              <a:rPr lang="en-US" dirty="0" smtClean="0"/>
              <a:t> model </a:t>
            </a:r>
            <a:r>
              <a:rPr lang="en-US" dirty="0" err="1" smtClean="0"/>
              <a:t>interakcije</a:t>
            </a:r>
            <a:r>
              <a:rPr lang="en-US" dirty="0" smtClean="0"/>
              <a:t> </a:t>
            </a:r>
            <a:r>
              <a:rPr lang="en-US" dirty="0" err="1" smtClean="0"/>
              <a:t>kognitivnih</a:t>
            </a:r>
            <a:r>
              <a:rPr lang="en-US" dirty="0" smtClean="0"/>
              <a:t> </a:t>
            </a:r>
            <a:r>
              <a:rPr lang="en-US" dirty="0" err="1" smtClean="0"/>
              <a:t>podsistema</a:t>
            </a:r>
            <a:endParaRPr lang="en-US" dirty="0" smtClean="0"/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Wellsova</a:t>
            </a:r>
            <a:r>
              <a:rPr lang="en-US" dirty="0" smtClean="0"/>
              <a:t> </a:t>
            </a:r>
            <a:r>
              <a:rPr lang="en-US" dirty="0" err="1" smtClean="0"/>
              <a:t>metakognitivna</a:t>
            </a:r>
            <a:r>
              <a:rPr lang="en-US" dirty="0" smtClean="0"/>
              <a:t> </a:t>
            </a:r>
            <a:r>
              <a:rPr lang="en-US" dirty="0" err="1" smtClean="0"/>
              <a:t>teorija</a:t>
            </a:r>
            <a:endParaRPr lang="en-US" dirty="0" smtClean="0"/>
          </a:p>
          <a:p>
            <a:pPr marL="914400" lvl="1" indent="-5143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Teorije </a:t>
            </a:r>
            <a:r>
              <a:rPr lang="en-US" dirty="0" err="1" smtClean="0"/>
              <a:t>učenja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odraslih</a:t>
            </a:r>
            <a:endParaRPr lang="en-US" dirty="0" smtClean="0"/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err="1" smtClean="0"/>
              <a:t>Četverofazni</a:t>
            </a:r>
            <a:r>
              <a:rPr lang="en-US" dirty="0" smtClean="0"/>
              <a:t> model </a:t>
            </a:r>
            <a:r>
              <a:rPr lang="en-US" dirty="0" err="1" smtClean="0"/>
              <a:t>iskustvenog</a:t>
            </a:r>
            <a:r>
              <a:rPr lang="en-US" dirty="0" smtClean="0"/>
              <a:t> </a:t>
            </a:r>
            <a:r>
              <a:rPr lang="en-US" dirty="0" err="1" smtClean="0"/>
              <a:t>učenja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Lewina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Kolba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HUBIKOT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0999"/>
            <a:ext cx="8229600" cy="1217613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pl-PL" sz="4000" dirty="0" smtClean="0"/>
              <a:t>Teorije </a:t>
            </a:r>
            <a:r>
              <a:rPr lang="pl-PL" sz="4000" dirty="0"/>
              <a:t>temeljene na kognitivnoj </a:t>
            </a:r>
            <a:r>
              <a:rPr lang="pl-PL" sz="4000" dirty="0" smtClean="0"/>
              <a:t>znanosti (1)</a:t>
            </a:r>
            <a:r>
              <a:rPr lang="pl-PL" sz="4000" dirty="0"/>
              <a:t/>
            </a:r>
            <a:br>
              <a:rPr lang="pl-PL" sz="40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828800"/>
            <a:ext cx="8001000" cy="4297363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Teasdaleov model razlikuje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procesiranja</a:t>
            </a:r>
            <a:r>
              <a:rPr lang="en-US" dirty="0" smtClean="0"/>
              <a:t> </a:t>
            </a:r>
            <a:r>
              <a:rPr lang="en-US" dirty="0" err="1" smtClean="0"/>
              <a:t>informacija</a:t>
            </a:r>
            <a:r>
              <a:rPr lang="en-US" dirty="0" smtClean="0"/>
              <a:t>:</a:t>
            </a:r>
          </a:p>
          <a:p>
            <a:pPr lvl="1"/>
            <a:r>
              <a:rPr lang="hr-HR" dirty="0" err="1"/>
              <a:t>r</a:t>
            </a:r>
            <a:r>
              <a:rPr lang="en-US" dirty="0" err="1" smtClean="0"/>
              <a:t>acionalni</a:t>
            </a:r>
            <a:r>
              <a:rPr lang="en-US" dirty="0" smtClean="0"/>
              <a:t>, </a:t>
            </a:r>
            <a:r>
              <a:rPr lang="en-US" dirty="0" err="1" smtClean="0"/>
              <a:t>verbalni</a:t>
            </a:r>
            <a:r>
              <a:rPr lang="en-US" dirty="0" smtClean="0"/>
              <a:t>, </a:t>
            </a:r>
            <a:r>
              <a:rPr lang="en-US" dirty="0" err="1" smtClean="0"/>
              <a:t>logički</a:t>
            </a:r>
            <a:r>
              <a:rPr lang="en-US" dirty="0" smtClean="0"/>
              <a:t>, </a:t>
            </a:r>
            <a:r>
              <a:rPr lang="en-US" dirty="0" err="1" smtClean="0"/>
              <a:t>informacijski</a:t>
            </a:r>
            <a:r>
              <a:rPr lang="en-US" dirty="0" smtClean="0"/>
              <a:t> (bez </a:t>
            </a:r>
            <a:r>
              <a:rPr lang="en-US" dirty="0" err="1" smtClean="0"/>
              <a:t>povezanosti</a:t>
            </a:r>
            <a:r>
              <a:rPr lang="en-US" dirty="0" smtClean="0"/>
              <a:t> s </a:t>
            </a:r>
            <a:r>
              <a:rPr lang="en-US" dirty="0" err="1" smtClean="0"/>
              <a:t>emocijama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dublji</a:t>
            </a:r>
            <a:r>
              <a:rPr lang="en-US" dirty="0" smtClean="0"/>
              <a:t>”, </a:t>
            </a:r>
            <a:r>
              <a:rPr lang="en-US" dirty="0" err="1" smtClean="0"/>
              <a:t>holistički</a:t>
            </a:r>
            <a:r>
              <a:rPr lang="en-US" dirty="0" smtClean="0"/>
              <a:t>, </a:t>
            </a:r>
            <a:r>
              <a:rPr lang="en-US" dirty="0" err="1" smtClean="0"/>
              <a:t>nelingvistički</a:t>
            </a:r>
            <a:r>
              <a:rPr lang="en-US" dirty="0" smtClean="0"/>
              <a:t>, </a:t>
            </a:r>
            <a:r>
              <a:rPr lang="en-US" dirty="0" err="1" smtClean="0"/>
              <a:t>automatski</a:t>
            </a:r>
            <a:r>
              <a:rPr lang="en-US" dirty="0" smtClean="0"/>
              <a:t>,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brzog</a:t>
            </a:r>
            <a:r>
              <a:rPr lang="en-US" dirty="0" smtClean="0"/>
              <a:t> </a:t>
            </a:r>
            <a:r>
              <a:rPr lang="en-US" dirty="0" err="1" smtClean="0"/>
              <a:t>procesiranja</a:t>
            </a:r>
            <a:r>
              <a:rPr lang="en-US" dirty="0" smtClean="0"/>
              <a:t> </a:t>
            </a:r>
            <a:r>
              <a:rPr lang="en-US" dirty="0" err="1" smtClean="0"/>
              <a:t>informacija</a:t>
            </a:r>
            <a:r>
              <a:rPr lang="en-US" dirty="0" smtClean="0"/>
              <a:t> (</a:t>
            </a:r>
            <a:r>
              <a:rPr lang="en-US" dirty="0" err="1" smtClean="0"/>
              <a:t>snažno</a:t>
            </a:r>
            <a:r>
              <a:rPr lang="en-US" dirty="0" smtClean="0"/>
              <a:t> </a:t>
            </a:r>
            <a:r>
              <a:rPr lang="en-US" dirty="0" err="1" smtClean="0"/>
              <a:t>povezan</a:t>
            </a:r>
            <a:r>
              <a:rPr lang="en-US" dirty="0" smtClean="0"/>
              <a:t> s </a:t>
            </a:r>
            <a:r>
              <a:rPr lang="en-US" dirty="0" err="1" smtClean="0"/>
              <a:t>emocijama</a:t>
            </a:r>
            <a:r>
              <a:rPr lang="en-US" dirty="0" smtClean="0"/>
              <a:t>)</a:t>
            </a:r>
            <a:endParaRPr lang="hr-HR" dirty="0" smtClean="0"/>
          </a:p>
          <a:p>
            <a:pPr lvl="1"/>
            <a:endParaRPr lang="en-US" dirty="0" smtClean="0"/>
          </a:p>
          <a:p>
            <a:r>
              <a:rPr lang="en-US" dirty="0" err="1" smtClean="0"/>
              <a:t>Verbalne</a:t>
            </a:r>
            <a:r>
              <a:rPr lang="en-US" dirty="0" smtClean="0"/>
              <a:t> </a:t>
            </a:r>
            <a:r>
              <a:rPr lang="en-US" dirty="0" err="1" smtClean="0"/>
              <a:t>tehnike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utjecaj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prvu</a:t>
            </a:r>
            <a:r>
              <a:rPr lang="en-US" dirty="0" smtClean="0"/>
              <a:t> </a:t>
            </a:r>
            <a:r>
              <a:rPr lang="en-US" dirty="0" err="1" smtClean="0"/>
              <a:t>razinu</a:t>
            </a:r>
            <a:r>
              <a:rPr lang="en-US" dirty="0" smtClean="0"/>
              <a:t>, a BE </a:t>
            </a:r>
            <a:r>
              <a:rPr lang="hr-HR" dirty="0" smtClean="0"/>
              <a:t>i </a:t>
            </a:r>
            <a:r>
              <a:rPr lang="en-US" dirty="0" err="1" smtClean="0"/>
              <a:t>na</a:t>
            </a:r>
            <a:r>
              <a:rPr lang="en-US" dirty="0" smtClean="0"/>
              <a:t> d</a:t>
            </a:r>
            <a:r>
              <a:rPr lang="hr-HR" dirty="0" smtClean="0"/>
              <a:t>rugu </a:t>
            </a:r>
            <a:r>
              <a:rPr lang="en-US" dirty="0" smtClean="0"/>
              <a:t>– </a:t>
            </a:r>
            <a:r>
              <a:rPr lang="en-US" dirty="0" err="1" smtClean="0"/>
              <a:t>efikasnije</a:t>
            </a:r>
            <a:r>
              <a:rPr lang="en-US" dirty="0" smtClean="0"/>
              <a:t> u </a:t>
            </a:r>
            <a:r>
              <a:rPr lang="en-US" dirty="0" err="1" smtClean="0"/>
              <a:t>postizanju</a:t>
            </a:r>
            <a:r>
              <a:rPr lang="en-US" dirty="0" smtClean="0"/>
              <a:t> </a:t>
            </a:r>
            <a:r>
              <a:rPr lang="en-US" dirty="0" err="1" smtClean="0"/>
              <a:t>terapijske</a:t>
            </a:r>
            <a:r>
              <a:rPr lang="en-US" dirty="0" smtClean="0"/>
              <a:t> </a:t>
            </a:r>
            <a:r>
              <a:rPr lang="en-US" dirty="0" err="1" smtClean="0"/>
              <a:t>promjene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7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1279</Words>
  <Application>Microsoft Office PowerPoint</Application>
  <PresentationFormat>On-screen Show (4:3)</PresentationFormat>
  <Paragraphs>216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Corbel</vt:lpstr>
      <vt:lpstr>Office Theme</vt:lpstr>
      <vt:lpstr>Bihevioralni eksperimenti</vt:lpstr>
      <vt:lpstr>Bihevioralni eksperimenti u KT</vt:lpstr>
      <vt:lpstr>Ciljevi bihevioralnog eksperimenta</vt:lpstr>
      <vt:lpstr>Nacrt bihevioralnog eksperimenta</vt:lpstr>
      <vt:lpstr>Tipovi bihevioralnih eksperimenata</vt:lpstr>
      <vt:lpstr>Kognitivna razina</vt:lpstr>
      <vt:lpstr>Ključne karakteristike BE</vt:lpstr>
      <vt:lpstr>Teorijska perspektiva</vt:lpstr>
      <vt:lpstr>  Teorije temeljene na kognitivnoj znanosti (1)  </vt:lpstr>
      <vt:lpstr>PowerPoint Presentation</vt:lpstr>
      <vt:lpstr>Eksperimentalni dokazi</vt:lpstr>
      <vt:lpstr> Teorije temeljene na kognitivnoj znanosti (2) </vt:lpstr>
      <vt:lpstr>Teorije učenja kod odraslih</vt:lpstr>
      <vt:lpstr>Ciklus može započeti u bilo kojoj točki</vt:lpstr>
      <vt:lpstr>Faze bihevioralnog eksperimenta</vt:lpstr>
      <vt:lpstr>U skladu s modelom učenja odraslih:</vt:lpstr>
      <vt:lpstr>PowerPoint Presentation</vt:lpstr>
      <vt:lpstr>1. Planiranje BE</vt:lpstr>
      <vt:lpstr>PowerPoint Presentation</vt:lpstr>
      <vt:lpstr>PowerPoint Presentation</vt:lpstr>
      <vt:lpstr>Kada odustati</vt:lpstr>
      <vt:lpstr>PowerPoint Presentation</vt:lpstr>
      <vt:lpstr>3. Opažanje ishoda BE</vt:lpstr>
      <vt:lpstr>Ako se negativna  previđanja ostvare</vt:lpstr>
      <vt:lpstr>4. Refleksija</vt:lpstr>
      <vt:lpstr>Najčešće pogreške terapeuta</vt:lpstr>
      <vt:lpstr>Najčešće pogreške terapeuta</vt:lpstr>
      <vt:lpstr>Vrijednost BE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Bihevioralni eksperimenti</dc:title>
  <dc:creator>Ivanka home</dc:creator>
  <cp:lastModifiedBy>hubikotvr@outlook.com</cp:lastModifiedBy>
  <cp:revision>136</cp:revision>
  <cp:lastPrinted>2015-04-22T14:17:51Z</cp:lastPrinted>
  <dcterms:created xsi:type="dcterms:W3CDTF">2015-04-05T18:49:50Z</dcterms:created>
  <dcterms:modified xsi:type="dcterms:W3CDTF">2023-06-02T08:17:01Z</dcterms:modified>
</cp:coreProperties>
</file>