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embeddedFontLst>
    <p:embeddedFont>
      <p:font typeface="Raleway" panose="020B0604020202020204" charset="-18"/>
      <p:regular r:id="rId23"/>
      <p:bold r:id="rId24"/>
      <p:italic r:id="rId25"/>
      <p:boldItalic r:id="rId26"/>
    </p:embeddedFont>
    <p:embeddedFont>
      <p:font typeface="Lato" panose="020B0604020202020204" charset="-18"/>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9" d="100"/>
          <a:sy n="139" d="100"/>
        </p:scale>
        <p:origin x="726"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2272615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2371c1986e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2371c1986e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3cad876d48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23cad876d48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2371c1986e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2371c1986e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38b0eada71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238b0eada71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2371c1986ef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2371c1986ef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2371c1986ef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2371c1986ef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238b0eada71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238b0eada71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2371c1986ef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2371c1986e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371c1986ef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2371c1986ef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2371c1986ef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2371c1986ef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371c1986ef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2371c1986ef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238b0eada71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238b0eada71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2e97cff85d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22e97cff85d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2e97cff85d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2e97cff85d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238b0eada71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238b0eada71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hr"/>
              <a:t>q	q	q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2e97cff85d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2e97cff85d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2e97cff85d_0_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22e97cff85d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238b0eada71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238b0eada71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22e97cff85d_0_1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22e97cff85d_0_1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07521" algn="l" rtl="0">
              <a:lnSpc>
                <a:spcPct val="115000"/>
              </a:lnSpc>
              <a:spcBef>
                <a:spcPts val="0"/>
              </a:spcBef>
              <a:spcAft>
                <a:spcPts val="0"/>
              </a:spcAft>
              <a:buClr>
                <a:srgbClr val="595959"/>
              </a:buClr>
              <a:buSzPts val="1243"/>
              <a:buFont typeface="Lato"/>
              <a:buChar char="●"/>
            </a:pPr>
            <a:r>
              <a:rPr lang="hr" sz="1242">
                <a:solidFill>
                  <a:srgbClr val="595959"/>
                </a:solidFill>
                <a:latin typeface="Lato"/>
                <a:ea typeface="Lato"/>
                <a:cs typeface="Lato"/>
                <a:sym typeface="Lato"/>
              </a:rPr>
              <a:t>Ako uočimo da disfunkcionalne kognicije ometaju proces rješavanja problema, uputno je zaustaviti proces i pozabaviti se identificiranjem i odgovaranjem na disfunkcionalne kognicije prije nastavka procesa rješavanja problema</a:t>
            </a:r>
            <a:endParaRPr sz="1242">
              <a:solidFill>
                <a:srgbClr val="595959"/>
              </a:solidFill>
              <a:latin typeface="Lato"/>
              <a:ea typeface="Lato"/>
              <a:cs typeface="Lato"/>
              <a:sym typeface="Lato"/>
            </a:endParaRPr>
          </a:p>
          <a:p>
            <a:pPr marL="914400" lvl="1" indent="-307521" algn="l" rtl="0">
              <a:lnSpc>
                <a:spcPct val="115000"/>
              </a:lnSpc>
              <a:spcBef>
                <a:spcPts val="0"/>
              </a:spcBef>
              <a:spcAft>
                <a:spcPts val="0"/>
              </a:spcAft>
              <a:buClr>
                <a:srgbClr val="595959"/>
              </a:buClr>
              <a:buSzPts val="1243"/>
              <a:buFont typeface="Lato"/>
              <a:buChar char="○"/>
            </a:pPr>
            <a:r>
              <a:rPr lang="hr" sz="1242" i="1">
                <a:solidFill>
                  <a:srgbClr val="595959"/>
                </a:solidFill>
                <a:latin typeface="Lato"/>
                <a:ea typeface="Lato"/>
                <a:cs typeface="Lato"/>
                <a:sym typeface="Lato"/>
              </a:rPr>
              <a:t>Abe je želio kupiti odjeću za poseban događaj. Znao je kako da upita rođaka da pođe s njim u kupnju, ali zbog svojeg uvjerenja da ne bi trebao tražiti pomoć nije ga pitao. Nakon evaluiranja vlastitih kognicija za ovu specifičnu siutaciju, Abe je implementirao rješenje koje je inicijalno sam osmislio. </a:t>
            </a:r>
            <a:endParaRPr sz="1242" i="1">
              <a:solidFill>
                <a:srgbClr val="595959"/>
              </a:solidFill>
              <a:latin typeface="Lato"/>
              <a:ea typeface="Lato"/>
              <a:cs typeface="Lato"/>
              <a:sym typeface="Lato"/>
            </a:endParaRPr>
          </a:p>
          <a:p>
            <a:pPr marL="0" lvl="0" indent="0" algn="l" rtl="0">
              <a:spcBef>
                <a:spcPts val="120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0"/>
              </a:spcBef>
              <a:spcAft>
                <a:spcPts val="0"/>
              </a:spcAft>
              <a:buClr>
                <a:schemeClr val="lt1"/>
              </a:buClr>
              <a:buSzPts val="1100"/>
              <a:buChar char="○"/>
              <a:defRPr>
                <a:solidFill>
                  <a:schemeClr val="lt1"/>
                </a:solidFill>
              </a:defRPr>
            </a:lvl2pPr>
            <a:lvl3pPr marL="1371600" lvl="2" indent="-298450">
              <a:spcBef>
                <a:spcPts val="0"/>
              </a:spcBef>
              <a:spcAft>
                <a:spcPts val="0"/>
              </a:spcAft>
              <a:buClr>
                <a:schemeClr val="lt1"/>
              </a:buClr>
              <a:buSzPts val="1100"/>
              <a:buChar char="■"/>
              <a:defRPr>
                <a:solidFill>
                  <a:schemeClr val="lt1"/>
                </a:solidFill>
              </a:defRPr>
            </a:lvl3pPr>
            <a:lvl4pPr marL="1828800" lvl="3" indent="-298450">
              <a:spcBef>
                <a:spcPts val="0"/>
              </a:spcBef>
              <a:spcAft>
                <a:spcPts val="0"/>
              </a:spcAft>
              <a:buClr>
                <a:schemeClr val="lt1"/>
              </a:buClr>
              <a:buSzPts val="1100"/>
              <a:buChar char="●"/>
              <a:defRPr>
                <a:solidFill>
                  <a:schemeClr val="lt1"/>
                </a:solidFill>
              </a:defRPr>
            </a:lvl4pPr>
            <a:lvl5pPr marL="2286000" lvl="4" indent="-298450">
              <a:spcBef>
                <a:spcPts val="0"/>
              </a:spcBef>
              <a:spcAft>
                <a:spcPts val="0"/>
              </a:spcAft>
              <a:buClr>
                <a:schemeClr val="lt1"/>
              </a:buClr>
              <a:buSzPts val="1100"/>
              <a:buChar char="○"/>
              <a:defRPr>
                <a:solidFill>
                  <a:schemeClr val="lt1"/>
                </a:solidFill>
              </a:defRPr>
            </a:lvl5pPr>
            <a:lvl6pPr marL="2743200" lvl="5" indent="-298450">
              <a:spcBef>
                <a:spcPts val="0"/>
              </a:spcBef>
              <a:spcAft>
                <a:spcPts val="0"/>
              </a:spcAft>
              <a:buClr>
                <a:schemeClr val="lt1"/>
              </a:buClr>
              <a:buSzPts val="1100"/>
              <a:buChar char="■"/>
              <a:defRPr>
                <a:solidFill>
                  <a:schemeClr val="lt1"/>
                </a:solidFill>
              </a:defRPr>
            </a:lvl6pPr>
            <a:lvl7pPr marL="3200400" lvl="6" indent="-298450">
              <a:spcBef>
                <a:spcPts val="0"/>
              </a:spcBef>
              <a:spcAft>
                <a:spcPts val="0"/>
              </a:spcAft>
              <a:buClr>
                <a:schemeClr val="lt1"/>
              </a:buClr>
              <a:buSzPts val="1100"/>
              <a:buChar char="●"/>
              <a:defRPr>
                <a:solidFill>
                  <a:schemeClr val="lt1"/>
                </a:solidFill>
              </a:defRPr>
            </a:lvl7pPr>
            <a:lvl8pPr marL="3657600" lvl="7" indent="-298450">
              <a:spcBef>
                <a:spcPts val="0"/>
              </a:spcBef>
              <a:spcAft>
                <a:spcPts val="0"/>
              </a:spcAft>
              <a:buClr>
                <a:schemeClr val="lt1"/>
              </a:buClr>
              <a:buSzPts val="1100"/>
              <a:buChar char="○"/>
              <a:defRPr>
                <a:solidFill>
                  <a:schemeClr val="lt1"/>
                </a:solidFill>
              </a:defRPr>
            </a:lvl8pPr>
            <a:lvl9pPr marL="4114800" lvl="8" indent="-298450">
              <a:spcBef>
                <a:spcPts val="0"/>
              </a:spcBef>
              <a:spcAft>
                <a:spcPts val="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h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hr"/>
              <a:t>Dodatne tehnike</a:t>
            </a:r>
            <a:endParaRPr/>
          </a:p>
        </p:txBody>
      </p:sp>
      <p:sp>
        <p:nvSpPr>
          <p:cNvPr id="87" name="Google Shape;87;p13"/>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hr"/>
              <a:t>Ivan Šlabek, mag. psych.</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2"/>
          <p:cNvSpPr txBox="1">
            <a:spLocks noGrp="1"/>
          </p:cNvSpPr>
          <p:nvPr>
            <p:ph type="body" idx="1"/>
          </p:nvPr>
        </p:nvSpPr>
        <p:spPr>
          <a:xfrm>
            <a:off x="729450" y="1280125"/>
            <a:ext cx="7688700" cy="3692400"/>
          </a:xfrm>
          <a:prstGeom prst="rect">
            <a:avLst/>
          </a:prstGeom>
        </p:spPr>
        <p:txBody>
          <a:bodyPr spcFirstLastPara="1" wrap="square" lIns="91425" tIns="91425" rIns="91425" bIns="91425" anchor="t" anchorCtr="0">
            <a:normAutofit fontScale="92500" lnSpcReduction="10000"/>
          </a:bodyPr>
          <a:lstStyle/>
          <a:p>
            <a:pPr marL="457200" lvl="0" indent="-311150" algn="l" rtl="0">
              <a:spcBef>
                <a:spcPts val="0"/>
              </a:spcBef>
              <a:spcAft>
                <a:spcPts val="0"/>
              </a:spcAft>
              <a:buSzPts val="1300"/>
              <a:buAutoNum type="arabicPeriod" startAt="2"/>
            </a:pPr>
            <a:r>
              <a:rPr lang="hr" b="1" dirty="0"/>
              <a:t>Problemi koji se ne mogu riješiti </a:t>
            </a:r>
            <a:endParaRPr i="1" dirty="0"/>
          </a:p>
          <a:p>
            <a:pPr marL="457200" lvl="0" indent="-311150" algn="l" rtl="0">
              <a:spcBef>
                <a:spcPts val="0"/>
              </a:spcBef>
              <a:spcAft>
                <a:spcPts val="0"/>
              </a:spcAft>
              <a:buSzPts val="1300"/>
              <a:buChar char="●"/>
            </a:pPr>
            <a:r>
              <a:rPr lang="hr" dirty="0"/>
              <a:t>Nastojimo promijeniti reakciju na nerješiv problem:</a:t>
            </a:r>
            <a:endParaRPr dirty="0"/>
          </a:p>
          <a:p>
            <a:pPr marL="914400" lvl="1" indent="-298450" algn="l" rtl="0">
              <a:spcBef>
                <a:spcPts val="0"/>
              </a:spcBef>
              <a:spcAft>
                <a:spcPts val="0"/>
              </a:spcAft>
              <a:buSzPts val="1100"/>
              <a:buChar char="○"/>
            </a:pPr>
            <a:r>
              <a:rPr lang="hr" dirty="0"/>
              <a:t>prihvaćanje problema ili situacije</a:t>
            </a:r>
            <a:endParaRPr dirty="0"/>
          </a:p>
          <a:p>
            <a:pPr marL="914400" lvl="1" indent="-298450" algn="l" rtl="0">
              <a:spcBef>
                <a:spcPts val="0"/>
              </a:spcBef>
              <a:spcAft>
                <a:spcPts val="0"/>
              </a:spcAft>
              <a:buSzPts val="1100"/>
              <a:buChar char="○"/>
            </a:pPr>
            <a:r>
              <a:rPr lang="hr" dirty="0"/>
              <a:t>preusmjeravanje pažnje na nešto drugo </a:t>
            </a:r>
            <a:endParaRPr dirty="0"/>
          </a:p>
          <a:p>
            <a:pPr marL="914400" lvl="1" indent="-298450" algn="l" rtl="0">
              <a:spcBef>
                <a:spcPts val="0"/>
              </a:spcBef>
              <a:spcAft>
                <a:spcPts val="0"/>
              </a:spcAft>
              <a:buSzPts val="1100"/>
              <a:buChar char="○"/>
            </a:pPr>
            <a:r>
              <a:rPr lang="hr" dirty="0"/>
              <a:t>uključivanje u aktivnosti koje donose zadovoljstvo </a:t>
            </a:r>
            <a:endParaRPr dirty="0"/>
          </a:p>
          <a:p>
            <a:pPr marL="457200" lvl="0" indent="-311150" algn="l" rtl="0">
              <a:spcBef>
                <a:spcPts val="0"/>
              </a:spcBef>
              <a:spcAft>
                <a:spcPts val="0"/>
              </a:spcAft>
              <a:buSzPts val="1300"/>
              <a:buChar char="●"/>
            </a:pPr>
            <a:r>
              <a:rPr lang="hr" sz="1100" dirty="0"/>
              <a:t>“Oh, well” tehnika:  </a:t>
            </a:r>
            <a:r>
              <a:rPr lang="hr" sz="1100" i="1" dirty="0"/>
              <a:t>“Ova situacija mi se ne sviđa. No, ne mogu ništa učiniti kako bih to promijenio/la ako želim ostvariti svoj cilj. S obzirom na to, mogu se prestati mučiti, prihvatiti da je situacija takva i preusmjeriti svoju pažnju na nešto drugo.”</a:t>
            </a:r>
            <a:endParaRPr sz="1100" i="1" dirty="0"/>
          </a:p>
          <a:p>
            <a:pPr marL="457200" lvl="0" indent="0" algn="l" rtl="0">
              <a:spcBef>
                <a:spcPts val="1200"/>
              </a:spcBef>
              <a:spcAft>
                <a:spcPts val="0"/>
              </a:spcAft>
              <a:buNone/>
            </a:pPr>
            <a:endParaRPr sz="1100" i="1" dirty="0"/>
          </a:p>
          <a:p>
            <a:pPr marL="488950" lvl="0" indent="-342900" algn="l" rtl="0">
              <a:spcBef>
                <a:spcPts val="1200"/>
              </a:spcBef>
              <a:spcAft>
                <a:spcPts val="0"/>
              </a:spcAft>
              <a:buSzPts val="1300"/>
              <a:buFont typeface="+mj-lt"/>
              <a:buAutoNum type="arabicPeriod" startAt="3"/>
            </a:pPr>
            <a:r>
              <a:rPr lang="hr" b="1" dirty="0"/>
              <a:t>Problemi s malom vjerojatnošću pojavljivanja</a:t>
            </a:r>
            <a:endParaRPr b="1" dirty="0"/>
          </a:p>
          <a:p>
            <a:pPr marL="457200" lvl="0" indent="-311150" algn="l" rtl="0">
              <a:spcBef>
                <a:spcPts val="0"/>
              </a:spcBef>
              <a:spcAft>
                <a:spcPts val="0"/>
              </a:spcAft>
              <a:buSzPts val="1300"/>
              <a:buChar char="●"/>
            </a:pPr>
            <a:r>
              <a:rPr lang="hr" dirty="0"/>
              <a:t>Nastojimo pomoći klijentima da: </a:t>
            </a:r>
            <a:endParaRPr dirty="0"/>
          </a:p>
          <a:p>
            <a:pPr marL="914400" lvl="1" indent="-298450" algn="l" rtl="0">
              <a:spcBef>
                <a:spcPts val="0"/>
              </a:spcBef>
              <a:spcAft>
                <a:spcPts val="0"/>
              </a:spcAft>
              <a:buSzPts val="1100"/>
              <a:buChar char="○"/>
            </a:pPr>
            <a:r>
              <a:rPr lang="hr" dirty="0"/>
              <a:t>naprave procjenu vjerojatnosti pojavljivanja problema</a:t>
            </a:r>
            <a:endParaRPr dirty="0"/>
          </a:p>
          <a:p>
            <a:pPr marL="914400" lvl="1" indent="-298450" algn="l" rtl="0">
              <a:spcBef>
                <a:spcPts val="0"/>
              </a:spcBef>
              <a:spcAft>
                <a:spcPts val="0"/>
              </a:spcAft>
              <a:buSzPts val="1100"/>
              <a:buChar char="○"/>
            </a:pPr>
            <a:r>
              <a:rPr lang="hr" dirty="0"/>
              <a:t>pronađu najbolje i najrealističnije ishode</a:t>
            </a:r>
            <a:endParaRPr dirty="0"/>
          </a:p>
          <a:p>
            <a:pPr marL="914400" lvl="1" indent="-298450" algn="l" rtl="0">
              <a:spcBef>
                <a:spcPts val="0"/>
              </a:spcBef>
              <a:spcAft>
                <a:spcPts val="0"/>
              </a:spcAft>
              <a:buSzPts val="1100"/>
              <a:buChar char="○"/>
            </a:pPr>
            <a:r>
              <a:rPr lang="hr" dirty="0"/>
              <a:t>osmisle kako bi se suočili s problemom da on zbilja nastupi</a:t>
            </a:r>
            <a:endParaRPr dirty="0"/>
          </a:p>
          <a:p>
            <a:pPr marL="914400" lvl="1" indent="-298450" algn="l" rtl="0">
              <a:spcBef>
                <a:spcPts val="0"/>
              </a:spcBef>
              <a:spcAft>
                <a:spcPts val="0"/>
              </a:spcAft>
              <a:buSzPts val="1100"/>
              <a:buChar char="○"/>
            </a:pPr>
            <a:r>
              <a:rPr lang="hr" dirty="0"/>
              <a:t>prepoznaju razliku između razumnih  i pretjeranih mjera opreza </a:t>
            </a:r>
            <a:endParaRPr dirty="0"/>
          </a:p>
          <a:p>
            <a:pPr marL="914400" lvl="1" indent="-298450" algn="l" rtl="0">
              <a:spcBef>
                <a:spcPts val="0"/>
              </a:spcBef>
              <a:spcAft>
                <a:spcPts val="0"/>
              </a:spcAft>
              <a:buSzPts val="1100"/>
              <a:buChar char="○"/>
            </a:pPr>
            <a:r>
              <a:rPr lang="hr" dirty="0"/>
              <a:t>prihvate nesigurnost</a:t>
            </a:r>
            <a:endParaRPr dirty="0"/>
          </a:p>
          <a:p>
            <a:pPr marL="914400" lvl="1" indent="-298450" algn="l" rtl="0">
              <a:spcBef>
                <a:spcPts val="0"/>
              </a:spcBef>
              <a:spcAft>
                <a:spcPts val="0"/>
              </a:spcAft>
              <a:buSzPts val="1100"/>
              <a:buChar char="○"/>
            </a:pPr>
            <a:r>
              <a:rPr lang="hr" dirty="0"/>
              <a:t>umanje preuveličani osjećaj vlastite odgovornosti</a:t>
            </a:r>
            <a:endParaRPr dirty="0"/>
          </a:p>
          <a:p>
            <a:pPr marL="914400" lvl="1" indent="-298450" algn="l" rtl="0">
              <a:spcBef>
                <a:spcPts val="0"/>
              </a:spcBef>
              <a:spcAft>
                <a:spcPts val="0"/>
              </a:spcAft>
              <a:buSzPts val="1100"/>
              <a:buChar char="○"/>
            </a:pPr>
            <a:r>
              <a:rPr lang="hr" dirty="0"/>
              <a:t>prepoznaju i prošire vlastite osobne i vanjske resurse</a:t>
            </a:r>
            <a:endParaRPr dirty="0"/>
          </a:p>
          <a:p>
            <a:pPr marL="914400" lvl="1" indent="-298450" algn="l" rtl="0">
              <a:spcBef>
                <a:spcPts val="0"/>
              </a:spcBef>
              <a:spcAft>
                <a:spcPts val="0"/>
              </a:spcAft>
              <a:buSzPts val="1100"/>
              <a:buChar char="○"/>
            </a:pPr>
            <a:r>
              <a:rPr lang="hr" dirty="0"/>
              <a:t>povećaju vlastiti osjećaj samo-efikasnosti</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Donošenje odluka</a:t>
            </a:r>
            <a:endParaRPr/>
          </a:p>
        </p:txBody>
      </p:sp>
      <p:sp>
        <p:nvSpPr>
          <p:cNvPr id="142" name="Google Shape;142;p23"/>
          <p:cNvSpPr txBox="1">
            <a:spLocks noGrp="1"/>
          </p:cNvSpPr>
          <p:nvPr>
            <p:ph type="body" idx="1"/>
          </p:nvPr>
        </p:nvSpPr>
        <p:spPr>
          <a:xfrm>
            <a:off x="721225" y="1807325"/>
            <a:ext cx="8120700" cy="31110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Koraci: </a:t>
            </a:r>
            <a:endParaRPr/>
          </a:p>
          <a:p>
            <a:pPr marL="914400" lvl="1" indent="-298450" algn="l" rtl="0">
              <a:spcBef>
                <a:spcPts val="0"/>
              </a:spcBef>
              <a:spcAft>
                <a:spcPts val="0"/>
              </a:spcAft>
              <a:buSzPts val="1100"/>
              <a:buChar char="○"/>
            </a:pPr>
            <a:r>
              <a:rPr lang="hr"/>
              <a:t>Napraviti popis prednosti i nedostataka za svaku opciju o kojoj klijenti razmišljaju </a:t>
            </a:r>
            <a:endParaRPr/>
          </a:p>
          <a:p>
            <a:pPr marL="914400" lvl="1" indent="-298450" algn="l" rtl="0">
              <a:spcBef>
                <a:spcPts val="0"/>
              </a:spcBef>
              <a:spcAft>
                <a:spcPts val="0"/>
              </a:spcAft>
              <a:buSzPts val="1100"/>
              <a:buChar char="○"/>
            </a:pPr>
            <a:r>
              <a:rPr lang="hr"/>
              <a:t>Osmisliti sustav za bodovanje različitih opcija </a:t>
            </a:r>
            <a:endParaRPr/>
          </a:p>
          <a:p>
            <a:pPr marL="914400" lvl="1" indent="-298450" algn="l" rtl="0">
              <a:spcBef>
                <a:spcPts val="0"/>
              </a:spcBef>
              <a:spcAft>
                <a:spcPts val="0"/>
              </a:spcAft>
              <a:buSzPts val="1100"/>
              <a:buChar char="○"/>
            </a:pPr>
            <a:r>
              <a:rPr lang="hr"/>
              <a:t>Donijeti zaključak o najboljoj opciji</a:t>
            </a:r>
            <a:endParaRPr/>
          </a:p>
          <a:p>
            <a:pPr marL="457200" lvl="0" indent="-311150" algn="l" rtl="0">
              <a:spcBef>
                <a:spcPts val="0"/>
              </a:spcBef>
              <a:spcAft>
                <a:spcPts val="0"/>
              </a:spcAft>
              <a:buSzPts val="1300"/>
              <a:buChar char="●"/>
            </a:pPr>
            <a:r>
              <a:rPr lang="hr"/>
              <a:t>Poticanje klijenata da koriste ovu tehniku i u drugim situacijama </a:t>
            </a:r>
            <a:endParaRPr/>
          </a:p>
          <a:p>
            <a:pPr marL="914400" lvl="1" indent="-298450" algn="l" rtl="0">
              <a:spcBef>
                <a:spcPts val="0"/>
              </a:spcBef>
              <a:spcAft>
                <a:spcPts val="0"/>
              </a:spcAft>
              <a:buSzPts val="1100"/>
              <a:buChar char="○"/>
            </a:pPr>
            <a:r>
              <a:rPr lang="hr" i="1"/>
              <a:t>“Je li vam ovaj proces bio koristan? Možete li se sjetiti još nekih odluka koje biste mogli donijeti kod kojih biste mogli primijeniti ovaj postupak? Kako si možete pomoći da se sjetite to učiniti?”</a:t>
            </a:r>
            <a:endParaRPr i="1"/>
          </a:p>
        </p:txBody>
      </p:sp>
      <p:pic>
        <p:nvPicPr>
          <p:cNvPr id="143" name="Google Shape;143;p23"/>
          <p:cNvPicPr preferRelativeResize="0"/>
          <p:nvPr/>
        </p:nvPicPr>
        <p:blipFill>
          <a:blip r:embed="rId3">
            <a:alphaModFix/>
          </a:blip>
          <a:stretch>
            <a:fillRect/>
          </a:stretch>
        </p:blipFill>
        <p:spPr>
          <a:xfrm>
            <a:off x="2428575" y="3574799"/>
            <a:ext cx="3871799" cy="13435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Stupnjevanje zadatka</a:t>
            </a:r>
            <a:endParaRPr/>
          </a:p>
        </p:txBody>
      </p:sp>
      <p:sp>
        <p:nvSpPr>
          <p:cNvPr id="149" name="Google Shape;149;p24"/>
          <p:cNvSpPr txBox="1">
            <a:spLocks noGrp="1"/>
          </p:cNvSpPr>
          <p:nvPr>
            <p:ph type="body" idx="1"/>
          </p:nvPr>
        </p:nvSpPr>
        <p:spPr>
          <a:xfrm>
            <a:off x="729450" y="2078875"/>
            <a:ext cx="7688700" cy="28314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Najčešće koristimo kada klijenti percipiraju svoj cilj nedostižnim </a:t>
            </a:r>
            <a:endParaRPr/>
          </a:p>
          <a:p>
            <a:pPr marL="457200" lvl="0" indent="-311150" algn="l" rtl="0">
              <a:spcBef>
                <a:spcPts val="0"/>
              </a:spcBef>
              <a:spcAft>
                <a:spcPts val="0"/>
              </a:spcAft>
              <a:buSzPts val="1300"/>
              <a:buChar char="●"/>
            </a:pPr>
            <a:r>
              <a:rPr lang="hr"/>
              <a:t>Sastoji se od razbijanja većih zadataka na manje dijelove i usmjeravanja pažnje na samo jedan korak (sljedeći korak)</a:t>
            </a:r>
            <a:endParaRPr/>
          </a:p>
          <a:p>
            <a:pPr marL="457200" lvl="0" indent="-311150" algn="l" rtl="0">
              <a:spcBef>
                <a:spcPts val="0"/>
              </a:spcBef>
              <a:spcAft>
                <a:spcPts val="0"/>
              </a:spcAft>
              <a:buSzPts val="1300"/>
              <a:buChar char="●"/>
            </a:pPr>
            <a:r>
              <a:rPr lang="hr"/>
              <a:t>Koraci:</a:t>
            </a:r>
            <a:endParaRPr/>
          </a:p>
          <a:p>
            <a:pPr marL="914400" lvl="1" indent="-298450" algn="l" rtl="0">
              <a:spcBef>
                <a:spcPts val="0"/>
              </a:spcBef>
              <a:spcAft>
                <a:spcPts val="0"/>
              </a:spcAft>
              <a:buSzPts val="1100"/>
              <a:buChar char="○"/>
            </a:pPr>
            <a:r>
              <a:rPr lang="hr"/>
              <a:t>Identifikacija većeg zadatka kojeg ćemo stupnjevati</a:t>
            </a:r>
            <a:endParaRPr/>
          </a:p>
          <a:p>
            <a:pPr marL="914400" lvl="1" indent="-298450" algn="l" rtl="0">
              <a:spcBef>
                <a:spcPts val="0"/>
              </a:spcBef>
              <a:spcAft>
                <a:spcPts val="0"/>
              </a:spcAft>
              <a:buSzPts val="1100"/>
              <a:buChar char="○"/>
            </a:pPr>
            <a:r>
              <a:rPr lang="hr"/>
              <a:t>Otkrivanje koraka koje klijenti trebaju poduzeti kako bi ostvarili taj zadatak</a:t>
            </a:r>
            <a:endParaRPr/>
          </a:p>
          <a:p>
            <a:pPr marL="914400" lvl="1" indent="-298450" algn="l" rtl="0">
              <a:spcBef>
                <a:spcPts val="0"/>
              </a:spcBef>
              <a:spcAft>
                <a:spcPts val="0"/>
              </a:spcAft>
              <a:buSzPts val="1100"/>
              <a:buChar char="○"/>
            </a:pPr>
            <a:r>
              <a:rPr lang="hr"/>
              <a:t>Crtanje stubišta i upisivanje svakog koraka na jednu stepenicu</a:t>
            </a:r>
            <a:endParaRPr/>
          </a:p>
          <a:p>
            <a:pPr marL="914400" lvl="1" indent="-298450" algn="l" rtl="0">
              <a:spcBef>
                <a:spcPts val="0"/>
              </a:spcBef>
              <a:spcAft>
                <a:spcPts val="0"/>
              </a:spcAft>
              <a:buSzPts val="1100"/>
              <a:buChar char="○"/>
            </a:pPr>
            <a:r>
              <a:rPr lang="hr"/>
              <a:t>Podsjećanje klijenata na to da idu korak po korak i usmjere se samo na jedan sljedeći korak koji mogu poduzeti</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5"/>
          <p:cNvSpPr txBox="1">
            <a:spLocks noGrp="1"/>
          </p:cNvSpPr>
          <p:nvPr>
            <p:ph type="body" idx="1"/>
          </p:nvPr>
        </p:nvSpPr>
        <p:spPr>
          <a:xfrm>
            <a:off x="336650" y="1540100"/>
            <a:ext cx="5099400" cy="30519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i="1"/>
              <a:t>Judith: (crta prikaz stepenica): Željela bih da zapamtiš da ćeš ići korak po korak, kao da se penješ po stepenicama. Nećeš se odmah preseliti, već ćeš započeti ovdje (pokazuje prstom na prvu stepenicu) razgovarajući sa susjedom.  Zatim ćeš vidjeti koliko možeš izdvojiti za stanarinu. Zatim ćeš pretražiti dostupne stanove na internetu. Onda ćeš dogovoriti pregled prvog stana. Nakon toga ćeš posjetiti taj apartman. I zatim idući. Dakle, započinješ ovdje (pokazuje na prvu stepenicu) i krećeš se korak po korak (crta strelicu s prve na drugu stepenicu). Sa svakom sljedećom stepenicom ćeš se osjećati ugodnije. Nećeš skočiti odavde (pokazuje na prvu stepenicu) odmah do vrha (pokazuje na gornju stepenicu). Kako ti se to čini? </a:t>
            </a:r>
            <a:endParaRPr i="1"/>
          </a:p>
          <a:p>
            <a:pPr marL="0" lvl="0" indent="0" algn="l" rtl="0">
              <a:spcBef>
                <a:spcPts val="1200"/>
              </a:spcBef>
              <a:spcAft>
                <a:spcPts val="1200"/>
              </a:spcAft>
              <a:buNone/>
            </a:pPr>
            <a:endParaRPr/>
          </a:p>
        </p:txBody>
      </p:sp>
      <p:pic>
        <p:nvPicPr>
          <p:cNvPr id="155" name="Google Shape;155;p25"/>
          <p:cNvPicPr preferRelativeResize="0"/>
          <p:nvPr/>
        </p:nvPicPr>
        <p:blipFill>
          <a:blip r:embed="rId3">
            <a:alphaModFix/>
          </a:blip>
          <a:stretch>
            <a:fillRect/>
          </a:stretch>
        </p:blipFill>
        <p:spPr>
          <a:xfrm>
            <a:off x="5436050" y="1114813"/>
            <a:ext cx="3665899" cy="34771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Izlaganje</a:t>
            </a:r>
            <a:endParaRPr/>
          </a:p>
        </p:txBody>
      </p:sp>
      <p:sp>
        <p:nvSpPr>
          <p:cNvPr id="161" name="Google Shape;161;p26"/>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fontScale="92500" lnSpcReduction="10000"/>
          </a:bodyPr>
          <a:lstStyle/>
          <a:p>
            <a:pPr marL="457200" lvl="0" indent="-304958" algn="l" rtl="0">
              <a:spcBef>
                <a:spcPts val="0"/>
              </a:spcBef>
              <a:spcAft>
                <a:spcPts val="0"/>
              </a:spcAft>
              <a:buSzPct val="100000"/>
              <a:buChar char="●"/>
            </a:pPr>
            <a:r>
              <a:rPr lang="hr"/>
              <a:t>Kratko ponavljanje: </a:t>
            </a:r>
            <a:endParaRPr/>
          </a:p>
          <a:p>
            <a:pPr marL="914400" lvl="1" indent="-293211" algn="l" rtl="0">
              <a:spcBef>
                <a:spcPts val="0"/>
              </a:spcBef>
              <a:spcAft>
                <a:spcPts val="0"/>
              </a:spcAft>
              <a:buSzPct val="100000"/>
              <a:buChar char="○"/>
            </a:pPr>
            <a:r>
              <a:rPr lang="hr"/>
              <a:t>Izraditi hijerarhiju izbjegavajućih ponašanja</a:t>
            </a:r>
            <a:endParaRPr/>
          </a:p>
          <a:p>
            <a:pPr marL="914400" lvl="1" indent="-294279" algn="l" rtl="0">
              <a:spcBef>
                <a:spcPts val="0"/>
              </a:spcBef>
              <a:spcAft>
                <a:spcPts val="0"/>
              </a:spcAft>
              <a:buSzPct val="100000"/>
              <a:buChar char="○"/>
            </a:pPr>
            <a:r>
              <a:rPr lang="hr" sz="1118"/>
              <a:t>Izlaganje započeti sa situacijama u kojima je klijent blago anksiozan (npr. 3/10)</a:t>
            </a:r>
            <a:endParaRPr sz="1118"/>
          </a:p>
          <a:p>
            <a:pPr marL="1371600" lvl="2" indent="-294279" algn="l" rtl="0">
              <a:spcBef>
                <a:spcPts val="0"/>
              </a:spcBef>
              <a:spcAft>
                <a:spcPts val="0"/>
              </a:spcAft>
              <a:buSzPct val="100000"/>
              <a:buChar char="■"/>
            </a:pPr>
            <a:r>
              <a:rPr lang="hr" sz="1118"/>
              <a:t>Neki klijenti odabiru započeti izlaganje sa situacijama u kojima su više anksiozni, što obično ubrzava tretman</a:t>
            </a:r>
            <a:endParaRPr sz="1118"/>
          </a:p>
          <a:p>
            <a:pPr marL="914400" lvl="1" indent="-293211" algn="l" rtl="0">
              <a:spcBef>
                <a:spcPts val="0"/>
              </a:spcBef>
              <a:spcAft>
                <a:spcPts val="0"/>
              </a:spcAft>
              <a:buSzPct val="100000"/>
              <a:buChar char="○"/>
            </a:pPr>
            <a:r>
              <a:rPr lang="hr"/>
              <a:t>Povezati izlaganja s klijentovim vrijednostima i težnjama</a:t>
            </a:r>
            <a:endParaRPr/>
          </a:p>
          <a:p>
            <a:pPr marL="914400" lvl="1" indent="-293211" algn="l" rtl="0">
              <a:spcBef>
                <a:spcPts val="0"/>
              </a:spcBef>
              <a:spcAft>
                <a:spcPts val="0"/>
              </a:spcAft>
              <a:buSzPct val="100000"/>
              <a:buChar char="○"/>
            </a:pPr>
            <a:r>
              <a:rPr lang="hr"/>
              <a:t>Upute klijentima da se izlažu svakodnevno i da ostanu u situaciji sve dok se ne uvjere da nije došlo do zastrašujuće posljedice</a:t>
            </a:r>
            <a:endParaRPr/>
          </a:p>
          <a:p>
            <a:pPr marL="914400" lvl="1" indent="-293211" algn="l" rtl="0">
              <a:spcBef>
                <a:spcPts val="0"/>
              </a:spcBef>
              <a:spcAft>
                <a:spcPts val="0"/>
              </a:spcAft>
              <a:buSzPct val="100000"/>
              <a:buChar char="○"/>
            </a:pPr>
            <a:r>
              <a:rPr lang="hr"/>
              <a:t>Ako je moguće, izlaganje započinjemo u našem uredu ili idemo s klijentima na neko drugo mjesto</a:t>
            </a:r>
            <a:endParaRPr/>
          </a:p>
          <a:p>
            <a:pPr marL="914400" lvl="1" indent="-293211" algn="l" rtl="0">
              <a:spcBef>
                <a:spcPts val="0"/>
              </a:spcBef>
              <a:spcAft>
                <a:spcPts val="0"/>
              </a:spcAft>
              <a:buSzPct val="100000"/>
              <a:buChar char="○"/>
            </a:pPr>
            <a:r>
              <a:rPr lang="hr"/>
              <a:t>Osvijestiti korištenje sigurnosnih ponašanja kod klijenata</a:t>
            </a:r>
            <a:endParaRPr i="1"/>
          </a:p>
          <a:p>
            <a:pPr marL="914400" lvl="1" indent="-293211" algn="l" rtl="0">
              <a:spcBef>
                <a:spcPts val="0"/>
              </a:spcBef>
              <a:spcAft>
                <a:spcPts val="0"/>
              </a:spcAft>
              <a:buSzPct val="100000"/>
              <a:buChar char="○"/>
            </a:pPr>
            <a:r>
              <a:rPr lang="hr"/>
              <a:t>Klijenti trebaju bilježiti AM koje se pojavljuju tijekom izlaganja</a:t>
            </a:r>
            <a:endParaRPr/>
          </a:p>
          <a:p>
            <a:pPr marL="914400" lvl="1" indent="-293211" algn="l" rtl="0">
              <a:spcBef>
                <a:spcPts val="0"/>
              </a:spcBef>
              <a:spcAft>
                <a:spcPts val="0"/>
              </a:spcAft>
              <a:buSzPct val="91666"/>
              <a:buChar char="○"/>
            </a:pPr>
            <a:r>
              <a:rPr lang="hr"/>
              <a:t>Korištenje sigurnosnih ponašanja može biti korisno na početku izlaganja, ali nakon toga je potrebno učiniti ponovljeno izlaganje bez korištenja sigurnosnog ponašanja</a:t>
            </a:r>
            <a:endParaRPr sz="12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7"/>
          <p:cNvSpPr txBox="1">
            <a:spLocks noGrp="1"/>
          </p:cNvSpPr>
          <p:nvPr>
            <p:ph type="body" idx="1"/>
          </p:nvPr>
        </p:nvSpPr>
        <p:spPr>
          <a:xfrm>
            <a:off x="729450" y="1428825"/>
            <a:ext cx="7688700" cy="29112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Izlaganje u imaginaciji </a:t>
            </a:r>
            <a:endParaRPr/>
          </a:p>
          <a:p>
            <a:pPr marL="914400" lvl="1" indent="-298450" algn="l" rtl="0">
              <a:spcBef>
                <a:spcPts val="0"/>
              </a:spcBef>
              <a:spcAft>
                <a:spcPts val="0"/>
              </a:spcAft>
              <a:buSzPts val="1100"/>
              <a:buChar char="○"/>
            </a:pPr>
            <a:r>
              <a:rPr lang="hr"/>
              <a:t>Kada se klijenti previše boje izlaganja situacijama koje izazivaju slabu anksioznost ili kada nije praktično raditi izlaganje u stvarnosti </a:t>
            </a:r>
            <a:endParaRPr/>
          </a:p>
          <a:p>
            <a:pPr marL="457200" lvl="0" indent="-311150" algn="l" rtl="0">
              <a:spcBef>
                <a:spcPts val="0"/>
              </a:spcBef>
              <a:spcAft>
                <a:spcPts val="0"/>
              </a:spcAft>
              <a:buSzPts val="1300"/>
              <a:buChar char="●"/>
            </a:pPr>
            <a:r>
              <a:rPr lang="hr"/>
              <a:t>Izlaganje u virtualnoj stvarnosti</a:t>
            </a:r>
            <a:endParaRPr/>
          </a:p>
          <a:p>
            <a:pPr marL="457200" lvl="0" indent="-311150" algn="l" rtl="0">
              <a:spcBef>
                <a:spcPts val="0"/>
              </a:spcBef>
              <a:spcAft>
                <a:spcPts val="0"/>
              </a:spcAft>
              <a:buSzPts val="1300"/>
              <a:buChar char="●"/>
            </a:pPr>
            <a:r>
              <a:rPr lang="hr"/>
              <a:t>Dnevnik aktivnosti </a:t>
            </a:r>
            <a:endParaRPr/>
          </a:p>
          <a:p>
            <a:pPr marL="914400" lvl="1" indent="-298450" algn="l" rtl="0">
              <a:spcBef>
                <a:spcPts val="0"/>
              </a:spcBef>
              <a:spcAft>
                <a:spcPts val="0"/>
              </a:spcAft>
              <a:buSzPts val="1100"/>
              <a:buChar char="○"/>
            </a:pPr>
            <a:r>
              <a:rPr lang="hr"/>
              <a:t>Klijenti ispunjavaju dnevnik aktivnosti vezano uz izlaganja koja provode (npr. datum, aktivnost, razina anksioznosti)</a:t>
            </a:r>
            <a:endParaRPr/>
          </a:p>
          <a:p>
            <a:pPr marL="914400" lvl="1" indent="-298450" algn="l" rtl="0">
              <a:spcBef>
                <a:spcPts val="0"/>
              </a:spcBef>
              <a:spcAft>
                <a:spcPts val="0"/>
              </a:spcAft>
              <a:buSzPts val="1100"/>
              <a:buChar char="○"/>
            </a:pPr>
            <a:r>
              <a:rPr lang="hr"/>
              <a:t>Povećava vjerojatnost da će klijenti raditi svakodnevna izlaganja</a:t>
            </a:r>
            <a:endParaRPr/>
          </a:p>
          <a:p>
            <a:pPr marL="914400" lvl="1" indent="-298450" algn="l" rtl="0">
              <a:spcBef>
                <a:spcPts val="0"/>
              </a:spcBef>
              <a:spcAft>
                <a:spcPts val="0"/>
              </a:spcAft>
              <a:buSzPts val="1100"/>
              <a:buChar char="○"/>
            </a:pPr>
            <a:r>
              <a:rPr lang="hr"/>
              <a:t>Bilježenje vlastitih očekivanja u vezi izlaganja i križanje očekivanja koja se nisu ostvarila</a:t>
            </a:r>
            <a:endParaRPr/>
          </a:p>
        </p:txBody>
      </p:sp>
      <p:pic>
        <p:nvPicPr>
          <p:cNvPr id="167" name="Google Shape;167;p27"/>
          <p:cNvPicPr preferRelativeResize="0"/>
          <p:nvPr/>
        </p:nvPicPr>
        <p:blipFill>
          <a:blip r:embed="rId3">
            <a:alphaModFix/>
          </a:blip>
          <a:stretch>
            <a:fillRect/>
          </a:stretch>
        </p:blipFill>
        <p:spPr>
          <a:xfrm>
            <a:off x="1209475" y="3779325"/>
            <a:ext cx="6725049" cy="10096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8"/>
          <p:cNvSpPr txBox="1">
            <a:spLocks noGrp="1"/>
          </p:cNvSpPr>
          <p:nvPr>
            <p:ph type="body" idx="1"/>
          </p:nvPr>
        </p:nvSpPr>
        <p:spPr>
          <a:xfrm>
            <a:off x="729450" y="1300400"/>
            <a:ext cx="7688700" cy="30396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Izlaganje unutarnjim podražajima: </a:t>
            </a:r>
            <a:endParaRPr/>
          </a:p>
          <a:p>
            <a:pPr marL="914400" lvl="1" indent="-293884" algn="l" rtl="0">
              <a:spcBef>
                <a:spcPts val="0"/>
              </a:spcBef>
              <a:spcAft>
                <a:spcPts val="0"/>
              </a:spcAft>
              <a:buSzPts val="1028"/>
              <a:buChar char="○"/>
            </a:pPr>
            <a:r>
              <a:rPr lang="hr" sz="1028"/>
              <a:t>doživljavanje snažnih/intenzivnih emocija</a:t>
            </a:r>
            <a:endParaRPr sz="1028"/>
          </a:p>
          <a:p>
            <a:pPr marL="914400" lvl="1" indent="-293884" algn="l" rtl="0">
              <a:spcBef>
                <a:spcPts val="0"/>
              </a:spcBef>
              <a:spcAft>
                <a:spcPts val="0"/>
              </a:spcAft>
              <a:buSzPts val="1028"/>
              <a:buChar char="○"/>
            </a:pPr>
            <a:r>
              <a:rPr lang="hr" sz="1028"/>
              <a:t>razmišljanje o uznemirujućim i zastrašujućim situacijama</a:t>
            </a:r>
            <a:endParaRPr sz="1028"/>
          </a:p>
          <a:p>
            <a:pPr marL="914400" lvl="1" indent="-293884" algn="l" rtl="0">
              <a:spcBef>
                <a:spcPts val="0"/>
              </a:spcBef>
              <a:spcAft>
                <a:spcPts val="0"/>
              </a:spcAft>
              <a:buSzPts val="1028"/>
              <a:buChar char="○"/>
            </a:pPr>
            <a:r>
              <a:rPr lang="hr" sz="1028"/>
              <a:t>bolna sjećanja</a:t>
            </a:r>
            <a:endParaRPr sz="1028"/>
          </a:p>
          <a:p>
            <a:pPr marL="914400" lvl="1" indent="-293884" algn="l" rtl="0">
              <a:spcBef>
                <a:spcPts val="0"/>
              </a:spcBef>
              <a:spcAft>
                <a:spcPts val="0"/>
              </a:spcAft>
              <a:buSzPts val="1028"/>
              <a:buChar char="○"/>
            </a:pPr>
            <a:r>
              <a:rPr lang="hr" sz="1028"/>
              <a:t>doživljavanje fiziološke pobuđenosti</a:t>
            </a:r>
            <a:endParaRPr sz="1028"/>
          </a:p>
          <a:p>
            <a:pPr marL="914400" lvl="1" indent="-293884" algn="l" rtl="0">
              <a:spcBef>
                <a:spcPts val="0"/>
              </a:spcBef>
              <a:spcAft>
                <a:spcPts val="0"/>
              </a:spcAft>
              <a:buSzPts val="1028"/>
              <a:buChar char="○"/>
            </a:pPr>
            <a:r>
              <a:rPr lang="hr" sz="1028"/>
              <a:t>suočavanje s fizičkom boli </a:t>
            </a:r>
            <a:endParaRPr/>
          </a:p>
          <a:p>
            <a:pPr marL="457200" lvl="0" indent="-311150" algn="l" rtl="0">
              <a:spcBef>
                <a:spcPts val="0"/>
              </a:spcBef>
              <a:spcAft>
                <a:spcPts val="0"/>
              </a:spcAft>
              <a:buSzPts val="1300"/>
              <a:buChar char="●"/>
            </a:pPr>
            <a:r>
              <a:rPr lang="hr"/>
              <a:t>Izlaganje se provodi pomoću mindfulness tehnika, u kojima se pomoću bihevioralnih eksperimenata klijenti izlažu unutarnjim podražajima i testiraju svoje strahove</a:t>
            </a:r>
            <a:endParaRPr/>
          </a:p>
          <a:p>
            <a:pPr marL="0" lvl="0" indent="0" algn="l" rtl="0">
              <a:spcBef>
                <a:spcPts val="1200"/>
              </a:spcBef>
              <a:spcAft>
                <a:spcPts val="120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Igranje uloga</a:t>
            </a:r>
            <a:endParaRPr/>
          </a:p>
        </p:txBody>
      </p:sp>
      <p:sp>
        <p:nvSpPr>
          <p:cNvPr id="178" name="Google Shape;178;p29"/>
          <p:cNvSpPr txBox="1">
            <a:spLocks noGrp="1"/>
          </p:cNvSpPr>
          <p:nvPr>
            <p:ph type="body" idx="1"/>
          </p:nvPr>
        </p:nvSpPr>
        <p:spPr>
          <a:xfrm>
            <a:off x="729450" y="2078875"/>
            <a:ext cx="7688700" cy="27528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Koristi se u različite svrhe:</a:t>
            </a:r>
            <a:endParaRPr/>
          </a:p>
          <a:p>
            <a:pPr marL="914400" lvl="1" indent="-298450" algn="l" rtl="0">
              <a:spcBef>
                <a:spcPts val="0"/>
              </a:spcBef>
              <a:spcAft>
                <a:spcPts val="0"/>
              </a:spcAft>
              <a:buSzPts val="1100"/>
              <a:buChar char="○"/>
            </a:pPr>
            <a:r>
              <a:rPr lang="hr"/>
              <a:t>otkrivanje AM</a:t>
            </a:r>
            <a:endParaRPr/>
          </a:p>
          <a:p>
            <a:pPr marL="914400" lvl="1" indent="-298450" algn="l" rtl="0">
              <a:spcBef>
                <a:spcPts val="0"/>
              </a:spcBef>
              <a:spcAft>
                <a:spcPts val="0"/>
              </a:spcAft>
              <a:buSzPts val="1100"/>
              <a:buChar char="○"/>
            </a:pPr>
            <a:r>
              <a:rPr lang="hr"/>
              <a:t>osmišljavanje adaptivnih odgovora</a:t>
            </a:r>
            <a:endParaRPr/>
          </a:p>
          <a:p>
            <a:pPr marL="914400" lvl="1" indent="-298450" algn="l" rtl="0">
              <a:spcBef>
                <a:spcPts val="0"/>
              </a:spcBef>
              <a:spcAft>
                <a:spcPts val="0"/>
              </a:spcAft>
              <a:buSzPts val="1100"/>
              <a:buChar char="○"/>
            </a:pPr>
            <a:r>
              <a:rPr lang="hr"/>
              <a:t>mijenjanje posredujućih i bazičnih vjerovanja</a:t>
            </a:r>
            <a:endParaRPr/>
          </a:p>
          <a:p>
            <a:pPr marL="914400" lvl="1" indent="-298450" algn="l" rtl="0">
              <a:spcBef>
                <a:spcPts val="0"/>
              </a:spcBef>
              <a:spcAft>
                <a:spcPts val="0"/>
              </a:spcAft>
              <a:buSzPts val="1100"/>
              <a:buChar char="○"/>
            </a:pPr>
            <a:r>
              <a:rPr lang="hr"/>
              <a:t>učenje i uvježbavanje socijalnih, komunikacijskih i drugih vještina</a:t>
            </a:r>
            <a:endParaRPr/>
          </a:p>
          <a:p>
            <a:pPr marL="457200" lvl="0" indent="-311150" algn="l" rtl="0">
              <a:spcBef>
                <a:spcPts val="0"/>
              </a:spcBef>
              <a:spcAft>
                <a:spcPts val="0"/>
              </a:spcAft>
              <a:buSzPts val="1300"/>
              <a:buChar char="●"/>
            </a:pPr>
            <a:r>
              <a:rPr lang="hr"/>
              <a:t>Koraci: </a:t>
            </a:r>
            <a:endParaRPr/>
          </a:p>
          <a:p>
            <a:pPr marL="914400" lvl="1" indent="-298450" algn="l" rtl="0">
              <a:spcBef>
                <a:spcPts val="0"/>
              </a:spcBef>
              <a:spcAft>
                <a:spcPts val="0"/>
              </a:spcAft>
              <a:buSzPts val="1100"/>
              <a:buChar char="○"/>
            </a:pPr>
            <a:r>
              <a:rPr lang="hr"/>
              <a:t>terapeut igra klijenta</a:t>
            </a:r>
            <a:endParaRPr/>
          </a:p>
          <a:p>
            <a:pPr marL="914400" lvl="1" indent="-298450" algn="l" rtl="0">
              <a:spcBef>
                <a:spcPts val="0"/>
              </a:spcBef>
              <a:spcAft>
                <a:spcPts val="0"/>
              </a:spcAft>
              <a:buSzPts val="1100"/>
              <a:buChar char="○"/>
            </a:pPr>
            <a:r>
              <a:rPr lang="hr"/>
              <a:t>klijenti igraju sami sebe</a:t>
            </a:r>
            <a:endParaRPr/>
          </a:p>
          <a:p>
            <a:pPr marL="914400" lvl="1" indent="-298450" algn="l" rtl="0">
              <a:spcBef>
                <a:spcPts val="0"/>
              </a:spcBef>
              <a:spcAft>
                <a:spcPts val="0"/>
              </a:spcAft>
              <a:buSzPts val="1100"/>
              <a:buChar char="○"/>
            </a:pPr>
            <a:r>
              <a:rPr lang="hr"/>
              <a:t>davanje povratnih informacija i snimanje audio zapisa</a:t>
            </a:r>
            <a:endParaRPr/>
          </a:p>
          <a:p>
            <a:pPr marL="914400" lvl="1" indent="-298450" algn="l" rtl="0">
              <a:spcBef>
                <a:spcPts val="0"/>
              </a:spcBef>
              <a:spcAft>
                <a:spcPts val="0"/>
              </a:spcAft>
              <a:buSzPts val="1100"/>
              <a:buChar char="○"/>
            </a:pPr>
            <a:r>
              <a:rPr lang="hr"/>
              <a:t>akcijski plan</a:t>
            </a:r>
            <a:endParaRPr/>
          </a:p>
          <a:p>
            <a:pPr marL="914400" lvl="1" indent="-298450" algn="l" rtl="0">
              <a:spcBef>
                <a:spcPts val="0"/>
              </a:spcBef>
              <a:spcAft>
                <a:spcPts val="0"/>
              </a:spcAft>
              <a:buSzPts val="1100"/>
              <a:buChar char="○"/>
            </a:pPr>
            <a:r>
              <a:rPr lang="hr"/>
              <a:t>zatim pitamo postoji li nešto što bi ih moglo spriječiti da isto to primijene u stvarnom svijetu</a:t>
            </a:r>
            <a:endParaRPr/>
          </a:p>
          <a:p>
            <a:pPr marL="1371600" lvl="2" indent="-298450" algn="l" rtl="0">
              <a:spcBef>
                <a:spcPts val="0"/>
              </a:spcBef>
              <a:spcAft>
                <a:spcPts val="0"/>
              </a:spcAft>
              <a:buSzPts val="1100"/>
              <a:buChar char="■"/>
            </a:pPr>
            <a:r>
              <a:rPr lang="hr"/>
              <a:t>paziti na disfunkcionalne kognicije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Tehnika pite</a:t>
            </a:r>
            <a:endParaRPr/>
          </a:p>
        </p:txBody>
      </p:sp>
      <p:sp>
        <p:nvSpPr>
          <p:cNvPr id="184" name="Google Shape;184;p30"/>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Najčešće ju koristimo za:</a:t>
            </a:r>
            <a:endParaRPr/>
          </a:p>
          <a:p>
            <a:pPr marL="914400" lvl="1" indent="-298450" algn="l" rtl="0">
              <a:spcBef>
                <a:spcPts val="0"/>
              </a:spcBef>
              <a:spcAft>
                <a:spcPts val="0"/>
              </a:spcAft>
              <a:buSzPts val="1100"/>
              <a:buChar char="○"/>
            </a:pPr>
            <a:r>
              <a:rPr lang="hr"/>
              <a:t>postavljanje ciljeva</a:t>
            </a:r>
            <a:endParaRPr/>
          </a:p>
          <a:p>
            <a:pPr marL="914400" lvl="1" indent="-298450" algn="l" rtl="0">
              <a:spcBef>
                <a:spcPts val="0"/>
              </a:spcBef>
              <a:spcAft>
                <a:spcPts val="0"/>
              </a:spcAft>
              <a:buSzPts val="1100"/>
              <a:buChar char="○"/>
            </a:pPr>
            <a:r>
              <a:rPr lang="hr"/>
              <a:t>otkrivanje koliko vremena klijenti trenutno posvećuju aktivnostima koje su u skladu s njihovim vrijednostima i težnjama</a:t>
            </a:r>
            <a:endParaRPr/>
          </a:p>
          <a:p>
            <a:pPr marL="914400" lvl="1" indent="-298450" algn="l" rtl="0">
              <a:spcBef>
                <a:spcPts val="0"/>
              </a:spcBef>
              <a:spcAft>
                <a:spcPts val="0"/>
              </a:spcAft>
              <a:buSzPts val="1100"/>
              <a:buChar char="○"/>
            </a:pPr>
            <a:r>
              <a:rPr lang="hr"/>
              <a:t>određivanje relativne odgovornosti za određene ishode </a:t>
            </a:r>
            <a:endParaRPr/>
          </a:p>
          <a:p>
            <a:pPr marL="457200" lvl="0" indent="-311150" algn="l" rtl="0">
              <a:spcBef>
                <a:spcPts val="0"/>
              </a:spcBef>
              <a:spcAft>
                <a:spcPts val="0"/>
              </a:spcAft>
              <a:buSzPts val="1300"/>
              <a:buChar char="●"/>
            </a:pPr>
            <a:r>
              <a:rPr lang="hr"/>
              <a:t>Koraci kod određivanja relativne odgovornosti za ishode: </a:t>
            </a:r>
            <a:endParaRPr/>
          </a:p>
          <a:p>
            <a:pPr marL="914400" lvl="1" indent="-298450" algn="l" rtl="0">
              <a:spcBef>
                <a:spcPts val="0"/>
              </a:spcBef>
              <a:spcAft>
                <a:spcPts val="0"/>
              </a:spcAft>
              <a:buSzPts val="1100"/>
              <a:buChar char="○"/>
            </a:pPr>
            <a:r>
              <a:rPr lang="hr"/>
              <a:t>Identifikacija klijentovih početnih uvjerenja</a:t>
            </a:r>
            <a:endParaRPr/>
          </a:p>
          <a:p>
            <a:pPr marL="914400" lvl="1" indent="-298450" algn="l" rtl="0">
              <a:spcBef>
                <a:spcPts val="0"/>
              </a:spcBef>
              <a:spcAft>
                <a:spcPts val="0"/>
              </a:spcAft>
              <a:buSzPts val="1100"/>
              <a:buChar char="○"/>
            </a:pPr>
            <a:r>
              <a:rPr lang="hr"/>
              <a:t>Smišljanje alternativnih objašnjenja</a:t>
            </a:r>
            <a:endParaRPr/>
          </a:p>
          <a:p>
            <a:pPr marL="914400" lvl="1" indent="-298450" algn="l" rtl="0">
              <a:spcBef>
                <a:spcPts val="0"/>
              </a:spcBef>
              <a:spcAft>
                <a:spcPts val="0"/>
              </a:spcAft>
              <a:buSzPts val="1100"/>
              <a:buChar char="○"/>
            </a:pPr>
            <a:r>
              <a:rPr lang="hr"/>
              <a:t>Određivanje udjela različitih objašnjenja u konačnom ishodu i crtanje pite</a:t>
            </a:r>
            <a:endParaRPr/>
          </a:p>
          <a:p>
            <a:pPr marL="1371600" lvl="2" indent="-298450" algn="l" rtl="0">
              <a:spcBef>
                <a:spcPts val="0"/>
              </a:spcBef>
              <a:spcAft>
                <a:spcPts val="0"/>
              </a:spcAft>
              <a:buSzPts val="1100"/>
              <a:buChar char="■"/>
            </a:pPr>
            <a:r>
              <a:rPr lang="hr"/>
              <a:t>Počinjemo s alternativnim opcijama, a na kraju pitamo za disfunkcionalne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3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(Dis)funkcionalne usporedbe</a:t>
            </a:r>
            <a:endParaRPr/>
          </a:p>
        </p:txBody>
      </p:sp>
      <p:sp>
        <p:nvSpPr>
          <p:cNvPr id="190" name="Google Shape;190;p31"/>
          <p:cNvSpPr txBox="1">
            <a:spLocks noGrp="1"/>
          </p:cNvSpPr>
          <p:nvPr>
            <p:ph type="body" idx="1"/>
          </p:nvPr>
        </p:nvSpPr>
        <p:spPr>
          <a:xfrm>
            <a:off x="729450" y="2078875"/>
            <a:ext cx="7688700" cy="2941800"/>
          </a:xfrm>
          <a:prstGeom prst="rect">
            <a:avLst/>
          </a:prstGeom>
        </p:spPr>
        <p:txBody>
          <a:bodyPr spcFirstLastPara="1" wrap="square" lIns="91425" tIns="91425" rIns="91425" bIns="91425" anchor="t" anchorCtr="0">
            <a:normAutofit fontScale="92500" lnSpcReduction="10000"/>
          </a:bodyPr>
          <a:lstStyle/>
          <a:p>
            <a:pPr marL="457200" lvl="0" indent="-304958" algn="l" rtl="0">
              <a:spcBef>
                <a:spcPts val="0"/>
              </a:spcBef>
              <a:spcAft>
                <a:spcPts val="0"/>
              </a:spcAft>
              <a:buSzPct val="100000"/>
              <a:buChar char="●"/>
            </a:pPr>
            <a:r>
              <a:rPr lang="hr"/>
              <a:t>Disfunkcionalne usporedbe:</a:t>
            </a:r>
            <a:endParaRPr/>
          </a:p>
          <a:p>
            <a:pPr marL="914400" lvl="1" indent="-293211" algn="l" rtl="0">
              <a:spcBef>
                <a:spcPts val="0"/>
              </a:spcBef>
              <a:spcAft>
                <a:spcPts val="0"/>
              </a:spcAft>
              <a:buSzPct val="100000"/>
              <a:buChar char="○"/>
            </a:pPr>
            <a:r>
              <a:rPr lang="hr"/>
              <a:t>Uspoređivanje sa samim sobom prije nastupa poremećaja</a:t>
            </a:r>
            <a:endParaRPr/>
          </a:p>
          <a:p>
            <a:pPr marL="914400" lvl="1" indent="-293211" algn="l" rtl="0">
              <a:spcBef>
                <a:spcPts val="0"/>
              </a:spcBef>
              <a:spcAft>
                <a:spcPts val="0"/>
              </a:spcAft>
              <a:buSzPct val="100000"/>
              <a:buChar char="○"/>
            </a:pPr>
            <a:r>
              <a:rPr lang="hr"/>
              <a:t>Uspoređivanje sa samim sobom kakvi bi htjeli biti</a:t>
            </a:r>
            <a:endParaRPr/>
          </a:p>
          <a:p>
            <a:pPr marL="914400" lvl="1" indent="-293211" algn="l" rtl="0">
              <a:spcBef>
                <a:spcPts val="0"/>
              </a:spcBef>
              <a:spcAft>
                <a:spcPts val="0"/>
              </a:spcAft>
              <a:buSzPct val="100000"/>
              <a:buChar char="○"/>
            </a:pPr>
            <a:r>
              <a:rPr lang="hr"/>
              <a:t>Uspoređivanje s drugim ljudima koji nemaju psihičke poremećaje</a:t>
            </a:r>
            <a:endParaRPr/>
          </a:p>
          <a:p>
            <a:pPr marL="457200" lvl="0" indent="-304958" algn="l" rtl="0">
              <a:spcBef>
                <a:spcPts val="0"/>
              </a:spcBef>
              <a:spcAft>
                <a:spcPts val="0"/>
              </a:spcAft>
              <a:buSzPct val="100000"/>
              <a:buChar char="●"/>
            </a:pPr>
            <a:r>
              <a:rPr lang="hr"/>
              <a:t>Cilj: zamijeniti ih funkcionalnim usporedbama</a:t>
            </a:r>
            <a:endParaRPr/>
          </a:p>
          <a:p>
            <a:pPr marL="914400" lvl="1" indent="-293211" algn="l" rtl="0">
              <a:spcBef>
                <a:spcPts val="0"/>
              </a:spcBef>
              <a:spcAft>
                <a:spcPts val="0"/>
              </a:spcAft>
              <a:buSzPct val="100000"/>
              <a:buChar char="○"/>
            </a:pPr>
            <a:r>
              <a:rPr lang="hr"/>
              <a:t>Uspoređivanje sa samim sobom u najgorim/lošijim trenucima (npr. prije dolaska na terapiju)</a:t>
            </a:r>
            <a:endParaRPr/>
          </a:p>
          <a:p>
            <a:pPr marL="457200" lvl="0" indent="-304958" algn="l" rtl="0">
              <a:spcBef>
                <a:spcPts val="0"/>
              </a:spcBef>
              <a:spcAft>
                <a:spcPts val="0"/>
              </a:spcAft>
              <a:buSzPct val="100000"/>
              <a:buChar char="●"/>
            </a:pPr>
            <a:r>
              <a:rPr lang="hr"/>
              <a:t>Pri tome nam može pomoći: </a:t>
            </a:r>
            <a:endParaRPr/>
          </a:p>
          <a:p>
            <a:pPr marL="914400" lvl="1" indent="-293211" algn="l" rtl="0">
              <a:spcBef>
                <a:spcPts val="0"/>
              </a:spcBef>
              <a:spcAft>
                <a:spcPts val="0"/>
              </a:spcAft>
              <a:buSzPct val="100000"/>
              <a:buChar char="○"/>
            </a:pPr>
            <a:r>
              <a:rPr lang="hr"/>
              <a:t>usporedba s tjelesnim bolestima </a:t>
            </a:r>
            <a:r>
              <a:rPr lang="hr" i="1"/>
              <a:t>(T: Biste li bili toliko strogi prema sebi da imate upalu pluća i zbog toga vam je teško?)</a:t>
            </a:r>
            <a:endParaRPr i="1"/>
          </a:p>
          <a:p>
            <a:pPr marL="914400" lvl="1" indent="-293211" algn="l" rtl="0">
              <a:spcBef>
                <a:spcPts val="0"/>
              </a:spcBef>
              <a:spcAft>
                <a:spcPts val="0"/>
              </a:spcAft>
              <a:buSzPct val="100000"/>
              <a:buChar char="○"/>
            </a:pPr>
            <a:r>
              <a:rPr lang="hr"/>
              <a:t>naglašavanje poteškoća koje su klijenti imali zbog psihičkih smetnji</a:t>
            </a:r>
            <a:endParaRPr/>
          </a:p>
          <a:p>
            <a:pPr marL="914400" lvl="1" indent="-293211" algn="l" rtl="0">
              <a:spcBef>
                <a:spcPts val="0"/>
              </a:spcBef>
              <a:spcAft>
                <a:spcPts val="0"/>
              </a:spcAft>
              <a:buSzPct val="100000"/>
              <a:buChar char="○"/>
            </a:pPr>
            <a:r>
              <a:rPr lang="hr"/>
              <a:t>učenje klijenata da se uspoređuju sa samima sobom prije nego su krenuli na psihoterapiju </a:t>
            </a:r>
            <a:endParaRPr/>
          </a:p>
          <a:p>
            <a:pPr marL="914400" lvl="1" indent="-293211" algn="l" rtl="0">
              <a:spcBef>
                <a:spcPts val="0"/>
              </a:spcBef>
              <a:spcAft>
                <a:spcPts val="0"/>
              </a:spcAft>
              <a:buSzPct val="100000"/>
              <a:buChar char="○"/>
            </a:pPr>
            <a:r>
              <a:rPr lang="hr"/>
              <a:t>usmjeravanje pažnje na napredak koji su ostvarili kroz terapiju i samostalne aktivnosti</a:t>
            </a:r>
            <a:endParaRPr/>
          </a:p>
          <a:p>
            <a:pPr marL="457200" lvl="0" indent="-304958" algn="l" rtl="0">
              <a:spcBef>
                <a:spcPts val="0"/>
              </a:spcBef>
              <a:spcAft>
                <a:spcPts val="0"/>
              </a:spcAft>
              <a:buSzPct val="100000"/>
              <a:buChar char="●"/>
            </a:pPr>
            <a:r>
              <a:rPr lang="hr"/>
              <a:t>Ako su klijenti izrazito loše, možemo ih podsjetiti da zajedno radimo na ciljevima tako da im bude bolje </a:t>
            </a:r>
            <a:endParaRPr/>
          </a:p>
          <a:p>
            <a:pPr marL="914400" lvl="1" indent="-293211" algn="l" rtl="0">
              <a:spcBef>
                <a:spcPts val="0"/>
              </a:spcBef>
              <a:spcAft>
                <a:spcPts val="0"/>
              </a:spcAft>
              <a:buSzPct val="100000"/>
              <a:buChar char="○"/>
            </a:pPr>
            <a:r>
              <a:rPr lang="hr" i="1"/>
              <a:t>T: “Zvuči mi kao da se osjećate prilično nesretno kad se uspoređujete s drugim ljudima ili s onime kako biste htjeli da vam bude. Pitam se bi li vam moglo koristiti da se u tim trenucima podsjetite da imate listu ciljeva i da zajedno radimo na planu kako da napravite željene promjene. Što bi se moglo dogoditi s vašim raspoloženjem kad biste se podsjetili da smo vi i ja tim koji radi zajedno na tome da vas dovedemo tamo gdje želite biti?</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Uvod</a:t>
            </a:r>
            <a:endParaRPr/>
          </a:p>
        </p:txBody>
      </p:sp>
      <p:sp>
        <p:nvSpPr>
          <p:cNvPr id="93" name="Google Shape;93;p1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U BKT koristimo puno tehnika i mnoge su preuzete iz drugih terapijskih modaliteta</a:t>
            </a:r>
            <a:endParaRPr/>
          </a:p>
          <a:p>
            <a:pPr marL="914400" lvl="1" indent="-298450" algn="l" rtl="0">
              <a:spcBef>
                <a:spcPts val="0"/>
              </a:spcBef>
              <a:spcAft>
                <a:spcPts val="0"/>
              </a:spcAft>
              <a:buSzPts val="1100"/>
              <a:buChar char="○"/>
            </a:pPr>
            <a:r>
              <a:rPr lang="hr"/>
              <a:t>Koristimo ih u okviru kognitivne konceptualizacije slučaja </a:t>
            </a:r>
            <a:endParaRPr/>
          </a:p>
          <a:p>
            <a:pPr marL="457200" lvl="0" indent="-311150" algn="l" rtl="0">
              <a:spcBef>
                <a:spcPts val="0"/>
              </a:spcBef>
              <a:spcAft>
                <a:spcPts val="0"/>
              </a:spcAft>
              <a:buSzPts val="1300"/>
              <a:buChar char="●"/>
            </a:pPr>
            <a:r>
              <a:rPr lang="hr"/>
              <a:t>Njima nastojimo utjecati na klijentove misli, ponašanje, fiziološke reakcije, raspoloženje, emocije, vještine itd.</a:t>
            </a:r>
            <a:endParaRPr/>
          </a:p>
          <a:p>
            <a:pPr marL="457200" lvl="0" indent="-311150" algn="l" rtl="0">
              <a:spcBef>
                <a:spcPts val="0"/>
              </a:spcBef>
              <a:spcAft>
                <a:spcPts val="0"/>
              </a:spcAft>
              <a:buSzPts val="1300"/>
              <a:buChar char="●"/>
            </a:pPr>
            <a:r>
              <a:rPr lang="hr"/>
              <a:t>Za svaku tehniku treba klijentima objasniti razloge za njeno korištenje i dobiti njihov pristanak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2"/>
          <p:cNvSpPr txBox="1">
            <a:spLocks noGrp="1"/>
          </p:cNvSpPr>
          <p:nvPr>
            <p:ph type="title"/>
          </p:nvPr>
        </p:nvSpPr>
        <p:spPr>
          <a:xfrm>
            <a:off x="3339450" y="2304150"/>
            <a:ext cx="24651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Hvala na pažnji!</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body" idx="1"/>
          </p:nvPr>
        </p:nvSpPr>
        <p:spPr>
          <a:xfrm>
            <a:off x="729450" y="2078875"/>
            <a:ext cx="7688700" cy="2871000"/>
          </a:xfrm>
          <a:prstGeom prst="rect">
            <a:avLst/>
          </a:prstGeom>
        </p:spPr>
        <p:txBody>
          <a:bodyPr spcFirstLastPara="1" wrap="square" lIns="91425" tIns="91425" rIns="91425" bIns="91425" anchor="t" anchorCtr="0">
            <a:normAutofit lnSpcReduction="10000"/>
          </a:bodyPr>
          <a:lstStyle/>
          <a:p>
            <a:pPr marL="457200" lvl="0" indent="-311150" algn="l" rtl="0">
              <a:spcBef>
                <a:spcPts val="0"/>
              </a:spcBef>
              <a:spcAft>
                <a:spcPts val="0"/>
              </a:spcAft>
              <a:buSzPts val="1300"/>
              <a:buChar char="●"/>
            </a:pPr>
            <a:r>
              <a:rPr lang="hr"/>
              <a:t>Koristimo ih kad želimo umanjiti intenzitet i trajanje neugodnih emocija povezanih s disfunkcionalnim vjerovanjima i percepcijom:</a:t>
            </a:r>
            <a:endParaRPr/>
          </a:p>
          <a:p>
            <a:pPr marL="914400" lvl="1" indent="-298450" algn="l" rtl="0">
              <a:spcBef>
                <a:spcPts val="0"/>
              </a:spcBef>
              <a:spcAft>
                <a:spcPts val="0"/>
              </a:spcAft>
              <a:buSzPts val="1100"/>
              <a:buChar char="○"/>
            </a:pPr>
            <a:r>
              <a:rPr lang="hr" sz="1300"/>
              <a:t>mijenjanje disfunkcionalnih misli i vjerovanja </a:t>
            </a:r>
            <a:endParaRPr sz="1300"/>
          </a:p>
          <a:p>
            <a:pPr marL="914400" lvl="1" indent="-298450" algn="l" rtl="0">
              <a:spcBef>
                <a:spcPts val="0"/>
              </a:spcBef>
              <a:spcAft>
                <a:spcPts val="0"/>
              </a:spcAft>
              <a:buSzPts val="1100"/>
              <a:buChar char="○"/>
            </a:pPr>
            <a:r>
              <a:rPr lang="hr" sz="1300"/>
              <a:t>mijenjanje disfunkcionalnog ponašanja</a:t>
            </a:r>
            <a:endParaRPr sz="1300"/>
          </a:p>
          <a:p>
            <a:pPr marL="914400" lvl="1" indent="-298450" algn="l" rtl="0">
              <a:spcBef>
                <a:spcPts val="0"/>
              </a:spcBef>
              <a:spcAft>
                <a:spcPts val="0"/>
              </a:spcAft>
              <a:buSzPts val="1100"/>
              <a:buChar char="○"/>
            </a:pPr>
            <a:r>
              <a:rPr lang="hr" sz="1300"/>
              <a:t>svjesno uključivanje u društvene, ugodne, produktivne i self-care aktivnosti</a:t>
            </a:r>
            <a:endParaRPr sz="1300"/>
          </a:p>
          <a:p>
            <a:pPr marL="914400" lvl="1" indent="-298450" algn="l" rtl="0">
              <a:spcBef>
                <a:spcPts val="0"/>
              </a:spcBef>
              <a:spcAft>
                <a:spcPts val="0"/>
              </a:spcAft>
              <a:buSzPts val="1100"/>
              <a:buChar char="○"/>
            </a:pPr>
            <a:r>
              <a:rPr lang="hr" sz="1300"/>
              <a:t>vježbanje</a:t>
            </a:r>
            <a:endParaRPr sz="1300"/>
          </a:p>
          <a:p>
            <a:pPr marL="914400" lvl="1" indent="-298450" algn="l" rtl="0">
              <a:spcBef>
                <a:spcPts val="0"/>
              </a:spcBef>
              <a:spcAft>
                <a:spcPts val="0"/>
              </a:spcAft>
              <a:buSzPts val="1100"/>
              <a:buChar char="○"/>
            </a:pPr>
            <a:r>
              <a:rPr lang="hr" sz="1300"/>
              <a:t>fokusiranje na vlastite snage i prednosti </a:t>
            </a:r>
            <a:endParaRPr sz="1300"/>
          </a:p>
          <a:p>
            <a:pPr marL="914400" lvl="1" indent="-298450" algn="l" rtl="0">
              <a:spcBef>
                <a:spcPts val="0"/>
              </a:spcBef>
              <a:spcAft>
                <a:spcPts val="0"/>
              </a:spcAft>
              <a:buSzPts val="1100"/>
              <a:buChar char="○"/>
            </a:pPr>
            <a:r>
              <a:rPr lang="hr" sz="1300"/>
              <a:t>usvajanje pozitivnih misli i vjerovanja </a:t>
            </a:r>
            <a:endParaRPr sz="1300"/>
          </a:p>
          <a:p>
            <a:pPr marL="914400" lvl="1" indent="-298450" algn="l" rtl="0">
              <a:spcBef>
                <a:spcPts val="0"/>
              </a:spcBef>
              <a:spcAft>
                <a:spcPts val="0"/>
              </a:spcAft>
              <a:buSzPts val="1100"/>
              <a:buChar char="○"/>
            </a:pPr>
            <a:r>
              <a:rPr lang="hr" sz="1300"/>
              <a:t>usvajanje adaptivnog ponašanja</a:t>
            </a:r>
            <a:endParaRPr sz="1300"/>
          </a:p>
          <a:p>
            <a:pPr marL="914400" lvl="1" indent="-311150" algn="l" rtl="0">
              <a:spcBef>
                <a:spcPts val="0"/>
              </a:spcBef>
              <a:spcAft>
                <a:spcPts val="0"/>
              </a:spcAft>
              <a:buSzPts val="1300"/>
              <a:buChar char="○"/>
            </a:pPr>
            <a:r>
              <a:rPr lang="hr" sz="1300"/>
              <a:t>preusmjeravanje pažnje, uključivanje u aktivnosti u skladu s vlastitim vrijednostima i samo-umirivanje (self-soothing)</a:t>
            </a:r>
            <a:endParaRPr sz="1300"/>
          </a:p>
          <a:p>
            <a:pPr marL="914400" lvl="1" indent="-311150" algn="l" rtl="0">
              <a:spcBef>
                <a:spcPts val="0"/>
              </a:spcBef>
              <a:spcAft>
                <a:spcPts val="0"/>
              </a:spcAft>
              <a:buSzPts val="1300"/>
              <a:buChar char="○"/>
            </a:pPr>
            <a:r>
              <a:rPr lang="hr" sz="1300"/>
              <a:t>relaksacija</a:t>
            </a:r>
            <a:endParaRPr sz="1300"/>
          </a:p>
        </p:txBody>
      </p:sp>
      <p:sp>
        <p:nvSpPr>
          <p:cNvPr id="99" name="Google Shape;99;p1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Tehnike regulacije emocija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body" idx="1"/>
          </p:nvPr>
        </p:nvSpPr>
        <p:spPr>
          <a:xfrm>
            <a:off x="729450" y="1280125"/>
            <a:ext cx="7688700" cy="3136200"/>
          </a:xfrm>
          <a:prstGeom prst="rect">
            <a:avLst/>
          </a:prstGeom>
        </p:spPr>
        <p:txBody>
          <a:bodyPr spcFirstLastPara="1" wrap="square" lIns="91425" tIns="91425" rIns="91425" bIns="91425" anchor="t" anchorCtr="0">
            <a:normAutofit/>
          </a:bodyPr>
          <a:lstStyle/>
          <a:p>
            <a:pPr marL="457200" lvl="0" indent="-323850" algn="l" rtl="0">
              <a:spcBef>
                <a:spcPts val="0"/>
              </a:spcBef>
              <a:spcAft>
                <a:spcPts val="0"/>
              </a:spcAft>
              <a:buSzPts val="1500"/>
              <a:buAutoNum type="arabicPeriod"/>
            </a:pPr>
            <a:r>
              <a:rPr lang="hr" b="1"/>
              <a:t>Preusmjeravanje pažnje, uključivanje u aktivnosti u skladu s vlastitim vrijednostima i samo-umirivanje (self-soothing)</a:t>
            </a:r>
            <a:endParaRPr sz="1500" b="1"/>
          </a:p>
          <a:p>
            <a:pPr marL="457200" lvl="0" indent="-311150" algn="l" rtl="0">
              <a:spcBef>
                <a:spcPts val="0"/>
              </a:spcBef>
              <a:spcAft>
                <a:spcPts val="0"/>
              </a:spcAft>
              <a:buSzPts val="1300"/>
              <a:buChar char="●"/>
            </a:pPr>
            <a:r>
              <a:rPr lang="hr"/>
              <a:t>Koristi se kada problem solving nije korisna tehnika</a:t>
            </a:r>
            <a:endParaRPr/>
          </a:p>
          <a:p>
            <a:pPr marL="914400" lvl="1" indent="-298450" algn="l" rtl="0">
              <a:spcBef>
                <a:spcPts val="0"/>
              </a:spcBef>
              <a:spcAft>
                <a:spcPts val="0"/>
              </a:spcAft>
              <a:buSzPts val="1100"/>
              <a:buChar char="○"/>
            </a:pPr>
            <a:r>
              <a:rPr lang="hr"/>
              <a:t>Problemi koje nije moguće riješiti ili okolnosti koje se ne mogu promijeniti </a:t>
            </a:r>
            <a:endParaRPr/>
          </a:p>
          <a:p>
            <a:pPr marL="457200" lvl="0" indent="-311150" algn="l" rtl="0">
              <a:spcBef>
                <a:spcPts val="0"/>
              </a:spcBef>
              <a:spcAft>
                <a:spcPts val="0"/>
              </a:spcAft>
              <a:buSzPts val="1300"/>
              <a:buChar char="●"/>
            </a:pPr>
            <a:r>
              <a:rPr lang="hr"/>
              <a:t>Koraci: </a:t>
            </a:r>
            <a:endParaRPr/>
          </a:p>
          <a:p>
            <a:pPr marL="914400" lvl="1" indent="-298450" algn="l" rtl="0">
              <a:spcBef>
                <a:spcPts val="0"/>
              </a:spcBef>
              <a:spcAft>
                <a:spcPts val="0"/>
              </a:spcAft>
              <a:buSzPts val="1100"/>
              <a:buChar char="○"/>
            </a:pPr>
            <a:r>
              <a:rPr lang="hr"/>
              <a:t>praćenje emocionalnih reakcija</a:t>
            </a:r>
            <a:endParaRPr/>
          </a:p>
          <a:p>
            <a:pPr marL="914400" lvl="1" indent="-298450" algn="l" rtl="0">
              <a:spcBef>
                <a:spcPts val="0"/>
              </a:spcBef>
              <a:spcAft>
                <a:spcPts val="0"/>
              </a:spcAft>
              <a:buSzPts val="1100"/>
              <a:buChar char="○"/>
            </a:pPr>
            <a:r>
              <a:rPr lang="hr"/>
              <a:t>praćenje na što je usmjerena pažnja</a:t>
            </a:r>
            <a:endParaRPr/>
          </a:p>
          <a:p>
            <a:pPr marL="914400" lvl="1" indent="-298450" algn="l" rtl="0">
              <a:spcBef>
                <a:spcPts val="0"/>
              </a:spcBef>
              <a:spcAft>
                <a:spcPts val="0"/>
              </a:spcAft>
              <a:buSzPts val="1100"/>
              <a:buChar char="○"/>
            </a:pPr>
            <a:r>
              <a:rPr lang="hr"/>
              <a:t>preusmjeravanje pažnje na nešto drugo ili odabir novog ponašanja u skladu s vrijednostima osobe</a:t>
            </a:r>
            <a:endParaRPr i="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7"/>
          <p:cNvSpPr txBox="1">
            <a:spLocks noGrp="1"/>
          </p:cNvSpPr>
          <p:nvPr>
            <p:ph type="body" idx="1"/>
          </p:nvPr>
        </p:nvSpPr>
        <p:spPr>
          <a:xfrm>
            <a:off x="729450" y="1307175"/>
            <a:ext cx="7688700" cy="37134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Preusmjeravanje pažnje na:</a:t>
            </a:r>
            <a:endParaRPr/>
          </a:p>
          <a:p>
            <a:pPr marL="914400" lvl="1" indent="-298450" algn="l" rtl="0">
              <a:spcBef>
                <a:spcPts val="0"/>
              </a:spcBef>
              <a:spcAft>
                <a:spcPts val="0"/>
              </a:spcAft>
              <a:buSzPts val="1100"/>
              <a:buChar char="○"/>
            </a:pPr>
            <a:r>
              <a:rPr lang="hr"/>
              <a:t>trenutnu aktivnost</a:t>
            </a:r>
            <a:endParaRPr/>
          </a:p>
          <a:p>
            <a:pPr marL="914400" lvl="1" indent="-298450" algn="l" rtl="0">
              <a:spcBef>
                <a:spcPts val="0"/>
              </a:spcBef>
              <a:spcAft>
                <a:spcPts val="0"/>
              </a:spcAft>
              <a:buSzPts val="1100"/>
              <a:buChar char="○"/>
            </a:pPr>
            <a:r>
              <a:rPr lang="hr"/>
              <a:t>iskustvo sada i ovdje, vlastita osjetila</a:t>
            </a:r>
            <a:endParaRPr/>
          </a:p>
          <a:p>
            <a:pPr marL="914400" lvl="1" indent="-298450" algn="l" rtl="0">
              <a:spcBef>
                <a:spcPts val="0"/>
              </a:spcBef>
              <a:spcAft>
                <a:spcPts val="0"/>
              </a:spcAft>
              <a:buSzPts val="1100"/>
              <a:buChar char="○"/>
            </a:pPr>
            <a:r>
              <a:rPr lang="hr"/>
              <a:t>vlastito tijelo i disanje</a:t>
            </a:r>
            <a:endParaRPr/>
          </a:p>
          <a:p>
            <a:pPr marL="914400" lvl="1" indent="-298450" algn="l" rtl="0">
              <a:spcBef>
                <a:spcPts val="0"/>
              </a:spcBef>
              <a:spcAft>
                <a:spcPts val="0"/>
              </a:spcAft>
              <a:buSzPts val="1100"/>
              <a:buChar char="○"/>
            </a:pPr>
            <a:r>
              <a:rPr lang="hr"/>
              <a:t>svoje težnje i plan kojim će ih ostvariti pomoću ugodnih i samo-umirujućih aktivnosti, relaksacije ili prakticiranja mindfulnessa</a:t>
            </a:r>
            <a:endParaRPr/>
          </a:p>
          <a:p>
            <a:pPr marL="457200" lvl="0" indent="-311150" algn="l" rtl="0">
              <a:spcBef>
                <a:spcPts val="0"/>
              </a:spcBef>
              <a:spcAft>
                <a:spcPts val="0"/>
              </a:spcAft>
              <a:buSzPts val="1300"/>
              <a:buChar char="●"/>
            </a:pPr>
            <a:r>
              <a:rPr lang="hr"/>
              <a:t>Promjena ponašanja: </a:t>
            </a:r>
            <a:endParaRPr/>
          </a:p>
          <a:p>
            <a:pPr marL="914400" lvl="1" indent="-298450" algn="l" rtl="0">
              <a:spcBef>
                <a:spcPts val="0"/>
              </a:spcBef>
              <a:spcAft>
                <a:spcPts val="0"/>
              </a:spcAft>
              <a:buSzPts val="1100"/>
              <a:buChar char="○"/>
            </a:pPr>
            <a:r>
              <a:rPr lang="hr"/>
              <a:t>odabir novog ponašanja u skladu s vlastitim vrijednostima</a:t>
            </a:r>
            <a:endParaRPr/>
          </a:p>
          <a:p>
            <a:pPr marL="914400" lvl="1" indent="-298450" algn="l" rtl="0">
              <a:spcBef>
                <a:spcPts val="0"/>
              </a:spcBef>
              <a:spcAft>
                <a:spcPts val="0"/>
              </a:spcAft>
              <a:buSzPts val="1100"/>
              <a:buChar char="○"/>
            </a:pPr>
            <a:r>
              <a:rPr lang="hr"/>
              <a:t>razgovor s drugima</a:t>
            </a:r>
            <a:endParaRPr/>
          </a:p>
          <a:p>
            <a:pPr marL="914400" lvl="1" indent="-298450" algn="l" rtl="0">
              <a:spcBef>
                <a:spcPts val="0"/>
              </a:spcBef>
              <a:spcAft>
                <a:spcPts val="0"/>
              </a:spcAft>
              <a:buSzPts val="1100"/>
              <a:buChar char="○"/>
            </a:pPr>
            <a:r>
              <a:rPr lang="hr"/>
              <a:t>pretraživanje interneta </a:t>
            </a:r>
            <a:endParaRPr/>
          </a:p>
          <a:p>
            <a:pPr marL="914400" lvl="1" indent="-298450" algn="l" rtl="0">
              <a:spcBef>
                <a:spcPts val="0"/>
              </a:spcBef>
              <a:spcAft>
                <a:spcPts val="0"/>
              </a:spcAft>
              <a:buSzPts val="1100"/>
              <a:buChar char="○"/>
            </a:pPr>
            <a:r>
              <a:rPr lang="hr"/>
              <a:t>igranje video igrice</a:t>
            </a:r>
            <a:endParaRPr/>
          </a:p>
          <a:p>
            <a:pPr marL="914400" lvl="1" indent="-298450" algn="l" rtl="0">
              <a:spcBef>
                <a:spcPts val="0"/>
              </a:spcBef>
              <a:spcAft>
                <a:spcPts val="0"/>
              </a:spcAft>
              <a:buSzPts val="1100"/>
              <a:buChar char="○"/>
            </a:pPr>
            <a:r>
              <a:rPr lang="hr"/>
              <a:t>objavljivanje i pregledavanje objava na društvenim mrežama</a:t>
            </a:r>
            <a:endParaRPr/>
          </a:p>
          <a:p>
            <a:pPr marL="914400" lvl="1" indent="-298450" algn="l" rtl="0">
              <a:spcBef>
                <a:spcPts val="0"/>
              </a:spcBef>
              <a:spcAft>
                <a:spcPts val="0"/>
              </a:spcAft>
              <a:buSzPts val="1100"/>
              <a:buChar char="○"/>
            </a:pPr>
            <a:r>
              <a:rPr lang="hr"/>
              <a:t>obavljanje kućanskih poslova</a:t>
            </a:r>
            <a:endParaRPr/>
          </a:p>
          <a:p>
            <a:pPr marL="914400" lvl="1" indent="-298450" algn="l" rtl="0">
              <a:spcBef>
                <a:spcPts val="0"/>
              </a:spcBef>
              <a:spcAft>
                <a:spcPts val="0"/>
              </a:spcAft>
              <a:buSzPts val="1100"/>
              <a:buChar char="○"/>
            </a:pPr>
            <a:r>
              <a:rPr lang="hr"/>
              <a:t>vježbanje</a:t>
            </a:r>
            <a:endParaRPr/>
          </a:p>
          <a:p>
            <a:pPr marL="914400" lvl="1" indent="-298450" algn="l" rtl="0">
              <a:spcBef>
                <a:spcPts val="0"/>
              </a:spcBef>
              <a:spcAft>
                <a:spcPts val="0"/>
              </a:spcAft>
              <a:buSzPts val="1100"/>
              <a:buChar char="○"/>
            </a:pPr>
            <a:r>
              <a:rPr lang="hr"/>
              <a:t>tuširanje ili kupka</a:t>
            </a:r>
            <a:endParaRPr/>
          </a:p>
          <a:p>
            <a:pPr marL="914400" lvl="1" indent="-298450" algn="l" rtl="0">
              <a:spcBef>
                <a:spcPts val="0"/>
              </a:spcBef>
              <a:spcAft>
                <a:spcPts val="0"/>
              </a:spcAft>
              <a:buSzPts val="1100"/>
              <a:buChar char="○"/>
            </a:pPr>
            <a:r>
              <a:rPr lang="hr"/>
              <a:t>druženje s djecom ili kućnim ljubimcima</a:t>
            </a:r>
            <a:endParaRPr/>
          </a:p>
          <a:p>
            <a:pPr marL="914400" lvl="1" indent="-298450" algn="l" rtl="0">
              <a:spcBef>
                <a:spcPts val="0"/>
              </a:spcBef>
              <a:spcAft>
                <a:spcPts val="0"/>
              </a:spcAft>
              <a:buSzPts val="1100"/>
              <a:buChar char="○"/>
            </a:pPr>
            <a:r>
              <a:rPr lang="hr"/>
              <a:t>prakticiranje zahvalnosti</a:t>
            </a:r>
            <a:endParaRPr/>
          </a:p>
          <a:p>
            <a:pPr marL="0" lvl="0" indent="0" algn="l" rtl="0">
              <a:spcBef>
                <a:spcPts val="120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8"/>
          <p:cNvSpPr txBox="1">
            <a:spLocks noGrp="1"/>
          </p:cNvSpPr>
          <p:nvPr>
            <p:ph type="body" idx="1"/>
          </p:nvPr>
        </p:nvSpPr>
        <p:spPr>
          <a:xfrm>
            <a:off x="729450" y="1280125"/>
            <a:ext cx="7688700" cy="35988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AutoNum type="arabicPeriod" startAt="2"/>
            </a:pPr>
            <a:r>
              <a:rPr lang="hr" b="1"/>
              <a:t>Tehnike relaksacije</a:t>
            </a:r>
            <a:endParaRPr b="1"/>
          </a:p>
          <a:p>
            <a:pPr marL="457200" lvl="0" indent="-311150" algn="l" rtl="0">
              <a:spcBef>
                <a:spcPts val="0"/>
              </a:spcBef>
              <a:spcAft>
                <a:spcPts val="0"/>
              </a:spcAft>
              <a:buSzPts val="1300"/>
              <a:buChar char="●"/>
            </a:pPr>
            <a:r>
              <a:rPr lang="hr"/>
              <a:t>Posebno korisno kod klijenata koji osjećaju napetost u tijelu </a:t>
            </a:r>
            <a:endParaRPr/>
          </a:p>
          <a:p>
            <a:pPr marL="914400" lvl="1" indent="-298450" algn="l" rtl="0">
              <a:spcBef>
                <a:spcPts val="0"/>
              </a:spcBef>
              <a:spcAft>
                <a:spcPts val="0"/>
              </a:spcAft>
              <a:buSzPts val="1100"/>
              <a:buChar char="○"/>
            </a:pPr>
            <a:r>
              <a:rPr lang="hr"/>
              <a:t>Progresivna mišićna relaksacija (PMR)</a:t>
            </a:r>
            <a:endParaRPr/>
          </a:p>
          <a:p>
            <a:pPr marL="914400" lvl="1" indent="-298450" algn="l" rtl="0">
              <a:spcBef>
                <a:spcPts val="0"/>
              </a:spcBef>
              <a:spcAft>
                <a:spcPts val="0"/>
              </a:spcAft>
              <a:buSzPts val="1100"/>
              <a:buChar char="○"/>
            </a:pPr>
            <a:r>
              <a:rPr lang="hr"/>
              <a:t>Vođena imaginacija</a:t>
            </a:r>
            <a:endParaRPr/>
          </a:p>
          <a:p>
            <a:pPr marL="1371600" lvl="2" indent="-298450" algn="l" rtl="0">
              <a:spcBef>
                <a:spcPts val="0"/>
              </a:spcBef>
              <a:spcAft>
                <a:spcPts val="0"/>
              </a:spcAft>
              <a:buSzPts val="1100"/>
              <a:buChar char="■"/>
            </a:pPr>
            <a:r>
              <a:rPr lang="hr"/>
              <a:t>klijenti zamišljaju da su opušteni, smireni i sigurni u nekom za njih ugodnom okruženju (npr. ležanje na plaži)</a:t>
            </a:r>
            <a:endParaRPr/>
          </a:p>
          <a:p>
            <a:pPr marL="914400" lvl="1" indent="-298450" algn="l" rtl="0">
              <a:spcBef>
                <a:spcPts val="0"/>
              </a:spcBef>
              <a:spcAft>
                <a:spcPts val="0"/>
              </a:spcAft>
              <a:buSzPts val="1100"/>
              <a:buChar char="○"/>
            </a:pPr>
            <a:r>
              <a:rPr lang="hr"/>
              <a:t>Pravilno disanje (polagano i duboko disanje)</a:t>
            </a:r>
            <a:endParaRPr/>
          </a:p>
          <a:p>
            <a:pPr marL="457200" lvl="0" indent="-311150" algn="l" rtl="0">
              <a:spcBef>
                <a:spcPts val="0"/>
              </a:spcBef>
              <a:spcAft>
                <a:spcPts val="0"/>
              </a:spcAft>
              <a:buSzPts val="1300"/>
              <a:buChar char="●"/>
            </a:pPr>
            <a:r>
              <a:rPr lang="hr"/>
              <a:t>Ako primjena tehnika relaksacije dovede do još veće napetosti i anksioznosti kod klijenata, to koristimo kao priliku za učenje</a:t>
            </a:r>
            <a:endParaRPr/>
          </a:p>
          <a:p>
            <a:pPr marL="914400" lvl="1" indent="-298450" algn="l" rtl="0">
              <a:spcBef>
                <a:spcPts val="0"/>
              </a:spcBef>
              <a:spcAft>
                <a:spcPts val="0"/>
              </a:spcAft>
              <a:buSzPts val="1100"/>
              <a:buChar char="○"/>
            </a:pPr>
            <a:r>
              <a:rPr lang="hr"/>
              <a:t>Ohrabrivanje klijenata za nastavak relaksacije i testiranje svojih strahova</a:t>
            </a:r>
            <a:endParaRPr/>
          </a:p>
          <a:p>
            <a:pPr marL="914400" lvl="1" indent="-298450" algn="l" rtl="0">
              <a:spcBef>
                <a:spcPts val="0"/>
              </a:spcBef>
              <a:spcAft>
                <a:spcPts val="0"/>
              </a:spcAft>
              <a:buSzPts val="1100"/>
              <a:buChar char="○"/>
            </a:pPr>
            <a:r>
              <a:rPr lang="hr" i="1"/>
              <a:t>“Što je najgore što se može dogoditi ako nastavite s ovom vježbom?”</a:t>
            </a:r>
            <a:endParaRPr i="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Trening vještina</a:t>
            </a:r>
            <a:endParaRPr/>
          </a:p>
        </p:txBody>
      </p:sp>
      <p:sp>
        <p:nvSpPr>
          <p:cNvPr id="120" name="Google Shape;120;p19"/>
          <p:cNvSpPr txBox="1">
            <a:spLocks noGrp="1"/>
          </p:cNvSpPr>
          <p:nvPr>
            <p:ph type="body" idx="1"/>
          </p:nvPr>
        </p:nvSpPr>
        <p:spPr>
          <a:xfrm>
            <a:off x="729450" y="2078875"/>
            <a:ext cx="7688700" cy="28395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Provjeravamo radi li se o nedostatku vještine ili o disfunkcionalnim mislima koje ometaju korištenje vještine koja je već razvijena</a:t>
            </a:r>
            <a:endParaRPr/>
          </a:p>
          <a:p>
            <a:pPr marL="914400" lvl="1" indent="-298450" algn="l" rtl="0">
              <a:spcBef>
                <a:spcPts val="0"/>
              </a:spcBef>
              <a:spcAft>
                <a:spcPts val="0"/>
              </a:spcAft>
              <a:buSzPts val="1100"/>
              <a:buChar char="○"/>
            </a:pPr>
            <a:r>
              <a:rPr lang="hr" i="1"/>
              <a:t>T: “Kada biste bili sigurni da će doći do ishoda koji želite, što biste rekli ili učinili?”</a:t>
            </a:r>
            <a:endParaRPr/>
          </a:p>
          <a:p>
            <a:pPr marL="914400" lvl="1" indent="-298450" algn="l" rtl="0">
              <a:spcBef>
                <a:spcPts val="0"/>
              </a:spcBef>
              <a:spcAft>
                <a:spcPts val="0"/>
              </a:spcAft>
              <a:buSzPts val="1100"/>
              <a:buChar char="○"/>
            </a:pPr>
            <a:r>
              <a:rPr lang="hr"/>
              <a:t>Ako je vještina razvijena, ali nedostupna zbog disfunkcionalnih misli ili vjerovanja → kognitivno restrukturiranje</a:t>
            </a:r>
            <a:endParaRPr/>
          </a:p>
          <a:p>
            <a:pPr marL="914400" lvl="1" indent="-298450" algn="l" rtl="0">
              <a:spcBef>
                <a:spcPts val="0"/>
              </a:spcBef>
              <a:spcAft>
                <a:spcPts val="0"/>
              </a:spcAft>
              <a:buSzPts val="1100"/>
              <a:buChar char="○"/>
            </a:pPr>
            <a:r>
              <a:rPr lang="hr"/>
              <a:t>Nedovoljno razvijena vještina → trening vještina</a:t>
            </a:r>
            <a:endParaRPr/>
          </a:p>
          <a:p>
            <a:pPr marL="457200" lvl="0" indent="-311150" algn="l" rtl="0">
              <a:spcBef>
                <a:spcPts val="0"/>
              </a:spcBef>
              <a:spcAft>
                <a:spcPts val="0"/>
              </a:spcAft>
              <a:buSzPts val="1300"/>
              <a:buChar char="●"/>
            </a:pPr>
            <a:r>
              <a:rPr lang="hr"/>
              <a:t>Koraci:</a:t>
            </a:r>
            <a:endParaRPr/>
          </a:p>
          <a:p>
            <a:pPr marL="914400" lvl="1" indent="-298450" algn="l" rtl="0">
              <a:spcBef>
                <a:spcPts val="0"/>
              </a:spcBef>
              <a:spcAft>
                <a:spcPts val="0"/>
              </a:spcAft>
              <a:buSzPts val="1100"/>
              <a:buChar char="○"/>
            </a:pPr>
            <a:r>
              <a:rPr lang="hr"/>
              <a:t>vještinu treba opisati i demonstrirati klijentima tijekom terapijskog susreta</a:t>
            </a:r>
            <a:endParaRPr/>
          </a:p>
          <a:p>
            <a:pPr marL="914400" lvl="1" indent="-298450" algn="l" rtl="0">
              <a:spcBef>
                <a:spcPts val="0"/>
              </a:spcBef>
              <a:spcAft>
                <a:spcPts val="0"/>
              </a:spcAft>
              <a:buSzPts val="1100"/>
              <a:buChar char="○"/>
            </a:pPr>
            <a:r>
              <a:rPr lang="hr"/>
              <a:t>uvježbavanje vještine na terapijskom susretu </a:t>
            </a:r>
            <a:endParaRPr/>
          </a:p>
          <a:p>
            <a:pPr marL="1371600" lvl="2" indent="-298450" algn="l" rtl="0">
              <a:spcBef>
                <a:spcPts val="0"/>
              </a:spcBef>
              <a:spcAft>
                <a:spcPts val="0"/>
              </a:spcAft>
              <a:buSzPts val="1100"/>
              <a:buChar char="■"/>
            </a:pPr>
            <a:r>
              <a:rPr lang="hr"/>
              <a:t>npr. igra uloga u kojoj klijenti igraju sebe ili mi igramo njih</a:t>
            </a:r>
            <a:endParaRPr/>
          </a:p>
          <a:p>
            <a:pPr marL="914400" lvl="1" indent="-298450" algn="l" rtl="0">
              <a:spcBef>
                <a:spcPts val="0"/>
              </a:spcBef>
              <a:spcAft>
                <a:spcPts val="0"/>
              </a:spcAft>
              <a:buSzPts val="1100"/>
              <a:buChar char="○"/>
            </a:pPr>
            <a:r>
              <a:rPr lang="hr"/>
              <a:t>davanje povratne informacije klijentima i kreiranje audio zapisa </a:t>
            </a:r>
            <a:endParaRPr/>
          </a:p>
          <a:p>
            <a:pPr marL="914400" lvl="1" indent="-298450" algn="l" rtl="0">
              <a:spcBef>
                <a:spcPts val="0"/>
              </a:spcBef>
              <a:spcAft>
                <a:spcPts val="0"/>
              </a:spcAft>
              <a:buSzPts val="1100"/>
              <a:buChar char="○"/>
            </a:pPr>
            <a:r>
              <a:rPr lang="hr"/>
              <a:t>zajedničko postavljanje akcijskog plana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0"/>
          <p:cNvSpPr txBox="1">
            <a:spLocks noGrp="1"/>
          </p:cNvSpPr>
          <p:nvPr>
            <p:ph type="body" idx="1"/>
          </p:nvPr>
        </p:nvSpPr>
        <p:spPr>
          <a:xfrm>
            <a:off x="729450" y="1300400"/>
            <a:ext cx="7688700" cy="30396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hr"/>
              <a:t>Najčešće vještine koje nedostaju klijentima: </a:t>
            </a:r>
            <a:endParaRPr/>
          </a:p>
          <a:p>
            <a:pPr marL="914400" lvl="1" indent="-298450" algn="l" rtl="0">
              <a:spcBef>
                <a:spcPts val="0"/>
              </a:spcBef>
              <a:spcAft>
                <a:spcPts val="0"/>
              </a:spcAft>
              <a:buSzPts val="1100"/>
              <a:buChar char="○"/>
            </a:pPr>
            <a:r>
              <a:rPr lang="hr"/>
              <a:t>komunikacijske vještine</a:t>
            </a:r>
            <a:endParaRPr/>
          </a:p>
          <a:p>
            <a:pPr marL="914400" lvl="1" indent="-298450" algn="l" rtl="0">
              <a:spcBef>
                <a:spcPts val="0"/>
              </a:spcBef>
              <a:spcAft>
                <a:spcPts val="0"/>
              </a:spcAft>
              <a:buSzPts val="1100"/>
              <a:buChar char="○"/>
            </a:pPr>
            <a:r>
              <a:rPr lang="hr"/>
              <a:t>roditeljske vještine</a:t>
            </a:r>
            <a:endParaRPr/>
          </a:p>
          <a:p>
            <a:pPr marL="914400" lvl="1" indent="-298450" algn="l" rtl="0">
              <a:spcBef>
                <a:spcPts val="0"/>
              </a:spcBef>
              <a:spcAft>
                <a:spcPts val="0"/>
              </a:spcAft>
              <a:buSzPts val="1100"/>
              <a:buChar char="○"/>
            </a:pPr>
            <a:r>
              <a:rPr lang="hr"/>
              <a:t>priprema za razgovor za posao</a:t>
            </a:r>
            <a:endParaRPr/>
          </a:p>
          <a:p>
            <a:pPr marL="914400" lvl="1" indent="-298450" algn="l" rtl="0">
              <a:spcBef>
                <a:spcPts val="0"/>
              </a:spcBef>
              <a:spcAft>
                <a:spcPts val="0"/>
              </a:spcAft>
              <a:buSzPts val="1100"/>
              <a:buChar char="○"/>
            </a:pPr>
            <a:r>
              <a:rPr lang="hr"/>
              <a:t>financijsko planiranje</a:t>
            </a:r>
            <a:endParaRPr/>
          </a:p>
          <a:p>
            <a:pPr marL="914400" lvl="1" indent="-298450" algn="l" rtl="0">
              <a:spcBef>
                <a:spcPts val="0"/>
              </a:spcBef>
              <a:spcAft>
                <a:spcPts val="0"/>
              </a:spcAft>
              <a:buSzPts val="1100"/>
              <a:buChar char="○"/>
            </a:pPr>
            <a:r>
              <a:rPr lang="hr"/>
              <a:t>upravljanje kućanstvom </a:t>
            </a:r>
            <a:endParaRPr/>
          </a:p>
          <a:p>
            <a:pPr marL="914400" lvl="1" indent="-298450" algn="l" rtl="0">
              <a:spcBef>
                <a:spcPts val="0"/>
              </a:spcBef>
              <a:spcAft>
                <a:spcPts val="0"/>
              </a:spcAft>
              <a:buSzPts val="1100"/>
              <a:buChar char="○"/>
            </a:pPr>
            <a:r>
              <a:rPr lang="hr"/>
              <a:t>upravljanje vremenom</a:t>
            </a:r>
            <a:endParaRPr/>
          </a:p>
          <a:p>
            <a:pPr marL="914400" lvl="1" indent="-298450" algn="l" rtl="0">
              <a:spcBef>
                <a:spcPts val="0"/>
              </a:spcBef>
              <a:spcAft>
                <a:spcPts val="0"/>
              </a:spcAft>
              <a:buSzPts val="1100"/>
              <a:buChar char="○"/>
            </a:pPr>
            <a:r>
              <a:rPr lang="hr"/>
              <a:t>organizacija</a:t>
            </a:r>
            <a:endParaRPr/>
          </a:p>
          <a:p>
            <a:pPr marL="914400" lvl="1" indent="-298450" algn="l" rtl="0">
              <a:spcBef>
                <a:spcPts val="0"/>
              </a:spcBef>
              <a:spcAft>
                <a:spcPts val="0"/>
              </a:spcAft>
              <a:buSzPts val="1100"/>
              <a:buChar char="○"/>
            </a:pPr>
            <a:r>
              <a:rPr lang="hr"/>
              <a:t>odnosi s drugima</a:t>
            </a:r>
            <a:endParaRPr/>
          </a:p>
          <a:p>
            <a:pPr marL="914400" lvl="1" indent="-298450" algn="l" rtl="0">
              <a:spcBef>
                <a:spcPts val="0"/>
              </a:spcBef>
              <a:spcAft>
                <a:spcPts val="0"/>
              </a:spcAft>
              <a:buSzPts val="1100"/>
              <a:buChar char="○"/>
            </a:pPr>
            <a:r>
              <a:rPr lang="hr"/>
              <a:t>…</a:t>
            </a:r>
            <a:endParaRPr/>
          </a:p>
          <a:p>
            <a:pPr marL="0" lvl="0" indent="0" algn="l" rtl="0">
              <a:spcBef>
                <a:spcPts val="120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hr"/>
              <a:t>Rješavanje problema (problem solving)  </a:t>
            </a:r>
            <a:endParaRPr/>
          </a:p>
        </p:txBody>
      </p:sp>
      <p:sp>
        <p:nvSpPr>
          <p:cNvPr id="131" name="Google Shape;131;p21"/>
          <p:cNvSpPr txBox="1">
            <a:spLocks noGrp="1"/>
          </p:cNvSpPr>
          <p:nvPr>
            <p:ph type="body" idx="1"/>
          </p:nvPr>
        </p:nvSpPr>
        <p:spPr>
          <a:xfrm>
            <a:off x="482800" y="1853850"/>
            <a:ext cx="7688700" cy="3110700"/>
          </a:xfrm>
          <a:prstGeom prst="rect">
            <a:avLst/>
          </a:prstGeom>
        </p:spPr>
        <p:txBody>
          <a:bodyPr spcFirstLastPara="1" wrap="square" lIns="91425" tIns="91425" rIns="91425" bIns="91425" anchor="t" anchorCtr="0">
            <a:normAutofit lnSpcReduction="10000"/>
          </a:bodyPr>
          <a:lstStyle/>
          <a:p>
            <a:pPr marL="457200" lvl="0" indent="-311150" algn="l" rtl="0">
              <a:spcBef>
                <a:spcPts val="0"/>
              </a:spcBef>
              <a:spcAft>
                <a:spcPts val="0"/>
              </a:spcAft>
              <a:buSzPts val="1300"/>
              <a:buChar char="●"/>
            </a:pPr>
            <a:r>
              <a:rPr lang="hr"/>
              <a:t>Posebna radionica posvećena problem solving terapiji</a:t>
            </a:r>
            <a:endParaRPr/>
          </a:p>
          <a:p>
            <a:pPr marL="457200" lvl="0" indent="-311150" algn="l" rtl="0">
              <a:spcBef>
                <a:spcPts val="0"/>
              </a:spcBef>
              <a:spcAft>
                <a:spcPts val="0"/>
              </a:spcAft>
              <a:buSzPts val="1300"/>
              <a:buChar char="●"/>
            </a:pPr>
            <a:r>
              <a:rPr lang="hr"/>
              <a:t>Koraci: </a:t>
            </a:r>
            <a:endParaRPr/>
          </a:p>
          <a:p>
            <a:pPr marL="914400" lvl="1" indent="-298450" algn="l" rtl="0">
              <a:spcBef>
                <a:spcPts val="0"/>
              </a:spcBef>
              <a:spcAft>
                <a:spcPts val="0"/>
              </a:spcAft>
              <a:buSzPts val="1100"/>
              <a:buChar char="○"/>
            </a:pPr>
            <a:r>
              <a:rPr lang="hr"/>
              <a:t>identifikacija problema</a:t>
            </a:r>
            <a:endParaRPr/>
          </a:p>
          <a:p>
            <a:pPr marL="914400" lvl="1" indent="-298450" algn="l" rtl="0">
              <a:spcBef>
                <a:spcPts val="0"/>
              </a:spcBef>
              <a:spcAft>
                <a:spcPts val="0"/>
              </a:spcAft>
              <a:buSzPts val="1100"/>
              <a:buChar char="○"/>
            </a:pPr>
            <a:r>
              <a:rPr lang="hr"/>
              <a:t>smišljanje mogućih rješenja</a:t>
            </a:r>
            <a:endParaRPr/>
          </a:p>
          <a:p>
            <a:pPr marL="914400" lvl="1" indent="-298450" algn="l" rtl="0">
              <a:spcBef>
                <a:spcPts val="0"/>
              </a:spcBef>
              <a:spcAft>
                <a:spcPts val="0"/>
              </a:spcAft>
              <a:buSzPts val="1100"/>
              <a:buChar char="○"/>
            </a:pPr>
            <a:r>
              <a:rPr lang="hr"/>
              <a:t>implementacija rješenja</a:t>
            </a:r>
            <a:endParaRPr/>
          </a:p>
          <a:p>
            <a:pPr marL="914400" lvl="1" indent="-298450" algn="l" rtl="0">
              <a:spcBef>
                <a:spcPts val="0"/>
              </a:spcBef>
              <a:spcAft>
                <a:spcPts val="0"/>
              </a:spcAft>
              <a:buSzPts val="1100"/>
              <a:buChar char="○"/>
            </a:pPr>
            <a:r>
              <a:rPr lang="hr"/>
              <a:t>evaluacija rješenja</a:t>
            </a:r>
            <a:endParaRPr/>
          </a:p>
          <a:p>
            <a:pPr marL="914400" lvl="0" indent="0" algn="l" rtl="0">
              <a:spcBef>
                <a:spcPts val="1200"/>
              </a:spcBef>
              <a:spcAft>
                <a:spcPts val="0"/>
              </a:spcAft>
              <a:buNone/>
            </a:pPr>
            <a:endParaRPr/>
          </a:p>
          <a:p>
            <a:pPr marL="457200" lvl="0" indent="-311150" algn="l" rtl="0">
              <a:spcBef>
                <a:spcPts val="1200"/>
              </a:spcBef>
              <a:spcAft>
                <a:spcPts val="0"/>
              </a:spcAft>
              <a:buSzPts val="1300"/>
              <a:buAutoNum type="arabicPeriod"/>
            </a:pPr>
            <a:r>
              <a:rPr lang="hr" b="1"/>
              <a:t>Poteškoće u procesu rješavanja problema</a:t>
            </a:r>
            <a:endParaRPr b="1"/>
          </a:p>
          <a:p>
            <a:pPr marL="457200" lvl="0" indent="-307975" algn="l" rtl="0">
              <a:spcBef>
                <a:spcPts val="0"/>
              </a:spcBef>
              <a:spcAft>
                <a:spcPts val="0"/>
              </a:spcAft>
              <a:buSzPts val="1250"/>
              <a:buChar char="●"/>
            </a:pPr>
            <a:r>
              <a:rPr lang="hr" sz="1250"/>
              <a:t>Problemi koji su potaknuti promjenama u okolini klijenata</a:t>
            </a:r>
            <a:endParaRPr sz="1250"/>
          </a:p>
          <a:p>
            <a:pPr marL="914400" lvl="1" indent="-307975" algn="l" rtl="0">
              <a:spcBef>
                <a:spcPts val="0"/>
              </a:spcBef>
              <a:spcAft>
                <a:spcPts val="0"/>
              </a:spcAft>
              <a:buSzPts val="1250"/>
              <a:buChar char="○"/>
            </a:pPr>
            <a:r>
              <a:rPr lang="hr" sz="1250"/>
              <a:t>pomažemo klijentima da uvide kako će im promjena okoline pomoći da riješe problem</a:t>
            </a:r>
            <a:endParaRPr sz="1250"/>
          </a:p>
          <a:p>
            <a:pPr marL="457200" lvl="0" indent="-307975" algn="l" rtl="0">
              <a:spcBef>
                <a:spcPts val="0"/>
              </a:spcBef>
              <a:spcAft>
                <a:spcPts val="0"/>
              </a:spcAft>
              <a:buSzPts val="1250"/>
              <a:buChar char="●"/>
            </a:pPr>
            <a:r>
              <a:rPr lang="hr" sz="1250"/>
              <a:t>Problemi čije rješavanje uključuje značajne životne promjene (npr. rastava braka, promjena posla) </a:t>
            </a:r>
            <a:endParaRPr sz="1250"/>
          </a:p>
          <a:p>
            <a:pPr marL="914400" lvl="1" indent="-307975" algn="l" rtl="0">
              <a:spcBef>
                <a:spcPts val="0"/>
              </a:spcBef>
              <a:spcAft>
                <a:spcPts val="0"/>
              </a:spcAft>
              <a:buSzPts val="1250"/>
              <a:buChar char="○"/>
            </a:pPr>
            <a:r>
              <a:rPr lang="hr" sz="1250"/>
              <a:t>pomažemo klijentima da odvagnu prednosti i nedostatke svake opcije</a:t>
            </a:r>
            <a:endParaRPr sz="1250"/>
          </a:p>
          <a:p>
            <a:pPr marL="457200" lvl="0" indent="-307521" algn="l" rtl="0">
              <a:spcBef>
                <a:spcPts val="0"/>
              </a:spcBef>
              <a:spcAft>
                <a:spcPts val="0"/>
              </a:spcAft>
              <a:buSzPts val="1243"/>
              <a:buChar char="●"/>
            </a:pPr>
            <a:r>
              <a:rPr lang="hr" sz="1242"/>
              <a:t>Paziti na NAM i disfunkcionalne kognicije!</a:t>
            </a:r>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1682</Words>
  <Application>Microsoft Office PowerPoint</Application>
  <PresentationFormat>On-screen Show (16:9)</PresentationFormat>
  <Paragraphs>184</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Raleway</vt:lpstr>
      <vt:lpstr>Arial</vt:lpstr>
      <vt:lpstr>Lato</vt:lpstr>
      <vt:lpstr>Streamline</vt:lpstr>
      <vt:lpstr>Dodatne tehnike</vt:lpstr>
      <vt:lpstr>Uvod</vt:lpstr>
      <vt:lpstr>Tehnike regulacije emocija</vt:lpstr>
      <vt:lpstr>PowerPoint Presentation</vt:lpstr>
      <vt:lpstr>PowerPoint Presentation</vt:lpstr>
      <vt:lpstr>PowerPoint Presentation</vt:lpstr>
      <vt:lpstr>Trening vještina</vt:lpstr>
      <vt:lpstr>PowerPoint Presentation</vt:lpstr>
      <vt:lpstr>Rješavanje problema (problem solving)  </vt:lpstr>
      <vt:lpstr>PowerPoint Presentation</vt:lpstr>
      <vt:lpstr>Donošenje odluka</vt:lpstr>
      <vt:lpstr>Stupnjevanje zadatka</vt:lpstr>
      <vt:lpstr>PowerPoint Presentation</vt:lpstr>
      <vt:lpstr>Izlaganje</vt:lpstr>
      <vt:lpstr>PowerPoint Presentation</vt:lpstr>
      <vt:lpstr>PowerPoint Presentation</vt:lpstr>
      <vt:lpstr>Igranje uloga</vt:lpstr>
      <vt:lpstr>Tehnika pite</vt:lpstr>
      <vt:lpstr>(Dis)funkcionalne usporedbe</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Dodatne tehnike</dc:title>
  <dc:creator>hubik</dc:creator>
  <cp:lastModifiedBy>hubikotvr@outlook.com</cp:lastModifiedBy>
  <cp:revision>3</cp:revision>
  <dcterms:modified xsi:type="dcterms:W3CDTF">2023-05-04T08:47:07Z</dcterms:modified>
</cp:coreProperties>
</file>