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73" r:id="rId9"/>
    <p:sldId id="274" r:id="rId10"/>
    <p:sldId id="267" r:id="rId11"/>
    <p:sldId id="272" r:id="rId12"/>
    <p:sldId id="268" r:id="rId13"/>
    <p:sldId id="275" r:id="rId14"/>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bikot Hubikot" initials="HH" lastIdx="4" clrIdx="0">
    <p:extLst>
      <p:ext uri="{19B8F6BF-5375-455C-9EA6-DF929625EA0E}">
        <p15:presenceInfo xmlns:p15="http://schemas.microsoft.com/office/powerpoint/2012/main" userId="904f60b08837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6" autoAdjust="0"/>
    <p:restoredTop sz="94660"/>
  </p:normalViewPr>
  <p:slideViewPr>
    <p:cSldViewPr snapToGrid="0">
      <p:cViewPr varScale="1">
        <p:scale>
          <a:sx n="106" d="100"/>
          <a:sy n="106" d="100"/>
        </p:scale>
        <p:origin x="5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Stvarno</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DD42-4397-92B8-7AE7DA39CA51}"/>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DD42-4397-92B8-7AE7DA39CA51}"/>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DD42-4397-92B8-7AE7DA39CA51}"/>
              </c:ext>
            </c:extLst>
          </c:dPt>
          <c:dPt>
            <c:idx val="3"/>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7-DD42-4397-92B8-7AE7DA39CA51}"/>
              </c:ext>
            </c:extLst>
          </c:dPt>
          <c:dPt>
            <c:idx val="4"/>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09-DD42-4397-92B8-7AE7DA39CA51}"/>
              </c:ext>
            </c:extLst>
          </c:dPt>
          <c:cat>
            <c:strRef>
              <c:f>Sheet1!$A$2:$A$6</c:f>
              <c:strCache>
                <c:ptCount val="5"/>
                <c:pt idx="0">
                  <c:v>Posao</c:v>
                </c:pt>
                <c:pt idx="1">
                  <c:v>Prijatelji</c:v>
                </c:pt>
                <c:pt idx="2">
                  <c:v>Kućanstvo</c:v>
                </c:pt>
                <c:pt idx="3">
                  <c:v>Tjelesne aktivnosti</c:v>
                </c:pt>
                <c:pt idx="4">
                  <c:v>Zabava</c:v>
                </c:pt>
              </c:strCache>
            </c:strRef>
          </c:cat>
          <c:val>
            <c:numRef>
              <c:f>Sheet1!$B$2:$B$6</c:f>
              <c:numCache>
                <c:formatCode>General</c:formatCode>
                <c:ptCount val="5"/>
                <c:pt idx="0">
                  <c:v>7</c:v>
                </c:pt>
                <c:pt idx="1">
                  <c:v>1</c:v>
                </c:pt>
                <c:pt idx="2">
                  <c:v>0.5</c:v>
                </c:pt>
                <c:pt idx="3">
                  <c:v>0.5</c:v>
                </c:pt>
                <c:pt idx="4">
                  <c:v>1</c:v>
                </c:pt>
              </c:numCache>
            </c:numRef>
          </c:val>
          <c:extLst>
            <c:ext xmlns:c16="http://schemas.microsoft.com/office/drawing/2014/chart" uri="{C3380CC4-5D6E-409C-BE32-E72D297353CC}">
              <c16:uniqueId val="{0000000A-DD42-4397-92B8-7AE7DA39CA5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Idealno</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4254-4FFD-871A-3DE13B023852}"/>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4254-4FFD-871A-3DE13B023852}"/>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4254-4FFD-871A-3DE13B023852}"/>
              </c:ext>
            </c:extLst>
          </c:dPt>
          <c:dPt>
            <c:idx val="3"/>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7-4254-4FFD-871A-3DE13B023852}"/>
              </c:ext>
            </c:extLst>
          </c:dPt>
          <c:dPt>
            <c:idx val="4"/>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09-4254-4FFD-871A-3DE13B023852}"/>
              </c:ext>
            </c:extLst>
          </c:dPt>
          <c:cat>
            <c:strRef>
              <c:f>Sheet1!$A$2:$A$6</c:f>
              <c:strCache>
                <c:ptCount val="5"/>
                <c:pt idx="0">
                  <c:v>Posao</c:v>
                </c:pt>
                <c:pt idx="1">
                  <c:v>Prijatelji</c:v>
                </c:pt>
                <c:pt idx="2">
                  <c:v>Kućanstvo</c:v>
                </c:pt>
                <c:pt idx="3">
                  <c:v>Tjelesne aktivnosti</c:v>
                </c:pt>
                <c:pt idx="4">
                  <c:v>Zabava</c:v>
                </c:pt>
              </c:strCache>
            </c:strRef>
          </c:cat>
          <c:val>
            <c:numRef>
              <c:f>Sheet1!$B$2:$B$6</c:f>
              <c:numCache>
                <c:formatCode>General</c:formatCode>
                <c:ptCount val="5"/>
                <c:pt idx="0">
                  <c:v>2</c:v>
                </c:pt>
                <c:pt idx="1">
                  <c:v>3</c:v>
                </c:pt>
                <c:pt idx="2">
                  <c:v>1</c:v>
                </c:pt>
                <c:pt idx="3">
                  <c:v>1</c:v>
                </c:pt>
                <c:pt idx="4">
                  <c:v>3</c:v>
                </c:pt>
              </c:numCache>
            </c:numRef>
          </c:val>
          <c:extLst>
            <c:ext xmlns:c16="http://schemas.microsoft.com/office/drawing/2014/chart" uri="{C3380CC4-5D6E-409C-BE32-E72D297353CC}">
              <c16:uniqueId val="{0000000A-4254-4FFD-871A-3DE13B023852}"/>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1387119645817301"/>
          <c:y val="1.6232690160194307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Pita dijagram za uzročnost</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35DA-44BB-A3C3-B20061E41E8A}"/>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35DA-44BB-A3C3-B20061E41E8A}"/>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35DA-44BB-A3C3-B20061E41E8A}"/>
              </c:ext>
            </c:extLst>
          </c:dPt>
          <c:dPt>
            <c:idx val="3"/>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7-35DA-44BB-A3C3-B20061E41E8A}"/>
              </c:ext>
            </c:extLst>
          </c:dPt>
          <c:dPt>
            <c:idx val="4"/>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09-35DA-44BB-A3C3-B20061E41E8A}"/>
              </c:ext>
            </c:extLst>
          </c:dPt>
          <c:cat>
            <c:strRef>
              <c:f>Sheet1!$A$2:$A$6</c:f>
              <c:strCache>
                <c:ptCount val="5"/>
                <c:pt idx="0">
                  <c:v>Test je bio težak</c:v>
                </c:pt>
                <c:pt idx="1">
                  <c:v>Profesor nije dobro objasnio</c:v>
                </c:pt>
                <c:pt idx="2">
                  <c:v>Neadekvatnost</c:v>
                </c:pt>
                <c:pt idx="3">
                  <c:v>Anksioznost ometa koncentraciju</c:v>
                </c:pt>
                <c:pt idx="4">
                  <c:v>Loša sreća</c:v>
                </c:pt>
              </c:strCache>
            </c:strRef>
          </c:cat>
          <c:val>
            <c:numRef>
              <c:f>Sheet1!$B$2:$B$6</c:f>
              <c:numCache>
                <c:formatCode>General</c:formatCode>
                <c:ptCount val="5"/>
                <c:pt idx="0">
                  <c:v>2</c:v>
                </c:pt>
                <c:pt idx="1">
                  <c:v>2</c:v>
                </c:pt>
                <c:pt idx="2">
                  <c:v>3</c:v>
                </c:pt>
                <c:pt idx="3">
                  <c:v>2</c:v>
                </c:pt>
                <c:pt idx="4">
                  <c:v>1</c:v>
                </c:pt>
              </c:numCache>
            </c:numRef>
          </c:val>
          <c:extLst>
            <c:ext xmlns:c16="http://schemas.microsoft.com/office/drawing/2014/chart" uri="{C3380CC4-5D6E-409C-BE32-E72D297353CC}">
              <c16:uniqueId val="{0000000A-35DA-44BB-A3C3-B20061E41E8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6.4825066013258714E-2"/>
          <c:y val="0.77503921125343178"/>
          <c:w val="0.87673088924202169"/>
          <c:h val="0.1835848454113377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7A182-E349-4421-B7F8-425742642F3B}" type="datetimeFigureOut">
              <a:rPr lang="hr-HR" smtClean="0"/>
              <a:t>10.05.2023</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3CE4E9-12DB-49C0-B34A-0E0D4887A004}" type="slidenum">
              <a:rPr lang="hr-HR" smtClean="0"/>
              <a:t>‹#›</a:t>
            </a:fld>
            <a:endParaRPr lang="hr-HR"/>
          </a:p>
        </p:txBody>
      </p:sp>
    </p:spTree>
    <p:extLst>
      <p:ext uri="{BB962C8B-B14F-4D97-AF65-F5344CB8AC3E}">
        <p14:creationId xmlns:p14="http://schemas.microsoft.com/office/powerpoint/2010/main" val="120518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sz="1800" dirty="0">
                <a:effectLst/>
                <a:latin typeface="Segoe UI" panose="020B0502040204020203" pitchFamily="34" charset="0"/>
              </a:rPr>
              <a:t>- razlamanje većeg zadatka/cilja na manje sastavne zadatke/</a:t>
            </a:r>
            <a:r>
              <a:rPr lang="hr-HR" sz="1800" dirty="0" err="1">
                <a:effectLst/>
                <a:latin typeface="Segoe UI" panose="020B0502040204020203" pitchFamily="34" charset="0"/>
              </a:rPr>
              <a:t>podciljeve</a:t>
            </a:r>
            <a:endParaRPr lang="hr-HR" dirty="0"/>
          </a:p>
        </p:txBody>
      </p:sp>
      <p:sp>
        <p:nvSpPr>
          <p:cNvPr id="4" name="Rezervirano mjesto broja slajda 3"/>
          <p:cNvSpPr>
            <a:spLocks noGrp="1"/>
          </p:cNvSpPr>
          <p:nvPr>
            <p:ph type="sldNum" sz="quarter" idx="5"/>
          </p:nvPr>
        </p:nvSpPr>
        <p:spPr/>
        <p:txBody>
          <a:bodyPr/>
          <a:lstStyle/>
          <a:p>
            <a:fld id="{6D3CE4E9-12DB-49C0-B34A-0E0D4887A004}" type="slidenum">
              <a:rPr lang="hr-HR" smtClean="0"/>
              <a:t>7</a:t>
            </a:fld>
            <a:endParaRPr lang="hr-HR"/>
          </a:p>
        </p:txBody>
      </p:sp>
    </p:spTree>
    <p:extLst>
      <p:ext uri="{BB962C8B-B14F-4D97-AF65-F5344CB8AC3E}">
        <p14:creationId xmlns:p14="http://schemas.microsoft.com/office/powerpoint/2010/main" val="229890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1CE7149-D48B-9B71-4480-D40F77076592}"/>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D4C687F6-4CF8-A16A-82E7-232B9CD4F5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732B25A9-6AD5-46F8-812F-4A5FB5D1820C}"/>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5" name="Rezervirano mjesto podnožja 4">
            <a:extLst>
              <a:ext uri="{FF2B5EF4-FFF2-40B4-BE49-F238E27FC236}">
                <a16:creationId xmlns:a16="http://schemas.microsoft.com/office/drawing/2014/main" id="{6B58AEAD-71F1-F247-A33C-161BE39D5223}"/>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F6CAAE9-45C4-97B8-EC96-9151EC945D4B}"/>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1772193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11BBED6-0D92-E3F0-EC5E-5FB3D9999FC2}"/>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52658FC6-A302-40CE-C610-C79A5ADCC305}"/>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C2D06805-37FE-9DC5-EE39-B2C55A033476}"/>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5" name="Rezervirano mjesto podnožja 4">
            <a:extLst>
              <a:ext uri="{FF2B5EF4-FFF2-40B4-BE49-F238E27FC236}">
                <a16:creationId xmlns:a16="http://schemas.microsoft.com/office/drawing/2014/main" id="{8D1F8C87-91A5-812C-9AE3-569A593D17F1}"/>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C122704F-9A81-094E-2564-5E702DA502CE}"/>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2100306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D91536F9-9E95-BB50-81D1-58FD656F0D4B}"/>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DDF1DDCE-DE3A-5917-AA0E-B345216DDDEE}"/>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ADD4B776-A470-4C53-7872-A32D3C98AC1C}"/>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5" name="Rezervirano mjesto podnožja 4">
            <a:extLst>
              <a:ext uri="{FF2B5EF4-FFF2-40B4-BE49-F238E27FC236}">
                <a16:creationId xmlns:a16="http://schemas.microsoft.com/office/drawing/2014/main" id="{471112B7-7A97-A2D0-AEC5-4F3D85CEA5FB}"/>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50A631CA-DBDA-B761-2F83-B9D3FE959306}"/>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2795091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54D28C3-176A-BB83-51D1-90EF29805D7C}"/>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C74C90BA-2734-C6D5-9569-2C905F231CC6}"/>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DE1D5B2C-C3E0-F5D9-833B-42A626080D65}"/>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5" name="Rezervirano mjesto podnožja 4">
            <a:extLst>
              <a:ext uri="{FF2B5EF4-FFF2-40B4-BE49-F238E27FC236}">
                <a16:creationId xmlns:a16="http://schemas.microsoft.com/office/drawing/2014/main" id="{58504F2D-FA42-1C40-9700-E82A38FBBE24}"/>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97E999A8-63E3-C471-0C27-5D48F282ABA2}"/>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2486616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CAD0095-AAE3-B1D7-C791-CC3D904FF122}"/>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F3848CBC-D38C-32ED-D41E-9A1E353DC8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427C5908-7D53-FEB9-0A14-B0C40C834270}"/>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5" name="Rezervirano mjesto podnožja 4">
            <a:extLst>
              <a:ext uri="{FF2B5EF4-FFF2-40B4-BE49-F238E27FC236}">
                <a16:creationId xmlns:a16="http://schemas.microsoft.com/office/drawing/2014/main" id="{E913372C-7941-8426-B741-F754128FB610}"/>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63F5462F-CB79-A42C-4DF1-0D1B91F6F1B1}"/>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3147857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BEA8DE-360E-7A6D-4007-3110CBF9C4F6}"/>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4C90A0C2-B494-BFED-8895-B84678E15CF5}"/>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9960B3D6-C645-02DB-FD85-E46A0AC597FB}"/>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258E1509-E076-65C6-3D59-42563D94E16B}"/>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6" name="Rezervirano mjesto podnožja 5">
            <a:extLst>
              <a:ext uri="{FF2B5EF4-FFF2-40B4-BE49-F238E27FC236}">
                <a16:creationId xmlns:a16="http://schemas.microsoft.com/office/drawing/2014/main" id="{1C5D9BB5-3EB4-E974-EEFC-B599632BCBCC}"/>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0C01DAD7-E3E2-72A4-0565-6133A0F8F2A2}"/>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364672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F09DA3E-6494-B2EA-171A-FDC1AEAC52C9}"/>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C51B6ED6-5629-7F8F-AC0F-F3D2316867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72E0DF6F-2153-7EE7-6FFB-F0D1D28DE2F9}"/>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A3FD88FC-D173-7B00-17CC-B8E8E9E38A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531A14CF-4966-A362-DCC6-7B55FBA63961}"/>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22C0B201-D74A-A6D0-44A7-8513A859EF08}"/>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8" name="Rezervirano mjesto podnožja 7">
            <a:extLst>
              <a:ext uri="{FF2B5EF4-FFF2-40B4-BE49-F238E27FC236}">
                <a16:creationId xmlns:a16="http://schemas.microsoft.com/office/drawing/2014/main" id="{A48F5D5E-F1AC-58DC-875B-11A5B2F13E82}"/>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725AB3C2-24CF-ADA7-E004-BD329E67456B}"/>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95840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85632A-6F07-C45E-094A-4661C5C11EA2}"/>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19873939-4B4F-3030-DEA0-F3C952C920C5}"/>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4" name="Rezervirano mjesto podnožja 3">
            <a:extLst>
              <a:ext uri="{FF2B5EF4-FFF2-40B4-BE49-F238E27FC236}">
                <a16:creationId xmlns:a16="http://schemas.microsoft.com/office/drawing/2014/main" id="{EB6DC42C-4291-218A-8312-DD23ECAE2FB0}"/>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BE95BAB8-AB71-D77E-5261-EBA7111CA6F9}"/>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1972862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2330D717-A9FA-9A89-E590-3D4AEC5AD36B}"/>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3" name="Rezervirano mjesto podnožja 2">
            <a:extLst>
              <a:ext uri="{FF2B5EF4-FFF2-40B4-BE49-F238E27FC236}">
                <a16:creationId xmlns:a16="http://schemas.microsoft.com/office/drawing/2014/main" id="{9CE4EA8A-DFCE-D7C4-CDEE-5D9B9BC634D8}"/>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C03CE45E-3CD0-3F70-3EC5-2BD7D0245FF7}"/>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202872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05657B-C84B-1399-58EA-BA167E857325}"/>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726D2B34-7681-BEC6-FE57-2129A8761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F1784B9C-1631-C015-D61D-45A93E2EB7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B2E5FA70-6EF3-D772-AC2B-C04106B4CBF8}"/>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6" name="Rezervirano mjesto podnožja 5">
            <a:extLst>
              <a:ext uri="{FF2B5EF4-FFF2-40B4-BE49-F238E27FC236}">
                <a16:creationId xmlns:a16="http://schemas.microsoft.com/office/drawing/2014/main" id="{4EDD03A4-BA4D-8F91-F9AD-945D14600AC7}"/>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98A48930-9CF2-1709-734A-FEA26B382DCD}"/>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242474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30BC8D3-7C9A-C01A-A7F4-6BCC13C98EB2}"/>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9B71D779-BFC3-58BD-888F-B303844C9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50777A23-34D4-D8A0-9D99-53A55AC4CF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20A850C8-C7F9-560D-152A-0CB8BF5C7800}"/>
              </a:ext>
            </a:extLst>
          </p:cNvPr>
          <p:cNvSpPr>
            <a:spLocks noGrp="1"/>
          </p:cNvSpPr>
          <p:nvPr>
            <p:ph type="dt" sz="half" idx="10"/>
          </p:nvPr>
        </p:nvSpPr>
        <p:spPr/>
        <p:txBody>
          <a:bodyPr/>
          <a:lstStyle/>
          <a:p>
            <a:fld id="{205F42F8-BFFE-426A-81FE-8758F99F69A5}" type="datetimeFigureOut">
              <a:rPr lang="hr-HR" smtClean="0"/>
              <a:t>10.05.2023</a:t>
            </a:fld>
            <a:endParaRPr lang="hr-HR"/>
          </a:p>
        </p:txBody>
      </p:sp>
      <p:sp>
        <p:nvSpPr>
          <p:cNvPr id="6" name="Rezervirano mjesto podnožja 5">
            <a:extLst>
              <a:ext uri="{FF2B5EF4-FFF2-40B4-BE49-F238E27FC236}">
                <a16:creationId xmlns:a16="http://schemas.microsoft.com/office/drawing/2014/main" id="{E794E205-4BCB-02BB-1C53-C22EB72F44C4}"/>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AE006DAC-80E4-4DE4-5DA5-5B43C5CB3AE4}"/>
              </a:ext>
            </a:extLst>
          </p:cNvPr>
          <p:cNvSpPr>
            <a:spLocks noGrp="1"/>
          </p:cNvSpPr>
          <p:nvPr>
            <p:ph type="sldNum" sz="quarter" idx="12"/>
          </p:nvPr>
        </p:nvSpPr>
        <p:spPr/>
        <p:txBody>
          <a:bodyPr/>
          <a:lstStyle/>
          <a:p>
            <a:fld id="{554065CA-D5BA-4B5A-AB59-2ACD7BEB25B8}" type="slidenum">
              <a:rPr lang="hr-HR" smtClean="0"/>
              <a:t>‹#›</a:t>
            </a:fld>
            <a:endParaRPr lang="hr-HR"/>
          </a:p>
        </p:txBody>
      </p:sp>
    </p:spTree>
    <p:extLst>
      <p:ext uri="{BB962C8B-B14F-4D97-AF65-F5344CB8AC3E}">
        <p14:creationId xmlns:p14="http://schemas.microsoft.com/office/powerpoint/2010/main" val="4115612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4E5D1550-D266-E23F-A91D-77EF08000C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9617CD89-53AC-1627-4AD4-2F9FFBC40C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463E6CF8-0009-10D8-52F5-99B0CE7C8E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F42F8-BFFE-426A-81FE-8758F99F69A5}" type="datetimeFigureOut">
              <a:rPr lang="hr-HR" smtClean="0"/>
              <a:t>10.05.2023</a:t>
            </a:fld>
            <a:endParaRPr lang="hr-HR"/>
          </a:p>
        </p:txBody>
      </p:sp>
      <p:sp>
        <p:nvSpPr>
          <p:cNvPr id="5" name="Rezervirano mjesto podnožja 4">
            <a:extLst>
              <a:ext uri="{FF2B5EF4-FFF2-40B4-BE49-F238E27FC236}">
                <a16:creationId xmlns:a16="http://schemas.microsoft.com/office/drawing/2014/main" id="{C3BC8DD0-23C7-6268-8A22-9B411BC9FB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30B67473-47B9-FDE2-3C53-1F35658B76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4065CA-D5BA-4B5A-AB59-2ACD7BEB25B8}" type="slidenum">
              <a:rPr lang="hr-HR" smtClean="0"/>
              <a:t>‹#›</a:t>
            </a:fld>
            <a:endParaRPr lang="hr-HR"/>
          </a:p>
        </p:txBody>
      </p:sp>
    </p:spTree>
    <p:extLst>
      <p:ext uri="{BB962C8B-B14F-4D97-AF65-F5344CB8AC3E}">
        <p14:creationId xmlns:p14="http://schemas.microsoft.com/office/powerpoint/2010/main" val="2141070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9D7E975-9161-4F2D-AC53-69E1912F6B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Slika 3">
            <a:extLst>
              <a:ext uri="{FF2B5EF4-FFF2-40B4-BE49-F238E27FC236}">
                <a16:creationId xmlns:a16="http://schemas.microsoft.com/office/drawing/2014/main" id="{FDF1F90C-9391-ADD4-79BB-ACBFA1BF73F0}"/>
              </a:ext>
            </a:extLst>
          </p:cNvPr>
          <p:cNvPicPr>
            <a:picLocks noChangeAspect="1"/>
          </p:cNvPicPr>
          <p:nvPr/>
        </p:nvPicPr>
        <p:blipFill>
          <a:blip r:embed="rId2"/>
          <a:stretch>
            <a:fillRect/>
          </a:stretch>
        </p:blipFill>
        <p:spPr>
          <a:xfrm>
            <a:off x="621675" y="1227958"/>
            <a:ext cx="6589537" cy="4398515"/>
          </a:xfrm>
          <a:prstGeom prst="rect">
            <a:avLst/>
          </a:prstGeom>
        </p:spPr>
      </p:pic>
      <p:sp>
        <p:nvSpPr>
          <p:cNvPr id="49" name="Right Triangle 48">
            <a:extLst>
              <a:ext uri="{FF2B5EF4-FFF2-40B4-BE49-F238E27FC236}">
                <a16:creationId xmlns:a16="http://schemas.microsoft.com/office/drawing/2014/main"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463E6235-1649-4B47-9862-4026FC473B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3" y="623275"/>
            <a:ext cx="401217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926F420F-2EDA-1B82-9140-0A217B7509E6}"/>
              </a:ext>
            </a:extLst>
          </p:cNvPr>
          <p:cNvSpPr>
            <a:spLocks noGrp="1"/>
          </p:cNvSpPr>
          <p:nvPr>
            <p:ph type="ctrTitle"/>
          </p:nvPr>
        </p:nvSpPr>
        <p:spPr>
          <a:xfrm>
            <a:off x="7941909" y="1056640"/>
            <a:ext cx="3197660" cy="3125746"/>
          </a:xfrm>
        </p:spPr>
        <p:txBody>
          <a:bodyPr anchor="b">
            <a:normAutofit/>
          </a:bodyPr>
          <a:lstStyle/>
          <a:p>
            <a:pPr algn="l"/>
            <a:r>
              <a:rPr lang="hr-HR" sz="6100" b="1" dirty="0"/>
              <a:t>DODATNE TEHNIKE</a:t>
            </a:r>
          </a:p>
        </p:txBody>
      </p:sp>
      <p:sp>
        <p:nvSpPr>
          <p:cNvPr id="3" name="Podnaslov 2">
            <a:extLst>
              <a:ext uri="{FF2B5EF4-FFF2-40B4-BE49-F238E27FC236}">
                <a16:creationId xmlns:a16="http://schemas.microsoft.com/office/drawing/2014/main" id="{E365679E-7E30-0994-F3D2-4511CDB54E6B}"/>
              </a:ext>
            </a:extLst>
          </p:cNvPr>
          <p:cNvSpPr>
            <a:spLocks noGrp="1"/>
          </p:cNvSpPr>
          <p:nvPr>
            <p:ph type="subTitle" idx="1"/>
          </p:nvPr>
        </p:nvSpPr>
        <p:spPr>
          <a:xfrm>
            <a:off x="8052497" y="4182386"/>
            <a:ext cx="1717669" cy="383753"/>
          </a:xfrm>
        </p:spPr>
        <p:txBody>
          <a:bodyPr anchor="t">
            <a:normAutofit/>
          </a:bodyPr>
          <a:lstStyle/>
          <a:p>
            <a:pPr algn="l"/>
            <a:r>
              <a:rPr lang="hr-HR" sz="2000" dirty="0">
                <a:latin typeface="+mj-lt"/>
              </a:rPr>
              <a:t>Antonija Strle</a:t>
            </a:r>
          </a:p>
        </p:txBody>
      </p:sp>
    </p:spTree>
    <p:extLst>
      <p:ext uri="{BB962C8B-B14F-4D97-AF65-F5344CB8AC3E}">
        <p14:creationId xmlns:p14="http://schemas.microsoft.com/office/powerpoint/2010/main" val="1621955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D25F302-27C5-414F-97F8-6EA0A6C02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830A36F8-48C2-4842-A87B-8CE8DF4E7F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1C98CBFC-44D4-89E5-D24A-0DB8F67B1166}"/>
              </a:ext>
            </a:extLst>
          </p:cNvPr>
          <p:cNvSpPr>
            <a:spLocks noGrp="1"/>
          </p:cNvSpPr>
          <p:nvPr>
            <p:ph idx="1"/>
          </p:nvPr>
        </p:nvSpPr>
        <p:spPr>
          <a:xfrm>
            <a:off x="5418848" y="2084115"/>
            <a:ext cx="5715862" cy="2503503"/>
          </a:xfrm>
        </p:spPr>
        <p:txBody>
          <a:bodyPr anchor="t">
            <a:normAutofit/>
          </a:bodyPr>
          <a:lstStyle/>
          <a:p>
            <a:pPr marL="0" indent="0">
              <a:spcAft>
                <a:spcPts val="800"/>
              </a:spcAft>
              <a:buNone/>
            </a:pPr>
            <a:r>
              <a:rPr lang="hr-HR" sz="1600" b="1" dirty="0">
                <a:effectLst/>
                <a:latin typeface="+mj-lt"/>
                <a:ea typeface="Calibri" panose="020F0502020204030204" pitchFamily="34" charset="0"/>
                <a:cs typeface="Times New Roman" panose="02020603050405020304" pitchFamily="18" charset="0"/>
              </a:rPr>
              <a:t>b) </a:t>
            </a:r>
            <a:r>
              <a:rPr lang="hr-HR" sz="1600" b="1" dirty="0">
                <a:latin typeface="+mj-lt"/>
                <a:ea typeface="Calibri" panose="020F0502020204030204" pitchFamily="34" charset="0"/>
                <a:cs typeface="Times New Roman" panose="02020603050405020304" pitchFamily="18" charset="0"/>
              </a:rPr>
              <a:t>i</a:t>
            </a:r>
            <a:r>
              <a:rPr lang="hr-HR" sz="1600" b="1" dirty="0">
                <a:effectLst/>
                <a:latin typeface="+mj-lt"/>
                <a:ea typeface="Calibri" panose="020F0502020204030204" pitchFamily="34" charset="0"/>
                <a:cs typeface="Times New Roman" panose="02020603050405020304" pitchFamily="18" charset="0"/>
              </a:rPr>
              <a:t>straživanje doprinosa različitih čimbenika koji mogu uzrokovati trenutne teškoće</a:t>
            </a:r>
          </a:p>
          <a:p>
            <a:pPr lvl="1">
              <a:spcAft>
                <a:spcPts val="800"/>
              </a:spcAft>
            </a:pPr>
            <a:r>
              <a:rPr lang="hr-HR" sz="1600" dirty="0">
                <a:effectLst/>
                <a:latin typeface="+mj-lt"/>
                <a:ea typeface="Calibri" panose="020F0502020204030204" pitchFamily="34" charset="0"/>
                <a:cs typeface="Times New Roman" panose="02020603050405020304" pitchFamily="18" charset="0"/>
              </a:rPr>
              <a:t>omogućuje osobi da na osnovi grafičkog prikaza vidi moguće uzroke trenutnih teškoća</a:t>
            </a:r>
            <a:endParaRPr lang="hr-BA" sz="1600" dirty="0">
              <a:latin typeface="+mj-lt"/>
              <a:ea typeface="Calibri" panose="020F0502020204030204" pitchFamily="34" charset="0"/>
              <a:cs typeface="Times New Roman" panose="02020603050405020304" pitchFamily="18" charset="0"/>
            </a:endParaRPr>
          </a:p>
          <a:p>
            <a:pPr lvl="1">
              <a:spcAft>
                <a:spcPts val="800"/>
              </a:spcAft>
            </a:pPr>
            <a:r>
              <a:rPr lang="hr-BA" sz="1600" dirty="0">
                <a:effectLst/>
                <a:latin typeface="+mj-lt"/>
                <a:ea typeface="Calibri" panose="020F0502020204030204" pitchFamily="34" charset="0"/>
                <a:cs typeface="Times New Roman" panose="02020603050405020304" pitchFamily="18" charset="0"/>
              </a:rPr>
              <a:t>n</a:t>
            </a:r>
            <a:r>
              <a:rPr lang="hr-HR" sz="1600" dirty="0">
                <a:effectLst/>
                <a:latin typeface="+mj-lt"/>
                <a:ea typeface="Calibri" panose="020F0502020204030204" pitchFamily="34" charset="0"/>
                <a:cs typeface="Times New Roman" panose="02020603050405020304" pitchFamily="18" charset="0"/>
              </a:rPr>
              <a:t>akon što istraži alternativna objašnjenja i njihov doprinos, terapeut traži od osobe da disfunkcionalnu osobinu (npr. „</a:t>
            </a:r>
            <a:r>
              <a:rPr lang="hr-HR" sz="1600" i="1" dirty="0">
                <a:effectLst/>
                <a:latin typeface="+mj-lt"/>
                <a:ea typeface="Calibri" panose="020F0502020204030204" pitchFamily="34" charset="0"/>
                <a:cs typeface="Times New Roman" panose="02020603050405020304" pitchFamily="18" charset="0"/>
              </a:rPr>
              <a:t>Ja sam neadekvatan.</a:t>
            </a:r>
            <a:r>
              <a:rPr lang="hr-HR" sz="1600" dirty="0">
                <a:effectLst/>
                <a:latin typeface="+mj-lt"/>
                <a:ea typeface="Calibri" panose="020F0502020204030204" pitchFamily="34" charset="0"/>
                <a:cs typeface="Times New Roman" panose="02020603050405020304" pitchFamily="18" charset="0"/>
              </a:rPr>
              <a:t>”) procjenjuje posljednju kako bi mogao potpunije razmotriti sva ostala objašnjenja</a:t>
            </a:r>
            <a:endParaRPr lang="en-US" sz="1600" dirty="0">
              <a:effectLst/>
              <a:latin typeface="+mj-lt"/>
              <a:ea typeface="Calibri" panose="020F0502020204030204" pitchFamily="34" charset="0"/>
              <a:cs typeface="Times New Roman" panose="02020603050405020304" pitchFamily="18" charset="0"/>
            </a:endParaRPr>
          </a:p>
        </p:txBody>
      </p:sp>
      <p:graphicFrame>
        <p:nvGraphicFramePr>
          <p:cNvPr id="4" name="Chart 5">
            <a:extLst>
              <a:ext uri="{FF2B5EF4-FFF2-40B4-BE49-F238E27FC236}">
                <a16:creationId xmlns:a16="http://schemas.microsoft.com/office/drawing/2014/main" id="{D35A5687-B27F-58D1-8D30-144D95096C6B}"/>
              </a:ext>
            </a:extLst>
          </p:cNvPr>
          <p:cNvGraphicFramePr/>
          <p:nvPr>
            <p:extLst>
              <p:ext uri="{D42A27DB-BD31-4B8C-83A1-F6EECF244321}">
                <p14:modId xmlns:p14="http://schemas.microsoft.com/office/powerpoint/2010/main" val="1514791284"/>
              </p:ext>
            </p:extLst>
          </p:nvPr>
        </p:nvGraphicFramePr>
        <p:xfrm>
          <a:off x="645174" y="1066239"/>
          <a:ext cx="4030914" cy="47219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74736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Naslov 1">
            <a:extLst>
              <a:ext uri="{FF2B5EF4-FFF2-40B4-BE49-F238E27FC236}">
                <a16:creationId xmlns:a16="http://schemas.microsoft.com/office/drawing/2014/main" id="{F5E39960-698C-E4D0-E24E-10CEA527A154}"/>
              </a:ext>
            </a:extLst>
          </p:cNvPr>
          <p:cNvSpPr>
            <a:spLocks noGrp="1"/>
          </p:cNvSpPr>
          <p:nvPr>
            <p:ph type="title"/>
          </p:nvPr>
        </p:nvSpPr>
        <p:spPr>
          <a:xfrm>
            <a:off x="818159" y="1757234"/>
            <a:ext cx="3663152" cy="1172823"/>
          </a:xfrm>
        </p:spPr>
        <p:txBody>
          <a:bodyPr>
            <a:noAutofit/>
          </a:bodyPr>
          <a:lstStyle/>
          <a:p>
            <a:pPr algn="r"/>
            <a:r>
              <a:rPr lang="hr-HR" sz="4800"/>
              <a:t>Samo-</a:t>
            </a:r>
            <a:r>
              <a:rPr lang="hr-HR" sz="4800" dirty="0"/>
              <a:t/>
            </a:r>
            <a:br>
              <a:rPr lang="hr-HR" sz="4800" dirty="0"/>
            </a:br>
            <a:r>
              <a:rPr lang="hr-HR" sz="4800" dirty="0"/>
              <a:t>usporedbe</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Rezervirano mjesto sadržaja 2">
            <a:extLst>
              <a:ext uri="{FF2B5EF4-FFF2-40B4-BE49-F238E27FC236}">
                <a16:creationId xmlns:a16="http://schemas.microsoft.com/office/drawing/2014/main" id="{1B36699F-9F74-EC19-67E9-D02089F8DFBA}"/>
              </a:ext>
            </a:extLst>
          </p:cNvPr>
          <p:cNvSpPr>
            <a:spLocks noGrp="1"/>
          </p:cNvSpPr>
          <p:nvPr>
            <p:ph idx="1"/>
          </p:nvPr>
        </p:nvSpPr>
        <p:spPr>
          <a:xfrm>
            <a:off x="5255259" y="1648870"/>
            <a:ext cx="6118583" cy="3560260"/>
          </a:xfrm>
        </p:spPr>
        <p:txBody>
          <a:bodyPr anchor="ctr">
            <a:normAutofit/>
          </a:bodyPr>
          <a:lstStyle/>
          <a:p>
            <a:r>
              <a:rPr lang="hr-HR" sz="1600" dirty="0">
                <a:latin typeface="+mj-lt"/>
              </a:rPr>
              <a:t>osobe sa psihijatrijskim poremećajima imaju negativnu sklonost u procesiranju informacija, što je posebno izraženo u situacijama kada evaluiraju sebe </a:t>
            </a:r>
          </a:p>
          <a:p>
            <a:r>
              <a:rPr lang="hr-HR" sz="1600" dirty="0">
                <a:latin typeface="+mj-lt"/>
              </a:rPr>
              <a:t>često rade jednu od dvije disfunkcionalne usporedbe: </a:t>
            </a:r>
          </a:p>
          <a:p>
            <a:pPr lvl="1">
              <a:buFont typeface="Wingdings" panose="05000000000000000000" pitchFamily="2" charset="2"/>
              <a:buChar char="Ø"/>
            </a:pPr>
            <a:r>
              <a:rPr lang="hr-HR" sz="1600" dirty="0">
                <a:latin typeface="+mj-lt"/>
              </a:rPr>
              <a:t>uspoređuju sebe sa stanjem u kakvom su bili prije nastanka poremećaja</a:t>
            </a:r>
          </a:p>
          <a:p>
            <a:pPr lvl="1">
              <a:buFont typeface="Wingdings" panose="05000000000000000000" pitchFamily="2" charset="2"/>
              <a:buChar char="Ø"/>
            </a:pPr>
            <a:r>
              <a:rPr lang="hr-HR" sz="1600" dirty="0">
                <a:latin typeface="+mj-lt"/>
              </a:rPr>
              <a:t>uspoređuju se s drugima koji nemaju psihijatrijski poremećaj</a:t>
            </a:r>
          </a:p>
          <a:p>
            <a:endParaRPr lang="hr-HR" sz="1600" dirty="0">
              <a:latin typeface="+mj-lt"/>
            </a:endParaRPr>
          </a:p>
          <a:p>
            <a:r>
              <a:rPr lang="hr-HR" sz="1600" dirty="0">
                <a:latin typeface="+mj-lt"/>
              </a:rPr>
              <a:t>navedeno pomaže održavanju ili pogoršavanju njihovih teškoća</a:t>
            </a:r>
          </a:p>
        </p:txBody>
      </p:sp>
      <p:pic>
        <p:nvPicPr>
          <p:cNvPr id="5124" name="Picture 4" descr="Comparing To Others Stock Illustrations – 36 Comparing To Others Stock  Illustrations, Vectors &amp; Clipart - Dreamstime">
            <a:extLst>
              <a:ext uri="{FF2B5EF4-FFF2-40B4-BE49-F238E27FC236}">
                <a16:creationId xmlns:a16="http://schemas.microsoft.com/office/drawing/2014/main" id="{BB478358-F036-01E9-AD1A-8C55C49CCD1F}"/>
              </a:ext>
            </a:extLst>
          </p:cNvPr>
          <p:cNvPicPr>
            <a:picLocks noChangeAspect="1" noChangeArrowheads="1"/>
          </p:cNvPicPr>
          <p:nvPr/>
        </p:nvPicPr>
        <p:blipFill rotWithShape="1">
          <a:blip r:embed="rId2" cstate="hqprint">
            <a:extLst>
              <a:ext uri="{28A0092B-C50C-407E-A947-70E740481C1C}">
                <a14:useLocalDpi xmlns:a14="http://schemas.microsoft.com/office/drawing/2010/main" val="0"/>
              </a:ext>
            </a:extLst>
          </a:blip>
          <a:srcRect b="6753"/>
          <a:stretch/>
        </p:blipFill>
        <p:spPr bwMode="auto">
          <a:xfrm>
            <a:off x="1266429" y="2930057"/>
            <a:ext cx="2786905" cy="2744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4099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B6BE2F78-F532-9883-D021-9370E16B80BE}"/>
              </a:ext>
            </a:extLst>
          </p:cNvPr>
          <p:cNvSpPr>
            <a:spLocks noGrp="1"/>
          </p:cNvSpPr>
          <p:nvPr>
            <p:ph idx="1"/>
          </p:nvPr>
        </p:nvSpPr>
        <p:spPr>
          <a:xfrm>
            <a:off x="1285240" y="1232453"/>
            <a:ext cx="9806830" cy="4537412"/>
          </a:xfrm>
        </p:spPr>
        <p:txBody>
          <a:bodyPr anchor="t">
            <a:normAutofit/>
          </a:bodyPr>
          <a:lstStyle/>
          <a:p>
            <a:pPr marL="0" indent="0">
              <a:buNone/>
            </a:pPr>
            <a:r>
              <a:rPr lang="hr-HR" sz="1600" b="1" dirty="0">
                <a:latin typeface="+mj-lt"/>
                <a:ea typeface="Calibri" panose="020F0502020204030204" pitchFamily="34" charset="0"/>
                <a:cs typeface="Times New Roman" panose="02020603050405020304" pitchFamily="18" charset="0"/>
              </a:rPr>
              <a:t>Mijenjanje </a:t>
            </a:r>
            <a:r>
              <a:rPr lang="hr-HR" sz="1600" b="1" dirty="0" err="1">
                <a:latin typeface="+mj-lt"/>
                <a:ea typeface="Calibri" panose="020F0502020204030204" pitchFamily="34" charset="0"/>
                <a:cs typeface="Times New Roman" panose="02020603050405020304" pitchFamily="18" charset="0"/>
              </a:rPr>
              <a:t>samousporedbe</a:t>
            </a:r>
            <a:endParaRPr lang="hr-HR" sz="1600" b="1" dirty="0">
              <a:latin typeface="+mj-lt"/>
              <a:ea typeface="Calibri" panose="020F0502020204030204" pitchFamily="34" charset="0"/>
              <a:cs typeface="Times New Roman" panose="02020603050405020304" pitchFamily="18" charset="0"/>
            </a:endParaRPr>
          </a:p>
          <a:p>
            <a:pPr lvl="1"/>
            <a:r>
              <a:rPr lang="hr-HR" sz="1600" dirty="0">
                <a:latin typeface="+mj-lt"/>
                <a:ea typeface="Calibri" panose="020F0502020204030204" pitchFamily="34" charset="0"/>
                <a:cs typeface="Times New Roman" panose="02020603050405020304" pitchFamily="18" charset="0"/>
              </a:rPr>
              <a:t>terapeut pomaže klijentu da uvidi kako su njegova selektivna pažnja i usporedbe disfunkcionalne, a zatim podučava klijenta u stvaranju funkcionalnijih usporedbi (sa sobom u najgorem izdanju) i održavanju pozitivnih izjava o sebi</a:t>
            </a:r>
          </a:p>
          <a:p>
            <a:pPr lvl="1"/>
            <a:r>
              <a:rPr lang="hr-HR" sz="1600" dirty="0">
                <a:latin typeface="+mj-lt"/>
                <a:ea typeface="Calibri" panose="020F0502020204030204" pitchFamily="34" charset="0"/>
                <a:cs typeface="Times New Roman" panose="02020603050405020304" pitchFamily="18" charset="0"/>
              </a:rPr>
              <a:t>primjeri pitanja:</a:t>
            </a:r>
          </a:p>
          <a:p>
            <a:pPr lvl="2"/>
            <a:r>
              <a:rPr lang="hr-HR" sz="1600" i="1" dirty="0">
                <a:latin typeface="+mj-lt"/>
              </a:rPr>
              <a:t>Čini se da ste prilično razočarani sobom. Postoji li nešto što ste ovog tjedna napravili, a da zaslužuje pohvalu?</a:t>
            </a:r>
          </a:p>
          <a:p>
            <a:pPr lvl="2"/>
            <a:r>
              <a:rPr lang="hr-HR" sz="1600" i="1" dirty="0">
                <a:latin typeface="+mj-lt"/>
              </a:rPr>
              <a:t>Izgleda kako se ponovno uspoređujete s drugim ljudima. Radite li to često?</a:t>
            </a:r>
          </a:p>
          <a:p>
            <a:pPr lvl="2"/>
            <a:r>
              <a:rPr lang="hr-HR" sz="1600" i="1" dirty="0">
                <a:latin typeface="+mj-lt"/>
              </a:rPr>
              <a:t>Što se događa s vašim raspoloženjem kad sebe nepravedno usporedite s drugima?</a:t>
            </a:r>
          </a:p>
          <a:p>
            <a:pPr lvl="2"/>
            <a:r>
              <a:rPr lang="hr-HR" sz="1600" i="1" dirty="0">
                <a:latin typeface="+mj-lt"/>
              </a:rPr>
              <a:t>Što bi se dogodilo kad biste sebi rekli da to nije razumna usporedba…?</a:t>
            </a:r>
          </a:p>
          <a:p>
            <a:pPr lvl="2"/>
            <a:r>
              <a:rPr lang="hr-HR" sz="1600" i="1" dirty="0">
                <a:latin typeface="+mj-lt"/>
              </a:rPr>
              <a:t>Biste li tu usporedbu pokušali za domaću zadaću kad se situacija ponovi?</a:t>
            </a:r>
          </a:p>
          <a:p>
            <a:endParaRPr lang="hr-HR" sz="1600" dirty="0">
              <a:latin typeface="+mj-lt"/>
            </a:endParaRPr>
          </a:p>
          <a:p>
            <a:r>
              <a:rPr lang="hr-HR" sz="1600" dirty="0">
                <a:latin typeface="+mj-lt"/>
                <a:ea typeface="Calibri" panose="020F0502020204030204" pitchFamily="34" charset="0"/>
                <a:cs typeface="Times New Roman" panose="02020603050405020304" pitchFamily="18" charset="0"/>
              </a:rPr>
              <a:t>klijent može imati AM u kojima uspoređuje sebe s onim što bi trebao biti (npr. „</a:t>
            </a:r>
            <a:r>
              <a:rPr lang="hr-HR" sz="1600" i="1" dirty="0">
                <a:latin typeface="+mj-lt"/>
                <a:ea typeface="Calibri" panose="020F0502020204030204" pitchFamily="34" charset="0"/>
                <a:cs typeface="Times New Roman" panose="02020603050405020304" pitchFamily="18" charset="0"/>
              </a:rPr>
              <a:t>Trebao bih vrlo lako pročitati ovo poglavlje.</a:t>
            </a:r>
            <a:r>
              <a:rPr lang="hr-HR" sz="1600" dirty="0">
                <a:latin typeface="+mj-lt"/>
                <a:ea typeface="Calibri" panose="020F0502020204030204" pitchFamily="34" charset="0"/>
                <a:cs typeface="Times New Roman" panose="02020603050405020304" pitchFamily="18" charset="0"/>
              </a:rPr>
              <a:t>”) ili sa sobom kada nije imao teškoće („</a:t>
            </a:r>
            <a:r>
              <a:rPr lang="hr-HR" sz="1600" i="1" dirty="0">
                <a:latin typeface="+mj-lt"/>
                <a:ea typeface="Calibri" panose="020F0502020204030204" pitchFamily="34" charset="0"/>
                <a:cs typeface="Times New Roman" panose="02020603050405020304" pitchFamily="18" charset="0"/>
              </a:rPr>
              <a:t>To mi je nekad bilo tako lako.</a:t>
            </a:r>
            <a:r>
              <a:rPr lang="hr-HR" sz="1600" dirty="0">
                <a:latin typeface="+mj-lt"/>
                <a:ea typeface="Calibri" panose="020F0502020204030204" pitchFamily="34" charset="0"/>
                <a:cs typeface="Times New Roman" panose="02020603050405020304" pitchFamily="18" charset="0"/>
              </a:rPr>
              <a:t>”) </a:t>
            </a:r>
            <a:r>
              <a:rPr lang="hr-HR" sz="1600" dirty="0">
                <a:latin typeface="+mj-lt"/>
                <a:ea typeface="Calibri" panose="020F0502020204030204" pitchFamily="34" charset="0"/>
                <a:cs typeface="Times New Roman" panose="02020603050405020304" pitchFamily="18" charset="0"/>
                <a:sym typeface="Wingdings" panose="05000000000000000000" pitchFamily="2" charset="2"/>
              </a:rPr>
              <a:t> u</a:t>
            </a:r>
            <a:r>
              <a:rPr lang="hr-HR" sz="1600" dirty="0">
                <a:latin typeface="+mj-lt"/>
                <a:ea typeface="Calibri" panose="020F0502020204030204" pitchFamily="34" charset="0"/>
                <a:cs typeface="Times New Roman" panose="02020603050405020304" pitchFamily="18" charset="0"/>
              </a:rPr>
              <a:t> ovoj situaciji terapeut nastoji usmjeriti </a:t>
            </a:r>
            <a:r>
              <a:rPr lang="hr-HR" sz="1600" dirty="0" err="1">
                <a:latin typeface="+mj-lt"/>
                <a:ea typeface="Calibri" panose="020F0502020204030204" pitchFamily="34" charset="0"/>
                <a:cs typeface="Times New Roman" panose="02020603050405020304" pitchFamily="18" charset="0"/>
              </a:rPr>
              <a:t>klijentovu</a:t>
            </a:r>
            <a:r>
              <a:rPr lang="hr-HR" sz="1600" dirty="0">
                <a:latin typeface="+mj-lt"/>
                <a:ea typeface="Calibri" panose="020F0502020204030204" pitchFamily="34" charset="0"/>
                <a:cs typeface="Times New Roman" panose="02020603050405020304" pitchFamily="18" charset="0"/>
              </a:rPr>
              <a:t> pažnju na to koliko je napredovao u odnosu na svoje najgore razdoblje</a:t>
            </a:r>
            <a:endParaRPr lang="hr-HR" sz="1600" dirty="0">
              <a:latin typeface="+mj-lt"/>
            </a:endParaRPr>
          </a:p>
        </p:txBody>
      </p:sp>
    </p:spTree>
    <p:extLst>
      <p:ext uri="{BB962C8B-B14F-4D97-AF65-F5344CB8AC3E}">
        <p14:creationId xmlns:p14="http://schemas.microsoft.com/office/powerpoint/2010/main" val="498856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zervirano mjesto sadržaja 2">
            <a:extLst>
              <a:ext uri="{FF2B5EF4-FFF2-40B4-BE49-F238E27FC236}">
                <a16:creationId xmlns:a16="http://schemas.microsoft.com/office/drawing/2014/main" id="{B6BE2F78-F532-9883-D021-9370E16B80BE}"/>
              </a:ext>
            </a:extLst>
          </p:cNvPr>
          <p:cNvSpPr>
            <a:spLocks noGrp="1"/>
          </p:cNvSpPr>
          <p:nvPr>
            <p:ph idx="1"/>
          </p:nvPr>
        </p:nvSpPr>
        <p:spPr>
          <a:xfrm>
            <a:off x="1190885" y="1676600"/>
            <a:ext cx="9806830" cy="401038"/>
          </a:xfrm>
        </p:spPr>
        <p:txBody>
          <a:bodyPr anchor="t">
            <a:normAutofit/>
          </a:bodyPr>
          <a:lstStyle/>
          <a:p>
            <a:pPr marL="0" indent="0">
              <a:buNone/>
            </a:pPr>
            <a:r>
              <a:rPr lang="en-US" sz="1600" dirty="0">
                <a:latin typeface="+mj-lt"/>
              </a:rPr>
              <a:t>Beck, J.S. (2021). </a:t>
            </a:r>
            <a:r>
              <a:rPr lang="en-US" sz="1600" i="1" dirty="0">
                <a:latin typeface="+mj-lt"/>
              </a:rPr>
              <a:t>Cognitive behavior therapy: basics and beyond</a:t>
            </a:r>
            <a:r>
              <a:rPr lang="en-US" sz="1600" dirty="0">
                <a:latin typeface="+mj-lt"/>
              </a:rPr>
              <a:t>. New York: The Guilford Press</a:t>
            </a:r>
          </a:p>
          <a:p>
            <a:pPr marL="0" indent="0">
              <a:buNone/>
            </a:pPr>
            <a:endParaRPr lang="hr-HR" sz="1600" dirty="0">
              <a:latin typeface="+mj-lt"/>
            </a:endParaRPr>
          </a:p>
        </p:txBody>
      </p:sp>
      <p:sp>
        <p:nvSpPr>
          <p:cNvPr id="2" name="Naslov 1">
            <a:extLst>
              <a:ext uri="{FF2B5EF4-FFF2-40B4-BE49-F238E27FC236}">
                <a16:creationId xmlns:a16="http://schemas.microsoft.com/office/drawing/2014/main" id="{EA80BB9F-0F7A-7324-1FF1-5995453A67AC}"/>
              </a:ext>
            </a:extLst>
          </p:cNvPr>
          <p:cNvSpPr>
            <a:spLocks noGrp="1"/>
          </p:cNvSpPr>
          <p:nvPr>
            <p:ph type="title"/>
          </p:nvPr>
        </p:nvSpPr>
        <p:spPr>
          <a:xfrm>
            <a:off x="891466" y="551556"/>
            <a:ext cx="3067975" cy="1325563"/>
          </a:xfrm>
        </p:spPr>
        <p:txBody>
          <a:bodyPr/>
          <a:lstStyle/>
          <a:p>
            <a:r>
              <a:rPr lang="hr-HR" dirty="0"/>
              <a:t>Literatura</a:t>
            </a:r>
          </a:p>
        </p:txBody>
      </p:sp>
      <p:sp>
        <p:nvSpPr>
          <p:cNvPr id="4" name="Naslov 1">
            <a:extLst>
              <a:ext uri="{FF2B5EF4-FFF2-40B4-BE49-F238E27FC236}">
                <a16:creationId xmlns:a16="http://schemas.microsoft.com/office/drawing/2014/main" id="{AF5AE321-36C6-754C-B575-15C89407A0E8}"/>
              </a:ext>
            </a:extLst>
          </p:cNvPr>
          <p:cNvSpPr txBox="1">
            <a:spLocks/>
          </p:cNvSpPr>
          <p:nvPr/>
        </p:nvSpPr>
        <p:spPr>
          <a:xfrm>
            <a:off x="4120816" y="5167312"/>
            <a:ext cx="395036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r-HR" dirty="0"/>
              <a:t>Hvala na pažnji!</a:t>
            </a:r>
          </a:p>
        </p:txBody>
      </p:sp>
    </p:spTree>
    <p:extLst>
      <p:ext uri="{BB962C8B-B14F-4D97-AF65-F5344CB8AC3E}">
        <p14:creationId xmlns:p14="http://schemas.microsoft.com/office/powerpoint/2010/main" val="2568584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117AB3D3-3C9C-4DED-809A-78734805B8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C1A1E0DA-6A44-1D05-91E9-0613FE0E7B0C}"/>
              </a:ext>
            </a:extLst>
          </p:cNvPr>
          <p:cNvSpPr>
            <a:spLocks noGrp="1"/>
          </p:cNvSpPr>
          <p:nvPr>
            <p:ph type="title"/>
          </p:nvPr>
        </p:nvSpPr>
        <p:spPr>
          <a:xfrm>
            <a:off x="793662" y="386930"/>
            <a:ext cx="10066122" cy="1298448"/>
          </a:xfrm>
        </p:spPr>
        <p:txBody>
          <a:bodyPr anchor="b">
            <a:normAutofit/>
          </a:bodyPr>
          <a:lstStyle/>
          <a:p>
            <a:r>
              <a:rPr lang="pl-PL" dirty="0"/>
              <a:t>Dodatne kognitivne i bihevioralne tehnike</a:t>
            </a:r>
            <a:endParaRPr lang="hr-HR" dirty="0"/>
          </a:p>
        </p:txBody>
      </p:sp>
      <p:sp>
        <p:nvSpPr>
          <p:cNvPr id="1033" name="Rectangle 1032">
            <a:extLst>
              <a:ext uri="{FF2B5EF4-FFF2-40B4-BE49-F238E27FC236}">
                <a16:creationId xmlns:a16="http://schemas.microsoft.com/office/drawing/2014/main" id="{3A9A4357-BD1D-4622-A4FE-766E6AB8DE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E659831F-0D9A-4C63-9EBB-8435B85A44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577F0125-5319-977E-6BAD-75FDC5BFB4A2}"/>
              </a:ext>
            </a:extLst>
          </p:cNvPr>
          <p:cNvSpPr>
            <a:spLocks noGrp="1"/>
          </p:cNvSpPr>
          <p:nvPr>
            <p:ph idx="1"/>
          </p:nvPr>
        </p:nvSpPr>
        <p:spPr>
          <a:xfrm>
            <a:off x="793661" y="2599509"/>
            <a:ext cx="4530898" cy="3639450"/>
          </a:xfrm>
        </p:spPr>
        <p:txBody>
          <a:bodyPr anchor="ctr">
            <a:normAutofit/>
          </a:bodyPr>
          <a:lstStyle/>
          <a:p>
            <a:r>
              <a:rPr lang="hr-HR" sz="1700" dirty="0">
                <a:latin typeface="+mj-lt"/>
              </a:rPr>
              <a:t>Tehnike emocionalne regulacije</a:t>
            </a:r>
          </a:p>
          <a:p>
            <a:r>
              <a:rPr lang="hr-HR" sz="1700" dirty="0">
                <a:latin typeface="+mj-lt"/>
              </a:rPr>
              <a:t>Treniranje vještina</a:t>
            </a:r>
          </a:p>
          <a:p>
            <a:r>
              <a:rPr lang="hr-HR" sz="1700" dirty="0">
                <a:latin typeface="+mj-lt"/>
              </a:rPr>
              <a:t>Problem </a:t>
            </a:r>
            <a:r>
              <a:rPr lang="hr-HR" sz="1700" dirty="0" err="1">
                <a:latin typeface="+mj-lt"/>
              </a:rPr>
              <a:t>solving</a:t>
            </a:r>
            <a:endParaRPr lang="hr-HR" sz="1700" dirty="0">
              <a:latin typeface="+mj-lt"/>
            </a:endParaRPr>
          </a:p>
          <a:p>
            <a:r>
              <a:rPr lang="hr-HR" sz="1700" dirty="0">
                <a:latin typeface="+mj-lt"/>
              </a:rPr>
              <a:t>Donošenje odluka</a:t>
            </a:r>
          </a:p>
          <a:p>
            <a:r>
              <a:rPr lang="hr-HR" sz="1700" dirty="0">
                <a:latin typeface="+mj-lt"/>
              </a:rPr>
              <a:t>Postupni zadaci i analogija stubišta</a:t>
            </a:r>
          </a:p>
          <a:p>
            <a:r>
              <a:rPr lang="hr-HR" sz="1700" dirty="0">
                <a:latin typeface="+mj-lt"/>
              </a:rPr>
              <a:t>Izlaganje</a:t>
            </a:r>
          </a:p>
          <a:p>
            <a:r>
              <a:rPr lang="hr-HR" sz="1700" dirty="0">
                <a:latin typeface="+mj-lt"/>
              </a:rPr>
              <a:t>Igranje uloga</a:t>
            </a:r>
          </a:p>
          <a:p>
            <a:r>
              <a:rPr lang="hr-HR" sz="1700" dirty="0">
                <a:latin typeface="+mj-lt"/>
              </a:rPr>
              <a:t>„Pita” tehnika</a:t>
            </a:r>
          </a:p>
          <a:p>
            <a:r>
              <a:rPr lang="hr-HR" sz="1700" dirty="0" err="1">
                <a:latin typeface="+mj-lt"/>
              </a:rPr>
              <a:t>Samousporedbe</a:t>
            </a:r>
            <a:endParaRPr lang="hr-HR" sz="1700" dirty="0">
              <a:latin typeface="+mj-lt"/>
            </a:endParaRPr>
          </a:p>
        </p:txBody>
      </p:sp>
      <p:pic>
        <p:nvPicPr>
          <p:cNvPr id="1026" name="Picture 2" descr="What is Cognitive Behavioral Therapy? - FreemediInfo">
            <a:extLst>
              <a:ext uri="{FF2B5EF4-FFF2-40B4-BE49-F238E27FC236}">
                <a16:creationId xmlns:a16="http://schemas.microsoft.com/office/drawing/2014/main" id="{16F9AEA8-38BD-904D-E2EF-8F8AB639D6C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827" r="6391" b="2"/>
          <a:stretch/>
        </p:blipFill>
        <p:spPr bwMode="auto">
          <a:xfrm>
            <a:off x="5911532" y="2484255"/>
            <a:ext cx="5150277" cy="3714244"/>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E6995CE5-F890-4ABA-82A2-26507CE8D2A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9940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873D4DDA-AC2E-8760-ADC5-A7027876CB4B}"/>
              </a:ext>
            </a:extLst>
          </p:cNvPr>
          <p:cNvSpPr>
            <a:spLocks noGrp="1"/>
          </p:cNvSpPr>
          <p:nvPr>
            <p:ph type="title"/>
          </p:nvPr>
        </p:nvSpPr>
        <p:spPr>
          <a:xfrm>
            <a:off x="958789" y="1280818"/>
            <a:ext cx="3437422" cy="2347607"/>
          </a:xfrm>
        </p:spPr>
        <p:txBody>
          <a:bodyPr>
            <a:normAutofit/>
          </a:bodyPr>
          <a:lstStyle/>
          <a:p>
            <a:pPr algn="r"/>
            <a:r>
              <a:rPr lang="hr-HR" dirty="0"/>
              <a:t>Tehnike emocionalne regulacije</a:t>
            </a:r>
          </a:p>
        </p:txBody>
      </p:sp>
      <p:cxnSp>
        <p:nvCxnSpPr>
          <p:cNvPr id="23" name="Straight Connector 22">
            <a:extLst>
              <a:ext uri="{FF2B5EF4-FFF2-40B4-BE49-F238E27FC236}">
                <a16:creationId xmlns:a16="http://schemas.microsoft.com/office/drawing/2014/main"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Rezervirano mjesto sadržaja 2">
            <a:extLst>
              <a:ext uri="{FF2B5EF4-FFF2-40B4-BE49-F238E27FC236}">
                <a16:creationId xmlns:a16="http://schemas.microsoft.com/office/drawing/2014/main" id="{50B5F0FB-755E-5EC7-9A4D-651436DBCD9C}"/>
              </a:ext>
            </a:extLst>
          </p:cNvPr>
          <p:cNvSpPr>
            <a:spLocks noGrp="1"/>
          </p:cNvSpPr>
          <p:nvPr>
            <p:ph idx="1"/>
          </p:nvPr>
        </p:nvSpPr>
        <p:spPr>
          <a:xfrm>
            <a:off x="5041384" y="932590"/>
            <a:ext cx="6118355" cy="4989251"/>
          </a:xfrm>
        </p:spPr>
        <p:txBody>
          <a:bodyPr anchor="ctr">
            <a:normAutofit/>
          </a:bodyPr>
          <a:lstStyle/>
          <a:p>
            <a:pPr marL="0" indent="0" algn="just">
              <a:buNone/>
            </a:pPr>
            <a:r>
              <a:rPr lang="hr-HR" sz="1600" dirty="0">
                <a:latin typeface="+mj-lt"/>
              </a:rPr>
              <a:t>Zadatak BKT-a nije eliminirati neugodne emocije, već smanjiti stupanj i trajanje neugodnih emocija koje se ne čine proporcionalnima situaciji.</a:t>
            </a:r>
          </a:p>
          <a:p>
            <a:pPr marL="0" indent="0">
              <a:buNone/>
            </a:pPr>
            <a:endParaRPr lang="hr-HR" sz="1600" dirty="0">
              <a:latin typeface="+mj-lt"/>
            </a:endParaRPr>
          </a:p>
          <a:p>
            <a:pPr marL="0" indent="0">
              <a:buNone/>
            </a:pPr>
            <a:endParaRPr lang="hr-HR" sz="1600" dirty="0">
              <a:latin typeface="+mj-lt"/>
            </a:endParaRPr>
          </a:p>
          <a:p>
            <a:r>
              <a:rPr lang="hr-HR" sz="1600" b="1" dirty="0" err="1">
                <a:latin typeface="+mj-lt"/>
              </a:rPr>
              <a:t>Refokusiranje</a:t>
            </a:r>
            <a:r>
              <a:rPr lang="hr-HR" sz="1600" b="1" dirty="0">
                <a:latin typeface="+mj-lt"/>
              </a:rPr>
              <a:t>, uključivanje u korisno ponašanje i </a:t>
            </a:r>
            <a:r>
              <a:rPr lang="hr-HR" sz="1600" b="1" dirty="0" err="1">
                <a:latin typeface="+mj-lt"/>
              </a:rPr>
              <a:t>samoumirivanje</a:t>
            </a:r>
            <a:endParaRPr lang="hr-HR" sz="1600" b="1" dirty="0">
              <a:latin typeface="+mj-lt"/>
            </a:endParaRPr>
          </a:p>
          <a:p>
            <a:pPr>
              <a:buFontTx/>
              <a:buChar char="-"/>
            </a:pPr>
            <a:r>
              <a:rPr lang="hr-HR" sz="1400" dirty="0">
                <a:latin typeface="+mj-lt"/>
              </a:rPr>
              <a:t>Cilj je pomoći klijentima da prate svoje negativne afektivne reakcije, primjećujući gdje im je pozornost, a zatim preusmjerite fokus na nešto drugo</a:t>
            </a:r>
          </a:p>
          <a:p>
            <a:pPr>
              <a:buFontTx/>
              <a:buChar char="-"/>
            </a:pPr>
            <a:r>
              <a:rPr lang="hr-HR" sz="1400" i="1" dirty="0">
                <a:latin typeface="+mj-lt"/>
              </a:rPr>
              <a:t>“Razmišljanje o ovome sada nije od pomoći. U redu je što se osjećam (nervozno, razdraženo itd.). Trebao bih se samo ponovno usredotočiti na ono što radim (ili se uključiti u korisnu radnju)." </a:t>
            </a:r>
          </a:p>
          <a:p>
            <a:pPr>
              <a:buFontTx/>
              <a:buChar char="-"/>
            </a:pPr>
            <a:r>
              <a:rPr lang="hr-HR" sz="1400" dirty="0">
                <a:latin typeface="+mj-lt"/>
              </a:rPr>
              <a:t>Usmjeravanje pažnje na zadatak koji im je ostvariv i ‘’blizu’’</a:t>
            </a:r>
          </a:p>
          <a:p>
            <a:pPr>
              <a:buFontTx/>
              <a:buChar char="-"/>
            </a:pPr>
            <a:r>
              <a:rPr lang="hr-HR" sz="1400" dirty="0">
                <a:latin typeface="+mj-lt"/>
              </a:rPr>
              <a:t>Koristiti sva svoja osjetila – posebice ako razmišljaju o prošlim događajima ili budućim</a:t>
            </a:r>
          </a:p>
          <a:p>
            <a:pPr marL="0" indent="0">
              <a:buNone/>
            </a:pPr>
            <a:endParaRPr lang="hr-HR" sz="1400" dirty="0">
              <a:latin typeface="+mj-lt"/>
            </a:endParaRPr>
          </a:p>
          <a:p>
            <a:r>
              <a:rPr lang="hr-HR" sz="1600" b="1" dirty="0">
                <a:latin typeface="+mj-lt"/>
              </a:rPr>
              <a:t>Relaksacija</a:t>
            </a:r>
          </a:p>
          <a:p>
            <a:pPr>
              <a:buFontTx/>
              <a:buChar char="-"/>
            </a:pPr>
            <a:r>
              <a:rPr lang="hr-HR" sz="1400" dirty="0">
                <a:latin typeface="+mj-lt"/>
              </a:rPr>
              <a:t>progresivna mišićna relaksacija, imaginacija, sporo i duboko disanje</a:t>
            </a:r>
          </a:p>
        </p:txBody>
      </p:sp>
      <p:pic>
        <p:nvPicPr>
          <p:cNvPr id="2052" name="Picture 4" descr="Why Cognitive Behavioral Therapy Didn't Work for Me">
            <a:extLst>
              <a:ext uri="{FF2B5EF4-FFF2-40B4-BE49-F238E27FC236}">
                <a16:creationId xmlns:a16="http://schemas.microsoft.com/office/drawing/2014/main" id="{404B2E7F-7B29-11C3-8769-A3D86B06A4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177" y="3628425"/>
            <a:ext cx="3673716" cy="1836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0455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F5E39960-698C-E4D0-E24E-10CEA527A154}"/>
              </a:ext>
            </a:extLst>
          </p:cNvPr>
          <p:cNvSpPr>
            <a:spLocks noGrp="1"/>
          </p:cNvSpPr>
          <p:nvPr>
            <p:ph type="title"/>
          </p:nvPr>
        </p:nvSpPr>
        <p:spPr>
          <a:xfrm>
            <a:off x="1365581" y="1285248"/>
            <a:ext cx="2988234" cy="2309937"/>
          </a:xfrm>
        </p:spPr>
        <p:txBody>
          <a:bodyPr>
            <a:normAutofit/>
          </a:bodyPr>
          <a:lstStyle/>
          <a:p>
            <a:pPr algn="r"/>
            <a:r>
              <a:rPr lang="hr-HR" sz="4800" dirty="0"/>
              <a:t>Treniranje vještina</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Rezervirano mjesto sadržaja 2">
            <a:extLst>
              <a:ext uri="{FF2B5EF4-FFF2-40B4-BE49-F238E27FC236}">
                <a16:creationId xmlns:a16="http://schemas.microsoft.com/office/drawing/2014/main" id="{1B36699F-9F74-EC19-67E9-D02089F8DFBA}"/>
              </a:ext>
            </a:extLst>
          </p:cNvPr>
          <p:cNvSpPr>
            <a:spLocks noGrp="1"/>
          </p:cNvSpPr>
          <p:nvPr>
            <p:ph idx="1"/>
          </p:nvPr>
        </p:nvSpPr>
        <p:spPr>
          <a:xfrm>
            <a:off x="5255259" y="1648870"/>
            <a:ext cx="6118583" cy="3560260"/>
          </a:xfrm>
        </p:spPr>
        <p:txBody>
          <a:bodyPr anchor="ctr">
            <a:normAutofit/>
          </a:bodyPr>
          <a:lstStyle/>
          <a:p>
            <a:r>
              <a:rPr lang="hr-HR" sz="1600" dirty="0">
                <a:latin typeface="+mj-lt"/>
              </a:rPr>
              <a:t>Najčešće potrebno kod depresivnih klijenata</a:t>
            </a:r>
          </a:p>
          <a:p>
            <a:endParaRPr lang="hr-HR" sz="1600" dirty="0">
              <a:latin typeface="+mj-lt"/>
            </a:endParaRPr>
          </a:p>
          <a:p>
            <a:r>
              <a:rPr lang="hr-HR" sz="1600" dirty="0">
                <a:latin typeface="+mj-lt"/>
              </a:rPr>
              <a:t>Važno objasniti zašto je važno raditi na određenoj vještini – opisati vještinu i demonstrirati ju na seansi</a:t>
            </a:r>
          </a:p>
          <a:p>
            <a:endParaRPr lang="hr-HR" sz="1600" dirty="0">
              <a:latin typeface="+mj-lt"/>
            </a:endParaRPr>
          </a:p>
          <a:p>
            <a:r>
              <a:rPr lang="hr-HR" sz="1600" dirty="0">
                <a:latin typeface="+mj-lt"/>
              </a:rPr>
              <a:t>BKT knjige samopomoći i zadaće/radne bilježnice</a:t>
            </a:r>
          </a:p>
          <a:p>
            <a:endParaRPr lang="hr-HR" sz="1600" dirty="0">
              <a:latin typeface="+mj-lt"/>
            </a:endParaRPr>
          </a:p>
          <a:p>
            <a:r>
              <a:rPr lang="hr-HR" sz="1600" dirty="0">
                <a:latin typeface="+mj-lt"/>
              </a:rPr>
              <a:t>Važno provjeriti radi li se o stvarnom nedostatku vještina ili o vjerovanju koje ometa korištenje vještina</a:t>
            </a:r>
          </a:p>
          <a:p>
            <a:pPr marL="0" indent="0">
              <a:buNone/>
            </a:pPr>
            <a:r>
              <a:rPr lang="hr-HR" sz="1600" i="1" dirty="0">
                <a:latin typeface="+mj-lt"/>
              </a:rPr>
              <a:t>‘’Kad biste bili sigurni da će ishod biti dobar, što biste učinili ili rekli?’’</a:t>
            </a:r>
          </a:p>
        </p:txBody>
      </p:sp>
      <p:pic>
        <p:nvPicPr>
          <p:cNvPr id="6146" name="Picture 2" descr="32,300+ Skills Development Illustrations, Royalty-Free Vector Graphics &amp;  Clip Art - iStock | Skills development icon, Skills development concept, Skills  development technology">
            <a:extLst>
              <a:ext uri="{FF2B5EF4-FFF2-40B4-BE49-F238E27FC236}">
                <a16:creationId xmlns:a16="http://schemas.microsoft.com/office/drawing/2014/main" id="{B6ED7F0B-0FE5-51DE-F304-D709060D63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919" y="3335867"/>
            <a:ext cx="3268896" cy="2392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07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6A8B06DB-2FC6-58F5-C50C-7A8D63B74036}"/>
              </a:ext>
            </a:extLst>
          </p:cNvPr>
          <p:cNvSpPr>
            <a:spLocks noGrp="1"/>
          </p:cNvSpPr>
          <p:nvPr>
            <p:ph type="title"/>
          </p:nvPr>
        </p:nvSpPr>
        <p:spPr>
          <a:xfrm>
            <a:off x="1300126" y="1134091"/>
            <a:ext cx="2988234" cy="2358835"/>
          </a:xfrm>
        </p:spPr>
        <p:txBody>
          <a:bodyPr>
            <a:normAutofit/>
          </a:bodyPr>
          <a:lstStyle/>
          <a:p>
            <a:pPr algn="r"/>
            <a:r>
              <a:rPr lang="hr-HR" sz="4800" dirty="0"/>
              <a:t>Problem </a:t>
            </a:r>
            <a:r>
              <a:rPr lang="hr-HR" sz="4800" dirty="0" err="1"/>
              <a:t>solving</a:t>
            </a:r>
            <a:endParaRPr lang="hr-HR" sz="48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Rezervirano mjesto sadržaja 2">
            <a:extLst>
              <a:ext uri="{FF2B5EF4-FFF2-40B4-BE49-F238E27FC236}">
                <a16:creationId xmlns:a16="http://schemas.microsoft.com/office/drawing/2014/main" id="{AD64E151-CC2C-4498-A87D-298FD445B938}"/>
              </a:ext>
            </a:extLst>
          </p:cNvPr>
          <p:cNvSpPr>
            <a:spLocks noGrp="1"/>
          </p:cNvSpPr>
          <p:nvPr>
            <p:ph idx="1"/>
          </p:nvPr>
        </p:nvSpPr>
        <p:spPr>
          <a:xfrm>
            <a:off x="5255259" y="1409680"/>
            <a:ext cx="5860969" cy="4480725"/>
          </a:xfrm>
        </p:spPr>
        <p:txBody>
          <a:bodyPr anchor="ctr">
            <a:normAutofit lnSpcReduction="10000"/>
          </a:bodyPr>
          <a:lstStyle/>
          <a:p>
            <a:pPr marL="0" indent="0">
              <a:buNone/>
            </a:pPr>
            <a:r>
              <a:rPr lang="hr-HR" sz="2400" dirty="0">
                <a:latin typeface="+mj-lt"/>
              </a:rPr>
              <a:t>Teškoće koje utječu na tehniku:</a:t>
            </a:r>
          </a:p>
          <a:p>
            <a:pPr>
              <a:buFontTx/>
              <a:buChar char="-"/>
            </a:pPr>
            <a:r>
              <a:rPr lang="hr-HR" sz="1600" dirty="0">
                <a:latin typeface="+mj-lt"/>
              </a:rPr>
              <a:t>Potrebna promjena u okruženju</a:t>
            </a:r>
          </a:p>
          <a:p>
            <a:pPr>
              <a:buFontTx/>
              <a:buChar char="-"/>
            </a:pPr>
            <a:r>
              <a:rPr lang="hr-HR" sz="1600" dirty="0">
                <a:latin typeface="+mj-lt"/>
              </a:rPr>
              <a:t>Može uključivati značajne životne promjene (pravni postupci, razvodi, otkaz…)</a:t>
            </a:r>
          </a:p>
          <a:p>
            <a:pPr>
              <a:buFontTx/>
              <a:buChar char="-"/>
            </a:pPr>
            <a:r>
              <a:rPr lang="hr-HR" sz="1600" dirty="0">
                <a:latin typeface="+mj-lt"/>
              </a:rPr>
              <a:t>Disfunkcionalna uvjerenja – kognitivna </a:t>
            </a:r>
            <a:r>
              <a:rPr lang="hr-HR" sz="1600" dirty="0" err="1">
                <a:latin typeface="+mj-lt"/>
              </a:rPr>
              <a:t>restrukturacija</a:t>
            </a:r>
            <a:endParaRPr lang="hr-HR" sz="1600" dirty="0">
              <a:latin typeface="+mj-lt"/>
            </a:endParaRPr>
          </a:p>
          <a:p>
            <a:pPr>
              <a:buFontTx/>
              <a:buChar char="-"/>
            </a:pPr>
            <a:r>
              <a:rPr lang="hr-HR" sz="1600" dirty="0">
                <a:latin typeface="+mj-lt"/>
              </a:rPr>
              <a:t>Problemi s niskom vjerojatnošću pojavljivanja</a:t>
            </a:r>
          </a:p>
          <a:p>
            <a:pPr marL="0" indent="0">
              <a:buNone/>
            </a:pPr>
            <a:endParaRPr lang="hr-HR" sz="2400" dirty="0">
              <a:latin typeface="+mj-lt"/>
            </a:endParaRPr>
          </a:p>
          <a:p>
            <a:pPr marL="0" indent="0">
              <a:buNone/>
            </a:pPr>
            <a:r>
              <a:rPr lang="hr-HR" sz="2400" dirty="0">
                <a:latin typeface="+mj-lt"/>
              </a:rPr>
              <a:t>Što kada problemi nisu rješivi?</a:t>
            </a:r>
          </a:p>
          <a:p>
            <a:pPr>
              <a:buFontTx/>
              <a:buChar char="-"/>
            </a:pPr>
            <a:r>
              <a:rPr lang="hr-HR" sz="1600" dirty="0">
                <a:latin typeface="+mj-lt"/>
              </a:rPr>
              <a:t>Iako problem nije rješiv, može se promijeniti način na koji se gleda na njega</a:t>
            </a:r>
          </a:p>
          <a:p>
            <a:pPr>
              <a:buFontTx/>
              <a:buChar char="-"/>
            </a:pPr>
            <a:r>
              <a:rPr lang="hr-HR" sz="1600" dirty="0">
                <a:latin typeface="+mj-lt"/>
              </a:rPr>
              <a:t>‘’Ah, dobro’’ tehnika</a:t>
            </a:r>
          </a:p>
          <a:p>
            <a:pPr marL="0" indent="0">
              <a:buNone/>
            </a:pPr>
            <a:r>
              <a:rPr lang="hr-HR" sz="1600" i="1" dirty="0">
                <a:latin typeface="+mj-lt"/>
              </a:rPr>
              <a:t>“Ne sviđa mi se ova situacija ili problem. Ali ne mogu učiniti ništa da to promijenim, ne ako želim postići svoj cilj. Dakle, mogao bih se prestati boriti, prihvatiti to i promijeniti svoju pozornost na nešto drugo.”</a:t>
            </a:r>
            <a:endParaRPr lang="hr-HR" sz="1600" dirty="0">
              <a:latin typeface="+mj-lt"/>
            </a:endParaRPr>
          </a:p>
          <a:p>
            <a:endParaRPr lang="hr-HR" sz="2400" dirty="0">
              <a:latin typeface="+mj-lt"/>
            </a:endParaRPr>
          </a:p>
        </p:txBody>
      </p:sp>
      <p:pic>
        <p:nvPicPr>
          <p:cNvPr id="3074" name="Picture 2" descr="Problem Solving Clipart | Design Bundles">
            <a:extLst>
              <a:ext uri="{FF2B5EF4-FFF2-40B4-BE49-F238E27FC236}">
                <a16:creationId xmlns:a16="http://schemas.microsoft.com/office/drawing/2014/main" id="{CEC30180-22B7-17A2-1610-5A8C5749EB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7197" y="3130487"/>
            <a:ext cx="3414092" cy="2276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355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9D25F302-27C5-414F-97F8-6EA0A6C02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a:extLst>
              <a:ext uri="{FF2B5EF4-FFF2-40B4-BE49-F238E27FC236}">
                <a16:creationId xmlns:a16="http://schemas.microsoft.com/office/drawing/2014/main" id="{830A36F8-48C2-4842-A87B-8CE8DF4E7F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686EDEE4-AEC4-E523-9BA5-8DB175A30FB2}"/>
              </a:ext>
            </a:extLst>
          </p:cNvPr>
          <p:cNvSpPr>
            <a:spLocks noGrp="1"/>
          </p:cNvSpPr>
          <p:nvPr>
            <p:ph type="title"/>
          </p:nvPr>
        </p:nvSpPr>
        <p:spPr>
          <a:xfrm>
            <a:off x="427360" y="623275"/>
            <a:ext cx="3984288" cy="1597228"/>
          </a:xfrm>
        </p:spPr>
        <p:txBody>
          <a:bodyPr>
            <a:normAutofit/>
          </a:bodyPr>
          <a:lstStyle/>
          <a:p>
            <a:pPr algn="r"/>
            <a:r>
              <a:rPr lang="hr-HR" sz="4800" dirty="0"/>
              <a:t>Donošenje odluka</a:t>
            </a:r>
          </a:p>
        </p:txBody>
      </p:sp>
      <p:sp>
        <p:nvSpPr>
          <p:cNvPr id="3" name="Rezervirano mjesto sadržaja 2">
            <a:extLst>
              <a:ext uri="{FF2B5EF4-FFF2-40B4-BE49-F238E27FC236}">
                <a16:creationId xmlns:a16="http://schemas.microsoft.com/office/drawing/2014/main" id="{4970BB33-08D3-7F57-F74D-0744E7A8692C}"/>
              </a:ext>
            </a:extLst>
          </p:cNvPr>
          <p:cNvSpPr>
            <a:spLocks noGrp="1"/>
          </p:cNvSpPr>
          <p:nvPr>
            <p:ph idx="1"/>
          </p:nvPr>
        </p:nvSpPr>
        <p:spPr>
          <a:xfrm>
            <a:off x="5582770" y="2043967"/>
            <a:ext cx="5666166" cy="2766498"/>
          </a:xfrm>
        </p:spPr>
        <p:txBody>
          <a:bodyPr anchor="t">
            <a:normAutofit/>
          </a:bodyPr>
          <a:lstStyle/>
          <a:p>
            <a:r>
              <a:rPr lang="hr-HR" sz="1600" dirty="0">
                <a:latin typeface="+mj-lt"/>
              </a:rPr>
              <a:t>terapeut traži da klijent </a:t>
            </a:r>
          </a:p>
          <a:p>
            <a:pPr marL="971550" lvl="1" indent="-514350">
              <a:buFont typeface="+mj-lt"/>
              <a:buAutoNum type="arabicPeriod"/>
            </a:pPr>
            <a:r>
              <a:rPr lang="hr-HR" sz="1600" dirty="0">
                <a:latin typeface="+mj-lt"/>
              </a:rPr>
              <a:t>popiše prednosti i nedostatke svakog izbora,</a:t>
            </a:r>
          </a:p>
          <a:p>
            <a:pPr marL="971550" lvl="1" indent="-514350">
              <a:buFont typeface="+mj-lt"/>
              <a:buAutoNum type="arabicPeriod"/>
            </a:pPr>
            <a:r>
              <a:rPr lang="hr-HR" sz="1600" dirty="0">
                <a:latin typeface="+mj-lt"/>
              </a:rPr>
              <a:t>zatim mu pomaže u tome da odvaže svaku ponuđenu tvrdnju (tako da klijent rangira tvrdnje od 1 do 10 ili zaokruži najvažnije) i </a:t>
            </a:r>
          </a:p>
          <a:p>
            <a:pPr marL="971550" lvl="1" indent="-514350">
              <a:buFont typeface="+mj-lt"/>
              <a:buAutoNum type="arabicPeriod"/>
            </a:pPr>
            <a:r>
              <a:rPr lang="hr-HR" sz="1600" dirty="0">
                <a:latin typeface="+mj-lt"/>
              </a:rPr>
              <a:t>da stvori zaključak o tome koja je opcija najbolja</a:t>
            </a:r>
          </a:p>
          <a:p>
            <a:endParaRPr lang="hr-HR" sz="1600" dirty="0">
              <a:latin typeface="+mj-lt"/>
            </a:endParaRPr>
          </a:p>
          <a:p>
            <a:r>
              <a:rPr lang="hr-HR" sz="1600" dirty="0">
                <a:latin typeface="+mj-lt"/>
              </a:rPr>
              <a:t>na kraju terapeut potiče razmatranje korištenja ove tehnike i kod drugih problema</a:t>
            </a:r>
          </a:p>
          <a:p>
            <a:pPr marL="0" indent="0">
              <a:buNone/>
            </a:pPr>
            <a:endParaRPr lang="hr-HR" sz="1300" dirty="0">
              <a:latin typeface="+mj-lt"/>
            </a:endParaRPr>
          </a:p>
        </p:txBody>
      </p:sp>
      <p:graphicFrame>
        <p:nvGraphicFramePr>
          <p:cNvPr id="4" name="Table 7">
            <a:extLst>
              <a:ext uri="{FF2B5EF4-FFF2-40B4-BE49-F238E27FC236}">
                <a16:creationId xmlns:a16="http://schemas.microsoft.com/office/drawing/2014/main" id="{B22F8908-E65D-CBCB-3830-E0C2EDE24D69}"/>
              </a:ext>
            </a:extLst>
          </p:cNvPr>
          <p:cNvGraphicFramePr>
            <a:graphicFrameLocks noGrp="1"/>
          </p:cNvGraphicFramePr>
          <p:nvPr>
            <p:extLst>
              <p:ext uri="{D42A27DB-BD31-4B8C-83A1-F6EECF244321}">
                <p14:modId xmlns:p14="http://schemas.microsoft.com/office/powerpoint/2010/main" val="376097860"/>
              </p:ext>
            </p:extLst>
          </p:nvPr>
        </p:nvGraphicFramePr>
        <p:xfrm>
          <a:off x="564382" y="2539186"/>
          <a:ext cx="3847266" cy="3345018"/>
        </p:xfrm>
        <a:graphic>
          <a:graphicData uri="http://schemas.openxmlformats.org/drawingml/2006/table">
            <a:tbl>
              <a:tblPr firstRow="1" bandRow="1">
                <a:tableStyleId>{16D9F66E-5EB9-4882-86FB-DCBF35E3C3E4}</a:tableStyleId>
              </a:tblPr>
              <a:tblGrid>
                <a:gridCol w="1886027">
                  <a:extLst>
                    <a:ext uri="{9D8B030D-6E8A-4147-A177-3AD203B41FA5}">
                      <a16:colId xmlns:a16="http://schemas.microsoft.com/office/drawing/2014/main" val="2937873843"/>
                    </a:ext>
                  </a:extLst>
                </a:gridCol>
                <a:gridCol w="1961239">
                  <a:extLst>
                    <a:ext uri="{9D8B030D-6E8A-4147-A177-3AD203B41FA5}">
                      <a16:colId xmlns:a16="http://schemas.microsoft.com/office/drawing/2014/main" val="903446068"/>
                    </a:ext>
                  </a:extLst>
                </a:gridCol>
              </a:tblGrid>
              <a:tr h="846393">
                <a:tc>
                  <a:txBody>
                    <a:bodyPr/>
                    <a:lstStyle/>
                    <a:p>
                      <a:pPr algn="ctr"/>
                      <a:r>
                        <a:rPr lang="hr-BA" sz="1800" b="0" dirty="0">
                          <a:solidFill>
                            <a:schemeClr val="tx1"/>
                          </a:solidFill>
                          <a:latin typeface="+mj-lt"/>
                        </a:rPr>
                        <a:t>Prednosti prvog izbora</a:t>
                      </a:r>
                      <a:endParaRPr lang="en-US" sz="1800" b="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hr-BA" sz="1800" b="0" dirty="0">
                          <a:solidFill>
                            <a:schemeClr val="tx1"/>
                          </a:solidFill>
                          <a:latin typeface="+mj-lt"/>
                        </a:rPr>
                        <a:t>Nedostaci prvog izbora</a:t>
                      </a:r>
                      <a:endParaRPr lang="en-US" sz="1800" b="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773226637"/>
                  </a:ext>
                </a:extLst>
              </a:tr>
              <a:tr h="393249">
                <a:tc>
                  <a:txBody>
                    <a:bodyPr/>
                    <a:lstStyle/>
                    <a:p>
                      <a:pPr algn="ctr"/>
                      <a:endParaRPr lang="en-US" sz="180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80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7911371"/>
                  </a:ext>
                </a:extLst>
              </a:tr>
              <a:tr h="393249">
                <a:tc>
                  <a:txBody>
                    <a:bodyPr/>
                    <a:lstStyle/>
                    <a:p>
                      <a:pPr algn="ctr"/>
                      <a:endParaRPr lang="en-US" sz="180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80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7515643"/>
                  </a:ext>
                </a:extLst>
              </a:tr>
              <a:tr h="846393">
                <a:tc>
                  <a:txBody>
                    <a:bodyPr/>
                    <a:lstStyle/>
                    <a:p>
                      <a:pPr algn="ctr"/>
                      <a:r>
                        <a:rPr lang="hr-BA" sz="1800">
                          <a:solidFill>
                            <a:schemeClr val="tx1"/>
                          </a:solidFill>
                          <a:latin typeface="+mj-lt"/>
                        </a:rPr>
                        <a:t>Prednosti drugog izbora</a:t>
                      </a:r>
                      <a:endParaRPr lang="en-US" sz="180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hr-BA" sz="1800" dirty="0">
                          <a:solidFill>
                            <a:schemeClr val="tx1"/>
                          </a:solidFill>
                          <a:latin typeface="+mj-lt"/>
                        </a:rPr>
                        <a:t>Nedostaci drugog izbora</a:t>
                      </a:r>
                      <a:endParaRPr lang="en-US" sz="180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3201375"/>
                  </a:ext>
                </a:extLst>
              </a:tr>
              <a:tr h="393249">
                <a:tc>
                  <a:txBody>
                    <a:bodyPr/>
                    <a:lstStyle/>
                    <a:p>
                      <a:pPr algn="ctr"/>
                      <a:endParaRPr lang="en-US" sz="180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80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5510158"/>
                  </a:ext>
                </a:extLst>
              </a:tr>
              <a:tr h="393249">
                <a:tc>
                  <a:txBody>
                    <a:bodyPr/>
                    <a:lstStyle/>
                    <a:p>
                      <a:pPr algn="ctr"/>
                      <a:endParaRPr lang="en-US" sz="180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800" dirty="0">
                        <a:solidFill>
                          <a:schemeClr val="tx1"/>
                        </a:solidFill>
                        <a:latin typeface="+mj-lt"/>
                      </a:endParaRPr>
                    </a:p>
                  </a:txBody>
                  <a:tcPr marL="138737" marR="138737" marT="69369" marB="693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36409660"/>
                  </a:ext>
                </a:extLst>
              </a:tr>
            </a:tbl>
          </a:graphicData>
        </a:graphic>
      </p:graphicFrame>
    </p:spTree>
    <p:extLst>
      <p:ext uri="{BB962C8B-B14F-4D97-AF65-F5344CB8AC3E}">
        <p14:creationId xmlns:p14="http://schemas.microsoft.com/office/powerpoint/2010/main" val="4033119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9D25F302-27C5-414F-97F8-6EA0A6C02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Vector Illustration People Run And Go To Their Goal On The Stairs Raise  Motivation The Way To Achieve The Goal Stock Illustration - Download Image  Now - iStock">
            <a:extLst>
              <a:ext uri="{FF2B5EF4-FFF2-40B4-BE49-F238E27FC236}">
                <a16:creationId xmlns:a16="http://schemas.microsoft.com/office/drawing/2014/main" id="{1071E18D-F120-BE5B-3F7F-E977F95E352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6238" y="3177339"/>
            <a:ext cx="4316351" cy="3053818"/>
          </a:xfrm>
          <a:prstGeom prst="rect">
            <a:avLst/>
          </a:prstGeom>
          <a:noFill/>
          <a:extLst>
            <a:ext uri="{909E8E84-426E-40DD-AFC4-6F175D3DCCD1}">
              <a14:hiddenFill xmlns:a14="http://schemas.microsoft.com/office/drawing/2010/main">
                <a:solidFill>
                  <a:srgbClr val="FFFFFF"/>
                </a:solidFill>
              </a14:hiddenFill>
            </a:ext>
          </a:extLst>
        </p:spPr>
      </p:pic>
      <p:sp>
        <p:nvSpPr>
          <p:cNvPr id="4105" name="Right Triangle 4104">
            <a:extLst>
              <a:ext uri="{FF2B5EF4-FFF2-40B4-BE49-F238E27FC236}">
                <a16:creationId xmlns:a16="http://schemas.microsoft.com/office/drawing/2014/main" id="{830A36F8-48C2-4842-A87B-8CE8DF4E7F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07" name="Rectangle 4106">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886C017-EBE7-A9DC-C83D-706C1665CF0E}"/>
              </a:ext>
            </a:extLst>
          </p:cNvPr>
          <p:cNvSpPr>
            <a:spLocks noGrp="1"/>
          </p:cNvSpPr>
          <p:nvPr>
            <p:ph type="title"/>
          </p:nvPr>
        </p:nvSpPr>
        <p:spPr>
          <a:xfrm>
            <a:off x="393697" y="953268"/>
            <a:ext cx="4304506" cy="1597228"/>
          </a:xfrm>
        </p:spPr>
        <p:txBody>
          <a:bodyPr>
            <a:noAutofit/>
          </a:bodyPr>
          <a:lstStyle/>
          <a:p>
            <a:pPr algn="r"/>
            <a:r>
              <a:rPr lang="hr-HR" dirty="0"/>
              <a:t>Postupni zadaci i analogija stubišta</a:t>
            </a:r>
          </a:p>
        </p:txBody>
      </p:sp>
      <p:sp>
        <p:nvSpPr>
          <p:cNvPr id="3" name="Rezervirano mjesto sadržaja 2">
            <a:extLst>
              <a:ext uri="{FF2B5EF4-FFF2-40B4-BE49-F238E27FC236}">
                <a16:creationId xmlns:a16="http://schemas.microsoft.com/office/drawing/2014/main" id="{987BC3F0-DF49-487E-2705-C7E5224B6FD8}"/>
              </a:ext>
            </a:extLst>
          </p:cNvPr>
          <p:cNvSpPr>
            <a:spLocks noGrp="1"/>
          </p:cNvSpPr>
          <p:nvPr>
            <p:ph idx="1"/>
          </p:nvPr>
        </p:nvSpPr>
        <p:spPr>
          <a:xfrm>
            <a:off x="5531682" y="1908951"/>
            <a:ext cx="5576714" cy="3041374"/>
          </a:xfrm>
        </p:spPr>
        <p:txBody>
          <a:bodyPr anchor="t">
            <a:normAutofit/>
          </a:bodyPr>
          <a:lstStyle/>
          <a:p>
            <a:r>
              <a:rPr lang="hr-HR" sz="1600" dirty="0">
                <a:latin typeface="+mj-lt"/>
              </a:rPr>
              <a:t>Kada se klijent osjeća preplavljeno idejom koliko je daleko od cilja</a:t>
            </a:r>
          </a:p>
          <a:p>
            <a:endParaRPr lang="hr-HR" sz="1600" dirty="0">
              <a:latin typeface="+mj-lt"/>
            </a:endParaRPr>
          </a:p>
          <a:p>
            <a:r>
              <a:rPr lang="hr-HR" sz="1600" dirty="0">
                <a:latin typeface="+mj-lt"/>
              </a:rPr>
              <a:t>Važno je razlomiti zadatke na manje i izvedive</a:t>
            </a:r>
          </a:p>
          <a:p>
            <a:pPr marL="0" indent="0">
              <a:buNone/>
            </a:pPr>
            <a:r>
              <a:rPr lang="hr-HR" sz="1600" i="1" dirty="0">
                <a:latin typeface="+mj-lt"/>
              </a:rPr>
              <a:t>''U redu, evo što želim da zapamtite. Ići ćete korak po korak, kao da se penjete stepenicama. Nećete se odmah preseliti. Počet ćete ovdje (pokazuje na dno), razgovarajući sa svojim susjedom. Tada ćete shvatiti koliko si možete priuštiti stanarine. Tada ćete početi tražiti stanove na internetu. Tada se možete dogovoriti za posjet prvom apartmanu. Zatim ćete posjetiti prvi potencijalni stan.''</a:t>
            </a:r>
          </a:p>
          <a:p>
            <a:endParaRPr lang="hr-HR" sz="1500" dirty="0">
              <a:latin typeface="+mj-lt"/>
            </a:endParaRPr>
          </a:p>
        </p:txBody>
      </p:sp>
    </p:spTree>
    <p:extLst>
      <p:ext uri="{BB962C8B-B14F-4D97-AF65-F5344CB8AC3E}">
        <p14:creationId xmlns:p14="http://schemas.microsoft.com/office/powerpoint/2010/main" val="3256327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Rezervirano mjesto sadržaja 2">
            <a:extLst>
              <a:ext uri="{FF2B5EF4-FFF2-40B4-BE49-F238E27FC236}">
                <a16:creationId xmlns:a16="http://schemas.microsoft.com/office/drawing/2014/main" id="{AD64E151-CC2C-4498-A87D-298FD445B938}"/>
              </a:ext>
            </a:extLst>
          </p:cNvPr>
          <p:cNvSpPr>
            <a:spLocks noGrp="1"/>
          </p:cNvSpPr>
          <p:nvPr>
            <p:ph idx="1"/>
          </p:nvPr>
        </p:nvSpPr>
        <p:spPr>
          <a:xfrm>
            <a:off x="5238962" y="885947"/>
            <a:ext cx="5860969" cy="5082537"/>
          </a:xfrm>
        </p:spPr>
        <p:txBody>
          <a:bodyPr anchor="ctr">
            <a:normAutofit/>
          </a:bodyPr>
          <a:lstStyle/>
          <a:p>
            <a:r>
              <a:rPr lang="hr-HR" sz="1600" dirty="0">
                <a:latin typeface="+mj-lt"/>
              </a:rPr>
              <a:t>tehnika koja se može višestruko primjenjivati</a:t>
            </a:r>
          </a:p>
          <a:p>
            <a:pPr lvl="0"/>
            <a:r>
              <a:rPr lang="hr-HR" sz="1600" dirty="0">
                <a:latin typeface="+mj-lt"/>
              </a:rPr>
              <a:t>za otkrivanje automatskih misli / razvijanje racionalnog odgovora / mijenjanje PV i BV</a:t>
            </a:r>
            <a:endParaRPr lang="en-US" sz="1600" dirty="0">
              <a:latin typeface="+mj-lt"/>
            </a:endParaRPr>
          </a:p>
          <a:p>
            <a:pPr lvl="0"/>
            <a:r>
              <a:rPr lang="hr-HR" sz="1600" dirty="0">
                <a:latin typeface="+mj-lt"/>
              </a:rPr>
              <a:t>korisna i u učenju i u uvježbavanju socijalnih vještina</a:t>
            </a:r>
          </a:p>
          <a:p>
            <a:pPr marL="0" indent="0">
              <a:buNone/>
            </a:pPr>
            <a:r>
              <a:rPr lang="hr-HR" sz="1600" dirty="0">
                <a:latin typeface="+mj-lt"/>
              </a:rPr>
              <a:t>Prije podučavanja socijalnim vještinama:</a:t>
            </a:r>
          </a:p>
          <a:p>
            <a:pPr lvl="0"/>
            <a:r>
              <a:rPr lang="hr-HR" sz="1600" dirty="0">
                <a:latin typeface="+mj-lt"/>
              </a:rPr>
              <a:t>terapeut procjenjuje razinu vještina koju klijent već posjeduje</a:t>
            </a:r>
            <a:endParaRPr lang="en-US" sz="1600" dirty="0">
              <a:latin typeface="+mj-lt"/>
            </a:endParaRPr>
          </a:p>
          <a:p>
            <a:pPr lvl="0"/>
            <a:r>
              <a:rPr lang="hr-HR" sz="1600" dirty="0">
                <a:latin typeface="+mj-lt"/>
              </a:rPr>
              <a:t>kako?</a:t>
            </a:r>
            <a:endParaRPr lang="en-US" sz="1600" dirty="0">
              <a:latin typeface="+mj-lt"/>
            </a:endParaRPr>
          </a:p>
          <a:p>
            <a:pPr lvl="1"/>
            <a:r>
              <a:rPr lang="hr-HR" sz="1600" dirty="0">
                <a:latin typeface="+mj-lt"/>
              </a:rPr>
              <a:t>traži od klijenta izricanje pozitivne posljedice </a:t>
            </a:r>
            <a:r>
              <a:rPr lang="hr-HR" sz="1600" i="1" dirty="0">
                <a:latin typeface="+mj-lt"/>
              </a:rPr>
              <a:t>(„Da ste sigurni da će vaš rođak dobro reagirati, što biste mu rekli o otkazivanju planova u zadnji čas?“)</a:t>
            </a:r>
            <a:endParaRPr lang="en-US" sz="1600" i="1" dirty="0">
              <a:latin typeface="+mj-lt"/>
            </a:endParaRPr>
          </a:p>
          <a:p>
            <a:pPr lvl="1"/>
            <a:r>
              <a:rPr lang="hr-HR" sz="1600" dirty="0">
                <a:latin typeface="+mj-lt"/>
              </a:rPr>
              <a:t>provjerava koristi li klijent vještine u drugom kontekstu jer to može biti dodatan dokaz da se radi o problemu povezanom s disfunkcionalnim vjerovanjima, a ne o deficitu vještina</a:t>
            </a:r>
            <a:endParaRPr lang="en-US" sz="1600" dirty="0">
              <a:latin typeface="+mj-lt"/>
            </a:endParaRPr>
          </a:p>
          <a:p>
            <a:pPr lvl="0"/>
            <a:r>
              <a:rPr lang="hr-HR" sz="1600" dirty="0">
                <a:latin typeface="+mj-lt"/>
              </a:rPr>
              <a:t>mnogi klijenti znaju što i kako reći, ali im primjenu otežavaju disfunkcionalne pretpostavke („</a:t>
            </a:r>
            <a:r>
              <a:rPr lang="hr-HR" sz="1600" i="1" dirty="0">
                <a:latin typeface="+mj-lt"/>
              </a:rPr>
              <a:t>Ako se zalažem za sebe, druga osoba će se naljutiti.</a:t>
            </a:r>
            <a:r>
              <a:rPr lang="hr-HR" sz="1600" dirty="0">
                <a:latin typeface="+mj-lt"/>
              </a:rPr>
              <a:t>”) – tada ne treba raditi podučavanje socijalnih vještina</a:t>
            </a:r>
            <a:endParaRPr lang="hr-HR" sz="1300" dirty="0">
              <a:latin typeface="+mj-lt"/>
            </a:endParaRPr>
          </a:p>
        </p:txBody>
      </p:sp>
      <p:pic>
        <p:nvPicPr>
          <p:cNvPr id="7170" name="Picture 2" descr="Role Play Images - Free Download on Freepik">
            <a:extLst>
              <a:ext uri="{FF2B5EF4-FFF2-40B4-BE49-F238E27FC236}">
                <a16:creationId xmlns:a16="http://schemas.microsoft.com/office/drawing/2014/main" id="{991241F3-C4FB-575A-4340-4B6C214F1A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5484" y="2839135"/>
            <a:ext cx="2888191" cy="2888191"/>
          </a:xfrm>
          <a:prstGeom prst="rect">
            <a:avLst/>
          </a:prstGeom>
          <a:noFill/>
          <a:extLst>
            <a:ext uri="{909E8E84-426E-40DD-AFC4-6F175D3DCCD1}">
              <a14:hiddenFill xmlns:a14="http://schemas.microsoft.com/office/drawing/2010/main">
                <a:solidFill>
                  <a:srgbClr val="FFFFFF"/>
                </a:solidFill>
              </a14:hiddenFill>
            </a:ext>
          </a:extLst>
        </p:spPr>
      </p:pic>
      <p:sp>
        <p:nvSpPr>
          <p:cNvPr id="2" name="Naslov 1">
            <a:extLst>
              <a:ext uri="{FF2B5EF4-FFF2-40B4-BE49-F238E27FC236}">
                <a16:creationId xmlns:a16="http://schemas.microsoft.com/office/drawing/2014/main" id="{6A8B06DB-2FC6-58F5-C50C-7A8D63B74036}"/>
              </a:ext>
            </a:extLst>
          </p:cNvPr>
          <p:cNvSpPr>
            <a:spLocks noGrp="1"/>
          </p:cNvSpPr>
          <p:nvPr>
            <p:ph type="title"/>
          </p:nvPr>
        </p:nvSpPr>
        <p:spPr>
          <a:xfrm>
            <a:off x="1235463" y="1409680"/>
            <a:ext cx="2988234" cy="1926187"/>
          </a:xfrm>
        </p:spPr>
        <p:txBody>
          <a:bodyPr>
            <a:normAutofit/>
          </a:bodyPr>
          <a:lstStyle/>
          <a:p>
            <a:pPr algn="r"/>
            <a:r>
              <a:rPr lang="hr-HR" sz="4800" dirty="0"/>
              <a:t>Igranje uloga</a:t>
            </a:r>
          </a:p>
        </p:txBody>
      </p:sp>
    </p:spTree>
    <p:extLst>
      <p:ext uri="{BB962C8B-B14F-4D97-AF65-F5344CB8AC3E}">
        <p14:creationId xmlns:p14="http://schemas.microsoft.com/office/powerpoint/2010/main" val="2185678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zervirano mjesto sadržaja 2">
            <a:extLst>
              <a:ext uri="{FF2B5EF4-FFF2-40B4-BE49-F238E27FC236}">
                <a16:creationId xmlns:a16="http://schemas.microsoft.com/office/drawing/2014/main" id="{B6BE2F78-F532-9883-D021-9370E16B80BE}"/>
              </a:ext>
            </a:extLst>
          </p:cNvPr>
          <p:cNvSpPr>
            <a:spLocks noGrp="1"/>
          </p:cNvSpPr>
          <p:nvPr>
            <p:ph idx="1"/>
          </p:nvPr>
        </p:nvSpPr>
        <p:spPr>
          <a:xfrm>
            <a:off x="1352613" y="1765114"/>
            <a:ext cx="9483373" cy="1484114"/>
          </a:xfrm>
        </p:spPr>
        <p:txBody>
          <a:bodyPr anchor="t">
            <a:normAutofit fontScale="85000" lnSpcReduction="20000"/>
          </a:bodyPr>
          <a:lstStyle/>
          <a:p>
            <a:pPr algn="l"/>
            <a:r>
              <a:rPr lang="hr-BA" sz="1900" dirty="0">
                <a:latin typeface="+mj-lt"/>
              </a:rPr>
              <a:t>p</a:t>
            </a:r>
            <a:r>
              <a:rPr lang="hr-BA" sz="1900" b="0" i="0" u="none" strike="noStrike" baseline="0" dirty="0">
                <a:latin typeface="+mj-lt"/>
              </a:rPr>
              <a:t>ita tehnika je g</a:t>
            </a:r>
            <a:r>
              <a:rPr lang="en-US" sz="1900" b="0" i="0" u="none" strike="noStrike" baseline="0" dirty="0">
                <a:latin typeface="+mj-lt"/>
              </a:rPr>
              <a:t>rafički prikaz ideja</a:t>
            </a:r>
            <a:r>
              <a:rPr lang="hr-BA" sz="1900" b="0" i="0" u="none" strike="noStrike" baseline="0" dirty="0">
                <a:latin typeface="+mj-lt"/>
              </a:rPr>
              <a:t>, u ovom kontekstu koristi se na dva načina</a:t>
            </a:r>
            <a:endParaRPr lang="hr-BA" sz="1900" dirty="0">
              <a:latin typeface="+mj-lt"/>
            </a:endParaRPr>
          </a:p>
          <a:p>
            <a:pPr marL="0" lvl="0" indent="0">
              <a:lnSpc>
                <a:spcPct val="107000"/>
              </a:lnSpc>
              <a:spcAft>
                <a:spcPts val="800"/>
              </a:spcAft>
              <a:buNone/>
            </a:pPr>
            <a:r>
              <a:rPr lang="hr-BA" sz="1900" b="1" dirty="0">
                <a:effectLst/>
                <a:latin typeface="+mj-lt"/>
                <a:ea typeface="Calibri" panose="020F0502020204030204" pitchFamily="34" charset="0"/>
                <a:cs typeface="Times New Roman" panose="02020603050405020304" pitchFamily="18" charset="0"/>
              </a:rPr>
              <a:t>a) </a:t>
            </a:r>
            <a:r>
              <a:rPr lang="hr-HR" sz="1900" b="1" dirty="0">
                <a:effectLst/>
                <a:latin typeface="+mj-lt"/>
                <a:ea typeface="Calibri" panose="020F0502020204030204" pitchFamily="34" charset="0"/>
                <a:cs typeface="Times New Roman" panose="02020603050405020304" pitchFamily="18" charset="0"/>
              </a:rPr>
              <a:t>određivanje ciljeva</a:t>
            </a:r>
          </a:p>
          <a:p>
            <a:pPr lvl="1">
              <a:lnSpc>
                <a:spcPct val="107000"/>
              </a:lnSpc>
              <a:spcAft>
                <a:spcPts val="800"/>
              </a:spcAft>
            </a:pPr>
            <a:r>
              <a:rPr lang="hr-HR" sz="1600" dirty="0">
                <a:latin typeface="+mj-lt"/>
                <a:ea typeface="Calibri" panose="020F0502020204030204" pitchFamily="34" charset="0"/>
                <a:cs typeface="Times New Roman" panose="02020603050405020304" pitchFamily="18" charset="0"/>
              </a:rPr>
              <a:t>k</a:t>
            </a:r>
            <a:r>
              <a:rPr lang="hr-HR" sz="1600" dirty="0">
                <a:effectLst/>
                <a:latin typeface="+mj-lt"/>
                <a:ea typeface="Calibri" panose="020F0502020204030204" pitchFamily="34" charset="0"/>
                <a:cs typeface="Times New Roman" panose="02020603050405020304" pitchFamily="18" charset="0"/>
              </a:rPr>
              <a:t>ada klijent ima teškoće u određivanju problema i onoga što želi promijeniti</a:t>
            </a:r>
          </a:p>
          <a:p>
            <a:pPr lvl="1">
              <a:lnSpc>
                <a:spcPct val="107000"/>
              </a:lnSpc>
              <a:spcAft>
                <a:spcPts val="800"/>
              </a:spcAft>
            </a:pPr>
            <a:r>
              <a:rPr lang="hr-HR" sz="1600" dirty="0">
                <a:effectLst/>
                <a:latin typeface="+mj-lt"/>
                <a:ea typeface="Calibri" panose="020F0502020204030204" pitchFamily="34" charset="0"/>
                <a:cs typeface="Times New Roman" panose="02020603050405020304" pitchFamily="18" charset="0"/>
              </a:rPr>
              <a:t>kada ne vidi koliko je neuravnotežen njegov život</a:t>
            </a:r>
            <a:endParaRPr lang="en-US" sz="1800" dirty="0">
              <a:effectLst/>
              <a:latin typeface="+mj-lt"/>
              <a:ea typeface="Calibri" panose="020F0502020204030204" pitchFamily="34" charset="0"/>
              <a:cs typeface="Times New Roman" panose="02020603050405020304" pitchFamily="18" charset="0"/>
            </a:endParaRPr>
          </a:p>
          <a:p>
            <a:pPr marL="0" indent="0">
              <a:buNone/>
            </a:pPr>
            <a:endParaRPr lang="hr-HR" sz="1600" dirty="0">
              <a:latin typeface="+mj-lt"/>
            </a:endParaRPr>
          </a:p>
        </p:txBody>
      </p:sp>
      <p:sp>
        <p:nvSpPr>
          <p:cNvPr id="2" name="TekstniOkvir 1">
            <a:extLst>
              <a:ext uri="{FF2B5EF4-FFF2-40B4-BE49-F238E27FC236}">
                <a16:creationId xmlns:a16="http://schemas.microsoft.com/office/drawing/2014/main" id="{AAF9C83F-3999-20CB-4518-5BC0004CBBBA}"/>
              </a:ext>
            </a:extLst>
          </p:cNvPr>
          <p:cNvSpPr txBox="1"/>
          <p:nvPr/>
        </p:nvSpPr>
        <p:spPr>
          <a:xfrm>
            <a:off x="1088072" y="623275"/>
            <a:ext cx="7674187" cy="830997"/>
          </a:xfrm>
          <a:prstGeom prst="rect">
            <a:avLst/>
          </a:prstGeom>
          <a:noFill/>
        </p:spPr>
        <p:txBody>
          <a:bodyPr wrap="square" rtlCol="0">
            <a:spAutoFit/>
          </a:bodyPr>
          <a:lstStyle/>
          <a:p>
            <a:r>
              <a:rPr lang="hr-HR" sz="4800" dirty="0">
                <a:latin typeface="+mj-lt"/>
              </a:rPr>
              <a:t>„Pita” tehnika</a:t>
            </a:r>
          </a:p>
        </p:txBody>
      </p:sp>
      <p:graphicFrame>
        <p:nvGraphicFramePr>
          <p:cNvPr id="4" name="Chart 8">
            <a:extLst>
              <a:ext uri="{FF2B5EF4-FFF2-40B4-BE49-F238E27FC236}">
                <a16:creationId xmlns:a16="http://schemas.microsoft.com/office/drawing/2014/main" id="{A4675B72-F18E-B464-D663-B5A579239CBF}"/>
              </a:ext>
            </a:extLst>
          </p:cNvPr>
          <p:cNvGraphicFramePr/>
          <p:nvPr>
            <p:extLst>
              <p:ext uri="{D42A27DB-BD31-4B8C-83A1-F6EECF244321}">
                <p14:modId xmlns:p14="http://schemas.microsoft.com/office/powerpoint/2010/main" val="2069570278"/>
              </p:ext>
            </p:extLst>
          </p:nvPr>
        </p:nvGraphicFramePr>
        <p:xfrm>
          <a:off x="1175356" y="3249228"/>
          <a:ext cx="4608512" cy="29246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10">
            <a:extLst>
              <a:ext uri="{FF2B5EF4-FFF2-40B4-BE49-F238E27FC236}">
                <a16:creationId xmlns:a16="http://schemas.microsoft.com/office/drawing/2014/main" id="{48B008C9-B83E-307F-AD40-E4B2D8DB420D}"/>
              </a:ext>
            </a:extLst>
          </p:cNvPr>
          <p:cNvGraphicFramePr/>
          <p:nvPr>
            <p:extLst>
              <p:ext uri="{D42A27DB-BD31-4B8C-83A1-F6EECF244321}">
                <p14:modId xmlns:p14="http://schemas.microsoft.com/office/powerpoint/2010/main" val="1441099031"/>
              </p:ext>
            </p:extLst>
          </p:nvPr>
        </p:nvGraphicFramePr>
        <p:xfrm>
          <a:off x="6317450" y="3249228"/>
          <a:ext cx="4608512" cy="29246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54264916"/>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1012</Words>
  <Application>Microsoft Office PowerPoint</Application>
  <PresentationFormat>Widescreen</PresentationFormat>
  <Paragraphs>103</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Segoe UI</vt:lpstr>
      <vt:lpstr>Times New Roman</vt:lpstr>
      <vt:lpstr>Wingdings</vt:lpstr>
      <vt:lpstr>Tema sustava Office</vt:lpstr>
      <vt:lpstr>DODATNE TEHNIKE</vt:lpstr>
      <vt:lpstr>Dodatne kognitivne i bihevioralne tehnike</vt:lpstr>
      <vt:lpstr>Tehnike emocionalne regulacije</vt:lpstr>
      <vt:lpstr>Treniranje vještina</vt:lpstr>
      <vt:lpstr>Problem solving</vt:lpstr>
      <vt:lpstr>Donošenje odluka</vt:lpstr>
      <vt:lpstr>Postupni zadaci i analogija stubišta</vt:lpstr>
      <vt:lpstr>Igranje uloga</vt:lpstr>
      <vt:lpstr>PowerPoint Presentation</vt:lpstr>
      <vt:lpstr>PowerPoint Presentation</vt:lpstr>
      <vt:lpstr>Samo- usporedbe</vt:lpstr>
      <vt:lpstr>PowerPoint Presentation</vt:lpstr>
      <vt:lpstr>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DODATNE TEHNIKE</dc:title>
  <dc:creator>Antonija Strle</dc:creator>
  <cp:lastModifiedBy>hubikotvr@outlook.com</cp:lastModifiedBy>
  <cp:revision>11</cp:revision>
  <dcterms:created xsi:type="dcterms:W3CDTF">2023-04-28T16:40:21Z</dcterms:created>
  <dcterms:modified xsi:type="dcterms:W3CDTF">2023-05-10T14:03:45Z</dcterms:modified>
</cp:coreProperties>
</file>