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6D80-816C-4242-92ED-533466267A05}" type="datetimeFigureOut">
              <a:rPr lang="hr-HR" smtClean="0"/>
              <a:t>03.05.2023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C00-853B-43F5-8DDA-7E1E9DF2E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223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6D80-816C-4242-92ED-533466267A05}" type="datetimeFigureOut">
              <a:rPr lang="hr-HR" smtClean="0"/>
              <a:t>03.05.2023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C00-853B-43F5-8DDA-7E1E9DF2E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52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6D80-816C-4242-92ED-533466267A05}" type="datetimeFigureOut">
              <a:rPr lang="hr-HR" smtClean="0"/>
              <a:t>03.05.2023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C00-853B-43F5-8DDA-7E1E9DF2E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64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6D80-816C-4242-92ED-533466267A05}" type="datetimeFigureOut">
              <a:rPr lang="hr-HR" smtClean="0"/>
              <a:t>03.05.2023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C00-853B-43F5-8DDA-7E1E9DF2E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28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6D80-816C-4242-92ED-533466267A05}" type="datetimeFigureOut">
              <a:rPr lang="hr-HR" smtClean="0"/>
              <a:t>03.05.2023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C00-853B-43F5-8DDA-7E1E9DF2E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2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6D80-816C-4242-92ED-533466267A05}" type="datetimeFigureOut">
              <a:rPr lang="hr-HR" smtClean="0"/>
              <a:t>03.05.2023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C00-853B-43F5-8DDA-7E1E9DF2E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627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6D80-816C-4242-92ED-533466267A05}" type="datetimeFigureOut">
              <a:rPr lang="hr-HR" smtClean="0"/>
              <a:t>03.05.2023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C00-853B-43F5-8DDA-7E1E9DF2E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799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6D80-816C-4242-92ED-533466267A05}" type="datetimeFigureOut">
              <a:rPr lang="hr-HR" smtClean="0"/>
              <a:t>03.05.2023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C00-853B-43F5-8DDA-7E1E9DF2E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29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6D80-816C-4242-92ED-533466267A05}" type="datetimeFigureOut">
              <a:rPr lang="hr-HR" smtClean="0"/>
              <a:t>03.05.2023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C00-853B-43F5-8DDA-7E1E9DF2E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84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6D80-816C-4242-92ED-533466267A05}" type="datetimeFigureOut">
              <a:rPr lang="hr-HR" smtClean="0"/>
              <a:t>03.05.2023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C00-853B-43F5-8DDA-7E1E9DF2E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304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6D80-816C-4242-92ED-533466267A05}" type="datetimeFigureOut">
              <a:rPr lang="hr-HR" smtClean="0"/>
              <a:t>03.05.2023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CC00-853B-43F5-8DDA-7E1E9DF2E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87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F6D80-816C-4242-92ED-533466267A05}" type="datetimeFigureOut">
              <a:rPr lang="hr-HR" smtClean="0"/>
              <a:t>03.05.2023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CC00-853B-43F5-8DDA-7E1E9DF2ED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641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125" y="4719375"/>
            <a:ext cx="7772400" cy="1470025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hr-HR" sz="6000" b="1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hr-HR" sz="6000" b="1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hr-HR" sz="6000" b="1" dirty="0" smtClean="0">
                <a:solidFill>
                  <a:srgbClr val="FFFF00"/>
                </a:solidFill>
              </a:rPr>
              <a:t>C</a:t>
            </a:r>
            <a:r>
              <a:rPr lang="hr-HR" sz="6000" b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hr-HR" sz="6000" b="1" dirty="0" smtClean="0">
                <a:solidFill>
                  <a:srgbClr val="FF0000"/>
                </a:solidFill>
              </a:rPr>
              <a:t>J</a:t>
            </a:r>
            <a:r>
              <a:rPr lang="hr-HR" sz="6000" b="1" dirty="0" smtClean="0"/>
              <a:t>E</a:t>
            </a:r>
            <a:endParaRPr lang="hr-HR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224" y="6093296"/>
            <a:ext cx="2368352" cy="648072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1"/>
                </a:solidFill>
              </a:rPr>
              <a:t>Anja Smrek</a:t>
            </a:r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6" t="4848" r="24727" b="-60"/>
          <a:stretch/>
        </p:blipFill>
        <p:spPr bwMode="auto">
          <a:xfrm>
            <a:off x="2195736" y="476672"/>
            <a:ext cx="4377147" cy="460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9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na početku tretmana nerijetko klijenti ne razlikuju misli od emocija</a:t>
            </a:r>
            <a:r>
              <a:rPr lang="hr-HR" sz="2000" dirty="0" smtClean="0">
                <a:sym typeface="Wingdings" pitchFamily="2" charset="2"/>
              </a:rPr>
              <a:t> pomažemo pomoću kognitivnog modela da identificiraju situaciju, AM i reakciju (emociju, ponašanje ili fiziološki odgovor)</a:t>
            </a:r>
          </a:p>
          <a:p>
            <a:endParaRPr lang="hr-HR" sz="2000" dirty="0">
              <a:sym typeface="Wingdings" pitchFamily="2" charset="2"/>
            </a:endParaRPr>
          </a:p>
          <a:p>
            <a:r>
              <a:rPr lang="hr-HR" sz="2000" dirty="0" smtClean="0">
                <a:sym typeface="Wingdings" pitchFamily="2" charset="2"/>
              </a:rPr>
              <a:t>zašto se to događa?</a:t>
            </a:r>
          </a:p>
          <a:p>
            <a:pPr lvl="1"/>
            <a:r>
              <a:rPr lang="hr-HR" sz="1800" dirty="0" smtClean="0">
                <a:sym typeface="Wingdings" pitchFamily="2" charset="2"/>
              </a:rPr>
              <a:t>„Osjećam se zabrinuto” vs. „Osjećam se bezvrijedno/ kao promašaj”</a:t>
            </a:r>
          </a:p>
          <a:p>
            <a:pPr marL="400050"/>
            <a:endParaRPr lang="hr-HR" sz="2000" dirty="0" smtClean="0">
              <a:sym typeface="Wingdings" pitchFamily="2" charset="2"/>
            </a:endParaRPr>
          </a:p>
          <a:p>
            <a:pPr marL="400050"/>
            <a:r>
              <a:rPr lang="hr-HR" sz="2000" dirty="0" smtClean="0">
                <a:sym typeface="Wingdings" pitchFamily="2" charset="2"/>
              </a:rPr>
              <a:t>ovisno o tijeku seanse, klijentovim snagama ciljevima i suradnji, odlučujemo hoćemo li:</a:t>
            </a:r>
          </a:p>
          <a:p>
            <a:pPr marL="800100" lvl="1">
              <a:buFontTx/>
              <a:buChar char="-"/>
            </a:pPr>
            <a:r>
              <a:rPr lang="hr-HR" sz="1800" dirty="0" smtClean="0">
                <a:sym typeface="Wingdings" pitchFamily="2" charset="2"/>
              </a:rPr>
              <a:t>ignorirati zabunu</a:t>
            </a:r>
          </a:p>
          <a:p>
            <a:pPr marL="800100" lvl="1">
              <a:buFontTx/>
              <a:buChar char="-"/>
            </a:pPr>
            <a:r>
              <a:rPr lang="hr-HR" sz="1800" dirty="0" smtClean="0">
                <a:sym typeface="Wingdings" pitchFamily="2" charset="2"/>
              </a:rPr>
              <a:t>povremeno ukazati na razliku- suptilno ili eksplicitno (*primjer)</a:t>
            </a:r>
          </a:p>
          <a:p>
            <a:pPr marL="800100" lvl="1">
              <a:buFontTx/>
              <a:buChar char="-"/>
            </a:pPr>
            <a:r>
              <a:rPr lang="hr-HR" sz="1800" dirty="0" smtClean="0">
                <a:sym typeface="Wingdings" pitchFamily="2" charset="2"/>
              </a:rPr>
              <a:t>ukazati na razliku kasnije</a:t>
            </a:r>
          </a:p>
          <a:p>
            <a:pPr marL="114300" indent="0">
              <a:buNone/>
            </a:pPr>
            <a:endParaRPr lang="hr-HR" sz="2000" dirty="0" smtClean="0">
              <a:sym typeface="Wingdings" pitchFamily="2" charset="2"/>
            </a:endParaRPr>
          </a:p>
          <a:p>
            <a:pPr marL="457200"/>
            <a:r>
              <a:rPr lang="hr-HR" sz="2000" dirty="0" smtClean="0">
                <a:sym typeface="Wingdings" pitchFamily="2" charset="2"/>
              </a:rPr>
              <a:t>ponekad ćemo svjesno inzistirati na tome da osoba uoči razliku (*primjer)</a:t>
            </a:r>
          </a:p>
          <a:p>
            <a:pPr marL="857250" lvl="1"/>
            <a:r>
              <a:rPr lang="hr-HR" sz="1600" dirty="0" smtClean="0">
                <a:sym typeface="Wingdings" pitchFamily="2" charset="2"/>
              </a:rPr>
              <a:t>pojasniti: emocije su ono što osjećamo, najčešće ih imenujemo jednom riječi (tuga, ljutnja, zabrinutost,...), a misli su ideje koje imamo, mogu biti u riječima ili slikama (pr. „Nema smisla. Vjerojatno mi neće pomoći.”)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2298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r-HR" sz="3200" b="1" dirty="0" smtClean="0"/>
              <a:t>Povezivanje sadržaja automatskih misli s odgovarajućom emocijom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veza između klijentovih emocija, misli i ponašanja treba imati smisla, a kada to nije slučaj, tada to dodatno ispitamo (*primjer)</a:t>
            </a:r>
          </a:p>
          <a:p>
            <a:r>
              <a:rPr lang="hr-HR" sz="2000" dirty="0" smtClean="0"/>
              <a:t>potrebno dodatno ispitati kako ne bismo potencijalno propustili ono što kongnitivno važno za daljnji rad s klijentom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26672"/>
            <a:ext cx="4098032" cy="28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1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HR" sz="3200" b="1" dirty="0" smtClean="0"/>
              <a:t>Povećanje neugodnih emocija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neke tehnike služe tome da povećanju neugodne emocije, to je poželjno i važno kada klijent treba:</a:t>
            </a:r>
          </a:p>
          <a:p>
            <a:pPr lvl="1"/>
            <a:r>
              <a:rPr lang="hr-HR" sz="1600" dirty="0" smtClean="0"/>
              <a:t>dobiti bolji uvid u klijentove misli</a:t>
            </a:r>
          </a:p>
          <a:p>
            <a:pPr lvl="1"/>
            <a:r>
              <a:rPr lang="hr-HR" sz="1600" dirty="0" smtClean="0"/>
              <a:t>izmijeniti njihove kognicije na emocionalnoj razini</a:t>
            </a:r>
          </a:p>
          <a:p>
            <a:pPr lvl="1"/>
            <a:r>
              <a:rPr lang="hr-HR" sz="1600" dirty="0" smtClean="0"/>
              <a:t>naučiti da emocije nisu opasne, da se ne mogu kontrolirati i/ili tolerirati</a:t>
            </a:r>
          </a:p>
          <a:p>
            <a:pPr lvl="1"/>
            <a:r>
              <a:rPr lang="hr-HR" sz="1600" dirty="0" smtClean="0"/>
              <a:t>ispitati neke nedostatke ili posljedice nekih maladaptivnih ponašanja</a:t>
            </a:r>
          </a:p>
          <a:p>
            <a:pPr lvl="1"/>
            <a:endParaRPr lang="hr-HR" sz="1600" dirty="0"/>
          </a:p>
          <a:p>
            <a:r>
              <a:rPr lang="hr-HR" sz="2000" dirty="0" smtClean="0"/>
              <a:t> možemo koristiti imaginaciju, izlaganje ili usmjeravanje na somatske senzacije kako bismo povećali intenzitet neugodnih emocija kod klijenta</a:t>
            </a:r>
          </a:p>
          <a:p>
            <a:pPr lvl="1"/>
            <a:endParaRPr lang="hr-H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2693293" cy="179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7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HR" sz="3200" b="1" dirty="0" smtClean="0"/>
              <a:t>Testiranje vjerovanja o neugodnim emocijama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neki klijenti imaju disfunkcionalna vjerovanja o doživljavanju emocija (*primjer)- vjeruju da su neugodne emocije opasne</a:t>
            </a:r>
          </a:p>
          <a:p>
            <a:endParaRPr lang="hr-HR" sz="2000" dirty="0"/>
          </a:p>
          <a:p>
            <a:r>
              <a:rPr lang="hr-HR" sz="2000" dirty="0" smtClean="0"/>
              <a:t>takva vjerovanja mogu biti prepreka u ostvarivanju ciljeva, klijent će izbjegavati situacije koje bi ga mogle uznemiriti, mogu izbjegavati pričati i/ili razmišljati o uznemirujućim problemima</a:t>
            </a:r>
            <a:r>
              <a:rPr lang="hr-HR" sz="2000" dirty="0" smtClean="0">
                <a:sym typeface="Wingdings" pitchFamily="2" charset="2"/>
              </a:rPr>
              <a:t> nema nepretka u tretmanu</a:t>
            </a:r>
          </a:p>
          <a:p>
            <a:endParaRPr lang="hr-HR" sz="2000" dirty="0">
              <a:sym typeface="Wingdings" pitchFamily="2" charset="2"/>
            </a:endParaRPr>
          </a:p>
          <a:p>
            <a:r>
              <a:rPr lang="hr-HR" sz="2000" dirty="0" smtClean="0">
                <a:sym typeface="Wingdings" pitchFamily="2" charset="2"/>
              </a:rPr>
              <a:t>koristimo kognitivno restrukturiranje, bihevioralni eksperiment uz mindfulness, vodimo ih: </a:t>
            </a:r>
            <a:r>
              <a:rPr lang="hr-HR" sz="2000" i="1" dirty="0" smtClean="0">
                <a:sym typeface="Wingdings" pitchFamily="2" charset="2"/>
              </a:rPr>
              <a:t>Brige se ne mogu kontrolirati. </a:t>
            </a:r>
            <a:r>
              <a:rPr lang="hr-HR" sz="2000" dirty="0" smtClean="0">
                <a:sym typeface="Wingdings" pitchFamily="2" charset="2"/>
              </a:rPr>
              <a:t> </a:t>
            </a:r>
            <a:r>
              <a:rPr lang="hr-HR" sz="2000" i="1" dirty="0" smtClean="0">
                <a:sym typeface="Wingdings" pitchFamily="2" charset="2"/>
              </a:rPr>
              <a:t>Mogu odlučiti ne uključiti se u brigu kada primjetim da počinjem brinuti.</a:t>
            </a:r>
            <a:endParaRPr lang="hr-HR" sz="20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39190"/>
            <a:ext cx="2122562" cy="159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9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HR" sz="3200" b="1" dirty="0" smtClean="0"/>
              <a:t>Tehnike za reguliranje emocija</a:t>
            </a:r>
            <a:endParaRPr lang="hr-HR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6266" y="-249882"/>
            <a:ext cx="3744418" cy="807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26237"/>
            <a:ext cx="1800200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55309"/>
            <a:ext cx="1152128" cy="9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/>
          <a:stretch/>
        </p:blipFill>
        <p:spPr bwMode="auto">
          <a:xfrm>
            <a:off x="5292080" y="5842926"/>
            <a:ext cx="1257979" cy="8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789065"/>
            <a:ext cx="1569625" cy="94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4365104"/>
            <a:ext cx="3672408" cy="1143000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hr-HR" sz="4000" b="1" dirty="0" smtClean="0"/>
              <a:t>v</a:t>
            </a:r>
            <a:r>
              <a:rPr lang="hr-HR" sz="4000" b="1" dirty="0" smtClean="0">
                <a:solidFill>
                  <a:srgbClr val="FFFF00"/>
                </a:solidFill>
              </a:rPr>
              <a:t>a</a:t>
            </a:r>
            <a:r>
              <a:rPr lang="hr-HR" sz="4000" b="1" dirty="0" smtClean="0"/>
              <a:t>l</a:t>
            </a:r>
            <a:r>
              <a:rPr lang="hr-HR" sz="4000" b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hr-HR" sz="4000" b="1" dirty="0" smtClean="0"/>
              <a:t> </a:t>
            </a:r>
            <a:r>
              <a:rPr lang="hr-HR" sz="4000" b="1" dirty="0" smtClean="0">
                <a:solidFill>
                  <a:srgbClr val="00B050"/>
                </a:solidFill>
              </a:rPr>
              <a:t>n</a:t>
            </a:r>
            <a:r>
              <a:rPr lang="hr-HR" sz="4000" b="1" dirty="0" smtClean="0"/>
              <a:t>a </a:t>
            </a:r>
            <a:r>
              <a:rPr lang="hr-HR" sz="4000" b="1" dirty="0" smtClean="0">
                <a:solidFill>
                  <a:srgbClr val="FF0000"/>
                </a:solidFill>
              </a:rPr>
              <a:t>p</a:t>
            </a:r>
            <a:r>
              <a:rPr lang="hr-HR" sz="40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hr-H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</a:t>
            </a:r>
            <a:r>
              <a:rPr lang="hr-HR" sz="4000" b="1" dirty="0" smtClean="0"/>
              <a:t>n</a:t>
            </a:r>
            <a:r>
              <a:rPr lang="hr-HR" sz="4000" b="1" dirty="0" smtClean="0">
                <a:solidFill>
                  <a:srgbClr val="7030A0"/>
                </a:solidFill>
              </a:rPr>
              <a:t>j</a:t>
            </a:r>
            <a:r>
              <a:rPr lang="hr-HR" sz="4000" b="1" dirty="0" smtClean="0"/>
              <a:t>i</a:t>
            </a:r>
            <a:endParaRPr lang="hr-HR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52410"/>
            <a:ext cx="3744416" cy="500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4153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! </a:t>
            </a:r>
            <a:r>
              <a:rPr lang="hr-HR" sz="2000" b="1" dirty="0" smtClean="0"/>
              <a:t>Emocionalne reakcije druge osobe uvijek imaju smisla kada uzmemo  uzmemo u obzir njihove misli !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1596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24744"/>
            <a:ext cx="6440224" cy="4608512"/>
          </a:xfrm>
        </p:spPr>
        <p:txBody>
          <a:bodyPr>
            <a:normAutofit/>
          </a:bodyPr>
          <a:lstStyle/>
          <a:p>
            <a:r>
              <a:rPr lang="hr-HR" sz="2000" smtClean="0"/>
              <a:t>od primarne važnosti </a:t>
            </a:r>
            <a:r>
              <a:rPr lang="hr-HR" sz="2000" dirty="0" smtClean="0"/>
              <a:t>u KBT-u </a:t>
            </a:r>
            <a:r>
              <a:rPr lang="hr-HR" sz="2000" dirty="0" smtClean="0">
                <a:sym typeface="Wingdings" pitchFamily="2" charset="2"/>
              </a:rPr>
              <a:t> pomažemo klijentu da se osjeća bolje smanjujući neugodne emocije i povećavajući ugodne emocije</a:t>
            </a:r>
          </a:p>
          <a:p>
            <a:endParaRPr lang="hr-HR" sz="2000" dirty="0">
              <a:sym typeface="Wingdings" pitchFamily="2" charset="2"/>
            </a:endParaRPr>
          </a:p>
          <a:p>
            <a:r>
              <a:rPr lang="hr-HR" sz="2000" dirty="0" smtClean="0">
                <a:sym typeface="Wingdings" pitchFamily="2" charset="2"/>
              </a:rPr>
              <a:t>intenzivne neugodne emocije- potencijalna prepreka u ostvarivanju ciljeva</a:t>
            </a:r>
          </a:p>
          <a:p>
            <a:r>
              <a:rPr lang="hr-HR" sz="2000" dirty="0" smtClean="0">
                <a:sym typeface="Wingdings" pitchFamily="2" charset="2"/>
              </a:rPr>
              <a:t>osobe sa psih. poremećajem- intenzitet emocija pretjeran i/ili neprimjeren s obzirom na situaciju (primjer*), ali imaju smisla (AM, uvjerenja, vrijednosti)</a:t>
            </a:r>
          </a:p>
          <a:p>
            <a:endParaRPr lang="hr-HR" sz="2000" dirty="0">
              <a:sym typeface="Wingdings" pitchFamily="2" charset="2"/>
            </a:endParaRPr>
          </a:p>
          <a:p>
            <a:r>
              <a:rPr lang="hr-HR" sz="2000" dirty="0" smtClean="0">
                <a:sym typeface="Wingdings" pitchFamily="2" charset="2"/>
              </a:rPr>
              <a:t>važno- prepoznati koja je pozitivna funkcija neugodnih emocija (anksioznost, tuga, ljutnja- primjeri*)</a:t>
            </a:r>
            <a:endParaRPr lang="hr-H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r="28416"/>
          <a:stretch/>
        </p:blipFill>
        <p:spPr bwMode="auto">
          <a:xfrm>
            <a:off x="230707" y="1772816"/>
            <a:ext cx="1995056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85010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hr-HR" sz="3200" b="1" dirty="0" smtClean="0"/>
              <a:t>Saznat ćemo: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165923"/>
          </a:xfrm>
        </p:spPr>
        <p:txBody>
          <a:bodyPr>
            <a:normAutofit/>
          </a:bodyPr>
          <a:lstStyle/>
          <a:p>
            <a:r>
              <a:rPr lang="hr-HR" sz="2000" dirty="0"/>
              <a:t>k</a:t>
            </a:r>
            <a:r>
              <a:rPr lang="hr-HR" sz="2000" dirty="0" smtClean="0"/>
              <a:t>ako izazvati i ojačati ugodne emocije</a:t>
            </a:r>
          </a:p>
          <a:p>
            <a:r>
              <a:rPr lang="hr-HR" sz="2000" dirty="0"/>
              <a:t>k</a:t>
            </a:r>
            <a:r>
              <a:rPr lang="hr-HR" sz="2000" dirty="0" smtClean="0"/>
              <a:t>ako pomoći klijentu prepoznati neugodne emocije</a:t>
            </a:r>
          </a:p>
          <a:p>
            <a:r>
              <a:rPr lang="hr-HR" sz="2000" dirty="0"/>
              <a:t>k</a:t>
            </a:r>
            <a:r>
              <a:rPr lang="hr-HR" sz="2000" dirty="0" smtClean="0"/>
              <a:t>ako voditi klijenta u procjeni intenziteta njihovih emocija</a:t>
            </a:r>
          </a:p>
          <a:p>
            <a:r>
              <a:rPr lang="hr-HR" sz="2000" dirty="0" smtClean="0"/>
              <a:t>razlika automatskih misli i emocija</a:t>
            </a:r>
          </a:p>
          <a:p>
            <a:r>
              <a:rPr lang="hr-HR" sz="2000" dirty="0" smtClean="0"/>
              <a:t>veza između sadržaja naših automatskih misli i emocija</a:t>
            </a:r>
          </a:p>
          <a:p>
            <a:r>
              <a:rPr lang="hr-HR" sz="2000" dirty="0" smtClean="0"/>
              <a:t>kada je poželjno povećati neugodne emocije</a:t>
            </a:r>
          </a:p>
          <a:p>
            <a:r>
              <a:rPr lang="hr-HR" sz="2000" dirty="0" smtClean="0"/>
              <a:t>kako identificirati i pomoći klijentu testirati njihova vjerovanja o neugodnim emocijama</a:t>
            </a:r>
          </a:p>
          <a:p>
            <a:r>
              <a:rPr lang="hr-HR" sz="2000" dirty="0" smtClean="0"/>
              <a:t>korisne tehnike u regulaciji emocija</a:t>
            </a:r>
            <a:endParaRPr lang="hr-H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96955"/>
            <a:ext cx="2655962" cy="26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0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16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HR" sz="3200" b="1" dirty="0" smtClean="0"/>
              <a:t>Izazivanje i ojačavanje ugodnih emocija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r>
              <a:rPr lang="hr-HR" sz="2000" dirty="0" smtClean="0"/>
              <a:t>važnost tijekom i nakon tretmana- ugodne emocije daju osjećaj dobrobiti i otpornosti</a:t>
            </a:r>
          </a:p>
          <a:p>
            <a:r>
              <a:rPr lang="hr-HR" sz="2000" dirty="0" smtClean="0"/>
              <a:t>proširuju pažnju, kognicije i ponašajne tendencije te smanjuju pobuđenost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izazivamo i povećavamo klijentove ugodne emocije u seansi i tijekom tjedna tako što: </a:t>
            </a:r>
          </a:p>
          <a:p>
            <a:pPr lvl="1"/>
            <a:r>
              <a:rPr lang="hr-HR" sz="2000" dirty="0" smtClean="0"/>
              <a:t>razgovaramo o klijentovim interesima, ugodnim događajima koji su se dogodili tijekom tjedna i uspomenama</a:t>
            </a:r>
          </a:p>
          <a:p>
            <a:pPr lvl="1"/>
            <a:r>
              <a:rPr lang="hr-HR" sz="2000" dirty="0" smtClean="0"/>
              <a:t>osmišljavamo takav akcijski plan (pr. uključivanje u društvene, ugodne, značajne i produktivne aktivnosti)</a:t>
            </a:r>
          </a:p>
          <a:p>
            <a:pPr lvl="1"/>
            <a:r>
              <a:rPr lang="hr-HR" sz="2000" dirty="0" smtClean="0"/>
              <a:t>pomažemo klijentu izvoditi zaključke o njihovim iskustvima, npr. pitamo: što ti ovo iskustvo govori, što ti govori o tebi</a:t>
            </a:r>
          </a:p>
          <a:p>
            <a:pPr lvl="1"/>
            <a:endParaRPr lang="hr-HR" sz="2000" dirty="0" smtClean="0"/>
          </a:p>
          <a:p>
            <a:r>
              <a:rPr lang="hr-HR" sz="2000" dirty="0" smtClean="0"/>
              <a:t>Korisno pitati: Kako si se osjećao kada si....?, Kako si se osjećao nakon toga?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912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nerijetko klijenti imaju siromašan vokabular po pitanju imenovanja emocija- pitati da prepoznaju koje ugodne emocije su iskusili u pojedinoj situaciji </a:t>
            </a:r>
          </a:p>
          <a:p>
            <a:r>
              <a:rPr lang="hr-HR" sz="2000" dirty="0" smtClean="0"/>
              <a:t>pomoć- lista ugodnih emocija ili ponuditi nekoliko emocija na izbor (*primjer)</a:t>
            </a:r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dodatna pomoć- klijent zamisli da se trenutno nalazi u toj situaciji i ponovno doživljava te ugodne emocije</a:t>
            </a:r>
            <a:endParaRPr lang="hr-HR" sz="20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9197" y="731507"/>
            <a:ext cx="2032727" cy="4835426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47" y="4807900"/>
            <a:ext cx="2784153" cy="185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3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r-HR" sz="3200" b="1" dirty="0" smtClean="0"/>
              <a:t>Prepoznavanje i imenovanje neugodnih emocija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teškoće u identificiranju neugodnih emocija:</a:t>
            </a:r>
          </a:p>
          <a:p>
            <a:pPr lvl="1"/>
            <a:r>
              <a:rPr lang="hr-HR" sz="2000" dirty="0" smtClean="0"/>
              <a:t>ponuditi višestruki izbor, </a:t>
            </a:r>
          </a:p>
          <a:p>
            <a:pPr lvl="1"/>
            <a:r>
              <a:rPr lang="hr-HR" sz="2000" dirty="0" smtClean="0"/>
              <a:t>lista neugodnih emocija, </a:t>
            </a:r>
          </a:p>
          <a:p>
            <a:pPr lvl="1"/>
            <a:endParaRPr lang="hr-HR" sz="2000" dirty="0" smtClean="0"/>
          </a:p>
          <a:p>
            <a:pPr lvl="1"/>
            <a:endParaRPr lang="hr-HR" sz="2000" dirty="0"/>
          </a:p>
          <a:p>
            <a:pPr lvl="1"/>
            <a:endParaRPr lang="hr-HR" sz="2000" dirty="0" smtClean="0"/>
          </a:p>
          <a:p>
            <a:pPr lvl="1"/>
            <a:endParaRPr lang="hr-HR" sz="2000" dirty="0"/>
          </a:p>
          <a:p>
            <a:pPr lvl="1"/>
            <a:endParaRPr lang="hr-HR" sz="2000" dirty="0" smtClean="0"/>
          </a:p>
          <a:p>
            <a:pPr lvl="1"/>
            <a:r>
              <a:rPr lang="hr-HR" sz="2000" dirty="0" smtClean="0"/>
              <a:t>izrada tablice (navesti situaciju uz emociju koju su osjetili u toj situaciji)</a:t>
            </a:r>
          </a:p>
          <a:p>
            <a:pPr lvl="2"/>
            <a:r>
              <a:rPr lang="hr-HR" sz="1600" dirty="0" smtClean="0"/>
              <a:t>primjer: </a:t>
            </a:r>
            <a:endParaRPr lang="hr-HR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r="6381"/>
          <a:stretch/>
        </p:blipFill>
        <p:spPr bwMode="auto">
          <a:xfrm rot="5400000">
            <a:off x="3972650" y="643975"/>
            <a:ext cx="1584177" cy="557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075311"/>
              </p:ext>
            </p:extLst>
          </p:nvPr>
        </p:nvGraphicFramePr>
        <p:xfrm>
          <a:off x="1453766" y="5301208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Ljutnja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Tuga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Strah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Prijatelj otkazao druženje.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Nedovoljno</a:t>
                      </a:r>
                      <a:r>
                        <a:rPr lang="hr-HR" baseline="0" dirty="0" smtClean="0"/>
                        <a:t> novca za otići na odmor.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Čuti</a:t>
                      </a:r>
                      <a:r>
                        <a:rPr lang="hr-HR" baseline="0" dirty="0" smtClean="0"/>
                        <a:t> da će možda dođi do uragana.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9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8945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za provjeru:</a:t>
            </a:r>
          </a:p>
          <a:p>
            <a:pPr marL="0" indent="0">
              <a:buNone/>
            </a:pPr>
            <a:endParaRPr lang="hr-HR" sz="2400" dirty="0" smtClean="0"/>
          </a:p>
          <a:p>
            <a:pPr lvl="1"/>
            <a:r>
              <a:rPr lang="hr-HR" sz="2000" dirty="0" smtClean="0"/>
              <a:t>tražimo osobu da identificira automatske misli, odgovaraju li emociji koju je prethodno prepoznala</a:t>
            </a:r>
          </a:p>
          <a:p>
            <a:pPr lvl="1"/>
            <a:r>
              <a:rPr lang="hr-HR" sz="2000" dirty="0" smtClean="0"/>
              <a:t>popuniti tablicu s nekim prethodnim situacijama u kojima je osjetila pojedinu neugodnu emociju (kao zadatak kada osoba teško identificira kako se osjeća)</a:t>
            </a:r>
            <a:endParaRPr lang="hr-H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631332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7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HR" sz="3200" b="1" dirty="0" smtClean="0"/>
              <a:t>Procjena intenziteta emocija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u="sng" dirty="0" smtClean="0"/>
              <a:t>svrha: </a:t>
            </a:r>
            <a:r>
              <a:rPr lang="hr-HR" sz="2000" dirty="0" smtClean="0"/>
              <a:t>procjena intenziteta prije i nakon terapijske intervencije- trebam li uvesti dodatnu intervenciju, trebam li posvetiti još vremena u seansi ili ne</a:t>
            </a:r>
          </a:p>
          <a:p>
            <a:endParaRPr lang="hr-HR" sz="2000" dirty="0"/>
          </a:p>
          <a:p>
            <a:r>
              <a:rPr lang="hr-HR" sz="2000" dirty="0" smtClean="0"/>
              <a:t>teškoća u označavanju intenziteta brojkom—&gt; blago/ umjereno/snažno, crtanje ljestvice (*primjer)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4917207" cy="276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3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HR" sz="3200" b="1" dirty="0" smtClean="0"/>
              <a:t>Razlikovanje automatskih misli od emocija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hr-HR" sz="2000" dirty="0" smtClean="0"/>
              <a:t>prepoznavanje neugodnih emocija pomaže kada one postanu prepreka u ostvarivanju cilja</a:t>
            </a:r>
          </a:p>
          <a:p>
            <a:r>
              <a:rPr lang="hr-HR" sz="2000" dirty="0" smtClean="0"/>
              <a:t>ne želimo ukloniti neugodne emocije- važna uloga kao upozorenje, želimo smanjiti</a:t>
            </a:r>
          </a:p>
          <a:p>
            <a:endParaRPr lang="hr-HR" sz="2000" dirty="0"/>
          </a:p>
          <a:p>
            <a:r>
              <a:rPr lang="hr-HR" sz="2000" dirty="0" smtClean="0"/>
              <a:t>ne evaluiramo, challengiramo niti osporavamo klijentove emocije</a:t>
            </a:r>
            <a:r>
              <a:rPr lang="hr-HR" sz="2000" dirty="0" smtClean="0">
                <a:sym typeface="Wingdings" pitchFamily="2" charset="2"/>
              </a:rPr>
              <a:t> prihvaćamo, empatiziramo i prihvaćamo te zatim zajedno odlučujemo hoćemo li evaluirati kognicije koje su dovele do neugodnih emocija ili neku drugu metodu (distrakcija, problem solving,...)</a:t>
            </a:r>
            <a:endParaRPr lang="hr-HR" sz="2000" dirty="0" smtClean="0"/>
          </a:p>
          <a:p>
            <a:endParaRPr lang="hr-HR" dirty="0" smtClean="0"/>
          </a:p>
          <a:p>
            <a:r>
              <a:rPr lang="hr-HR" sz="2000" dirty="0" smtClean="0"/>
              <a:t>ne raspravljamo o svim situacijama, odaberemo koje su najvažnije, prema kojim ciljevima želimo ići, koje prepreke se mogu pronaći na tom putu</a:t>
            </a:r>
          </a:p>
          <a:p>
            <a:r>
              <a:rPr lang="hr-HR" sz="2000" dirty="0" smtClean="0"/>
              <a:t>najčešća i najveća prepreka- visoka razina disfunkcionalnosti ili nelagode (distress)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063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908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EMOCIJE</vt:lpstr>
      <vt:lpstr>PowerPoint Presentation</vt:lpstr>
      <vt:lpstr>Saznat ćemo:</vt:lpstr>
      <vt:lpstr>Izazivanje i ojačavanje ugodnih emocija</vt:lpstr>
      <vt:lpstr>PowerPoint Presentation</vt:lpstr>
      <vt:lpstr>Prepoznavanje i imenovanje neugodnih emocija</vt:lpstr>
      <vt:lpstr>PowerPoint Presentation</vt:lpstr>
      <vt:lpstr>Procjena intenziteta emocija</vt:lpstr>
      <vt:lpstr>Razlikovanje automatskih misli od emocija</vt:lpstr>
      <vt:lpstr>PowerPoint Presentation</vt:lpstr>
      <vt:lpstr>Povezivanje sadržaja automatskih misli s odgovarajućom emocijom</vt:lpstr>
      <vt:lpstr>Povećanje neugodnih emocija</vt:lpstr>
      <vt:lpstr>Testiranje vjerovanja o neugodnim emocijama</vt:lpstr>
      <vt:lpstr>Tehnike za reguliranje emocija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EMOCIJE</dc:title>
  <dc:creator>USER</dc:creator>
  <cp:lastModifiedBy>hubikotvr@outlook.com</cp:lastModifiedBy>
  <cp:revision>69</cp:revision>
  <dcterms:created xsi:type="dcterms:W3CDTF">2023-04-10T09:32:04Z</dcterms:created>
  <dcterms:modified xsi:type="dcterms:W3CDTF">2023-05-03T15:01:49Z</dcterms:modified>
</cp:coreProperties>
</file>