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24"/>
  </p:notesMasterIdLst>
  <p:sldIdLst>
    <p:sldId id="256" r:id="rId2"/>
    <p:sldId id="257" r:id="rId3"/>
    <p:sldId id="289" r:id="rId4"/>
    <p:sldId id="309" r:id="rId5"/>
    <p:sldId id="293" r:id="rId6"/>
    <p:sldId id="310" r:id="rId7"/>
    <p:sldId id="290" r:id="rId8"/>
    <p:sldId id="294" r:id="rId9"/>
    <p:sldId id="308" r:id="rId10"/>
    <p:sldId id="296" r:id="rId11"/>
    <p:sldId id="300" r:id="rId12"/>
    <p:sldId id="297" r:id="rId13"/>
    <p:sldId id="298" r:id="rId14"/>
    <p:sldId id="301" r:id="rId15"/>
    <p:sldId id="302" r:id="rId16"/>
    <p:sldId id="299" r:id="rId17"/>
    <p:sldId id="303" r:id="rId18"/>
    <p:sldId id="311" r:id="rId19"/>
    <p:sldId id="258" r:id="rId20"/>
    <p:sldId id="305" r:id="rId21"/>
    <p:sldId id="306" r:id="rId22"/>
    <p:sldId id="30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EA42C9-A9B7-4E3E-9F3D-6504215F8950}">
  <a:tblStyle styleId="{73EA42C9-A9B7-4E3E-9F3D-6504215F89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b0648f94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b0648f94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2ec61ca6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2ec61ca6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82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b0648f94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b0648f94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1518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2ec61ca6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2ec61ca6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061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2ec61ca6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2ec61ca6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685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b0648f94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b0648f94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568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b0648f94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b0648f94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9786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2ec61ca6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2ec61ca6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292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2ec61ca6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2ec61ca6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732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b06bead8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b06bead8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579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b06bead8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b06bead8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2ec61ca6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2ec61ca6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b06bead8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b06bead8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03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b06bead8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b06bead8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025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b06bead8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b06bead8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645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2ec61ca6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2ec61ca6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261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2ec61ca6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2ec61ca6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54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2ec61ca6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2ec61ca6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299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2ec61ca6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2ec61ca6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032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2ec61ca6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2ec61ca6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758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2ec61ca6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2ec61ca6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067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2ec61ca6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2ec61ca6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3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5700" y="1238850"/>
            <a:ext cx="63726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450" y="34951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3"/>
          </p:nvPr>
        </p:nvSpPr>
        <p:spPr>
          <a:xfrm>
            <a:off x="34038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4" hasCustomPrompt="1"/>
          </p:nvPr>
        </p:nvSpPr>
        <p:spPr>
          <a:xfrm>
            <a:off x="34038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5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6"/>
          </p:nvPr>
        </p:nvSpPr>
        <p:spPr>
          <a:xfrm>
            <a:off x="60876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8"/>
          </p:nvPr>
        </p:nvSpPr>
        <p:spPr>
          <a:xfrm>
            <a:off x="60876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9"/>
          </p:nvPr>
        </p:nvSpPr>
        <p:spPr>
          <a:xfrm>
            <a:off x="7200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4"/>
          </p:nvPr>
        </p:nvSpPr>
        <p:spPr>
          <a:xfrm>
            <a:off x="7200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5"/>
          </p:nvPr>
        </p:nvSpPr>
        <p:spPr>
          <a:xfrm>
            <a:off x="34038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6" hasCustomPrompt="1"/>
          </p:nvPr>
        </p:nvSpPr>
        <p:spPr>
          <a:xfrm>
            <a:off x="34038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7"/>
          </p:nvPr>
        </p:nvSpPr>
        <p:spPr>
          <a:xfrm>
            <a:off x="34038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18"/>
          </p:nvPr>
        </p:nvSpPr>
        <p:spPr>
          <a:xfrm>
            <a:off x="60876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9" hasCustomPrompt="1"/>
          </p:nvPr>
        </p:nvSpPr>
        <p:spPr>
          <a:xfrm>
            <a:off x="60876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20"/>
          </p:nvPr>
        </p:nvSpPr>
        <p:spPr>
          <a:xfrm>
            <a:off x="60876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1847850" y="3077700"/>
            <a:ext cx="5448300" cy="7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2278500" y="1268400"/>
            <a:ext cx="4587000" cy="18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subTitle" idx="1"/>
          </p:nvPr>
        </p:nvSpPr>
        <p:spPr>
          <a:xfrm>
            <a:off x="1290763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ubTitle" idx="2"/>
          </p:nvPr>
        </p:nvSpPr>
        <p:spPr>
          <a:xfrm>
            <a:off x="4945638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3"/>
          </p:nvPr>
        </p:nvSpPr>
        <p:spPr>
          <a:xfrm>
            <a:off x="1290763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ubTitle" idx="4"/>
          </p:nvPr>
        </p:nvSpPr>
        <p:spPr>
          <a:xfrm>
            <a:off x="4945638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1529225" y="1682850"/>
            <a:ext cx="220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subTitle" idx="1"/>
          </p:nvPr>
        </p:nvSpPr>
        <p:spPr>
          <a:xfrm>
            <a:off x="1529225" y="2269375"/>
            <a:ext cx="2200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title" idx="2"/>
          </p:nvPr>
        </p:nvSpPr>
        <p:spPr>
          <a:xfrm>
            <a:off x="5414339" y="1682850"/>
            <a:ext cx="220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subTitle" idx="3"/>
          </p:nvPr>
        </p:nvSpPr>
        <p:spPr>
          <a:xfrm>
            <a:off x="5414339" y="2269375"/>
            <a:ext cx="2200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title" idx="4"/>
          </p:nvPr>
        </p:nvSpPr>
        <p:spPr>
          <a:xfrm>
            <a:off x="1529225" y="3116250"/>
            <a:ext cx="220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subTitle" idx="5"/>
          </p:nvPr>
        </p:nvSpPr>
        <p:spPr>
          <a:xfrm>
            <a:off x="1529225" y="3702775"/>
            <a:ext cx="2200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title" idx="6"/>
          </p:nvPr>
        </p:nvSpPr>
        <p:spPr>
          <a:xfrm>
            <a:off x="5414339" y="3116250"/>
            <a:ext cx="220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subTitle" idx="7"/>
          </p:nvPr>
        </p:nvSpPr>
        <p:spPr>
          <a:xfrm>
            <a:off x="5414339" y="3702775"/>
            <a:ext cx="2200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0" name="Google Shape;130;p26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2" name="Google Shape;132;p26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subTitle" idx="1"/>
          </p:nvPr>
        </p:nvSpPr>
        <p:spPr>
          <a:xfrm>
            <a:off x="2425075" y="1704550"/>
            <a:ext cx="4293900" cy="18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90763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4945638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1290763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4945638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8622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/>
          <p:nvPr/>
        </p:nvSpPr>
        <p:spPr>
          <a:xfrm>
            <a:off x="0" y="571500"/>
            <a:ext cx="9144000" cy="400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ositivepsychology.com/mbct-mindfulness-based-cognitive-therapy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ctrTitle"/>
          </p:nvPr>
        </p:nvSpPr>
        <p:spPr>
          <a:xfrm>
            <a:off x="1385700" y="1238850"/>
            <a:ext cx="63726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>
                <a:solidFill>
                  <a:schemeClr val="lt1"/>
                </a:solidFill>
              </a:rPr>
              <a:t>Integracija </a:t>
            </a:r>
            <a:r>
              <a:rPr lang="hr-HR" b="1" dirty="0" err="1">
                <a:solidFill>
                  <a:schemeClr val="lt1"/>
                </a:solidFill>
              </a:rPr>
              <a:t>mindfulnessa</a:t>
            </a:r>
            <a:r>
              <a:rPr lang="hr-HR" b="1" dirty="0">
                <a:solidFill>
                  <a:schemeClr val="lt1"/>
                </a:solidFill>
              </a:rPr>
              <a:t> u BKT</a:t>
            </a:r>
            <a:r>
              <a:rPr lang="hr-HR" dirty="0">
                <a:solidFill>
                  <a:schemeClr val="lt1"/>
                </a:solidFill>
              </a:rPr>
              <a:t/>
            </a:r>
            <a:br>
              <a:rPr lang="hr-HR" dirty="0">
                <a:solidFill>
                  <a:schemeClr val="lt1"/>
                </a:solidFill>
              </a:rPr>
            </a:br>
            <a:r>
              <a:rPr lang="hr-HR" sz="1800" dirty="0">
                <a:solidFill>
                  <a:schemeClr val="lt1"/>
                </a:solidFill>
              </a:rPr>
              <a:t>4 radionica, 4.2.2023.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47" name="Google Shape;147;p31"/>
          <p:cNvSpPr txBox="1">
            <a:spLocks noGrp="1"/>
          </p:cNvSpPr>
          <p:nvPr>
            <p:ph type="subTitle" idx="1"/>
          </p:nvPr>
        </p:nvSpPr>
        <p:spPr>
          <a:xfrm>
            <a:off x="2392450" y="34951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i="1" dirty="0">
                <a:solidFill>
                  <a:schemeClr val="lt1"/>
                </a:solidFill>
              </a:rPr>
              <a:t>Alan Petranović</a:t>
            </a:r>
            <a:endParaRPr sz="1800" i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720000" y="312233"/>
            <a:ext cx="7704000" cy="5649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/>
              <a:t>PRIJE</a:t>
            </a:r>
            <a:r>
              <a:rPr lang="hr-HR" dirty="0"/>
              <a:t> uvođenja M. u tretman</a:t>
            </a:r>
            <a:endParaRPr lang="hr-HR" i="1" dirty="0"/>
          </a:p>
        </p:txBody>
      </p:sp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720000" y="936701"/>
            <a:ext cx="7704000" cy="36321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Font typeface="+mj-lt"/>
              <a:buAutoNum type="arabicPeriod"/>
            </a:pPr>
            <a:r>
              <a:rPr lang="hr-HR" sz="1800" dirty="0" err="1">
                <a:solidFill>
                  <a:schemeClr val="lt1"/>
                </a:solidFill>
              </a:rPr>
              <a:t>Psihoedukacija</a:t>
            </a:r>
            <a:r>
              <a:rPr lang="hr-HR" sz="1800" dirty="0">
                <a:solidFill>
                  <a:schemeClr val="lt1"/>
                </a:solidFill>
              </a:rPr>
              <a:t> o kognitivnom modelu</a:t>
            </a:r>
          </a:p>
          <a:p>
            <a:pPr marL="4826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Font typeface="+mj-lt"/>
              <a:buAutoNum type="arabicPeriod"/>
            </a:pPr>
            <a:r>
              <a:rPr lang="hr-HR" sz="1800" dirty="0">
                <a:solidFill>
                  <a:schemeClr val="lt1"/>
                </a:solidFill>
              </a:rPr>
              <a:t>Prednosti i nedostatci ruminacije / </a:t>
            </a:r>
            <a:r>
              <a:rPr lang="hr-HR" sz="1800" dirty="0" err="1">
                <a:solidFill>
                  <a:schemeClr val="lt1"/>
                </a:solidFill>
              </a:rPr>
              <a:t>mindfulnessa</a:t>
            </a:r>
            <a:endParaRPr lang="hr-HR" sz="1800" dirty="0">
              <a:solidFill>
                <a:schemeClr val="lt1"/>
              </a:solidFill>
            </a:endParaRPr>
          </a:p>
          <a:p>
            <a:pPr marL="4826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Font typeface="+mj-lt"/>
              <a:buAutoNum type="arabicPeriod"/>
            </a:pPr>
            <a:r>
              <a:rPr lang="hr-HR" sz="1800" dirty="0">
                <a:solidFill>
                  <a:schemeClr val="lt1"/>
                </a:solidFill>
              </a:rPr>
              <a:t>Sokratova dijaloška metoda – točnost uvjerenja o ruminaciji</a:t>
            </a:r>
          </a:p>
          <a:p>
            <a:pPr marL="4826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Font typeface="+mj-lt"/>
              <a:buAutoNum type="arabicPeriod"/>
            </a:pPr>
            <a:r>
              <a:rPr lang="hr-HR" sz="1800" dirty="0">
                <a:solidFill>
                  <a:schemeClr val="lt1"/>
                </a:solidFill>
              </a:rPr>
              <a:t>Odnos ruminacija i životnih vrijednosti osobe</a:t>
            </a:r>
          </a:p>
          <a:p>
            <a:pPr marL="4826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Font typeface="+mj-lt"/>
              <a:buAutoNum type="arabicPeriod"/>
            </a:pPr>
            <a:r>
              <a:rPr lang="hr-HR" sz="1800" dirty="0" err="1">
                <a:solidFill>
                  <a:schemeClr val="lt1"/>
                </a:solidFill>
              </a:rPr>
              <a:t>Psihoedukacija</a:t>
            </a:r>
            <a:r>
              <a:rPr lang="hr-HR" sz="1800" dirty="0">
                <a:solidFill>
                  <a:schemeClr val="lt1"/>
                </a:solidFill>
              </a:rPr>
              <a:t> o prednostima </a:t>
            </a:r>
            <a:r>
              <a:rPr lang="hr-HR" sz="1800" dirty="0" err="1">
                <a:solidFill>
                  <a:schemeClr val="lt1"/>
                </a:solidFill>
              </a:rPr>
              <a:t>mindfulnessa</a:t>
            </a:r>
            <a:endParaRPr lang="hr-HR" sz="1800" dirty="0">
              <a:solidFill>
                <a:schemeClr val="lt1"/>
              </a:solidFill>
            </a:endParaRPr>
          </a:p>
          <a:p>
            <a:pPr marL="4826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Font typeface="+mj-lt"/>
              <a:buAutoNum type="arabicPeriod"/>
            </a:pPr>
            <a:r>
              <a:rPr lang="hr-HR" sz="1800" dirty="0">
                <a:solidFill>
                  <a:schemeClr val="lt1"/>
                </a:solidFill>
              </a:rPr>
              <a:t>Instrukcija za započinjanje </a:t>
            </a:r>
            <a:r>
              <a:rPr lang="hr-HR" sz="1800" dirty="0" err="1">
                <a:solidFill>
                  <a:schemeClr val="lt1"/>
                </a:solidFill>
              </a:rPr>
              <a:t>maladaptivnog</a:t>
            </a:r>
            <a:r>
              <a:rPr lang="hr-HR" sz="1800" dirty="0">
                <a:solidFill>
                  <a:schemeClr val="lt1"/>
                </a:solidFill>
              </a:rPr>
              <a:t> obrasca razmišljanja</a:t>
            </a:r>
          </a:p>
          <a:p>
            <a:pPr marL="4826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Font typeface="+mj-lt"/>
              <a:buAutoNum type="arabicPeriod"/>
            </a:pPr>
            <a:r>
              <a:rPr lang="hr-HR" sz="1800" dirty="0">
                <a:solidFill>
                  <a:schemeClr val="lt1"/>
                </a:solidFill>
              </a:rPr>
              <a:t>Samoprocjena nepoželjnih emocija</a:t>
            </a:r>
          </a:p>
          <a:p>
            <a:pPr marL="139700" indent="0">
              <a:buClr>
                <a:schemeClr val="lt1"/>
              </a:buClr>
              <a:buNone/>
            </a:pPr>
            <a:endParaRPr lang="hr-HR" sz="1800" dirty="0">
              <a:solidFill>
                <a:schemeClr val="lt1"/>
              </a:solidFill>
            </a:endParaRPr>
          </a:p>
          <a:p>
            <a:pPr lvl="1">
              <a:buClr>
                <a:schemeClr val="lt1"/>
              </a:buClr>
            </a:pPr>
            <a:endParaRPr lang="hr-HR" sz="1800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</a:pPr>
            <a:endParaRPr lang="hr-HR" sz="1800"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99323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ctrTitle"/>
          </p:nvPr>
        </p:nvSpPr>
        <p:spPr>
          <a:xfrm>
            <a:off x="1385700" y="1238850"/>
            <a:ext cx="63726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lt1"/>
                </a:solidFill>
              </a:rPr>
              <a:t>5 min vođene </a:t>
            </a:r>
            <a:r>
              <a:rPr lang="hr-HR" sz="2400" dirty="0" err="1">
                <a:solidFill>
                  <a:schemeClr val="lt1"/>
                </a:solidFill>
              </a:rPr>
              <a:t>mindfulness</a:t>
            </a:r>
            <a:r>
              <a:rPr lang="hr-HR" sz="2400" dirty="0">
                <a:solidFill>
                  <a:schemeClr val="lt1"/>
                </a:solidFill>
              </a:rPr>
              <a:t> meditacije</a:t>
            </a:r>
            <a:br>
              <a:rPr lang="hr-HR" sz="2400" dirty="0">
                <a:solidFill>
                  <a:schemeClr val="lt1"/>
                </a:solidFill>
              </a:rPr>
            </a:br>
            <a:r>
              <a:rPr lang="hr-HR" sz="2400" dirty="0">
                <a:solidFill>
                  <a:schemeClr val="lt1"/>
                </a:solidFill>
              </a:rPr>
              <a:t>+ snimanje vježbe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147" name="Google Shape;147;p31"/>
          <p:cNvSpPr txBox="1">
            <a:spLocks noGrp="1"/>
          </p:cNvSpPr>
          <p:nvPr>
            <p:ph type="subTitle" idx="1"/>
          </p:nvPr>
        </p:nvSpPr>
        <p:spPr>
          <a:xfrm>
            <a:off x="2392450" y="34951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63767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720000" y="498087"/>
            <a:ext cx="7704000" cy="6690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/>
              <a:t>NAKON</a:t>
            </a:r>
            <a:r>
              <a:rPr lang="hr-HR" dirty="0"/>
              <a:t> provedene </a:t>
            </a:r>
            <a:r>
              <a:rPr lang="hr-HR" dirty="0" err="1"/>
              <a:t>mindfulness</a:t>
            </a:r>
            <a:r>
              <a:rPr lang="hr-HR" dirty="0"/>
              <a:t> meditacije</a:t>
            </a:r>
            <a:endParaRPr lang="hr-HR" i="1" dirty="0"/>
          </a:p>
        </p:txBody>
      </p:sp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720000" y="698057"/>
            <a:ext cx="7704000" cy="38708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lt1"/>
              </a:buClr>
            </a:pPr>
            <a:endParaRPr lang="hr-HR" sz="2000" dirty="0">
              <a:solidFill>
                <a:schemeClr val="lt1"/>
              </a:solidFill>
            </a:endParaRPr>
          </a:p>
          <a:p>
            <a:pPr marL="596900" indent="-457200">
              <a:lnSpc>
                <a:spcPct val="150000"/>
              </a:lnSpc>
              <a:buClr>
                <a:schemeClr val="lt1"/>
              </a:buClr>
              <a:buFont typeface="+mj-lt"/>
              <a:buAutoNum type="arabicPeriod"/>
            </a:pPr>
            <a:endParaRPr lang="hr-HR" sz="2000" dirty="0">
              <a:solidFill>
                <a:schemeClr val="lt1"/>
              </a:solidFill>
            </a:endParaRPr>
          </a:p>
          <a:p>
            <a:pPr marL="596900" indent="-457200">
              <a:lnSpc>
                <a:spcPct val="150000"/>
              </a:lnSpc>
              <a:buClr>
                <a:schemeClr val="lt1"/>
              </a:buClr>
              <a:buFont typeface="+mj-lt"/>
              <a:buAutoNum type="arabicPeriod"/>
            </a:pPr>
            <a:r>
              <a:rPr lang="hr-HR" sz="2000" dirty="0">
                <a:solidFill>
                  <a:schemeClr val="lt1"/>
                </a:solidFill>
              </a:rPr>
              <a:t>Ponovna samoprocjena intenziteta nepoželjnih emocija</a:t>
            </a:r>
          </a:p>
          <a:p>
            <a:pPr marL="596900" indent="-457200">
              <a:lnSpc>
                <a:spcPct val="150000"/>
              </a:lnSpc>
              <a:buClr>
                <a:schemeClr val="lt1"/>
              </a:buClr>
              <a:buFont typeface="+mj-lt"/>
              <a:buAutoNum type="arabicPeriod"/>
            </a:pPr>
            <a:r>
              <a:rPr lang="hr-HR" sz="2000" dirty="0">
                <a:solidFill>
                  <a:schemeClr val="lt1"/>
                </a:solidFill>
              </a:rPr>
              <a:t>Usmjeravanje na poželjne zaključke</a:t>
            </a:r>
          </a:p>
          <a:p>
            <a:pPr marL="596900" indent="-457200">
              <a:lnSpc>
                <a:spcPct val="150000"/>
              </a:lnSpc>
              <a:buClr>
                <a:schemeClr val="lt1"/>
              </a:buClr>
              <a:buFont typeface="+mj-lt"/>
              <a:buAutoNum type="arabicPeriod"/>
            </a:pPr>
            <a:r>
              <a:rPr lang="hr-HR" sz="2000" dirty="0">
                <a:solidFill>
                  <a:schemeClr val="lt1"/>
                </a:solidFill>
              </a:rPr>
              <a:t>Akcijski plan</a:t>
            </a:r>
          </a:p>
          <a:p>
            <a:pPr marL="139700" indent="0">
              <a:lnSpc>
                <a:spcPct val="150000"/>
              </a:lnSpc>
              <a:buClr>
                <a:schemeClr val="lt1"/>
              </a:buClr>
              <a:buNone/>
            </a:pPr>
            <a:endParaRPr lang="hr-HR" sz="2000" dirty="0">
              <a:solidFill>
                <a:schemeClr val="lt1"/>
              </a:solidFill>
            </a:endParaRPr>
          </a:p>
          <a:p>
            <a:pPr marL="139700" indent="0">
              <a:buClr>
                <a:schemeClr val="lt1"/>
              </a:buClr>
              <a:buNone/>
            </a:pPr>
            <a:endParaRPr lang="hr-HR" sz="1800" dirty="0">
              <a:solidFill>
                <a:schemeClr val="lt1"/>
              </a:solidFill>
            </a:endParaRPr>
          </a:p>
          <a:p>
            <a:pPr lvl="1">
              <a:buClr>
                <a:schemeClr val="lt1"/>
              </a:buClr>
            </a:pPr>
            <a:endParaRPr lang="hr-HR" sz="1800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</a:pPr>
            <a:endParaRPr lang="hr-HR" sz="1800"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14140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720000" y="12535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i="1" dirty="0"/>
          </a:p>
        </p:txBody>
      </p:sp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720000" y="698057"/>
            <a:ext cx="7704000" cy="38708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lt1"/>
              </a:buClr>
            </a:pPr>
            <a:endParaRPr lang="hr-HR" sz="1800" dirty="0">
              <a:solidFill>
                <a:schemeClr val="lt1"/>
              </a:solidFill>
            </a:endParaRPr>
          </a:p>
          <a:p>
            <a:pPr>
              <a:lnSpc>
                <a:spcPct val="150000"/>
              </a:lnSpc>
              <a:buClr>
                <a:schemeClr val="lt1"/>
              </a:buClr>
            </a:pPr>
            <a:r>
              <a:rPr lang="hr-HR" sz="2000" b="1" dirty="0">
                <a:solidFill>
                  <a:schemeClr val="lt1"/>
                </a:solidFill>
              </a:rPr>
              <a:t>RACIONALA</a:t>
            </a:r>
            <a:r>
              <a:rPr lang="hr-HR" sz="2000" dirty="0">
                <a:solidFill>
                  <a:schemeClr val="lt1"/>
                </a:solidFill>
              </a:rPr>
              <a:t> uključivanja </a:t>
            </a:r>
            <a:r>
              <a:rPr lang="hr-HR" sz="2000" dirty="0" err="1">
                <a:solidFill>
                  <a:schemeClr val="lt1"/>
                </a:solidFill>
              </a:rPr>
              <a:t>maladaptivnog</a:t>
            </a:r>
            <a:r>
              <a:rPr lang="hr-HR" sz="2000" dirty="0">
                <a:solidFill>
                  <a:schemeClr val="lt1"/>
                </a:solidFill>
              </a:rPr>
              <a:t> obrasca razmišljanja</a:t>
            </a:r>
          </a:p>
          <a:p>
            <a:pPr>
              <a:lnSpc>
                <a:spcPct val="150000"/>
              </a:lnSpc>
              <a:buClr>
                <a:schemeClr val="lt1"/>
              </a:buClr>
            </a:pPr>
            <a:endParaRPr lang="hr-HR" sz="2000" dirty="0">
              <a:solidFill>
                <a:schemeClr val="lt1"/>
              </a:solidFill>
            </a:endParaRPr>
          </a:p>
          <a:p>
            <a:pPr marL="482600" indent="-342900">
              <a:lnSpc>
                <a:spcPct val="150000"/>
              </a:lnSpc>
              <a:buClr>
                <a:schemeClr val="lt1"/>
              </a:buClr>
              <a:buFont typeface="+mj-lt"/>
              <a:buAutoNum type="arabicPeriod"/>
            </a:pPr>
            <a:r>
              <a:rPr lang="hr-HR" sz="2000" b="1" dirty="0">
                <a:solidFill>
                  <a:schemeClr val="lt1"/>
                </a:solidFill>
              </a:rPr>
              <a:t>Bihevioralni eksperiment</a:t>
            </a:r>
          </a:p>
          <a:p>
            <a:pPr marL="482600" indent="-342900">
              <a:lnSpc>
                <a:spcPct val="150000"/>
              </a:lnSpc>
              <a:buClr>
                <a:schemeClr val="lt1"/>
              </a:buClr>
              <a:buFont typeface="+mj-lt"/>
              <a:buAutoNum type="arabicPeriod"/>
            </a:pPr>
            <a:endParaRPr lang="hr-HR" sz="2000" dirty="0">
              <a:solidFill>
                <a:schemeClr val="lt1"/>
              </a:solidFill>
            </a:endParaRPr>
          </a:p>
          <a:p>
            <a:pPr marL="482600" indent="-342900">
              <a:lnSpc>
                <a:spcPct val="150000"/>
              </a:lnSpc>
              <a:buClr>
                <a:schemeClr val="lt1"/>
              </a:buClr>
              <a:buFont typeface="+mj-lt"/>
              <a:buAutoNum type="arabicPeriod"/>
            </a:pPr>
            <a:r>
              <a:rPr lang="hr-HR" sz="2000" b="1" dirty="0">
                <a:solidFill>
                  <a:schemeClr val="lt1"/>
                </a:solidFill>
              </a:rPr>
              <a:t>Repliciranje uobičajenih uvjeta</a:t>
            </a:r>
          </a:p>
          <a:p>
            <a:pPr lvl="1">
              <a:buClr>
                <a:schemeClr val="lt1"/>
              </a:buClr>
            </a:pPr>
            <a:endParaRPr lang="hr-HR" sz="1800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</a:pPr>
            <a:endParaRPr lang="hr-HR" sz="1800"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68917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ctrTitle"/>
          </p:nvPr>
        </p:nvSpPr>
        <p:spPr>
          <a:xfrm>
            <a:off x="1385700" y="1238850"/>
            <a:ext cx="63726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chemeClr val="lt1"/>
                </a:solidFill>
              </a:rPr>
              <a:t>Abe</a:t>
            </a:r>
            <a:r>
              <a:rPr lang="hr-HR" sz="2400" dirty="0">
                <a:solidFill>
                  <a:schemeClr val="lt1"/>
                </a:solidFill>
              </a:rPr>
              <a:t> – PRIJE </a:t>
            </a:r>
            <a:r>
              <a:rPr lang="hr-HR" sz="2400" dirty="0" err="1">
                <a:solidFill>
                  <a:schemeClr val="lt1"/>
                </a:solidFill>
              </a:rPr>
              <a:t>mindfulness</a:t>
            </a:r>
            <a:r>
              <a:rPr lang="hr-HR" sz="2400" dirty="0">
                <a:solidFill>
                  <a:schemeClr val="lt1"/>
                </a:solidFill>
              </a:rPr>
              <a:t> meditacije</a:t>
            </a:r>
            <a:br>
              <a:rPr lang="hr-HR" sz="2400" dirty="0">
                <a:solidFill>
                  <a:schemeClr val="lt1"/>
                </a:solidFill>
              </a:rPr>
            </a:br>
            <a:r>
              <a:rPr lang="hr-HR" sz="2000" dirty="0">
                <a:solidFill>
                  <a:schemeClr val="lt1"/>
                </a:solidFill>
              </a:rPr>
              <a:t>(navodim ukratko primjer iz knjige, str. 274 - 275)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147" name="Google Shape;147;p31"/>
          <p:cNvSpPr txBox="1">
            <a:spLocks noGrp="1"/>
          </p:cNvSpPr>
          <p:nvPr>
            <p:ph type="subTitle" idx="1"/>
          </p:nvPr>
        </p:nvSpPr>
        <p:spPr>
          <a:xfrm>
            <a:off x="2392450" y="34951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87718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ctrTitle"/>
          </p:nvPr>
        </p:nvSpPr>
        <p:spPr>
          <a:xfrm>
            <a:off x="1385700" y="1238850"/>
            <a:ext cx="63726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chemeClr val="lt1"/>
                </a:solidFill>
              </a:rPr>
              <a:t>Abe</a:t>
            </a:r>
            <a:r>
              <a:rPr lang="hr-HR" sz="2400" b="1" dirty="0">
                <a:solidFill>
                  <a:schemeClr val="lt1"/>
                </a:solidFill>
              </a:rPr>
              <a:t> </a:t>
            </a:r>
            <a:r>
              <a:rPr lang="hr-HR" sz="2400" dirty="0">
                <a:solidFill>
                  <a:schemeClr val="lt1"/>
                </a:solidFill>
              </a:rPr>
              <a:t>– NAKON </a:t>
            </a:r>
            <a:r>
              <a:rPr lang="hr-HR" sz="2400" dirty="0" err="1">
                <a:solidFill>
                  <a:schemeClr val="lt1"/>
                </a:solidFill>
              </a:rPr>
              <a:t>mindfulness</a:t>
            </a:r>
            <a:r>
              <a:rPr lang="hr-HR" sz="2400" dirty="0">
                <a:solidFill>
                  <a:schemeClr val="lt1"/>
                </a:solidFill>
              </a:rPr>
              <a:t> meditacije</a:t>
            </a:r>
            <a:br>
              <a:rPr lang="hr-HR" sz="2400" dirty="0">
                <a:solidFill>
                  <a:schemeClr val="lt1"/>
                </a:solidFill>
              </a:rPr>
            </a:br>
            <a:r>
              <a:rPr lang="hr-HR" sz="2000" dirty="0">
                <a:solidFill>
                  <a:schemeClr val="lt1"/>
                </a:solidFill>
              </a:rPr>
              <a:t>(navodim ukratko primjer iz knjige, str. 278 - 279)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147" name="Google Shape;147;p31"/>
          <p:cNvSpPr txBox="1">
            <a:spLocks noGrp="1"/>
          </p:cNvSpPr>
          <p:nvPr>
            <p:ph type="subTitle" idx="1"/>
          </p:nvPr>
        </p:nvSpPr>
        <p:spPr>
          <a:xfrm>
            <a:off x="2392450" y="34951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5905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720000" y="12535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err="1"/>
              <a:t>Abe</a:t>
            </a:r>
            <a:r>
              <a:rPr lang="hr-HR" dirty="0"/>
              <a:t> – tehnike/pitanja nakon </a:t>
            </a:r>
            <a:r>
              <a:rPr lang="hr-HR" dirty="0" err="1"/>
              <a:t>mindfulness</a:t>
            </a:r>
            <a:r>
              <a:rPr lang="hr-HR" dirty="0"/>
              <a:t> meditacije</a:t>
            </a:r>
            <a:endParaRPr lang="hr-HR" i="1" dirty="0"/>
          </a:p>
        </p:txBody>
      </p:sp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720000" y="698056"/>
            <a:ext cx="7704000" cy="4156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hr-HR" sz="1800" dirty="0">
                <a:solidFill>
                  <a:schemeClr val="lt1"/>
                </a:solidFill>
              </a:rPr>
              <a:t>„Koji je sada intenzitet tuge, na skali od 0 – 10?”</a:t>
            </a:r>
          </a:p>
          <a:p>
            <a:pPr>
              <a:buClr>
                <a:schemeClr val="lt1"/>
              </a:buClr>
            </a:pPr>
            <a:r>
              <a:rPr lang="hr-HR" sz="1800" dirty="0">
                <a:solidFill>
                  <a:schemeClr val="lt1"/>
                </a:solidFill>
              </a:rPr>
              <a:t>„Kakvo je ovo iskustvo bilo za tebe?”</a:t>
            </a:r>
          </a:p>
          <a:p>
            <a:pPr>
              <a:buClr>
                <a:schemeClr val="lt1"/>
              </a:buClr>
            </a:pPr>
            <a:r>
              <a:rPr lang="hr-HR" sz="1800" dirty="0">
                <a:solidFill>
                  <a:schemeClr val="lt1"/>
                </a:solidFill>
              </a:rPr>
              <a:t>„Što si primijetio?”</a:t>
            </a:r>
          </a:p>
          <a:p>
            <a:pPr>
              <a:buClr>
                <a:schemeClr val="lt1"/>
              </a:buClr>
            </a:pPr>
            <a:r>
              <a:rPr lang="hr-HR" sz="1800" dirty="0">
                <a:solidFill>
                  <a:schemeClr val="lt1"/>
                </a:solidFill>
              </a:rPr>
              <a:t>„Jesi li imao osjećaj da ti misli lutaju?”</a:t>
            </a:r>
          </a:p>
          <a:p>
            <a:pPr>
              <a:buClr>
                <a:schemeClr val="lt1"/>
              </a:buClr>
            </a:pPr>
            <a:r>
              <a:rPr lang="hr-HR" sz="1800" dirty="0">
                <a:solidFill>
                  <a:schemeClr val="lt1"/>
                </a:solidFill>
              </a:rPr>
              <a:t>„Jesi li u tom slučaju uspio vratiti pažnju na disanje? ”</a:t>
            </a:r>
          </a:p>
          <a:p>
            <a:pPr>
              <a:buClr>
                <a:schemeClr val="lt1"/>
              </a:buClr>
            </a:pPr>
            <a:r>
              <a:rPr lang="hr-HR" sz="1800" dirty="0">
                <a:solidFill>
                  <a:schemeClr val="lt1"/>
                </a:solidFill>
              </a:rPr>
              <a:t>Ako da – „Što ti to govori o tvojoj sposobnosti da se odupreš ruminaciji?”</a:t>
            </a:r>
          </a:p>
          <a:p>
            <a:pPr>
              <a:buClr>
                <a:schemeClr val="lt1"/>
              </a:buClr>
            </a:pPr>
            <a:r>
              <a:rPr lang="hr-HR" sz="1800" dirty="0">
                <a:solidFill>
                  <a:schemeClr val="lt1"/>
                </a:solidFill>
              </a:rPr>
              <a:t>„Kako se </a:t>
            </a:r>
            <a:r>
              <a:rPr lang="hr-HR" sz="1800" dirty="0" err="1">
                <a:solidFill>
                  <a:schemeClr val="lt1"/>
                </a:solidFill>
              </a:rPr>
              <a:t>mindfulness</a:t>
            </a:r>
            <a:r>
              <a:rPr lang="hr-HR" sz="1800" dirty="0">
                <a:solidFill>
                  <a:schemeClr val="lt1"/>
                </a:solidFill>
              </a:rPr>
              <a:t> meditacije odrazila na tvoje emocije?”</a:t>
            </a:r>
          </a:p>
          <a:p>
            <a:pPr>
              <a:buClr>
                <a:schemeClr val="lt1"/>
              </a:buClr>
            </a:pPr>
            <a:r>
              <a:rPr lang="hr-HR" sz="1800" dirty="0">
                <a:solidFill>
                  <a:schemeClr val="lt1"/>
                </a:solidFill>
              </a:rPr>
              <a:t>„Što zaključuješ na temelju toga?”</a:t>
            </a:r>
          </a:p>
          <a:p>
            <a:pPr>
              <a:buClr>
                <a:schemeClr val="lt1"/>
              </a:buClr>
            </a:pPr>
            <a:r>
              <a:rPr lang="hr-HR" sz="1800" dirty="0">
                <a:solidFill>
                  <a:schemeClr val="lt1"/>
                </a:solidFill>
              </a:rPr>
              <a:t>„Je li ti ovo bilo korisno iskustvo?”</a:t>
            </a:r>
          </a:p>
          <a:p>
            <a:pPr>
              <a:buClr>
                <a:schemeClr val="lt1"/>
              </a:buClr>
            </a:pPr>
            <a:r>
              <a:rPr lang="hr-HR" sz="1800" dirty="0">
                <a:solidFill>
                  <a:schemeClr val="lt1"/>
                </a:solidFill>
              </a:rPr>
              <a:t>„Misliš li da bi bilo dobro uključiti ovu metodu u akcijski plan?”</a:t>
            </a:r>
          </a:p>
          <a:p>
            <a:pPr>
              <a:buClr>
                <a:schemeClr val="lt1"/>
              </a:buClr>
            </a:pPr>
            <a:endParaRPr lang="hr-HR" sz="1800" dirty="0">
              <a:solidFill>
                <a:schemeClr val="lt1"/>
              </a:solidFill>
            </a:endParaRPr>
          </a:p>
          <a:p>
            <a:pPr marL="139700" indent="0">
              <a:buClr>
                <a:schemeClr val="lt1"/>
              </a:buClr>
              <a:buNone/>
            </a:pPr>
            <a:endParaRPr lang="hr-HR" sz="1800" dirty="0">
              <a:solidFill>
                <a:schemeClr val="lt1"/>
              </a:solidFill>
            </a:endParaRPr>
          </a:p>
          <a:p>
            <a:pPr lvl="1">
              <a:buClr>
                <a:schemeClr val="lt1"/>
              </a:buClr>
            </a:pPr>
            <a:endParaRPr lang="hr-HR" sz="1800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</a:pPr>
            <a:endParaRPr lang="hr-HR" sz="1800"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5839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720000" y="475785"/>
            <a:ext cx="7704000" cy="5278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b="1" dirty="0"/>
              <a:t>AWARE</a:t>
            </a:r>
            <a:r>
              <a:rPr lang="hr-HR" dirty="0"/>
              <a:t> tehnika – intenzivne brige/anksioznost</a:t>
            </a:r>
            <a:endParaRPr lang="hr-HR" i="1" dirty="0"/>
          </a:p>
        </p:txBody>
      </p:sp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720000" y="698056"/>
            <a:ext cx="7704000" cy="4156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lt1"/>
              </a:buClr>
            </a:pPr>
            <a:endParaRPr lang="hr-HR" sz="2000" dirty="0">
              <a:solidFill>
                <a:schemeClr val="lt1"/>
              </a:solidFill>
            </a:endParaRPr>
          </a:p>
          <a:p>
            <a:pPr>
              <a:lnSpc>
                <a:spcPct val="150000"/>
              </a:lnSpc>
              <a:buClr>
                <a:schemeClr val="lt1"/>
              </a:buClr>
            </a:pPr>
            <a:r>
              <a:rPr lang="hr-HR" sz="2400" b="1" dirty="0" err="1">
                <a:solidFill>
                  <a:schemeClr val="lt1"/>
                </a:solidFill>
              </a:rPr>
              <a:t>A</a:t>
            </a:r>
            <a:r>
              <a:rPr lang="hr-HR" sz="2000" dirty="0" err="1">
                <a:solidFill>
                  <a:schemeClr val="lt1"/>
                </a:solidFill>
              </a:rPr>
              <a:t>ccept</a:t>
            </a:r>
            <a:r>
              <a:rPr lang="hr-HR" sz="2000" dirty="0">
                <a:solidFill>
                  <a:schemeClr val="lt1"/>
                </a:solidFill>
              </a:rPr>
              <a:t> </a:t>
            </a:r>
            <a:r>
              <a:rPr lang="hr-HR" sz="2000" dirty="0" err="1">
                <a:solidFill>
                  <a:schemeClr val="lt1"/>
                </a:solidFill>
              </a:rPr>
              <a:t>the</a:t>
            </a:r>
            <a:r>
              <a:rPr lang="hr-HR" sz="2000" dirty="0">
                <a:solidFill>
                  <a:schemeClr val="lt1"/>
                </a:solidFill>
              </a:rPr>
              <a:t> </a:t>
            </a:r>
            <a:r>
              <a:rPr lang="hr-HR" sz="2000" dirty="0" err="1">
                <a:solidFill>
                  <a:schemeClr val="lt1"/>
                </a:solidFill>
              </a:rPr>
              <a:t>anxiety</a:t>
            </a:r>
            <a:r>
              <a:rPr lang="hr-HR" sz="2000" dirty="0">
                <a:solidFill>
                  <a:schemeClr val="lt1"/>
                </a:solidFill>
              </a:rPr>
              <a:t> – prihvati anksioznost</a:t>
            </a:r>
          </a:p>
          <a:p>
            <a:pPr>
              <a:lnSpc>
                <a:spcPct val="150000"/>
              </a:lnSpc>
              <a:buClr>
                <a:schemeClr val="lt1"/>
              </a:buClr>
            </a:pPr>
            <a:r>
              <a:rPr lang="hr-HR" sz="2400" b="1" dirty="0" err="1">
                <a:solidFill>
                  <a:schemeClr val="lt1"/>
                </a:solidFill>
              </a:rPr>
              <a:t>W</a:t>
            </a:r>
            <a:r>
              <a:rPr lang="hr-HR" sz="2000" dirty="0" err="1">
                <a:solidFill>
                  <a:schemeClr val="lt1"/>
                </a:solidFill>
              </a:rPr>
              <a:t>atch</a:t>
            </a:r>
            <a:r>
              <a:rPr lang="hr-HR" sz="2000" dirty="0">
                <a:solidFill>
                  <a:schemeClr val="lt1"/>
                </a:solidFill>
              </a:rPr>
              <a:t> </a:t>
            </a:r>
            <a:r>
              <a:rPr lang="hr-HR" sz="2000" dirty="0" err="1">
                <a:solidFill>
                  <a:schemeClr val="lt1"/>
                </a:solidFill>
              </a:rPr>
              <a:t>it</a:t>
            </a:r>
            <a:r>
              <a:rPr lang="hr-HR" sz="2000" dirty="0">
                <a:solidFill>
                  <a:schemeClr val="lt1"/>
                </a:solidFill>
              </a:rPr>
              <a:t> – promatraj je</a:t>
            </a:r>
          </a:p>
          <a:p>
            <a:pPr>
              <a:lnSpc>
                <a:spcPct val="150000"/>
              </a:lnSpc>
              <a:buClr>
                <a:schemeClr val="lt1"/>
              </a:buClr>
            </a:pPr>
            <a:r>
              <a:rPr lang="hr-HR" sz="2400" b="1" dirty="0" err="1">
                <a:solidFill>
                  <a:schemeClr val="lt1"/>
                </a:solidFill>
              </a:rPr>
              <a:t>A</a:t>
            </a:r>
            <a:r>
              <a:rPr lang="hr-HR" sz="2000" dirty="0" err="1">
                <a:solidFill>
                  <a:schemeClr val="lt1"/>
                </a:solidFill>
              </a:rPr>
              <a:t>ct</a:t>
            </a:r>
            <a:r>
              <a:rPr lang="hr-HR" sz="2000" dirty="0">
                <a:solidFill>
                  <a:schemeClr val="lt1"/>
                </a:solidFill>
              </a:rPr>
              <a:t> </a:t>
            </a:r>
            <a:r>
              <a:rPr lang="hr-HR" sz="2000" dirty="0" err="1">
                <a:solidFill>
                  <a:schemeClr val="lt1"/>
                </a:solidFill>
              </a:rPr>
              <a:t>constructively</a:t>
            </a:r>
            <a:r>
              <a:rPr lang="hr-HR" sz="2000" dirty="0">
                <a:solidFill>
                  <a:schemeClr val="lt1"/>
                </a:solidFill>
              </a:rPr>
              <a:t> </a:t>
            </a:r>
            <a:r>
              <a:rPr lang="hr-HR" sz="2000" dirty="0" err="1">
                <a:solidFill>
                  <a:schemeClr val="lt1"/>
                </a:solidFill>
              </a:rPr>
              <a:t>with</a:t>
            </a:r>
            <a:r>
              <a:rPr lang="hr-HR" sz="2000" dirty="0">
                <a:solidFill>
                  <a:schemeClr val="lt1"/>
                </a:solidFill>
              </a:rPr>
              <a:t> </a:t>
            </a:r>
            <a:r>
              <a:rPr lang="hr-HR" sz="2000" dirty="0" err="1">
                <a:solidFill>
                  <a:schemeClr val="lt1"/>
                </a:solidFill>
              </a:rPr>
              <a:t>it</a:t>
            </a:r>
            <a:r>
              <a:rPr lang="hr-HR" sz="2000" dirty="0">
                <a:solidFill>
                  <a:schemeClr val="lt1"/>
                </a:solidFill>
              </a:rPr>
              <a:t> – djeluj konstruktivno</a:t>
            </a:r>
          </a:p>
          <a:p>
            <a:pPr>
              <a:lnSpc>
                <a:spcPct val="150000"/>
              </a:lnSpc>
              <a:buClr>
                <a:schemeClr val="lt1"/>
              </a:buClr>
            </a:pPr>
            <a:r>
              <a:rPr lang="hr-HR" sz="2400" b="1" dirty="0" err="1">
                <a:solidFill>
                  <a:schemeClr val="lt1"/>
                </a:solidFill>
              </a:rPr>
              <a:t>R</a:t>
            </a:r>
            <a:r>
              <a:rPr lang="hr-HR" sz="2000" dirty="0" err="1">
                <a:solidFill>
                  <a:schemeClr val="lt1"/>
                </a:solidFill>
              </a:rPr>
              <a:t>epeat</a:t>
            </a:r>
            <a:r>
              <a:rPr lang="hr-HR" sz="2000" dirty="0">
                <a:solidFill>
                  <a:schemeClr val="lt1"/>
                </a:solidFill>
              </a:rPr>
              <a:t> </a:t>
            </a:r>
            <a:r>
              <a:rPr lang="hr-HR" sz="2000" dirty="0" err="1">
                <a:solidFill>
                  <a:schemeClr val="lt1"/>
                </a:solidFill>
              </a:rPr>
              <a:t>the</a:t>
            </a:r>
            <a:r>
              <a:rPr lang="hr-HR" sz="2000" dirty="0">
                <a:solidFill>
                  <a:schemeClr val="lt1"/>
                </a:solidFill>
              </a:rPr>
              <a:t> </a:t>
            </a:r>
            <a:r>
              <a:rPr lang="hr-HR" sz="2000" dirty="0" err="1">
                <a:solidFill>
                  <a:schemeClr val="lt1"/>
                </a:solidFill>
              </a:rPr>
              <a:t>steps</a:t>
            </a:r>
            <a:r>
              <a:rPr lang="hr-HR" sz="2000" dirty="0">
                <a:solidFill>
                  <a:schemeClr val="lt1"/>
                </a:solidFill>
              </a:rPr>
              <a:t> – ponovi korake</a:t>
            </a:r>
          </a:p>
          <a:p>
            <a:pPr>
              <a:lnSpc>
                <a:spcPct val="150000"/>
              </a:lnSpc>
              <a:buClr>
                <a:schemeClr val="lt1"/>
              </a:buClr>
            </a:pPr>
            <a:r>
              <a:rPr lang="hr-HR" sz="2400" b="1" dirty="0" err="1">
                <a:solidFill>
                  <a:schemeClr val="lt1"/>
                </a:solidFill>
              </a:rPr>
              <a:t>E</a:t>
            </a:r>
            <a:r>
              <a:rPr lang="hr-HR" sz="2000" dirty="0" err="1">
                <a:solidFill>
                  <a:schemeClr val="lt1"/>
                </a:solidFill>
              </a:rPr>
              <a:t>xpect</a:t>
            </a:r>
            <a:r>
              <a:rPr lang="hr-HR" sz="2000" dirty="0">
                <a:solidFill>
                  <a:schemeClr val="lt1"/>
                </a:solidFill>
              </a:rPr>
              <a:t> </a:t>
            </a:r>
            <a:r>
              <a:rPr lang="hr-HR" sz="2000" dirty="0" err="1">
                <a:solidFill>
                  <a:schemeClr val="lt1"/>
                </a:solidFill>
              </a:rPr>
              <a:t>the</a:t>
            </a:r>
            <a:r>
              <a:rPr lang="hr-HR" sz="2000" dirty="0">
                <a:solidFill>
                  <a:schemeClr val="lt1"/>
                </a:solidFill>
              </a:rPr>
              <a:t> </a:t>
            </a:r>
            <a:r>
              <a:rPr lang="hr-HR" sz="2000" dirty="0" err="1">
                <a:solidFill>
                  <a:schemeClr val="lt1"/>
                </a:solidFill>
              </a:rPr>
              <a:t>best</a:t>
            </a:r>
            <a:r>
              <a:rPr lang="hr-HR" sz="2000" dirty="0">
                <a:solidFill>
                  <a:schemeClr val="lt1"/>
                </a:solidFill>
              </a:rPr>
              <a:t> – očekuj najbolje</a:t>
            </a:r>
          </a:p>
          <a:p>
            <a:pPr>
              <a:buClr>
                <a:schemeClr val="lt1"/>
              </a:buClr>
            </a:pPr>
            <a:endParaRPr lang="hr-HR" sz="1800" dirty="0">
              <a:solidFill>
                <a:schemeClr val="lt1"/>
              </a:solidFill>
            </a:endParaRPr>
          </a:p>
          <a:p>
            <a:pPr marL="139700" indent="0">
              <a:buClr>
                <a:schemeClr val="lt1"/>
              </a:buClr>
              <a:buNone/>
            </a:pPr>
            <a:endParaRPr lang="hr-HR" sz="1800" dirty="0">
              <a:solidFill>
                <a:schemeClr val="lt1"/>
              </a:solidFill>
            </a:endParaRPr>
          </a:p>
          <a:p>
            <a:pPr lvl="1">
              <a:buClr>
                <a:schemeClr val="lt1"/>
              </a:buClr>
            </a:pPr>
            <a:endParaRPr lang="hr-HR" sz="1800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</a:pPr>
            <a:endParaRPr lang="hr-HR" sz="1800"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96017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660527" y="8169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153;p32">
            <a:extLst>
              <a:ext uri="{FF2B5EF4-FFF2-40B4-BE49-F238E27FC236}">
                <a16:creationId xmlns:a16="http://schemas.microsoft.com/office/drawing/2014/main" id="{CF7A0F7A-3474-F1F2-D6AB-F0CC2B67B68F}"/>
              </a:ext>
            </a:extLst>
          </p:cNvPr>
          <p:cNvSpPr txBox="1">
            <a:spLocks/>
          </p:cNvSpPr>
          <p:nvPr/>
        </p:nvSpPr>
        <p:spPr>
          <a:xfrm>
            <a:off x="720000" y="780585"/>
            <a:ext cx="7704000" cy="37882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hr-HR" sz="1800" dirty="0">
              <a:solidFill>
                <a:srgbClr val="0070C0"/>
              </a:solidFill>
              <a:latin typeface="Montserrat" panose="00000500000000000000" pitchFamily="2" charset="-18"/>
            </a:endParaRPr>
          </a:p>
          <a:p>
            <a:endParaRPr lang="hr-HR" sz="1800" dirty="0">
              <a:latin typeface="Montserrat" panose="00000500000000000000" pitchFamily="2" charset="-18"/>
            </a:endParaRPr>
          </a:p>
          <a:p>
            <a:endParaRPr lang="en-US" sz="1800" dirty="0">
              <a:latin typeface="Montserrat" panose="00000500000000000000" pitchFamily="2" charset="-18"/>
            </a:endParaRPr>
          </a:p>
          <a:p>
            <a:pPr marL="425450" indent="-2857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5450" indent="-2857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E89F8F5-0FDA-F83E-0347-681899B1E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331" y="654393"/>
            <a:ext cx="6544392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92694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720000" y="8622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LITERATURA</a:t>
            </a:r>
            <a:endParaRPr dirty="0"/>
          </a:p>
        </p:txBody>
      </p:sp>
      <p:sp>
        <p:nvSpPr>
          <p:cNvPr id="2" name="Google Shape;153;p32">
            <a:extLst>
              <a:ext uri="{FF2B5EF4-FFF2-40B4-BE49-F238E27FC236}">
                <a16:creationId xmlns:a16="http://schemas.microsoft.com/office/drawing/2014/main" id="{CF7A0F7A-3474-F1F2-D6AB-F0CC2B67B68F}"/>
              </a:ext>
            </a:extLst>
          </p:cNvPr>
          <p:cNvSpPr txBox="1">
            <a:spLocks/>
          </p:cNvSpPr>
          <p:nvPr/>
        </p:nvSpPr>
        <p:spPr>
          <a:xfrm>
            <a:off x="720000" y="1642945"/>
            <a:ext cx="7704000" cy="29259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25450" indent="-2857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endParaRPr lang="hr-HR" dirty="0">
              <a:latin typeface="Montserrat" panose="00000500000000000000" pitchFamily="2" charset="-18"/>
            </a:endParaRPr>
          </a:p>
          <a:p>
            <a:pPr marL="425450" indent="-2857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r>
              <a:rPr lang="hr-HR" sz="2000" dirty="0">
                <a:latin typeface="Montserrat" panose="00000500000000000000" pitchFamily="2" charset="-18"/>
              </a:rPr>
              <a:t>Beck, J.S. (2021). </a:t>
            </a:r>
            <a:r>
              <a:rPr lang="hr-HR" sz="2000" dirty="0" err="1">
                <a:latin typeface="Montserrat" panose="00000500000000000000" pitchFamily="2" charset="-18"/>
              </a:rPr>
              <a:t>Cognitive</a:t>
            </a:r>
            <a:r>
              <a:rPr lang="hr-HR" sz="2000" dirty="0">
                <a:latin typeface="Montserrat" panose="00000500000000000000" pitchFamily="2" charset="-18"/>
              </a:rPr>
              <a:t> </a:t>
            </a:r>
            <a:r>
              <a:rPr lang="hr-HR" sz="2000" dirty="0" err="1">
                <a:latin typeface="Montserrat" panose="00000500000000000000" pitchFamily="2" charset="-18"/>
              </a:rPr>
              <a:t>Behavior</a:t>
            </a:r>
            <a:r>
              <a:rPr lang="hr-HR" sz="2000" dirty="0">
                <a:latin typeface="Montserrat" panose="00000500000000000000" pitchFamily="2" charset="-18"/>
              </a:rPr>
              <a:t> </a:t>
            </a:r>
            <a:r>
              <a:rPr lang="hr-HR" sz="2000" dirty="0" err="1">
                <a:latin typeface="Montserrat" panose="00000500000000000000" pitchFamily="2" charset="-18"/>
              </a:rPr>
              <a:t>Therapy</a:t>
            </a:r>
            <a:r>
              <a:rPr lang="hr-HR" sz="2000" dirty="0">
                <a:latin typeface="Montserrat" panose="00000500000000000000" pitchFamily="2" charset="-18"/>
              </a:rPr>
              <a:t>: </a:t>
            </a:r>
            <a:r>
              <a:rPr lang="hr-HR" sz="2000" dirty="0" err="1">
                <a:latin typeface="Montserrat" panose="00000500000000000000" pitchFamily="2" charset="-18"/>
              </a:rPr>
              <a:t>Basics</a:t>
            </a:r>
            <a:r>
              <a:rPr lang="hr-HR" sz="2000" dirty="0">
                <a:latin typeface="Montserrat" panose="00000500000000000000" pitchFamily="2" charset="-18"/>
              </a:rPr>
              <a:t> </a:t>
            </a:r>
            <a:r>
              <a:rPr lang="hr-HR" sz="2000" dirty="0" err="1">
                <a:latin typeface="Montserrat" panose="00000500000000000000" pitchFamily="2" charset="-18"/>
              </a:rPr>
              <a:t>and</a:t>
            </a:r>
            <a:r>
              <a:rPr lang="hr-HR" sz="2000" dirty="0">
                <a:latin typeface="Montserrat" panose="00000500000000000000" pitchFamily="2" charset="-18"/>
              </a:rPr>
              <a:t> </a:t>
            </a:r>
            <a:r>
              <a:rPr lang="hr-HR" sz="2000" dirty="0" err="1">
                <a:latin typeface="Montserrat" panose="00000500000000000000" pitchFamily="2" charset="-18"/>
              </a:rPr>
              <a:t>Beyond</a:t>
            </a:r>
            <a:r>
              <a:rPr lang="hr-HR" sz="2000" dirty="0">
                <a:latin typeface="Montserrat" panose="00000500000000000000" pitchFamily="2" charset="-18"/>
              </a:rPr>
              <a:t>. </a:t>
            </a:r>
            <a:r>
              <a:rPr lang="hr-HR" sz="2000" dirty="0" err="1">
                <a:latin typeface="Montserrat" panose="00000500000000000000" pitchFamily="2" charset="-18"/>
              </a:rPr>
              <a:t>The</a:t>
            </a:r>
            <a:r>
              <a:rPr lang="hr-HR" sz="2000" dirty="0">
                <a:latin typeface="Montserrat" panose="00000500000000000000" pitchFamily="2" charset="-18"/>
              </a:rPr>
              <a:t> </a:t>
            </a:r>
            <a:r>
              <a:rPr lang="hr-HR" sz="2000" dirty="0" err="1">
                <a:latin typeface="Montserrat" panose="00000500000000000000" pitchFamily="2" charset="-18"/>
              </a:rPr>
              <a:t>Guilford</a:t>
            </a:r>
            <a:r>
              <a:rPr lang="hr-HR" sz="2000" dirty="0">
                <a:latin typeface="Montserrat" panose="00000500000000000000" pitchFamily="2" charset="-18"/>
              </a:rPr>
              <a:t> Press. (Poglavlje 16)</a:t>
            </a:r>
          </a:p>
          <a:p>
            <a:pPr marL="425450" indent="-2857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endParaRPr lang="hr-HR" sz="2000" dirty="0">
              <a:latin typeface="Montserrat" panose="00000500000000000000" pitchFamily="2" charset="-18"/>
            </a:endParaRPr>
          </a:p>
          <a:p>
            <a:pPr marL="425450" indent="-2857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r>
              <a:rPr lang="hr-HR" sz="2000" dirty="0" err="1">
                <a:latin typeface="Montserrat" panose="00000500000000000000" pitchFamily="2" charset="-18"/>
              </a:rPr>
              <a:t>Alidina</a:t>
            </a:r>
            <a:r>
              <a:rPr lang="hr-HR" sz="2000" dirty="0">
                <a:latin typeface="Montserrat" panose="00000500000000000000" pitchFamily="2" charset="-18"/>
              </a:rPr>
              <a:t>, S. - </a:t>
            </a:r>
            <a:r>
              <a:rPr lang="hr-HR" sz="2000" i="1" dirty="0" err="1">
                <a:latin typeface="Montserrat" panose="00000500000000000000" pitchFamily="2" charset="-18"/>
              </a:rPr>
              <a:t>Mindfulness</a:t>
            </a:r>
            <a:r>
              <a:rPr lang="hr-HR" sz="2000" i="1" dirty="0">
                <a:latin typeface="Montserrat" panose="00000500000000000000" pitchFamily="2" charset="-18"/>
              </a:rPr>
              <a:t> for </a:t>
            </a:r>
            <a:r>
              <a:rPr lang="hr-HR" sz="2000" i="1" dirty="0" err="1">
                <a:latin typeface="Montserrat" panose="00000500000000000000" pitchFamily="2" charset="-18"/>
              </a:rPr>
              <a:t>dummies</a:t>
            </a:r>
            <a:endParaRPr lang="hr-HR" sz="2000" i="1" dirty="0">
              <a:latin typeface="Montserrat" panose="00000500000000000000" pitchFamily="2" charset="-18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720000" y="12535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SADRŽAJ</a:t>
            </a:r>
          </a:p>
        </p:txBody>
      </p:sp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720000" y="698057"/>
            <a:ext cx="7704000" cy="38708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hr-HR" sz="1600" dirty="0" err="1">
                <a:solidFill>
                  <a:schemeClr val="lt1"/>
                </a:solidFill>
              </a:rPr>
              <a:t>Mindfulness</a:t>
            </a:r>
            <a:r>
              <a:rPr lang="hr-HR" sz="1600" dirty="0">
                <a:solidFill>
                  <a:schemeClr val="lt1"/>
                </a:solidFill>
              </a:rPr>
              <a:t> – usredotočena svjesnost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hr-HR" sz="1600" dirty="0" err="1">
                <a:solidFill>
                  <a:schemeClr val="bg1"/>
                </a:solidFill>
              </a:rPr>
              <a:t>Mindfulness</a:t>
            </a:r>
            <a:r>
              <a:rPr lang="hr-HR" sz="1600" dirty="0">
                <a:solidFill>
                  <a:schemeClr val="bg1"/>
                </a:solidFill>
              </a:rPr>
              <a:t> ≠ Meditacija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hr-HR" sz="1600" dirty="0">
                <a:solidFill>
                  <a:schemeClr val="lt1"/>
                </a:solidFill>
              </a:rPr>
              <a:t>Tri oblika </a:t>
            </a:r>
            <a:r>
              <a:rPr lang="hr-HR" sz="1600" dirty="0" err="1">
                <a:solidFill>
                  <a:schemeClr val="lt1"/>
                </a:solidFill>
              </a:rPr>
              <a:t>mindfulnessa</a:t>
            </a:r>
            <a:endParaRPr lang="hr-HR" sz="1600" dirty="0">
              <a:solidFill>
                <a:schemeClr val="lt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hr-HR" sz="1600" dirty="0">
                <a:solidFill>
                  <a:schemeClr val="lt1"/>
                </a:solidFill>
              </a:rPr>
              <a:t>Formalni i neformalni </a:t>
            </a:r>
            <a:r>
              <a:rPr lang="hr-HR" sz="1600" dirty="0" err="1">
                <a:solidFill>
                  <a:schemeClr val="lt1"/>
                </a:solidFill>
              </a:rPr>
              <a:t>mindfulness</a:t>
            </a:r>
            <a:endParaRPr lang="hr-HR" sz="1600" dirty="0">
              <a:solidFill>
                <a:schemeClr val="lt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hr-HR" sz="1600" dirty="0">
                <a:solidFill>
                  <a:schemeClr val="lt1"/>
                </a:solidFill>
              </a:rPr>
              <a:t>MBCT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hr-HR" sz="1600" dirty="0">
                <a:solidFill>
                  <a:schemeClr val="lt1"/>
                </a:solidFill>
              </a:rPr>
              <a:t>Integracija u KBT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hr-HR" sz="1600" dirty="0">
                <a:solidFill>
                  <a:schemeClr val="lt1"/>
                </a:solidFill>
              </a:rPr>
              <a:t>Primjer u praksi – </a:t>
            </a:r>
            <a:r>
              <a:rPr lang="hr-HR" sz="1600" dirty="0" err="1">
                <a:solidFill>
                  <a:schemeClr val="lt1"/>
                </a:solidFill>
              </a:rPr>
              <a:t>Abe</a:t>
            </a:r>
            <a:endParaRPr lang="hr-HR" sz="1600" dirty="0">
              <a:solidFill>
                <a:schemeClr val="lt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hr-HR" sz="1600" dirty="0">
                <a:solidFill>
                  <a:schemeClr val="lt1"/>
                </a:solidFill>
              </a:rPr>
              <a:t>Tehnike nakon </a:t>
            </a:r>
            <a:r>
              <a:rPr lang="hr-HR" sz="1600" dirty="0" err="1">
                <a:solidFill>
                  <a:schemeClr val="lt1"/>
                </a:solidFill>
              </a:rPr>
              <a:t>mindfulness</a:t>
            </a:r>
            <a:r>
              <a:rPr lang="hr-HR" sz="1600" dirty="0">
                <a:solidFill>
                  <a:schemeClr val="lt1"/>
                </a:solidFill>
              </a:rPr>
              <a:t> meditacije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hr-HR" sz="1600" dirty="0" err="1">
                <a:solidFill>
                  <a:schemeClr val="lt1"/>
                </a:solidFill>
              </a:rPr>
              <a:t>The</a:t>
            </a:r>
            <a:r>
              <a:rPr lang="hr-HR" sz="1600" dirty="0">
                <a:solidFill>
                  <a:schemeClr val="lt1"/>
                </a:solidFill>
              </a:rPr>
              <a:t> </a:t>
            </a:r>
            <a:r>
              <a:rPr lang="hr-HR" sz="1600" dirty="0" err="1">
                <a:solidFill>
                  <a:schemeClr val="lt1"/>
                </a:solidFill>
              </a:rPr>
              <a:t>Aware</a:t>
            </a:r>
            <a:r>
              <a:rPr lang="hr-HR" sz="1600" dirty="0">
                <a:solidFill>
                  <a:schemeClr val="lt1"/>
                </a:solidFill>
              </a:rPr>
              <a:t> tehnika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hr-HR" sz="1600" dirty="0">
                <a:solidFill>
                  <a:schemeClr val="lt1"/>
                </a:solidFill>
              </a:rPr>
              <a:t>Literatura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hr-HR" sz="1600" dirty="0">
                <a:solidFill>
                  <a:schemeClr val="lt1"/>
                </a:solidFill>
              </a:rPr>
              <a:t>Više informacija</a:t>
            </a:r>
          </a:p>
          <a:p>
            <a:pPr lvl="1">
              <a:buClr>
                <a:schemeClr val="lt1"/>
              </a:buClr>
              <a:buChar char="●"/>
            </a:pPr>
            <a:endParaRPr lang="hr-HR"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660527" y="8169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Više informacija</a:t>
            </a:r>
            <a:endParaRPr dirty="0"/>
          </a:p>
        </p:txBody>
      </p:sp>
      <p:sp>
        <p:nvSpPr>
          <p:cNvPr id="2" name="Google Shape;153;p32">
            <a:extLst>
              <a:ext uri="{FF2B5EF4-FFF2-40B4-BE49-F238E27FC236}">
                <a16:creationId xmlns:a16="http://schemas.microsoft.com/office/drawing/2014/main" id="{CF7A0F7A-3474-F1F2-D6AB-F0CC2B67B68F}"/>
              </a:ext>
            </a:extLst>
          </p:cNvPr>
          <p:cNvSpPr txBox="1">
            <a:spLocks/>
          </p:cNvSpPr>
          <p:nvPr/>
        </p:nvSpPr>
        <p:spPr>
          <a:xfrm>
            <a:off x="720000" y="780585"/>
            <a:ext cx="7704000" cy="37882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25450" indent="-2857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-18"/>
              </a:rPr>
              <a:t>Teasdale, J. D., Segal, Z. V., Williams, J. M. G., Ridgeway, V. A., </a:t>
            </a:r>
            <a:r>
              <a:rPr lang="en-US" sz="1600" dirty="0" err="1">
                <a:latin typeface="Montserrat" panose="00000500000000000000" pitchFamily="2" charset="-18"/>
              </a:rPr>
              <a:t>Soulsby</a:t>
            </a:r>
            <a:r>
              <a:rPr lang="en-US" sz="1600" dirty="0">
                <a:latin typeface="Montserrat" panose="00000500000000000000" pitchFamily="2" charset="-18"/>
              </a:rPr>
              <a:t>, J. M., &amp; Lau, M. A. (2000). </a:t>
            </a:r>
            <a:r>
              <a:rPr lang="en-US" sz="1600" b="1" dirty="0">
                <a:latin typeface="Montserrat" panose="00000500000000000000" pitchFamily="2" charset="-18"/>
              </a:rPr>
              <a:t>Prevention of relapse/recurrence in major depression by Mindfulness-Based Cognitive Therapy</a:t>
            </a:r>
            <a:r>
              <a:rPr lang="en-US" sz="1600" dirty="0">
                <a:latin typeface="Montserrat" panose="00000500000000000000" pitchFamily="2" charset="-18"/>
              </a:rPr>
              <a:t>. </a:t>
            </a:r>
            <a:r>
              <a:rPr lang="en-US" sz="1600" i="1" dirty="0">
                <a:latin typeface="Montserrat" panose="00000500000000000000" pitchFamily="2" charset="-18"/>
              </a:rPr>
              <a:t>Journal of Consulting and Clinical Psychology, 68</a:t>
            </a:r>
            <a:r>
              <a:rPr lang="en-US" sz="1600" dirty="0">
                <a:latin typeface="Montserrat" panose="00000500000000000000" pitchFamily="2" charset="-18"/>
              </a:rPr>
              <a:t>, 615-623.</a:t>
            </a:r>
            <a:endParaRPr lang="hr-HR" sz="1600" dirty="0">
              <a:latin typeface="Montserrat" panose="00000500000000000000" pitchFamily="2" charset="-18"/>
            </a:endParaRPr>
          </a:p>
          <a:p>
            <a:pPr marL="425450" indent="-2857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endParaRPr lang="hr-HR" sz="1600" dirty="0">
              <a:latin typeface="Montserrat" panose="00000500000000000000" pitchFamily="2" charset="-18"/>
            </a:endParaRPr>
          </a:p>
          <a:p>
            <a:pPr marL="425450" indent="-2857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r>
              <a:rPr lang="hr-HR" sz="1600" b="1" u="sng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-18"/>
              </a:rPr>
              <a:t>Dostupno u knjižnici HUBIKOTA:</a:t>
            </a:r>
          </a:p>
          <a:p>
            <a:pPr marL="425450" indent="-2857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endParaRPr lang="hr-HR" sz="1600" dirty="0">
              <a:solidFill>
                <a:srgbClr val="FF0000"/>
              </a:solidFill>
            </a:endParaRPr>
          </a:p>
          <a:p>
            <a:pPr marL="425450" indent="-2857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r>
              <a:rPr lang="hr-HR" sz="16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Cayoun</a:t>
            </a:r>
            <a:r>
              <a:rPr lang="hr-HR" sz="16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, B. - </a:t>
            </a:r>
            <a:r>
              <a:rPr lang="hr-HR" sz="1600" b="1" i="1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Mindfulness</a:t>
            </a:r>
            <a:r>
              <a:rPr lang="hr-HR" sz="1600" b="1" i="1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b="1" i="1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Integrated</a:t>
            </a:r>
            <a:r>
              <a:rPr lang="hr-HR" sz="1600" b="1" i="1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CBT - </a:t>
            </a:r>
            <a:r>
              <a:rPr lang="hr-HR" sz="1600" b="1" i="1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Principles</a:t>
            </a:r>
            <a:r>
              <a:rPr lang="hr-HR" sz="1600" b="1" i="1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b="1" i="1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sz="1600" b="1" i="1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b="1" i="1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endParaRPr lang="hr-HR" sz="1600" b="1" i="1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5450" indent="-2857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endParaRPr lang="hr-HR" sz="1600" i="1" dirty="0"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5450" indent="-2857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r>
              <a:rPr lang="hr-HR" sz="16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Collard</a:t>
            </a:r>
            <a:r>
              <a:rPr lang="hr-HR" sz="16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, P. - </a:t>
            </a:r>
            <a:r>
              <a:rPr lang="hr-HR" sz="1600" b="1" i="1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Mindfulness-based</a:t>
            </a:r>
            <a:r>
              <a:rPr lang="hr-HR" sz="1600" b="1" i="1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b="1" i="1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  <a:r>
              <a:rPr lang="hr-HR" sz="1600" b="1" i="1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b="1" i="1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therapy</a:t>
            </a:r>
            <a:r>
              <a:rPr lang="hr-HR" sz="1600" b="1" i="1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hr-HR" sz="1600" b="1" i="1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dummies</a:t>
            </a:r>
            <a:endParaRPr lang="hr-HR" sz="1600" b="1" i="1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5450" indent="-2857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endParaRPr lang="hr-HR" sz="1600" i="1" dirty="0"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5450" indent="-2857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r>
              <a:rPr lang="hr-HR" sz="16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Eisendrath</a:t>
            </a:r>
            <a:r>
              <a:rPr lang="hr-HR" sz="16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, S. - </a:t>
            </a:r>
            <a:r>
              <a:rPr lang="hr-HR" sz="1600" b="1" i="1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Mindfulness-based</a:t>
            </a:r>
            <a:r>
              <a:rPr lang="hr-HR" sz="1600" b="1" i="1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b="1" i="1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  <a:r>
              <a:rPr lang="hr-HR" sz="1600" b="1" i="1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b="1" i="1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therapy</a:t>
            </a:r>
            <a:r>
              <a:rPr lang="hr-HR" sz="1600" b="1" i="1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sz="1600" b="1" i="1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innovative</a:t>
            </a:r>
            <a:r>
              <a:rPr lang="hr-HR" sz="1600" b="1" i="1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b="1" i="1" dirty="0" err="1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applications</a:t>
            </a:r>
            <a:endParaRPr lang="hr-HR" sz="1600" b="1" i="1" dirty="0"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5450" indent="-2857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endParaRPr lang="hr-HR" sz="1600" i="1" dirty="0"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5450" indent="-2857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r>
              <a:rPr lang="hr-HR" sz="1600" dirty="0" err="1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Alidina</a:t>
            </a:r>
            <a:r>
              <a:rPr lang="hr-HR" sz="16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, S., Marshall, J.J. - </a:t>
            </a:r>
            <a:r>
              <a:rPr lang="hr-HR" sz="1600" b="1" i="1" dirty="0" err="1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Mindfulness</a:t>
            </a:r>
            <a:r>
              <a:rPr lang="hr-HR" sz="1600" b="1" i="1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b="1" i="1" dirty="0" err="1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workbook</a:t>
            </a:r>
            <a:r>
              <a:rPr lang="hr-HR" sz="1600" b="1" i="1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hr-HR" sz="1600" b="1" i="1" dirty="0" err="1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dummies</a:t>
            </a:r>
            <a:endParaRPr lang="hr-HR" sz="1600" b="1" i="1" dirty="0"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14759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660527" y="8169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Više informacija</a:t>
            </a:r>
            <a:endParaRPr dirty="0"/>
          </a:p>
        </p:txBody>
      </p:sp>
      <p:sp>
        <p:nvSpPr>
          <p:cNvPr id="2" name="Google Shape;153;p32">
            <a:extLst>
              <a:ext uri="{FF2B5EF4-FFF2-40B4-BE49-F238E27FC236}">
                <a16:creationId xmlns:a16="http://schemas.microsoft.com/office/drawing/2014/main" id="{CF7A0F7A-3474-F1F2-D6AB-F0CC2B67B68F}"/>
              </a:ext>
            </a:extLst>
          </p:cNvPr>
          <p:cNvSpPr txBox="1">
            <a:spLocks/>
          </p:cNvSpPr>
          <p:nvPr/>
        </p:nvSpPr>
        <p:spPr>
          <a:xfrm>
            <a:off x="720000" y="780585"/>
            <a:ext cx="7704000" cy="37882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latin typeface="Montserrat" panose="00000500000000000000" pitchFamily="2" charset="-18"/>
              </a:rPr>
              <a:t>What Is MBCT? + 28 Mindfulness-Based Cognitive Therapy Tools</a:t>
            </a:r>
            <a:r>
              <a:rPr lang="hr-HR" sz="1800" b="1" dirty="0">
                <a:latin typeface="Montserrat" panose="00000500000000000000" pitchFamily="2" charset="-18"/>
              </a:rPr>
              <a:t> - </a:t>
            </a:r>
            <a:r>
              <a:rPr lang="hr-HR" sz="1800" dirty="0">
                <a:solidFill>
                  <a:srgbClr val="0070C0"/>
                </a:solidFill>
                <a:latin typeface="Montserrat" panose="00000500000000000000" pitchFamily="2" charset="-18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https://positivepsychology.com/mbct-mindfulness-based-cognitive-therapy/</a:t>
            </a:r>
            <a:endParaRPr lang="hr-HR" sz="1800" dirty="0">
              <a:solidFill>
                <a:srgbClr val="0070C0"/>
              </a:solidFill>
              <a:latin typeface="Montserrat" panose="00000500000000000000" pitchFamily="2" charset="-18"/>
            </a:endParaRPr>
          </a:p>
          <a:p>
            <a:endParaRPr lang="hr-HR" sz="1800" dirty="0">
              <a:solidFill>
                <a:srgbClr val="0070C0"/>
              </a:solidFill>
              <a:latin typeface="Montserrat" panose="00000500000000000000" pitchFamily="2" charset="-18"/>
            </a:endParaRPr>
          </a:p>
          <a:p>
            <a:endParaRPr lang="hr-HR" sz="1800" dirty="0">
              <a:solidFill>
                <a:srgbClr val="0070C0"/>
              </a:solidFill>
              <a:latin typeface="Montserrat" panose="00000500000000000000" pitchFamily="2" charset="-18"/>
            </a:endParaRPr>
          </a:p>
          <a:p>
            <a:r>
              <a:rPr lang="hr-HR" sz="2000" dirty="0">
                <a:solidFill>
                  <a:srgbClr val="0070C0"/>
                </a:solidFill>
                <a:latin typeface="Montserrat" panose="00000500000000000000" pitchFamily="2" charset="-18"/>
              </a:rPr>
              <a:t>www.mbct.com</a:t>
            </a:r>
          </a:p>
          <a:p>
            <a:endParaRPr lang="hr-HR" sz="1800" dirty="0">
              <a:solidFill>
                <a:srgbClr val="0070C0"/>
              </a:solidFill>
              <a:latin typeface="Montserrat" panose="00000500000000000000" pitchFamily="2" charset="-18"/>
            </a:endParaRPr>
          </a:p>
          <a:p>
            <a:endParaRPr lang="hr-HR" sz="1800" dirty="0">
              <a:latin typeface="Montserrat" panose="00000500000000000000" pitchFamily="2" charset="-18"/>
            </a:endParaRPr>
          </a:p>
          <a:p>
            <a:endParaRPr lang="en-US" sz="1800" dirty="0">
              <a:latin typeface="Montserrat" panose="00000500000000000000" pitchFamily="2" charset="-18"/>
            </a:endParaRPr>
          </a:p>
          <a:p>
            <a:pPr marL="425450" indent="-2857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5450" indent="-2857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EBBD14-B3E0-F82A-3B70-A83D61EFEE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71" b="21084"/>
          <a:stretch/>
        </p:blipFill>
        <p:spPr>
          <a:xfrm>
            <a:off x="3025698" y="1952934"/>
            <a:ext cx="5956170" cy="226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45114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660527" y="8169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Više informacija</a:t>
            </a:r>
            <a:endParaRPr dirty="0"/>
          </a:p>
        </p:txBody>
      </p:sp>
      <p:sp>
        <p:nvSpPr>
          <p:cNvPr id="2" name="Google Shape;153;p32">
            <a:extLst>
              <a:ext uri="{FF2B5EF4-FFF2-40B4-BE49-F238E27FC236}">
                <a16:creationId xmlns:a16="http://schemas.microsoft.com/office/drawing/2014/main" id="{CF7A0F7A-3474-F1F2-D6AB-F0CC2B67B68F}"/>
              </a:ext>
            </a:extLst>
          </p:cNvPr>
          <p:cNvSpPr txBox="1">
            <a:spLocks/>
          </p:cNvSpPr>
          <p:nvPr/>
        </p:nvSpPr>
        <p:spPr>
          <a:xfrm>
            <a:off x="720000" y="780585"/>
            <a:ext cx="7704000" cy="37882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2000" dirty="0">
                <a:solidFill>
                  <a:srgbClr val="0070C0"/>
                </a:solidFill>
                <a:latin typeface="Montserrat" panose="00000500000000000000" pitchFamily="2" charset="-18"/>
              </a:rPr>
              <a:t>www.mbct.com</a:t>
            </a:r>
          </a:p>
          <a:p>
            <a:endParaRPr lang="hr-HR" sz="1800" dirty="0">
              <a:solidFill>
                <a:srgbClr val="0070C0"/>
              </a:solidFill>
              <a:latin typeface="Montserrat" panose="00000500000000000000" pitchFamily="2" charset="-18"/>
            </a:endParaRPr>
          </a:p>
          <a:p>
            <a:endParaRPr lang="hr-HR" sz="1800" dirty="0">
              <a:latin typeface="Montserrat" panose="00000500000000000000" pitchFamily="2" charset="-18"/>
            </a:endParaRPr>
          </a:p>
          <a:p>
            <a:endParaRPr lang="en-US" sz="1800" dirty="0">
              <a:latin typeface="Montserrat" panose="00000500000000000000" pitchFamily="2" charset="-18"/>
            </a:endParaRPr>
          </a:p>
          <a:p>
            <a:pPr marL="425450" indent="-2857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5450" indent="-2857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B57F5-9E5F-4222-5D47-0A2004988F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8" t="25582" r="16748" b="24120"/>
          <a:stretch/>
        </p:blipFill>
        <p:spPr>
          <a:xfrm>
            <a:off x="1111530" y="1315843"/>
            <a:ext cx="7092324" cy="30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0720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720000" y="453483"/>
            <a:ext cx="7704000" cy="7359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Mindfulness</a:t>
            </a:r>
            <a:r>
              <a:rPr lang="hr-HR" dirty="0"/>
              <a:t> – </a:t>
            </a:r>
            <a:r>
              <a:rPr lang="hr-HR" i="1" dirty="0"/>
              <a:t>usredotočena svjesnost</a:t>
            </a:r>
          </a:p>
        </p:txBody>
      </p:sp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720000" y="550127"/>
            <a:ext cx="7704000" cy="4018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6900" lvl="1" indent="0">
              <a:buClr>
                <a:schemeClr val="lt1"/>
              </a:buClr>
              <a:buNone/>
            </a:pPr>
            <a:endParaRPr lang="hr-HR" dirty="0">
              <a:solidFill>
                <a:schemeClr val="lt1"/>
              </a:solidFill>
            </a:endParaRPr>
          </a:p>
          <a:p>
            <a:pPr>
              <a:lnSpc>
                <a:spcPct val="150000"/>
              </a:lnSpc>
              <a:buClr>
                <a:schemeClr val="lt1"/>
              </a:buClr>
            </a:pPr>
            <a:endParaRPr lang="hr-HR" sz="2000" dirty="0">
              <a:solidFill>
                <a:schemeClr val="lt1"/>
              </a:solidFill>
            </a:endParaRPr>
          </a:p>
          <a:p>
            <a:pPr>
              <a:lnSpc>
                <a:spcPct val="150000"/>
              </a:lnSpc>
              <a:buClr>
                <a:schemeClr val="lt1"/>
              </a:buClr>
            </a:pPr>
            <a:r>
              <a:rPr lang="hr-HR" sz="2000" dirty="0">
                <a:solidFill>
                  <a:schemeClr val="lt1"/>
                </a:solidFill>
              </a:rPr>
              <a:t>Treći val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hr-HR" sz="2000" b="1" i="1" dirty="0">
                <a:solidFill>
                  <a:schemeClr val="lt1"/>
                </a:solidFill>
              </a:rPr>
              <a:t>stanje svijesti s pažnjom usmjerenom prema vlastitim iskustvima (tjelesne senzacije, misli, osjećaji) ili prema okolini u sadašnjem trenutku sa stavom neprosuđivanja i prihvaćanja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hr-HR" sz="2000" u="sng" dirty="0">
                <a:solidFill>
                  <a:schemeClr val="lt1"/>
                </a:solidFill>
              </a:rPr>
              <a:t>Proces</a:t>
            </a:r>
            <a:r>
              <a:rPr lang="hr-HR" sz="2000" dirty="0">
                <a:solidFill>
                  <a:schemeClr val="lt1"/>
                </a:solidFill>
              </a:rPr>
              <a:t>, a ne </a:t>
            </a:r>
            <a:r>
              <a:rPr lang="hr-HR" sz="2000" strike="sngStrike" dirty="0">
                <a:solidFill>
                  <a:schemeClr val="lt1"/>
                </a:solidFill>
              </a:rPr>
              <a:t>sadržaj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dirty="0">
              <a:solidFill>
                <a:schemeClr val="lt1"/>
              </a:solidFill>
            </a:endParaRPr>
          </a:p>
        </p:txBody>
      </p:sp>
      <p:pic>
        <p:nvPicPr>
          <p:cNvPr id="5" name="Picture 4" descr="Diagram, venn diagram&#10;&#10;Description automatically generated">
            <a:extLst>
              <a:ext uri="{FF2B5EF4-FFF2-40B4-BE49-F238E27FC236}">
                <a16:creationId xmlns:a16="http://schemas.microsoft.com/office/drawing/2014/main" id="{61D30E15-2FD1-D828-74B7-B2FE624B5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522" y="3152775"/>
            <a:ext cx="28575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5700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720000" y="453483"/>
            <a:ext cx="7704000" cy="7359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i="1" dirty="0"/>
          </a:p>
        </p:txBody>
      </p:sp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720000" y="1519654"/>
            <a:ext cx="7704000" cy="4018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dirty="0">
              <a:solidFill>
                <a:schemeClr val="lt1"/>
              </a:solidFill>
            </a:endParaRPr>
          </a:p>
        </p:txBody>
      </p:sp>
      <p:pic>
        <p:nvPicPr>
          <p:cNvPr id="3" name="Picture 2" descr="Diagram">
            <a:extLst>
              <a:ext uri="{FF2B5EF4-FFF2-40B4-BE49-F238E27FC236}">
                <a16:creationId xmlns:a16="http://schemas.microsoft.com/office/drawing/2014/main" id="{689F6D9E-F992-0312-AB1D-1BD97E61C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336" y="304038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538283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720000" y="125356"/>
            <a:ext cx="7704000" cy="781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Mindfulness</a:t>
            </a:r>
            <a:r>
              <a:rPr lang="hr-HR" dirty="0"/>
              <a:t> ≠ Meditacija</a:t>
            </a:r>
            <a:endParaRPr lang="hr-HR" i="1" dirty="0"/>
          </a:p>
        </p:txBody>
      </p:sp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720000" y="698057"/>
            <a:ext cx="7704000" cy="38708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Clr>
                <a:schemeClr val="lt1"/>
              </a:buClr>
              <a:buNone/>
            </a:pPr>
            <a:endParaRPr lang="hr-HR" sz="1800" dirty="0">
              <a:solidFill>
                <a:schemeClr val="lt1"/>
              </a:solidFill>
            </a:endParaRPr>
          </a:p>
          <a:p>
            <a:pPr>
              <a:lnSpc>
                <a:spcPct val="150000"/>
              </a:lnSpc>
              <a:buClr>
                <a:schemeClr val="lt1"/>
              </a:buClr>
            </a:pPr>
            <a:r>
              <a:rPr lang="hr-HR" sz="2000" dirty="0" err="1">
                <a:solidFill>
                  <a:schemeClr val="lt1"/>
                </a:solidFill>
              </a:rPr>
              <a:t>zoning</a:t>
            </a:r>
            <a:r>
              <a:rPr lang="hr-HR" sz="2000" dirty="0">
                <a:solidFill>
                  <a:schemeClr val="lt1"/>
                </a:solidFill>
              </a:rPr>
              <a:t> </a:t>
            </a:r>
            <a:r>
              <a:rPr lang="hr-HR" sz="2000" dirty="0" err="1">
                <a:solidFill>
                  <a:schemeClr val="lt1"/>
                </a:solidFill>
              </a:rPr>
              <a:t>in</a:t>
            </a:r>
            <a:r>
              <a:rPr lang="hr-HR" sz="2000" dirty="0">
                <a:solidFill>
                  <a:schemeClr val="lt1"/>
                </a:solidFill>
              </a:rPr>
              <a:t> – </a:t>
            </a:r>
            <a:r>
              <a:rPr lang="hr-HR" sz="2000" dirty="0" err="1">
                <a:solidFill>
                  <a:schemeClr val="lt1"/>
                </a:solidFill>
              </a:rPr>
              <a:t>zoning</a:t>
            </a:r>
            <a:r>
              <a:rPr lang="hr-HR" sz="2000" dirty="0">
                <a:solidFill>
                  <a:schemeClr val="lt1"/>
                </a:solidFill>
              </a:rPr>
              <a:t> </a:t>
            </a:r>
            <a:r>
              <a:rPr lang="hr-HR" sz="2000" dirty="0" err="1">
                <a:solidFill>
                  <a:schemeClr val="lt1"/>
                </a:solidFill>
              </a:rPr>
              <a:t>out</a:t>
            </a:r>
            <a:endParaRPr lang="hr-HR" sz="2000" dirty="0">
              <a:solidFill>
                <a:schemeClr val="lt1"/>
              </a:solidFill>
            </a:endParaRPr>
          </a:p>
          <a:p>
            <a:pPr>
              <a:lnSpc>
                <a:spcPct val="150000"/>
              </a:lnSpc>
              <a:buClr>
                <a:schemeClr val="lt1"/>
              </a:buClr>
            </a:pPr>
            <a:r>
              <a:rPr lang="hr-HR" sz="2000" dirty="0">
                <a:solidFill>
                  <a:schemeClr val="lt1"/>
                </a:solidFill>
              </a:rPr>
              <a:t>fokus i aktivno promatranje - otpuštanje i gašenje</a:t>
            </a:r>
          </a:p>
          <a:p>
            <a:pPr>
              <a:lnSpc>
                <a:spcPct val="150000"/>
              </a:lnSpc>
              <a:buClr>
                <a:schemeClr val="lt1"/>
              </a:buClr>
            </a:pPr>
            <a:r>
              <a:rPr lang="hr-HR" sz="2000" dirty="0">
                <a:solidFill>
                  <a:schemeClr val="lt1"/>
                </a:solidFill>
              </a:rPr>
              <a:t>sekularno - duhovno/religiozno</a:t>
            </a:r>
          </a:p>
          <a:p>
            <a:pPr>
              <a:lnSpc>
                <a:spcPct val="150000"/>
              </a:lnSpc>
              <a:buClr>
                <a:schemeClr val="lt1"/>
              </a:buClr>
            </a:pPr>
            <a:endParaRPr lang="hr-HR" sz="2000" dirty="0">
              <a:solidFill>
                <a:schemeClr val="lt1"/>
              </a:solidFill>
            </a:endParaRPr>
          </a:p>
          <a:p>
            <a:pPr>
              <a:lnSpc>
                <a:spcPct val="150000"/>
              </a:lnSpc>
              <a:buClr>
                <a:schemeClr val="lt1"/>
              </a:buClr>
            </a:pPr>
            <a:r>
              <a:rPr lang="hr-HR" sz="2000" dirty="0">
                <a:solidFill>
                  <a:schemeClr val="lt1"/>
                </a:solidFill>
              </a:rPr>
              <a:t>M. nije set tehnika</a:t>
            </a:r>
          </a:p>
          <a:p>
            <a:pPr>
              <a:lnSpc>
                <a:spcPct val="150000"/>
              </a:lnSpc>
              <a:buClr>
                <a:schemeClr val="lt1"/>
              </a:buClr>
            </a:pPr>
            <a:r>
              <a:rPr lang="hr-HR" sz="2000" dirty="0">
                <a:solidFill>
                  <a:schemeClr val="lt1"/>
                </a:solidFill>
              </a:rPr>
              <a:t>M. nije samo za teške trenutke</a:t>
            </a:r>
          </a:p>
          <a:p>
            <a:pPr>
              <a:lnSpc>
                <a:spcPct val="150000"/>
              </a:lnSpc>
              <a:buClr>
                <a:schemeClr val="lt1"/>
              </a:buClr>
            </a:pPr>
            <a:r>
              <a:rPr lang="hr-HR" sz="2000" dirty="0">
                <a:solidFill>
                  <a:schemeClr val="lt1"/>
                </a:solidFill>
              </a:rPr>
              <a:t>M. nije samo pozitivno razmišljanje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4550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720000" y="125356"/>
            <a:ext cx="7704000" cy="781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Mindfulness</a:t>
            </a:r>
            <a:r>
              <a:rPr lang="hr-HR" dirty="0"/>
              <a:t> ≠ Meditacija</a:t>
            </a:r>
            <a:endParaRPr lang="hr-HR" i="1" dirty="0"/>
          </a:p>
        </p:txBody>
      </p:sp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720000" y="698057"/>
            <a:ext cx="7704000" cy="38708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Clr>
                <a:schemeClr val="lt1"/>
              </a:buClr>
              <a:buNone/>
            </a:pPr>
            <a:endParaRPr lang="hr-HR" sz="1800" dirty="0">
              <a:solidFill>
                <a:schemeClr val="lt1"/>
              </a:solidFill>
            </a:endParaRPr>
          </a:p>
          <a:p>
            <a:pPr>
              <a:lnSpc>
                <a:spcPct val="150000"/>
              </a:lnSpc>
              <a:buClr>
                <a:schemeClr val="lt1"/>
              </a:buClr>
            </a:pPr>
            <a:r>
              <a:rPr lang="hr-HR" sz="2000" dirty="0" err="1">
                <a:solidFill>
                  <a:schemeClr val="lt1"/>
                </a:solidFill>
              </a:rPr>
              <a:t>zoning</a:t>
            </a:r>
            <a:r>
              <a:rPr lang="hr-HR" sz="2000" dirty="0">
                <a:solidFill>
                  <a:schemeClr val="lt1"/>
                </a:solidFill>
              </a:rPr>
              <a:t> </a:t>
            </a:r>
            <a:r>
              <a:rPr lang="hr-HR" sz="2000" dirty="0" err="1">
                <a:solidFill>
                  <a:schemeClr val="lt1"/>
                </a:solidFill>
              </a:rPr>
              <a:t>in</a:t>
            </a:r>
            <a:r>
              <a:rPr lang="hr-HR" sz="2000" dirty="0">
                <a:solidFill>
                  <a:schemeClr val="lt1"/>
                </a:solidFill>
              </a:rPr>
              <a:t> – </a:t>
            </a:r>
            <a:r>
              <a:rPr lang="hr-HR" sz="2000" dirty="0" err="1">
                <a:solidFill>
                  <a:schemeClr val="lt1"/>
                </a:solidFill>
              </a:rPr>
              <a:t>zoning</a:t>
            </a:r>
            <a:r>
              <a:rPr lang="hr-HR" sz="2000" dirty="0">
                <a:solidFill>
                  <a:schemeClr val="lt1"/>
                </a:solidFill>
              </a:rPr>
              <a:t> </a:t>
            </a:r>
            <a:r>
              <a:rPr lang="hr-HR" sz="2000" dirty="0" err="1">
                <a:solidFill>
                  <a:schemeClr val="lt1"/>
                </a:solidFill>
              </a:rPr>
              <a:t>out</a:t>
            </a:r>
            <a:endParaRPr lang="hr-HR" sz="2000" dirty="0">
              <a:solidFill>
                <a:schemeClr val="lt1"/>
              </a:solidFill>
            </a:endParaRPr>
          </a:p>
          <a:p>
            <a:pPr>
              <a:lnSpc>
                <a:spcPct val="150000"/>
              </a:lnSpc>
              <a:buClr>
                <a:schemeClr val="lt1"/>
              </a:buClr>
            </a:pPr>
            <a:r>
              <a:rPr lang="hr-HR" sz="2000" dirty="0">
                <a:solidFill>
                  <a:schemeClr val="lt1"/>
                </a:solidFill>
              </a:rPr>
              <a:t>fokus i aktivno promatranje - otpuštanje i gašenje</a:t>
            </a:r>
          </a:p>
          <a:p>
            <a:pPr>
              <a:lnSpc>
                <a:spcPct val="150000"/>
              </a:lnSpc>
              <a:buClr>
                <a:schemeClr val="lt1"/>
              </a:buClr>
            </a:pPr>
            <a:r>
              <a:rPr lang="hr-HR" sz="2000" dirty="0">
                <a:solidFill>
                  <a:schemeClr val="lt1"/>
                </a:solidFill>
              </a:rPr>
              <a:t>sekularno - duhovno/religiozno</a:t>
            </a:r>
          </a:p>
          <a:p>
            <a:pPr>
              <a:lnSpc>
                <a:spcPct val="150000"/>
              </a:lnSpc>
              <a:buClr>
                <a:schemeClr val="lt1"/>
              </a:buClr>
            </a:pPr>
            <a:endParaRPr lang="hr-HR" sz="2000" dirty="0">
              <a:solidFill>
                <a:schemeClr val="lt1"/>
              </a:solidFill>
            </a:endParaRPr>
          </a:p>
          <a:p>
            <a:pPr>
              <a:lnSpc>
                <a:spcPct val="150000"/>
              </a:lnSpc>
              <a:buClr>
                <a:schemeClr val="lt1"/>
              </a:buClr>
            </a:pPr>
            <a:r>
              <a:rPr lang="hr-HR" sz="2000" dirty="0">
                <a:solidFill>
                  <a:schemeClr val="lt1"/>
                </a:solidFill>
              </a:rPr>
              <a:t>M. nije set tehnika</a:t>
            </a:r>
          </a:p>
          <a:p>
            <a:pPr>
              <a:lnSpc>
                <a:spcPct val="150000"/>
              </a:lnSpc>
              <a:buClr>
                <a:schemeClr val="lt1"/>
              </a:buClr>
            </a:pPr>
            <a:r>
              <a:rPr lang="hr-HR" sz="2000" dirty="0">
                <a:solidFill>
                  <a:schemeClr val="lt1"/>
                </a:solidFill>
              </a:rPr>
              <a:t>M. nije samo za teške trenutke</a:t>
            </a:r>
          </a:p>
          <a:p>
            <a:pPr>
              <a:lnSpc>
                <a:spcPct val="150000"/>
              </a:lnSpc>
              <a:buClr>
                <a:schemeClr val="lt1"/>
              </a:buClr>
            </a:pPr>
            <a:r>
              <a:rPr lang="hr-HR" sz="2000" dirty="0">
                <a:solidFill>
                  <a:schemeClr val="lt1"/>
                </a:solidFill>
              </a:rPr>
              <a:t>M. nije samo pozitivno razmišljanje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dirty="0">
              <a:solidFill>
                <a:schemeClr val="lt1"/>
              </a:solidFill>
            </a:endParaRPr>
          </a:p>
        </p:txBody>
      </p:sp>
      <p:pic>
        <p:nvPicPr>
          <p:cNvPr id="3" name="Picture 2" descr="Map">
            <a:extLst>
              <a:ext uri="{FF2B5EF4-FFF2-40B4-BE49-F238E27FC236}">
                <a16:creationId xmlns:a16="http://schemas.microsoft.com/office/drawing/2014/main" id="{F5EB4135-5F0D-4F96-A81E-FE595B170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2324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720000" y="468350"/>
            <a:ext cx="7704000" cy="6690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Tri oblika </a:t>
            </a:r>
            <a:r>
              <a:rPr lang="hr-HR" dirty="0" err="1"/>
              <a:t>mindfulnessa</a:t>
            </a:r>
            <a:endParaRPr lang="hr-HR" i="1" dirty="0"/>
          </a:p>
        </p:txBody>
      </p:sp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720000" y="698057"/>
            <a:ext cx="7704000" cy="38708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buClr>
                <a:schemeClr val="lt1"/>
              </a:buClr>
              <a:buChar char="●"/>
            </a:pPr>
            <a:endParaRPr lang="hr-HR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</a:pPr>
            <a:endParaRPr lang="hr-HR" sz="1800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</a:pPr>
            <a:r>
              <a:rPr lang="hr-HR" sz="2000" dirty="0">
                <a:solidFill>
                  <a:schemeClr val="lt1"/>
                </a:solidFill>
              </a:rPr>
              <a:t>Usredotočena svjesnost </a:t>
            </a:r>
            <a:r>
              <a:rPr lang="hr-HR" sz="2000" b="1" dirty="0">
                <a:solidFill>
                  <a:schemeClr val="lt1"/>
                </a:solidFill>
              </a:rPr>
              <a:t>MISLI</a:t>
            </a:r>
          </a:p>
          <a:p>
            <a:pPr lvl="1">
              <a:buClr>
                <a:schemeClr val="lt1"/>
              </a:buClr>
            </a:pPr>
            <a:r>
              <a:rPr lang="hr-HR" sz="2000" dirty="0">
                <a:solidFill>
                  <a:schemeClr val="lt1"/>
                </a:solidFill>
              </a:rPr>
              <a:t>ruminacije, </a:t>
            </a:r>
            <a:r>
              <a:rPr lang="hr-HR" sz="2000" dirty="0" err="1">
                <a:solidFill>
                  <a:schemeClr val="lt1"/>
                </a:solidFill>
              </a:rPr>
              <a:t>intruzivne</a:t>
            </a:r>
            <a:r>
              <a:rPr lang="hr-HR" sz="2000" dirty="0">
                <a:solidFill>
                  <a:schemeClr val="lt1"/>
                </a:solidFill>
              </a:rPr>
              <a:t> misli i slike</a:t>
            </a:r>
          </a:p>
          <a:p>
            <a:pPr>
              <a:buClr>
                <a:schemeClr val="lt1"/>
              </a:buClr>
            </a:pPr>
            <a:endParaRPr lang="hr-HR" sz="2000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</a:pPr>
            <a:r>
              <a:rPr lang="hr-HR" sz="2000" dirty="0">
                <a:solidFill>
                  <a:schemeClr val="lt1"/>
                </a:solidFill>
              </a:rPr>
              <a:t>Usredotočena svjesnost </a:t>
            </a:r>
            <a:r>
              <a:rPr lang="hr-HR" sz="2000" b="1" dirty="0">
                <a:solidFill>
                  <a:schemeClr val="lt1"/>
                </a:solidFill>
              </a:rPr>
              <a:t>UNUTARNJIH PODRŽAJA</a:t>
            </a:r>
          </a:p>
          <a:p>
            <a:pPr lvl="1">
              <a:buClr>
                <a:schemeClr val="lt1"/>
              </a:buClr>
            </a:pPr>
            <a:r>
              <a:rPr lang="hr-HR" sz="2000" dirty="0">
                <a:solidFill>
                  <a:schemeClr val="lt1"/>
                </a:solidFill>
              </a:rPr>
              <a:t>intenzivne emocije i unutarnji doživljaji</a:t>
            </a:r>
          </a:p>
          <a:p>
            <a:pPr>
              <a:buClr>
                <a:schemeClr val="lt1"/>
              </a:buClr>
            </a:pPr>
            <a:endParaRPr lang="hr-HR" sz="2000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</a:pPr>
            <a:r>
              <a:rPr lang="hr-HR" sz="2000" dirty="0">
                <a:solidFill>
                  <a:schemeClr val="lt1"/>
                </a:solidFill>
              </a:rPr>
              <a:t>Usredotočena svjesnost u </a:t>
            </a:r>
            <a:r>
              <a:rPr lang="hr-HR" sz="2000" b="1" dirty="0">
                <a:solidFill>
                  <a:schemeClr val="lt1"/>
                </a:solidFill>
              </a:rPr>
              <a:t>SAMOSUOSJEĆANJU</a:t>
            </a:r>
          </a:p>
          <a:p>
            <a:pPr lvl="1">
              <a:buClr>
                <a:schemeClr val="lt1"/>
              </a:buClr>
            </a:pPr>
            <a:r>
              <a:rPr lang="hr-HR" sz="2000" dirty="0">
                <a:solidFill>
                  <a:schemeClr val="lt1"/>
                </a:solidFill>
              </a:rPr>
              <a:t>sklonost samo-kritičnosti</a:t>
            </a:r>
          </a:p>
          <a:p>
            <a:pPr>
              <a:buClr>
                <a:schemeClr val="lt1"/>
              </a:buClr>
            </a:pPr>
            <a:endParaRPr lang="hr-HR" sz="1800"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3756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720000" y="408877"/>
            <a:ext cx="7704000" cy="594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Vrste </a:t>
            </a:r>
            <a:r>
              <a:rPr lang="hr-HR" dirty="0" err="1"/>
              <a:t>mindfulness</a:t>
            </a:r>
            <a:r>
              <a:rPr lang="hr-HR" dirty="0"/>
              <a:t> meditacija</a:t>
            </a:r>
            <a:endParaRPr lang="hr-HR" i="1" dirty="0"/>
          </a:p>
        </p:txBody>
      </p:sp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720000" y="698057"/>
            <a:ext cx="7704000" cy="38708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buClr>
                <a:schemeClr val="lt1"/>
              </a:buClr>
              <a:buChar char="●"/>
            </a:pPr>
            <a:endParaRPr lang="hr-HR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</a:pPr>
            <a:endParaRPr lang="hr-HR" sz="2000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</a:pPr>
            <a:r>
              <a:rPr lang="hr-HR" sz="2000" b="1" dirty="0">
                <a:solidFill>
                  <a:schemeClr val="lt1"/>
                </a:solidFill>
              </a:rPr>
              <a:t>Formalna praksa</a:t>
            </a:r>
          </a:p>
          <a:p>
            <a:pPr lvl="1">
              <a:buClr>
                <a:schemeClr val="lt1"/>
              </a:buClr>
            </a:pPr>
            <a:r>
              <a:rPr lang="hr-HR" sz="2000" dirty="0">
                <a:solidFill>
                  <a:schemeClr val="lt1"/>
                </a:solidFill>
              </a:rPr>
              <a:t>ciljano odvajanje vremena, 5min+</a:t>
            </a:r>
          </a:p>
          <a:p>
            <a:pPr>
              <a:buClr>
                <a:schemeClr val="lt1"/>
              </a:buClr>
            </a:pPr>
            <a:endParaRPr lang="hr-HR" sz="2000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</a:pPr>
            <a:r>
              <a:rPr lang="hr-HR" sz="2000" b="1" dirty="0">
                <a:solidFill>
                  <a:schemeClr val="lt1"/>
                </a:solidFill>
              </a:rPr>
              <a:t>Neformalna praksa</a:t>
            </a:r>
          </a:p>
          <a:p>
            <a:pPr lvl="1">
              <a:buClr>
                <a:schemeClr val="lt1"/>
              </a:buClr>
            </a:pPr>
            <a:r>
              <a:rPr lang="hr-HR" sz="2000" dirty="0">
                <a:solidFill>
                  <a:schemeClr val="lt1"/>
                </a:solidFill>
              </a:rPr>
              <a:t>svakodnevni </a:t>
            </a:r>
            <a:r>
              <a:rPr lang="hr-HR" sz="2000" dirty="0" err="1">
                <a:solidFill>
                  <a:schemeClr val="lt1"/>
                </a:solidFill>
              </a:rPr>
              <a:t>mindfulness</a:t>
            </a:r>
            <a:r>
              <a:rPr lang="hr-HR" sz="2000" dirty="0">
                <a:solidFill>
                  <a:schemeClr val="lt1"/>
                </a:solidFill>
              </a:rPr>
              <a:t>, uobičajena dnevna iskustva</a:t>
            </a:r>
          </a:p>
          <a:p>
            <a:pPr lvl="1">
              <a:buClr>
                <a:schemeClr val="lt1"/>
              </a:buClr>
            </a:pPr>
            <a:endParaRPr lang="hr-HR" sz="1800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</a:pPr>
            <a:endParaRPr lang="hr-HR" sz="1800"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dirty="0">
              <a:solidFill>
                <a:schemeClr val="lt1"/>
              </a:solidFill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7122DBA-3FC9-B1BA-AEEC-05AB4FF2BB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11" b="21303"/>
          <a:stretch/>
        </p:blipFill>
        <p:spPr>
          <a:xfrm>
            <a:off x="3858321" y="3144179"/>
            <a:ext cx="5114693" cy="18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6164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720000" y="312233"/>
            <a:ext cx="7704000" cy="5649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/>
              <a:t>MBCT – </a:t>
            </a:r>
            <a:r>
              <a:rPr lang="hr-HR" dirty="0" err="1"/>
              <a:t>mindfulness</a:t>
            </a:r>
            <a:r>
              <a:rPr lang="hr-HR" dirty="0"/>
              <a:t> </a:t>
            </a:r>
            <a:r>
              <a:rPr lang="hr-HR" dirty="0" err="1"/>
              <a:t>based</a:t>
            </a:r>
            <a:r>
              <a:rPr lang="hr-HR" dirty="0"/>
              <a:t> </a:t>
            </a:r>
            <a:r>
              <a:rPr lang="hr-HR" dirty="0" err="1"/>
              <a:t>cognitive</a:t>
            </a:r>
            <a:r>
              <a:rPr lang="hr-HR" dirty="0"/>
              <a:t> </a:t>
            </a:r>
            <a:r>
              <a:rPr lang="hr-HR" dirty="0" err="1"/>
              <a:t>therapy</a:t>
            </a:r>
            <a:r>
              <a:rPr lang="hr-HR" dirty="0"/>
              <a:t> </a:t>
            </a:r>
            <a:endParaRPr lang="hr-HR" i="1" dirty="0"/>
          </a:p>
        </p:txBody>
      </p:sp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720000" y="936701"/>
            <a:ext cx="7704000" cy="36321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</a:pPr>
            <a:r>
              <a:rPr lang="hr-HR" sz="1800" dirty="0">
                <a:solidFill>
                  <a:schemeClr val="lt1"/>
                </a:solidFill>
              </a:rPr>
              <a:t>John </a:t>
            </a:r>
            <a:r>
              <a:rPr lang="hr-HR" sz="1800" dirty="0" err="1">
                <a:solidFill>
                  <a:schemeClr val="lt1"/>
                </a:solidFill>
              </a:rPr>
              <a:t>Kabat-Zinn</a:t>
            </a:r>
            <a:r>
              <a:rPr lang="hr-HR" sz="1800" dirty="0">
                <a:solidFill>
                  <a:schemeClr val="lt1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</a:pPr>
            <a:r>
              <a:rPr lang="hr-HR" sz="1800" dirty="0">
                <a:solidFill>
                  <a:schemeClr val="lt1"/>
                </a:solidFill>
              </a:rPr>
              <a:t>Integracija </a:t>
            </a:r>
            <a:r>
              <a:rPr lang="hr-HR" sz="1800" dirty="0" err="1">
                <a:solidFill>
                  <a:schemeClr val="lt1"/>
                </a:solidFill>
              </a:rPr>
              <a:t>mindfulness</a:t>
            </a:r>
            <a:r>
              <a:rPr lang="hr-HR" sz="1800" dirty="0">
                <a:solidFill>
                  <a:schemeClr val="lt1"/>
                </a:solidFill>
              </a:rPr>
              <a:t> meditacije u program liječenja kronične boli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</a:pPr>
            <a:r>
              <a:rPr lang="hr-HR" sz="1800" dirty="0">
                <a:solidFill>
                  <a:schemeClr val="lt1"/>
                </a:solidFill>
              </a:rPr>
              <a:t>pozitivni učinci na </a:t>
            </a:r>
            <a:r>
              <a:rPr lang="hr-HR" sz="1800" dirty="0" err="1">
                <a:solidFill>
                  <a:schemeClr val="lt1"/>
                </a:solidFill>
              </a:rPr>
              <a:t>relaps</a:t>
            </a:r>
            <a:r>
              <a:rPr lang="hr-HR" sz="1800" dirty="0">
                <a:solidFill>
                  <a:schemeClr val="lt1"/>
                </a:solidFill>
              </a:rPr>
              <a:t> depresivnih epizoda, anksioznost, panične napade, kroničnu bol, hipertenziju, srčane probleme, gastrointestinalne probleme, rak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</a:pPr>
            <a:endParaRPr lang="hr-HR" sz="1800" dirty="0">
              <a:solidFill>
                <a:schemeClr val="lt1"/>
              </a:solidFill>
            </a:endParaRPr>
          </a:p>
          <a:p>
            <a:pPr marL="139700" indent="0">
              <a:buClr>
                <a:schemeClr val="lt1"/>
              </a:buClr>
              <a:buNone/>
            </a:pPr>
            <a:endParaRPr lang="hr-HR" sz="1800" dirty="0">
              <a:solidFill>
                <a:schemeClr val="lt1"/>
              </a:solidFill>
            </a:endParaRPr>
          </a:p>
          <a:p>
            <a:pPr lvl="1">
              <a:buClr>
                <a:schemeClr val="lt1"/>
              </a:buClr>
            </a:pPr>
            <a:endParaRPr lang="hr-HR" sz="1800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</a:pPr>
            <a:endParaRPr lang="hr-HR" sz="1800"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24888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Minimalist Green Slides Infographics by Slidesgo">
  <a:themeElements>
    <a:clrScheme name="Simple Light">
      <a:dk1>
        <a:srgbClr val="191919"/>
      </a:dk1>
      <a:lt1>
        <a:srgbClr val="FFFFFF"/>
      </a:lt1>
      <a:dk2>
        <a:srgbClr val="A6BFA5"/>
      </a:dk2>
      <a:lt2>
        <a:srgbClr val="C9D8C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640</Words>
  <Application>Microsoft Office PowerPoint</Application>
  <PresentationFormat>On-screen Show (16:9)</PresentationFormat>
  <Paragraphs>152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Bebas Neue</vt:lpstr>
      <vt:lpstr>Calibri</vt:lpstr>
      <vt:lpstr>Montserrat</vt:lpstr>
      <vt:lpstr>Playfair Display</vt:lpstr>
      <vt:lpstr>Times New Roman</vt:lpstr>
      <vt:lpstr>Minimalist Green Slides Infographics by Slidesgo</vt:lpstr>
      <vt:lpstr>Integracija mindfulnessa u BKT 4 radionica, 4.2.2023.</vt:lpstr>
      <vt:lpstr>SADRŽAJ</vt:lpstr>
      <vt:lpstr>Mindfulness – usredotočena svjesnost</vt:lpstr>
      <vt:lpstr>PowerPoint Presentation</vt:lpstr>
      <vt:lpstr>Mindfulness ≠ Meditacija</vt:lpstr>
      <vt:lpstr>Mindfulness ≠ Meditacija</vt:lpstr>
      <vt:lpstr>Tri oblika mindfulnessa</vt:lpstr>
      <vt:lpstr>Vrste mindfulness meditacija</vt:lpstr>
      <vt:lpstr>MBCT – mindfulness based cognitive therapy </vt:lpstr>
      <vt:lpstr>PRIJE uvođenja M. u tretman</vt:lpstr>
      <vt:lpstr>5 min vođene mindfulness meditacije + snimanje vježbe</vt:lpstr>
      <vt:lpstr>NAKON provedene mindfulness meditacije</vt:lpstr>
      <vt:lpstr>PowerPoint Presentation</vt:lpstr>
      <vt:lpstr>Abe – PRIJE mindfulness meditacije (navodim ukratko primjer iz knjige, str. 274 - 275)</vt:lpstr>
      <vt:lpstr>Abe – NAKON mindfulness meditacije (navodim ukratko primjer iz knjige, str. 278 - 279)</vt:lpstr>
      <vt:lpstr>Abe – tehnike/pitanja nakon mindfulness meditacije</vt:lpstr>
      <vt:lpstr>The AWARE tehnika – intenzivne brige/anksioznost</vt:lpstr>
      <vt:lpstr>PowerPoint Presentation</vt:lpstr>
      <vt:lpstr>LITERATURA</vt:lpstr>
      <vt:lpstr>Više informacija</vt:lpstr>
      <vt:lpstr>Više informacija</vt:lpstr>
      <vt:lpstr>Više informacija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Integracija mindfulnessa u BKT 4 radionica, 4.2.2023.</dc:title>
  <dc:creator>hubik</dc:creator>
  <cp:lastModifiedBy>hubikotvr@outlook.com</cp:lastModifiedBy>
  <cp:revision>7</cp:revision>
  <dcterms:modified xsi:type="dcterms:W3CDTF">2023-02-01T13:07:14Z</dcterms:modified>
</cp:coreProperties>
</file>